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 id="2147483677" r:id="rId2"/>
    <p:sldMasterId id="2147483684" r:id="rId3"/>
  </p:sldMasterIdLst>
  <p:notesMasterIdLst>
    <p:notesMasterId r:id="rId33"/>
  </p:notesMasterIdLst>
  <p:sldIdLst>
    <p:sldId id="256" r:id="rId4"/>
    <p:sldId id="383" r:id="rId5"/>
    <p:sldId id="425" r:id="rId6"/>
    <p:sldId id="427" r:id="rId7"/>
    <p:sldId id="422" r:id="rId8"/>
    <p:sldId id="419" r:id="rId9"/>
    <p:sldId id="421" r:id="rId10"/>
    <p:sldId id="428" r:id="rId11"/>
    <p:sldId id="426" r:id="rId12"/>
    <p:sldId id="429" r:id="rId13"/>
    <p:sldId id="430" r:id="rId14"/>
    <p:sldId id="431" r:id="rId15"/>
    <p:sldId id="432" r:id="rId16"/>
    <p:sldId id="433" r:id="rId17"/>
    <p:sldId id="434" r:id="rId18"/>
    <p:sldId id="435" r:id="rId19"/>
    <p:sldId id="436" r:id="rId20"/>
    <p:sldId id="437" r:id="rId21"/>
    <p:sldId id="438" r:id="rId22"/>
    <p:sldId id="439" r:id="rId23"/>
    <p:sldId id="440" r:id="rId24"/>
    <p:sldId id="441" r:id="rId25"/>
    <p:sldId id="442" r:id="rId26"/>
    <p:sldId id="443" r:id="rId27"/>
    <p:sldId id="444" r:id="rId28"/>
    <p:sldId id="445" r:id="rId29"/>
    <p:sldId id="417" r:id="rId30"/>
    <p:sldId id="456" r:id="rId31"/>
    <p:sldId id="267" r:id="rId32"/>
  </p:sldIdLst>
  <p:sldSz cx="12192000" cy="6858000"/>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98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6168" autoAdjust="0"/>
  </p:normalViewPr>
  <p:slideViewPr>
    <p:cSldViewPr snapToGrid="0">
      <p:cViewPr varScale="1">
        <p:scale>
          <a:sx n="88" d="100"/>
          <a:sy n="88" d="100"/>
        </p:scale>
        <p:origin x="72" y="3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21" Type="http://schemas.openxmlformats.org/officeDocument/2006/relationships/slide" Target="slides/slide18.xml"/><Relationship Id="rId34" Type="http://schemas.openxmlformats.org/officeDocument/2006/relationships/presProps" Target="pres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viewProps" Target="viewProps.xml"/><Relationship Id="rId8" Type="http://schemas.openxmlformats.org/officeDocument/2006/relationships/slide" Target="slides/slide5.xml"/><Relationship Id="rId3"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91E9F1-E982-4820-BC7E-6957B11C9569}" type="datetimeFigureOut">
              <a:rPr lang="en-GB" smtClean="0"/>
              <a:t>17/12/2024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974F80-7CEF-4CA7-8BDD-8FD3DE855B7C}" type="slidenum">
              <a:rPr lang="en-GB" smtClean="0"/>
              <a:t>‹#›</a:t>
            </a:fld>
            <a:endParaRPr lang="en-GB"/>
          </a:p>
        </p:txBody>
      </p:sp>
    </p:spTree>
    <p:extLst>
      <p:ext uri="{BB962C8B-B14F-4D97-AF65-F5344CB8AC3E}">
        <p14:creationId xmlns:p14="http://schemas.microsoft.com/office/powerpoint/2010/main" val="5626928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youtube.com/watch?v=4bSJ8ZYZMAg"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expatica.com/fr/moving/about/french-stereotypes-740737/#smoking"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britannica.com/sports/Tour-de-France" TargetMode="External"/><Relationship Id="rId7" Type="http://schemas.openxmlformats.org/officeDocument/2006/relationships/hyperlink" Target="https://www.britannica.com/place/Savoy-historical-region-Europe" TargetMode="External"/><Relationship Id="rId2" Type="http://schemas.openxmlformats.org/officeDocument/2006/relationships/slide" Target="../slides/slide7.xml"/><Relationship Id="rId1" Type="http://schemas.openxmlformats.org/officeDocument/2006/relationships/notesMaster" Target="../notesMasters/notesMaster1.xml"/><Relationship Id="rId6" Type="http://schemas.openxmlformats.org/officeDocument/2006/relationships/hyperlink" Target="https://www.britannica.com/biography/Zinedine-Zidane" TargetMode="External"/><Relationship Id="rId5" Type="http://schemas.openxmlformats.org/officeDocument/2006/relationships/hyperlink" Target="https://www.britannica.com/sports/World-Cup-football" TargetMode="External"/><Relationship Id="rId4" Type="http://schemas.openxmlformats.org/officeDocument/2006/relationships/hyperlink" Target="https://www.britannica.com/sports/road-race"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youtube.com/watch?v=4bSJ8ZYZMAg"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Inside the legendary Hotel </a:t>
            </a:r>
            <a:r>
              <a:rPr lang="en-GB" dirty="0" err="1">
                <a:hlinkClick r:id="rId3"/>
              </a:rPr>
              <a:t>Negresco</a:t>
            </a:r>
            <a:r>
              <a:rPr lang="en-GB" dirty="0">
                <a:hlinkClick r:id="rId3"/>
              </a:rPr>
              <a:t> in the French city of Nice • FRANCE 24 English - YouTube</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a:t>
            </a:fld>
            <a:endParaRPr lang="en-US"/>
          </a:p>
        </p:txBody>
      </p:sp>
    </p:spTree>
    <p:extLst>
      <p:ext uri="{BB962C8B-B14F-4D97-AF65-F5344CB8AC3E}">
        <p14:creationId xmlns:p14="http://schemas.microsoft.com/office/powerpoint/2010/main" val="23473040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l">
              <a:buFont typeface="Arial" panose="020B0604020202020204" pitchFamily="34" charset="0"/>
              <a:buChar char="•"/>
            </a:pPr>
            <a:r>
              <a:rPr lang="en-GB" b="0" i="0" dirty="0">
                <a:solidFill>
                  <a:srgbClr val="1C1C1E"/>
                </a:solidFill>
                <a:effectLst/>
                <a:latin typeface="Quicksand"/>
              </a:rPr>
              <a:t>The beret is the number one French fashion cliché out there! When you think of what French people wear, you might automatically envision them with a navy or red beret atop of their head. Sorry to burst this bubble, but the truth is, most French women do </a:t>
            </a:r>
            <a:r>
              <a:rPr lang="en-GB" b="0" i="1" dirty="0">
                <a:solidFill>
                  <a:srgbClr val="1C1C1E"/>
                </a:solidFill>
                <a:effectLst/>
                <a:latin typeface="Quicksand"/>
              </a:rPr>
              <a:t>not </a:t>
            </a:r>
            <a:r>
              <a:rPr lang="en-GB" b="0" i="0" dirty="0">
                <a:solidFill>
                  <a:srgbClr val="1C1C1E"/>
                </a:solidFill>
                <a:effectLst/>
                <a:latin typeface="Quicksand"/>
              </a:rPr>
              <a:t>stroll around wearing a beret! You might see a beret on a trend-focused, stylish woman (if berets happen to be in that season) or on the head of an old man playing Pétanque. Apart from that, this is an age-old French stereotype that simply isn't that common anymore.</a:t>
            </a:r>
          </a:p>
          <a:p>
            <a:pPr marL="171450" indent="-171450" algn="l">
              <a:buFont typeface="Arial" panose="020B0604020202020204" pitchFamily="34" charset="0"/>
              <a:buChar char="•"/>
            </a:pPr>
            <a:endParaRPr lang="en-GB" b="0" i="0" dirty="0">
              <a:solidFill>
                <a:srgbClr val="1C1C1E"/>
              </a:solidFill>
              <a:effectLst/>
              <a:latin typeface="Quicksand"/>
            </a:endParaRPr>
          </a:p>
          <a:p>
            <a:pPr marL="0" indent="0" algn="l">
              <a:buFont typeface="Arial" panose="020B0604020202020204" pitchFamily="34" charset="0"/>
              <a:buNone/>
            </a:pPr>
            <a:endParaRPr lang="en-GB" b="0" i="0" dirty="0">
              <a:solidFill>
                <a:srgbClr val="1C1C1E"/>
              </a:solidFill>
              <a:effectLst/>
              <a:latin typeface="Quicksand"/>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dirty="0">
                <a:solidFill>
                  <a:srgbClr val="626773"/>
                </a:solidFill>
                <a:effectLst/>
                <a:latin typeface="lato" panose="020F0502020204030203" pitchFamily="34" charset="0"/>
              </a:rPr>
              <a:t> </a:t>
            </a:r>
            <a:r>
              <a:rPr lang="en-GB" b="0" i="0" dirty="0">
                <a:solidFill>
                  <a:srgbClr val="1C1C1E"/>
                </a:solidFill>
                <a:effectLst/>
                <a:latin typeface="Quicksand"/>
              </a:rPr>
              <a:t>A Breton striped top is a classic white top with horizontal navy stripes, known as the marinière in France. However, </a:t>
            </a:r>
            <a:r>
              <a:rPr lang="en-GB" b="0" i="0" dirty="0">
                <a:solidFill>
                  <a:srgbClr val="626773"/>
                </a:solidFill>
                <a:effectLst/>
                <a:latin typeface="lato" panose="020F0502020204030203" pitchFamily="34" charset="0"/>
              </a:rPr>
              <a:t>French people rarely dress in berets and striped tops! French people take pride in their appearance.  However they interpret fashion, they are mostly well turned out and don’t believe in going out in their jogging bottoms! In most French towns, you will find a mix of larger chain fashion shops in addition to many independent fashion boutiques and numerous shoe shops. </a:t>
            </a:r>
            <a:r>
              <a:rPr lang="en-GB" b="0" i="0" dirty="0">
                <a:solidFill>
                  <a:srgbClr val="666666"/>
                </a:solidFill>
                <a:effectLst/>
                <a:latin typeface="Lexend-Regular"/>
              </a:rPr>
              <a:t>As for the striped shirt, maritime fashion is considered very chic in France, a country with a rich navy history. In 1917, Coco Channel made the </a:t>
            </a:r>
            <a:r>
              <a:rPr lang="en-GB" b="0" i="1" dirty="0">
                <a:solidFill>
                  <a:srgbClr val="666666"/>
                </a:solidFill>
                <a:effectLst/>
                <a:latin typeface="Lexend-Regular"/>
              </a:rPr>
              <a:t>marinière</a:t>
            </a:r>
            <a:r>
              <a:rPr lang="en-GB" b="0" i="0" dirty="0">
                <a:solidFill>
                  <a:srgbClr val="666666"/>
                </a:solidFill>
                <a:effectLst/>
                <a:latin typeface="Lexend-Regular"/>
              </a:rPr>
              <a:t> an icon of French couture when she introduced the design in her nautical collection.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b="0" i="0" dirty="0">
              <a:solidFill>
                <a:srgbClr val="666666"/>
              </a:solidFill>
              <a:effectLst/>
              <a:latin typeface="Lexend-Regular"/>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dirty="0">
                <a:solidFill>
                  <a:srgbClr val="1C1C1E"/>
                </a:solidFill>
                <a:effectLst/>
                <a:latin typeface="Quicksand"/>
              </a:rPr>
              <a:t>The French fashion cliché of ballerina flats was initially started by Brigitte Bardot in the '60s. Most French women will own at least one pair of ballerina flats in a neutral </a:t>
            </a:r>
            <a:r>
              <a:rPr lang="en-GB" b="0" i="0" dirty="0" err="1">
                <a:solidFill>
                  <a:srgbClr val="1C1C1E"/>
                </a:solidFill>
                <a:effectLst/>
                <a:latin typeface="Quicksand"/>
              </a:rPr>
              <a:t>color</a:t>
            </a:r>
            <a:r>
              <a:rPr lang="en-GB" b="0" i="0" dirty="0">
                <a:solidFill>
                  <a:srgbClr val="1C1C1E"/>
                </a:solidFill>
                <a:effectLst/>
                <a:latin typeface="Quicksand"/>
              </a:rPr>
              <a:t> that works with most other things in their wardrobe. However, they don't wear them all the time!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b="0" i="0" dirty="0">
              <a:solidFill>
                <a:srgbClr val="1C1C1E"/>
              </a:solidFill>
              <a:effectLst/>
              <a:latin typeface="Quicksand"/>
            </a:endParaRPr>
          </a:p>
          <a:p>
            <a:pPr marL="171450" indent="-171450" algn="l">
              <a:buFont typeface="Arial" panose="020B0604020202020204" pitchFamily="34" charset="0"/>
              <a:buChar char="•"/>
            </a:pPr>
            <a:r>
              <a:rPr lang="en-GB" b="0" i="0" dirty="0">
                <a:solidFill>
                  <a:srgbClr val="1C1C1E"/>
                </a:solidFill>
                <a:effectLst/>
                <a:latin typeface="Quicksand"/>
              </a:rPr>
              <a:t>Floral wrap dresses have become increasingly popular over the past few years and are often associated with French women. But are they a true fashion staple or a cliché?</a:t>
            </a:r>
          </a:p>
          <a:p>
            <a:pPr algn="l"/>
            <a:r>
              <a:rPr lang="en-GB" b="0" i="0" dirty="0">
                <a:solidFill>
                  <a:srgbClr val="1C1C1E"/>
                </a:solidFill>
                <a:effectLst/>
                <a:latin typeface="Quicksand"/>
              </a:rPr>
              <a:t>During the spring/summer season, you will find many French women wearing wrap dresses. They're flattering for all figures, comfortable to wear, and can work well for holidays and weekends.</a:t>
            </a:r>
          </a:p>
          <a:p>
            <a:pPr algn="l"/>
            <a:r>
              <a:rPr lang="en-GB" b="0" i="0" dirty="0">
                <a:solidFill>
                  <a:srgbClr val="1C1C1E"/>
                </a:solidFill>
                <a:effectLst/>
                <a:latin typeface="Quicksand"/>
              </a:rPr>
              <a:t>However, this is a very feminine look, and French women are notorious for mixing and matching feminine and masculine silhouettes.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b="0" i="0" dirty="0">
              <a:solidFill>
                <a:srgbClr val="666666"/>
              </a:solidFill>
              <a:effectLst/>
              <a:latin typeface="Lexend-Regular"/>
            </a:endParaRPr>
          </a:p>
          <a:p>
            <a:pPr algn="l"/>
            <a:endParaRPr lang="en-GB" b="0" i="0" dirty="0">
              <a:solidFill>
                <a:srgbClr val="1C1C1E"/>
              </a:solidFill>
              <a:effectLst/>
              <a:latin typeface="Quicksand"/>
            </a:endParaRP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5</a:t>
            </a:fld>
            <a:endParaRPr lang="en-US"/>
          </a:p>
        </p:txBody>
      </p:sp>
    </p:spTree>
    <p:extLst>
      <p:ext uri="{BB962C8B-B14F-4D97-AF65-F5344CB8AC3E}">
        <p14:creationId xmlns:p14="http://schemas.microsoft.com/office/powerpoint/2010/main" val="16927098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dirty="0">
                <a:solidFill>
                  <a:srgbClr val="000000"/>
                </a:solidFill>
                <a:effectLst/>
                <a:latin typeface="Grold-Bold"/>
              </a:rPr>
              <a:t>The French are lazy: </a:t>
            </a:r>
            <a:r>
              <a:rPr lang="en-GB" b="0" i="0" dirty="0">
                <a:solidFill>
                  <a:srgbClr val="666666"/>
                </a:solidFill>
                <a:effectLst/>
                <a:latin typeface="Lexend-Regular"/>
              </a:rPr>
              <a:t>There are quite a few arguments in </a:t>
            </a:r>
            <a:r>
              <a:rPr lang="en-GB" b="0" i="0" dirty="0" err="1">
                <a:solidFill>
                  <a:srgbClr val="666666"/>
                </a:solidFill>
                <a:effectLst/>
                <a:latin typeface="Lexend-Regular"/>
              </a:rPr>
              <a:t>favor</a:t>
            </a:r>
            <a:r>
              <a:rPr lang="en-GB" b="0" i="0" dirty="0">
                <a:solidFill>
                  <a:srgbClr val="666666"/>
                </a:solidFill>
                <a:effectLst/>
                <a:latin typeface="Lexend-Regular"/>
              </a:rPr>
              <a:t> of the stereotype that French people are lazy.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dirty="0">
                <a:solidFill>
                  <a:srgbClr val="364684"/>
                </a:solidFill>
                <a:effectLst/>
                <a:latin typeface="Open Sans" panose="020B0606030504020204" pitchFamily="34" charset="0"/>
              </a:rPr>
              <a:t>The stereotype that French are lazy couldn't stray farther from the truth. They simply know their rights in the workplace and beyond, and since the French Revolution, constantly fight for them! They greatly value separating work and personal life, and are lucky to be given so many vacation days a year!</a:t>
            </a:r>
            <a:r>
              <a:rPr lang="en-GB" b="0" i="0" dirty="0">
                <a:solidFill>
                  <a:srgbClr val="666666"/>
                </a:solidFill>
                <a:effectLst/>
                <a:latin typeface="Lexend-Regular"/>
              </a:rPr>
              <a:t>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dirty="0">
                <a:solidFill>
                  <a:srgbClr val="666666"/>
                </a:solidFill>
                <a:effectLst/>
                <a:latin typeface="Lexend-Regular"/>
              </a:rPr>
              <a:t>If the law mandates a 35-hour week, the reality is that most French people work 40, just below the European average of 41. In addition, it has been established that shortening their hours has had the perverse effect of increasing work pressure on the French workforce, instead of fostering increased employment rates. </a:t>
            </a:r>
            <a:endParaRPr lang="en-GB"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b="0" i="0" dirty="0">
              <a:solidFill>
                <a:srgbClr val="666666"/>
              </a:solidFill>
              <a:effectLst/>
              <a:latin typeface="Lexend-Regular"/>
              <a:hlinkClick r:id="" action="ppaction://noaction"/>
            </a:endParaRPr>
          </a:p>
          <a:p>
            <a:pPr algn="l">
              <a:buFont typeface="Arial" panose="020B0604020202020204" pitchFamily="34" charset="0"/>
              <a:buChar char="•"/>
            </a:pPr>
            <a:endParaRPr lang="en-GB" b="0" i="0" dirty="0">
              <a:solidFill>
                <a:srgbClr val="666666"/>
              </a:solidFill>
              <a:effectLst/>
              <a:latin typeface="Lexend-Regular"/>
              <a:hlinkClick r:id="" action="ppaction://noaction"/>
            </a:endParaRPr>
          </a:p>
          <a:p>
            <a:pPr algn="l">
              <a:buFont typeface="Arial" panose="020B0604020202020204" pitchFamily="34" charset="0"/>
              <a:buChar char="•"/>
            </a:pPr>
            <a:endParaRPr lang="en-GB" b="0" i="0" dirty="0">
              <a:solidFill>
                <a:srgbClr val="666666"/>
              </a:solidFill>
              <a:effectLst/>
              <a:latin typeface="Lexend-Regular"/>
              <a:hlinkClick r:id="" action="ppaction://noaction"/>
            </a:endParaRPr>
          </a:p>
          <a:p>
            <a:pPr algn="l">
              <a:buFont typeface="Arial" panose="020B0604020202020204" pitchFamily="34" charset="0"/>
              <a:buChar char="•"/>
            </a:pPr>
            <a:endParaRPr lang="en-GB" b="0" i="0" dirty="0">
              <a:solidFill>
                <a:srgbClr val="666666"/>
              </a:solidFill>
              <a:effectLst/>
              <a:latin typeface="Lexend-Regular"/>
              <a:hlinkClick r:id="" action="ppaction://noaction"/>
            </a:endParaRPr>
          </a:p>
          <a:p>
            <a:pPr algn="l">
              <a:buFont typeface="Arial" panose="020B0604020202020204" pitchFamily="34" charset="0"/>
              <a:buChar char="•"/>
            </a:pPr>
            <a:endParaRPr lang="en-GB" b="0" i="0" dirty="0">
              <a:solidFill>
                <a:srgbClr val="666666"/>
              </a:solidFill>
              <a:effectLst/>
              <a:latin typeface="Lexend-Regular"/>
              <a:hlinkClick r:id="" action="ppaction://noaction"/>
            </a:endParaRPr>
          </a:p>
          <a:p>
            <a:pPr algn="l">
              <a:buFont typeface="Arial" panose="020B0604020202020204" pitchFamily="34" charset="0"/>
              <a:buChar char="•"/>
            </a:pPr>
            <a:r>
              <a:rPr lang="en-GB" b="0" i="0" dirty="0">
                <a:solidFill>
                  <a:srgbClr val="666666"/>
                </a:solidFill>
                <a:effectLst/>
                <a:latin typeface="Lexend-Regular"/>
                <a:hlinkClick r:id="" action="ppaction://noaction"/>
              </a:rPr>
              <a:t>1. French people wear berets and striped shirts: FALSE</a:t>
            </a:r>
            <a:endParaRPr lang="en-GB" b="0" i="0" dirty="0">
              <a:solidFill>
                <a:srgbClr val="666666"/>
              </a:solidFill>
              <a:effectLst/>
              <a:latin typeface="Lexend-Regular"/>
            </a:endParaRPr>
          </a:p>
          <a:p>
            <a:pPr algn="l">
              <a:buFont typeface="Arial" panose="020B0604020202020204" pitchFamily="34" charset="0"/>
              <a:buChar char="•"/>
            </a:pPr>
            <a:r>
              <a:rPr lang="en-GB" b="0" i="0" dirty="0">
                <a:solidFill>
                  <a:srgbClr val="666666"/>
                </a:solidFill>
                <a:effectLst/>
                <a:latin typeface="Lexend-Regular"/>
                <a:hlinkClick r:id="rId3"/>
              </a:rPr>
              <a:t>5. The French smoke like chimneys: FALSE</a:t>
            </a:r>
            <a:endParaRPr lang="en-GB" b="0" i="0" dirty="0">
              <a:solidFill>
                <a:srgbClr val="666666"/>
              </a:solidFill>
              <a:effectLst/>
              <a:latin typeface="Lexend-Regular"/>
            </a:endParaRPr>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27619009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0" i="0" dirty="0">
                <a:solidFill>
                  <a:srgbClr val="1A1A1A"/>
                </a:solidFill>
                <a:effectLst/>
                <a:latin typeface="Georgia" panose="02040502050405020303" pitchFamily="18" charset="0"/>
              </a:rPr>
              <a:t>The nation’s showcase sporting event is the </a:t>
            </a:r>
            <a:r>
              <a:rPr lang="en-GB" b="0" i="0" u="sng" dirty="0">
                <a:effectLst/>
                <a:latin typeface="Georgia" panose="02040502050405020303" pitchFamily="18" charset="0"/>
                <a:hlinkClick r:id="rId3"/>
              </a:rPr>
              <a:t>Tour de France</a:t>
            </a:r>
            <a:r>
              <a:rPr lang="en-GB" b="0" i="0" dirty="0">
                <a:solidFill>
                  <a:srgbClr val="1A1A1A"/>
                </a:solidFill>
                <a:effectLst/>
                <a:latin typeface="Georgia" panose="02040502050405020303" pitchFamily="18" charset="0"/>
              </a:rPr>
              <a:t>, an international cycling </a:t>
            </a:r>
            <a:r>
              <a:rPr lang="en-GB" b="0" i="0" u="sng" dirty="0">
                <a:effectLst/>
                <a:latin typeface="Georgia" panose="02040502050405020303" pitchFamily="18" charset="0"/>
                <a:hlinkClick r:id="rId4"/>
              </a:rPr>
              <a:t>road race</a:t>
            </a:r>
            <a:r>
              <a:rPr lang="en-GB" b="0" i="0" dirty="0">
                <a:solidFill>
                  <a:srgbClr val="1A1A1A"/>
                </a:solidFill>
                <a:effectLst/>
                <a:latin typeface="Georgia" panose="02040502050405020303" pitchFamily="18" charset="0"/>
              </a:rPr>
              <a:t> that attracts hundreds of thousands of spectators each year. Established more than a century ago, the annual summer race covers some 3,600 km (2,235 miles) over the course of three weeks, finishing in Paris. </a:t>
            </a:r>
          </a:p>
          <a:p>
            <a:pPr marL="171450" indent="-171450">
              <a:buFont typeface="Arial" panose="020B0604020202020204" pitchFamily="34" charset="0"/>
              <a:buChar char="•"/>
            </a:pPr>
            <a:r>
              <a:rPr lang="en-GB" b="0" i="0" dirty="0">
                <a:solidFill>
                  <a:srgbClr val="1A1A1A"/>
                </a:solidFill>
                <a:effectLst/>
                <a:latin typeface="Georgia" panose="02040502050405020303" pitchFamily="18" charset="0"/>
              </a:rPr>
              <a:t>Football, especially in the larger towns, is extremely popular. The 1998 </a:t>
            </a:r>
            <a:r>
              <a:rPr lang="en-GB" b="0" i="0" u="sng" dirty="0">
                <a:effectLst/>
                <a:latin typeface="Georgia" panose="02040502050405020303" pitchFamily="18" charset="0"/>
                <a:hlinkClick r:id="rId5"/>
              </a:rPr>
              <a:t>World Cup</a:t>
            </a:r>
            <a:r>
              <a:rPr lang="en-GB" b="0" i="0" dirty="0">
                <a:solidFill>
                  <a:srgbClr val="1A1A1A"/>
                </a:solidFill>
                <a:effectLst/>
                <a:latin typeface="Georgia" panose="02040502050405020303" pitchFamily="18" charset="0"/>
              </a:rPr>
              <a:t> was hosted by France and won by a French team led by </a:t>
            </a:r>
            <a:r>
              <a:rPr lang="en-GB" b="0" i="0" u="sng" dirty="0">
                <a:effectLst/>
                <a:latin typeface="Georgia" panose="02040502050405020303" pitchFamily="18" charset="0"/>
                <a:hlinkClick r:id="rId6"/>
              </a:rPr>
              <a:t>Zinedine Zidane</a:t>
            </a:r>
            <a:r>
              <a:rPr lang="en-GB" b="0" i="0" dirty="0">
                <a:solidFill>
                  <a:srgbClr val="1A1A1A"/>
                </a:solidFill>
                <a:effectLst/>
                <a:latin typeface="Georgia" panose="02040502050405020303" pitchFamily="18" charset="0"/>
              </a:rPr>
              <a:t>. </a:t>
            </a:r>
          </a:p>
          <a:p>
            <a:pPr marL="171450" indent="-171450">
              <a:buFont typeface="Arial" panose="020B0604020202020204" pitchFamily="34" charset="0"/>
              <a:buChar char="•"/>
            </a:pPr>
            <a:r>
              <a:rPr lang="en-GB" b="0" i="0" dirty="0">
                <a:solidFill>
                  <a:srgbClr val="1A1A1A"/>
                </a:solidFill>
                <a:effectLst/>
                <a:latin typeface="Georgia" panose="02040502050405020303" pitchFamily="18" charset="0"/>
              </a:rPr>
              <a:t>Additionally, more than five million French people ski, and many children have the opportunity to go on school skiing trips in February; the principal resorts are in the northern Alps, notably in </a:t>
            </a:r>
            <a:r>
              <a:rPr lang="en-GB" b="0" i="0" u="sng" dirty="0">
                <a:effectLst/>
                <a:latin typeface="Georgia" panose="02040502050405020303" pitchFamily="18" charset="0"/>
                <a:hlinkClick r:id="rId7"/>
              </a:rPr>
              <a:t>Savoy</a:t>
            </a:r>
            <a:r>
              <a:rPr lang="en-GB" b="0" i="0" dirty="0">
                <a:solidFill>
                  <a:srgbClr val="1A1A1A"/>
                </a:solidFill>
                <a:effectLst/>
                <a:latin typeface="Georgia" panose="02040502050405020303" pitchFamily="18" charset="0"/>
              </a:rPr>
              <a:t> (Savoie). </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7</a:t>
            </a:fld>
            <a:endParaRPr lang="en-US"/>
          </a:p>
        </p:txBody>
      </p:sp>
    </p:spTree>
    <p:extLst>
      <p:ext uri="{BB962C8B-B14F-4D97-AF65-F5344CB8AC3E}">
        <p14:creationId xmlns:p14="http://schemas.microsoft.com/office/powerpoint/2010/main" val="36656996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6974F80-7CEF-4CA7-8BDD-8FD3DE855B7C}" type="slidenum">
              <a:rPr lang="en-GB" smtClean="0"/>
              <a:t>18</a:t>
            </a:fld>
            <a:endParaRPr lang="en-GB"/>
          </a:p>
        </p:txBody>
      </p:sp>
    </p:spTree>
    <p:extLst>
      <p:ext uri="{BB962C8B-B14F-4D97-AF65-F5344CB8AC3E}">
        <p14:creationId xmlns:p14="http://schemas.microsoft.com/office/powerpoint/2010/main" val="30968691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6974F80-7CEF-4CA7-8BDD-8FD3DE855B7C}" type="slidenum">
              <a:rPr lang="en-GB" smtClean="0"/>
              <a:t>19</a:t>
            </a:fld>
            <a:endParaRPr lang="en-GB"/>
          </a:p>
        </p:txBody>
      </p:sp>
    </p:spTree>
    <p:extLst>
      <p:ext uri="{BB962C8B-B14F-4D97-AF65-F5344CB8AC3E}">
        <p14:creationId xmlns:p14="http://schemas.microsoft.com/office/powerpoint/2010/main" val="29239921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6974F80-7CEF-4CA7-8BDD-8FD3DE855B7C}" type="slidenum">
              <a:rPr lang="en-GB" smtClean="0"/>
              <a:t>20</a:t>
            </a:fld>
            <a:endParaRPr lang="en-GB"/>
          </a:p>
        </p:txBody>
      </p:sp>
    </p:spTree>
    <p:extLst>
      <p:ext uri="{BB962C8B-B14F-4D97-AF65-F5344CB8AC3E}">
        <p14:creationId xmlns:p14="http://schemas.microsoft.com/office/powerpoint/2010/main" val="35807999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6974F80-7CEF-4CA7-8BDD-8FD3DE855B7C}" type="slidenum">
              <a:rPr lang="en-GB" smtClean="0"/>
              <a:t>21</a:t>
            </a:fld>
            <a:endParaRPr lang="en-GB"/>
          </a:p>
        </p:txBody>
      </p:sp>
    </p:spTree>
    <p:extLst>
      <p:ext uri="{BB962C8B-B14F-4D97-AF65-F5344CB8AC3E}">
        <p14:creationId xmlns:p14="http://schemas.microsoft.com/office/powerpoint/2010/main" val="13189611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6974F80-7CEF-4CA7-8BDD-8FD3DE855B7C}" type="slidenum">
              <a:rPr lang="en-GB" smtClean="0"/>
              <a:t>22</a:t>
            </a:fld>
            <a:endParaRPr lang="en-GB"/>
          </a:p>
        </p:txBody>
      </p:sp>
    </p:spTree>
    <p:extLst>
      <p:ext uri="{BB962C8B-B14F-4D97-AF65-F5344CB8AC3E}">
        <p14:creationId xmlns:p14="http://schemas.microsoft.com/office/powerpoint/2010/main" val="40924055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6974F80-7CEF-4CA7-8BDD-8FD3DE855B7C}" type="slidenum">
              <a:rPr lang="en-GB" smtClean="0"/>
              <a:t>23</a:t>
            </a:fld>
            <a:endParaRPr lang="en-GB"/>
          </a:p>
        </p:txBody>
      </p:sp>
    </p:spTree>
    <p:extLst>
      <p:ext uri="{BB962C8B-B14F-4D97-AF65-F5344CB8AC3E}">
        <p14:creationId xmlns:p14="http://schemas.microsoft.com/office/powerpoint/2010/main" val="11059688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6974F80-7CEF-4CA7-8BDD-8FD3DE855B7C}" type="slidenum">
              <a:rPr lang="en-GB" smtClean="0"/>
              <a:t>24</a:t>
            </a:fld>
            <a:endParaRPr lang="en-GB"/>
          </a:p>
        </p:txBody>
      </p:sp>
    </p:spTree>
    <p:extLst>
      <p:ext uri="{BB962C8B-B14F-4D97-AF65-F5344CB8AC3E}">
        <p14:creationId xmlns:p14="http://schemas.microsoft.com/office/powerpoint/2010/main" val="25431118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0" i="0">
                <a:solidFill>
                  <a:srgbClr val="06011F"/>
                </a:solidFill>
                <a:effectLst/>
                <a:latin typeface="Montserrat" panose="020F0502020204030204" pitchFamily="2" charset="0"/>
              </a:rPr>
              <a:t>French Lexical similarity is 75% with Spanish, 85% with Italian, 70% with Portuguese, 70% with Romanian. </a:t>
            </a:r>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27</a:t>
            </a:fld>
            <a:endParaRPr lang="en-US"/>
          </a:p>
        </p:txBody>
      </p:sp>
    </p:spTree>
    <p:extLst>
      <p:ext uri="{BB962C8B-B14F-4D97-AF65-F5344CB8AC3E}">
        <p14:creationId xmlns:p14="http://schemas.microsoft.com/office/powerpoint/2010/main" val="11277624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Inside the legendary Hotel </a:t>
            </a:r>
            <a:r>
              <a:rPr lang="en-GB" dirty="0" err="1">
                <a:hlinkClick r:id="rId3"/>
              </a:rPr>
              <a:t>Negresco</a:t>
            </a:r>
            <a:r>
              <a:rPr lang="en-GB" dirty="0">
                <a:hlinkClick r:id="rId3"/>
              </a:rPr>
              <a:t> in the French city of Nice • FRANCE 24 English - YouTube</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28</a:t>
            </a:fld>
            <a:endParaRPr lang="en-US"/>
          </a:p>
        </p:txBody>
      </p:sp>
    </p:spTree>
    <p:extLst>
      <p:ext uri="{BB962C8B-B14F-4D97-AF65-F5344CB8AC3E}">
        <p14:creationId xmlns:p14="http://schemas.microsoft.com/office/powerpoint/2010/main" val="3605017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757906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2714654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71729EA3-7599-4307-89C2-C31F27DC4BC5}" type="datetimeFigureOut">
              <a:rPr lang="en-GB" smtClean="0"/>
              <a:t>17/12/2024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1706B3-1997-407A-BAE0-55078150F5E1}" type="slidenum">
              <a:rPr lang="en-GB" smtClean="0"/>
              <a:t>‹#›</a:t>
            </a:fld>
            <a:endParaRPr lang="en-GB"/>
          </a:p>
        </p:txBody>
      </p:sp>
    </p:spTree>
    <p:extLst>
      <p:ext uri="{BB962C8B-B14F-4D97-AF65-F5344CB8AC3E}">
        <p14:creationId xmlns:p14="http://schemas.microsoft.com/office/powerpoint/2010/main" val="35783714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1729EA3-7599-4307-89C2-C31F27DC4BC5}" type="datetimeFigureOut">
              <a:rPr lang="en-GB" smtClean="0"/>
              <a:t>17/12/2024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1706B3-1997-407A-BAE0-55078150F5E1}" type="slidenum">
              <a:rPr lang="en-GB" smtClean="0"/>
              <a:t>‹#›</a:t>
            </a:fld>
            <a:endParaRPr lang="en-GB"/>
          </a:p>
        </p:txBody>
      </p:sp>
    </p:spTree>
    <p:extLst>
      <p:ext uri="{BB962C8B-B14F-4D97-AF65-F5344CB8AC3E}">
        <p14:creationId xmlns:p14="http://schemas.microsoft.com/office/powerpoint/2010/main" val="30903257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1729EA3-7599-4307-89C2-C31F27DC4BC5}" type="datetimeFigureOut">
              <a:rPr lang="en-GB" smtClean="0"/>
              <a:t>17/12/2024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31706B3-1997-407A-BAE0-55078150F5E1}" type="slidenum">
              <a:rPr lang="en-GB" smtClean="0"/>
              <a:t>‹#›</a:t>
            </a:fld>
            <a:endParaRPr lang="en-GB"/>
          </a:p>
        </p:txBody>
      </p:sp>
    </p:spTree>
    <p:extLst>
      <p:ext uri="{BB962C8B-B14F-4D97-AF65-F5344CB8AC3E}">
        <p14:creationId xmlns:p14="http://schemas.microsoft.com/office/powerpoint/2010/main" val="9515323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1729EA3-7599-4307-89C2-C31F27DC4BC5}" type="datetimeFigureOut">
              <a:rPr lang="en-GB" smtClean="0"/>
              <a:t>17/12/2024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31706B3-1997-407A-BAE0-55078150F5E1}" type="slidenum">
              <a:rPr lang="en-GB" smtClean="0"/>
              <a:t>‹#›</a:t>
            </a:fld>
            <a:endParaRPr lang="en-GB"/>
          </a:p>
        </p:txBody>
      </p:sp>
    </p:spTree>
    <p:extLst>
      <p:ext uri="{BB962C8B-B14F-4D97-AF65-F5344CB8AC3E}">
        <p14:creationId xmlns:p14="http://schemas.microsoft.com/office/powerpoint/2010/main" val="13704615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1729EA3-7599-4307-89C2-C31F27DC4BC5}" type="datetimeFigureOut">
              <a:rPr lang="en-GB" smtClean="0"/>
              <a:t>17/12/2024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31706B3-1997-407A-BAE0-55078150F5E1}" type="slidenum">
              <a:rPr lang="en-GB" smtClean="0"/>
              <a:t>‹#›</a:t>
            </a:fld>
            <a:endParaRPr lang="en-GB"/>
          </a:p>
        </p:txBody>
      </p:sp>
    </p:spTree>
    <p:extLst>
      <p:ext uri="{BB962C8B-B14F-4D97-AF65-F5344CB8AC3E}">
        <p14:creationId xmlns:p14="http://schemas.microsoft.com/office/powerpoint/2010/main" val="22726892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1729EA3-7599-4307-89C2-C31F27DC4BC5}" type="datetimeFigureOut">
              <a:rPr lang="en-GB" smtClean="0"/>
              <a:t>17/12/2024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1706B3-1997-407A-BAE0-55078150F5E1}" type="slidenum">
              <a:rPr lang="en-GB" smtClean="0"/>
              <a:t>‹#›</a:t>
            </a:fld>
            <a:endParaRPr lang="en-GB"/>
          </a:p>
        </p:txBody>
      </p:sp>
    </p:spTree>
    <p:extLst>
      <p:ext uri="{BB962C8B-B14F-4D97-AF65-F5344CB8AC3E}">
        <p14:creationId xmlns:p14="http://schemas.microsoft.com/office/powerpoint/2010/main" val="4058038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1729EA3-7599-4307-89C2-C31F27DC4BC5}" type="datetimeFigureOut">
              <a:rPr lang="en-GB" smtClean="0"/>
              <a:t>17/12/2024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1706B3-1997-407A-BAE0-55078150F5E1}" type="slidenum">
              <a:rPr lang="en-GB" smtClean="0"/>
              <a:t>‹#›</a:t>
            </a:fld>
            <a:endParaRPr lang="en-GB"/>
          </a:p>
        </p:txBody>
      </p:sp>
    </p:spTree>
    <p:extLst>
      <p:ext uri="{BB962C8B-B14F-4D97-AF65-F5344CB8AC3E}">
        <p14:creationId xmlns:p14="http://schemas.microsoft.com/office/powerpoint/2010/main" val="6338847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729EA3-7599-4307-89C2-C31F27DC4BC5}" type="datetimeFigureOut">
              <a:rPr lang="en-GB" smtClean="0"/>
              <a:t>17/12/2024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1706B3-1997-407A-BAE0-55078150F5E1}" type="slidenum">
              <a:rPr lang="en-GB" smtClean="0"/>
              <a:t>‹#›</a:t>
            </a:fld>
            <a:endParaRPr lang="en-GB"/>
          </a:p>
        </p:txBody>
      </p:sp>
    </p:spTree>
    <p:extLst>
      <p:ext uri="{BB962C8B-B14F-4D97-AF65-F5344CB8AC3E}">
        <p14:creationId xmlns:p14="http://schemas.microsoft.com/office/powerpoint/2010/main" val="2742161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729EA3-7599-4307-89C2-C31F27DC4BC5}" type="datetimeFigureOut">
              <a:rPr lang="en-GB" smtClean="0"/>
              <a:t>17/12/2024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1706B3-1997-407A-BAE0-55078150F5E1}" type="slidenum">
              <a:rPr lang="en-GB" smtClean="0"/>
              <a:t>‹#›</a:t>
            </a:fld>
            <a:endParaRPr lang="en-GB"/>
          </a:p>
        </p:txBody>
      </p:sp>
    </p:spTree>
    <p:extLst>
      <p:ext uri="{BB962C8B-B14F-4D97-AF65-F5344CB8AC3E}">
        <p14:creationId xmlns:p14="http://schemas.microsoft.com/office/powerpoint/2010/main" val="32986896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72BF6-7866-0598-98DB-A170F1B710A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F37CF24-B0D6-08AB-F432-24EA92C21AC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4A961F6-00C4-BB2D-5DD2-9B9A3B245643}"/>
              </a:ext>
            </a:extLst>
          </p:cNvPr>
          <p:cNvSpPr>
            <a:spLocks noGrp="1"/>
          </p:cNvSpPr>
          <p:nvPr>
            <p:ph type="dt" sz="half" idx="10"/>
          </p:nvPr>
        </p:nvSpPr>
        <p:spPr/>
        <p:txBody>
          <a:bodyPr/>
          <a:lstStyle/>
          <a:p>
            <a:fld id="{71729EA3-7599-4307-89C2-C31F27DC4BC5}" type="datetimeFigureOut">
              <a:rPr lang="en-GB" smtClean="0"/>
              <a:t>17/12/2024</a:t>
            </a:fld>
            <a:endParaRPr lang="en-GB"/>
          </a:p>
        </p:txBody>
      </p:sp>
      <p:sp>
        <p:nvSpPr>
          <p:cNvPr id="5" name="Footer Placeholder 4">
            <a:extLst>
              <a:ext uri="{FF2B5EF4-FFF2-40B4-BE49-F238E27FC236}">
                <a16:creationId xmlns:a16="http://schemas.microsoft.com/office/drawing/2014/main" id="{EA6EE30D-128D-697E-9117-1B01FAA571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DA5B2F-AAEB-5991-5731-0F3FDEA028A6}"/>
              </a:ext>
            </a:extLst>
          </p:cNvPr>
          <p:cNvSpPr>
            <a:spLocks noGrp="1"/>
          </p:cNvSpPr>
          <p:nvPr>
            <p:ph type="sldNum" sz="quarter" idx="12"/>
          </p:nvPr>
        </p:nvSpPr>
        <p:spPr/>
        <p:txBody>
          <a:bodyPr/>
          <a:lstStyle/>
          <a:p>
            <a:fld id="{931706B3-1997-407A-BAE0-55078150F5E1}" type="slidenum">
              <a:rPr lang="en-GB" smtClean="0"/>
              <a:t>‹#›</a:t>
            </a:fld>
            <a:endParaRPr lang="en-GB"/>
          </a:p>
        </p:txBody>
      </p:sp>
    </p:spTree>
    <p:extLst>
      <p:ext uri="{BB962C8B-B14F-4D97-AF65-F5344CB8AC3E}">
        <p14:creationId xmlns:p14="http://schemas.microsoft.com/office/powerpoint/2010/main" val="19070799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B4044-EFCC-CB9C-7CCE-E74426EDA27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36FB2B1-286F-B64B-97D7-2DDDB2223A5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5CF637-3911-3A05-EC7D-409AC1B4E204}"/>
              </a:ext>
            </a:extLst>
          </p:cNvPr>
          <p:cNvSpPr>
            <a:spLocks noGrp="1"/>
          </p:cNvSpPr>
          <p:nvPr>
            <p:ph type="dt" sz="half" idx="10"/>
          </p:nvPr>
        </p:nvSpPr>
        <p:spPr/>
        <p:txBody>
          <a:bodyPr/>
          <a:lstStyle/>
          <a:p>
            <a:fld id="{71729EA3-7599-4307-89C2-C31F27DC4BC5}" type="datetimeFigureOut">
              <a:rPr lang="en-GB" smtClean="0"/>
              <a:t>17/12/2024</a:t>
            </a:fld>
            <a:endParaRPr lang="en-GB"/>
          </a:p>
        </p:txBody>
      </p:sp>
      <p:sp>
        <p:nvSpPr>
          <p:cNvPr id="5" name="Footer Placeholder 4">
            <a:extLst>
              <a:ext uri="{FF2B5EF4-FFF2-40B4-BE49-F238E27FC236}">
                <a16:creationId xmlns:a16="http://schemas.microsoft.com/office/drawing/2014/main" id="{AF62DC7D-7743-0E33-67FD-2E5E9358B4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132D94-2341-6E68-6072-C97FB21A8933}"/>
              </a:ext>
            </a:extLst>
          </p:cNvPr>
          <p:cNvSpPr>
            <a:spLocks noGrp="1"/>
          </p:cNvSpPr>
          <p:nvPr>
            <p:ph type="sldNum" sz="quarter" idx="12"/>
          </p:nvPr>
        </p:nvSpPr>
        <p:spPr/>
        <p:txBody>
          <a:bodyPr/>
          <a:lstStyle/>
          <a:p>
            <a:fld id="{931706B3-1997-407A-BAE0-55078150F5E1}" type="slidenum">
              <a:rPr lang="en-GB" smtClean="0"/>
              <a:t>‹#›</a:t>
            </a:fld>
            <a:endParaRPr lang="en-GB"/>
          </a:p>
        </p:txBody>
      </p:sp>
    </p:spTree>
    <p:extLst>
      <p:ext uri="{BB962C8B-B14F-4D97-AF65-F5344CB8AC3E}">
        <p14:creationId xmlns:p14="http://schemas.microsoft.com/office/powerpoint/2010/main" val="26141351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cSld name="1_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291A3-3C16-C4AB-E629-A746ADFE4D1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AF69E5C-0250-C82C-A2A5-7DE1AE09B76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AE7AFD8-D648-B37D-BF58-5F6322B6BA42}"/>
              </a:ext>
            </a:extLst>
          </p:cNvPr>
          <p:cNvSpPr>
            <a:spLocks noGrp="1"/>
          </p:cNvSpPr>
          <p:nvPr>
            <p:ph type="dt" sz="half" idx="10"/>
          </p:nvPr>
        </p:nvSpPr>
        <p:spPr/>
        <p:txBody>
          <a:bodyPr/>
          <a:lstStyle/>
          <a:p>
            <a:fld id="{71729EA3-7599-4307-89C2-C31F27DC4BC5}" type="datetimeFigureOut">
              <a:rPr lang="en-GB" smtClean="0"/>
              <a:t>17/12/2024</a:t>
            </a:fld>
            <a:endParaRPr lang="en-GB"/>
          </a:p>
        </p:txBody>
      </p:sp>
      <p:sp>
        <p:nvSpPr>
          <p:cNvPr id="5" name="Footer Placeholder 4">
            <a:extLst>
              <a:ext uri="{FF2B5EF4-FFF2-40B4-BE49-F238E27FC236}">
                <a16:creationId xmlns:a16="http://schemas.microsoft.com/office/drawing/2014/main" id="{32C6ED22-968F-1EBB-1D4F-A45029DEB9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C053C1-8BA1-4DEB-E018-92A89072FF4F}"/>
              </a:ext>
            </a:extLst>
          </p:cNvPr>
          <p:cNvSpPr>
            <a:spLocks noGrp="1"/>
          </p:cNvSpPr>
          <p:nvPr>
            <p:ph type="sldNum" sz="quarter" idx="12"/>
          </p:nvPr>
        </p:nvSpPr>
        <p:spPr/>
        <p:txBody>
          <a:bodyPr/>
          <a:lstStyle/>
          <a:p>
            <a:fld id="{931706B3-1997-407A-BAE0-55078150F5E1}" type="slidenum">
              <a:rPr lang="en-GB" smtClean="0"/>
              <a:t>‹#›</a:t>
            </a:fld>
            <a:endParaRPr lang="en-GB"/>
          </a:p>
        </p:txBody>
      </p:sp>
    </p:spTree>
    <p:extLst>
      <p:ext uri="{BB962C8B-B14F-4D97-AF65-F5344CB8AC3E}">
        <p14:creationId xmlns:p14="http://schemas.microsoft.com/office/powerpoint/2010/main" val="11592677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21891168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9151076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67392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699263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697948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53059408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96989309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53225531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84685139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5270221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18.xml"/><Relationship Id="rId7" Type="http://schemas.openxmlformats.org/officeDocument/2006/relationships/theme" Target="../theme/theme2.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5" Type="http://schemas.openxmlformats.org/officeDocument/2006/relationships/slideLayout" Target="../slideLayouts/slideLayout20.xml"/><Relationship Id="rId4" Type="http://schemas.openxmlformats.org/officeDocument/2006/relationships/slideLayout" Target="../slideLayouts/slideLayout19.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5" Type="http://schemas.openxmlformats.org/officeDocument/2006/relationships/image" Target="../media/image4.png"/><Relationship Id="rId4"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1729EA3-7599-4307-89C2-C31F27DC4BC5}" type="datetimeFigureOut">
              <a:rPr lang="en-GB" smtClean="0"/>
              <a:t>17/12/2024</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1706B3-1997-407A-BAE0-55078150F5E1}" type="slidenum">
              <a:rPr lang="en-GB" smtClean="0"/>
              <a:t>‹#›</a:t>
            </a:fld>
            <a:endParaRPr lang="en-GB"/>
          </a:p>
        </p:txBody>
      </p:sp>
      <p:pic>
        <p:nvPicPr>
          <p:cNvPr id="7" name="Picture 6"/>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378555336"/>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12/17/2024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676990271"/>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69701939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4.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17.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17.xml"/><Relationship Id="rId4" Type="http://schemas.openxmlformats.org/officeDocument/2006/relationships/image" Target="../media/image13.jpeg"/></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17.xml"/><Relationship Id="rId6" Type="http://schemas.openxmlformats.org/officeDocument/2006/relationships/image" Target="../media/image17.jpeg"/><Relationship Id="rId5" Type="http://schemas.openxmlformats.org/officeDocument/2006/relationships/image" Target="../media/image16.jpeg"/><Relationship Id="rId4" Type="http://schemas.openxmlformats.org/officeDocument/2006/relationships/image" Target="../media/image15.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0.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2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22.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23.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video" Target="../media/media6.mp4"/><Relationship Id="rId1" Type="http://schemas.microsoft.com/office/2007/relationships/media" Target="../media/media6.mp4"/><Relationship Id="rId4" Type="http://schemas.openxmlformats.org/officeDocument/2006/relationships/image" Target="../media/image24.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video" Target="../media/media7.mp4"/><Relationship Id="rId1" Type="http://schemas.microsoft.com/office/2007/relationships/media" Target="../media/media7.mp4"/><Relationship Id="rId4" Type="http://schemas.openxmlformats.org/officeDocument/2006/relationships/image" Target="../media/image25.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image" Target="../media/image26.png"/><Relationship Id="rId4" Type="http://schemas.openxmlformats.org/officeDocument/2006/relationships/notesSlide" Target="../notesSlides/notesSlide5.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video" Target="../media/media9.mp4"/><Relationship Id="rId1" Type="http://schemas.microsoft.com/office/2007/relationships/media" Target="../media/media9.mp4"/><Relationship Id="rId5" Type="http://schemas.openxmlformats.org/officeDocument/2006/relationships/image" Target="../media/image27.png"/><Relationship Id="rId4" Type="http://schemas.openxmlformats.org/officeDocument/2006/relationships/notesSlide" Target="../notesSlides/notesSlide6.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video" Target="../media/media10.mp4"/><Relationship Id="rId1" Type="http://schemas.microsoft.com/office/2007/relationships/media" Target="../media/media10.mp4"/><Relationship Id="rId5" Type="http://schemas.openxmlformats.org/officeDocument/2006/relationships/image" Target="../media/image28.png"/><Relationship Id="rId4" Type="http://schemas.openxmlformats.org/officeDocument/2006/relationships/notesSlide" Target="../notesSlides/notesSlide7.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video" Target="../media/media11.mp4"/><Relationship Id="rId1" Type="http://schemas.microsoft.com/office/2007/relationships/media" Target="../media/media11.mp4"/><Relationship Id="rId5" Type="http://schemas.openxmlformats.org/officeDocument/2006/relationships/image" Target="../media/image29.png"/><Relationship Id="rId4" Type="http://schemas.openxmlformats.org/officeDocument/2006/relationships/notesSlide" Target="../notesSlides/notesSlide8.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video" Target="../media/media12.mp4"/><Relationship Id="rId1" Type="http://schemas.microsoft.com/office/2007/relationships/media" Target="../media/media12.mp4"/><Relationship Id="rId5" Type="http://schemas.openxmlformats.org/officeDocument/2006/relationships/image" Target="../media/image30.png"/><Relationship Id="rId4" Type="http://schemas.openxmlformats.org/officeDocument/2006/relationships/notesSlide" Target="../notesSlides/notesSlide9.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video" Target="../media/media13.mp4"/><Relationship Id="rId1" Type="http://schemas.microsoft.com/office/2007/relationships/media" Target="../media/media13.mp4"/><Relationship Id="rId5" Type="http://schemas.openxmlformats.org/officeDocument/2006/relationships/image" Target="../media/image31.png"/><Relationship Id="rId4" Type="http://schemas.openxmlformats.org/officeDocument/2006/relationships/notesSlide" Target="../notesSlides/notesSlide10.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video" Target="../media/media14.mp4"/><Relationship Id="rId1" Type="http://schemas.microsoft.com/office/2007/relationships/media" Target="../media/media14.mp4"/><Relationship Id="rId5" Type="http://schemas.openxmlformats.org/officeDocument/2006/relationships/image" Target="../media/image32.png"/><Relationship Id="rId4" Type="http://schemas.openxmlformats.org/officeDocument/2006/relationships/notesSlide" Target="../notesSlides/notesSlide11.xml"/></Relationships>
</file>

<file path=ppt/slides/_rels/slide2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2.xml"/><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4E9B1D-C9A9-13CE-A597-16BDD313A1AE}"/>
              </a:ext>
            </a:extLst>
          </p:cNvPr>
          <p:cNvSpPr>
            <a:spLocks noGrp="1"/>
          </p:cNvSpPr>
          <p:nvPr>
            <p:ph type="ctrTitle"/>
          </p:nvPr>
        </p:nvSpPr>
        <p:spPr>
          <a:xfrm>
            <a:off x="1028700" y="1967266"/>
            <a:ext cx="2628900" cy="2547257"/>
          </a:xfrm>
          <a:noFill/>
        </p:spPr>
        <p:txBody>
          <a:bodyPr vert="horz" lIns="91440" tIns="45720" rIns="91440" bIns="45720" rtlCol="0" anchor="ctr">
            <a:normAutofit/>
          </a:bodyPr>
          <a:lstStyle/>
          <a:p>
            <a:r>
              <a:rPr lang="en-US" sz="3600" kern="1200" dirty="0">
                <a:solidFill>
                  <a:srgbClr val="FFFFFF"/>
                </a:solidFill>
                <a:latin typeface="+mj-lt"/>
                <a:ea typeface="+mj-ea"/>
                <a:cs typeface="+mj-cs"/>
              </a:rPr>
              <a:t>Introduction to French Gastronomy</a:t>
            </a:r>
          </a:p>
        </p:txBody>
      </p:sp>
      <p:pic>
        <p:nvPicPr>
          <p:cNvPr id="4" name="Picture 3" descr="A red and blue square">
            <a:extLst>
              <a:ext uri="{FF2B5EF4-FFF2-40B4-BE49-F238E27FC236}">
                <a16:creationId xmlns:a16="http://schemas.microsoft.com/office/drawing/2014/main" id="{0EC6D440-E225-4306-FB1C-65738A2B4B91}"/>
              </a:ext>
            </a:extLst>
          </p:cNvPr>
          <p:cNvPicPr>
            <a:picLocks noChangeAspect="1"/>
          </p:cNvPicPr>
          <p:nvPr/>
        </p:nvPicPr>
        <p:blipFill>
          <a:blip r:embed="rId2"/>
          <a:srcRect t="24514" b="24793"/>
          <a:stretch/>
        </p:blipFill>
        <p:spPr>
          <a:xfrm>
            <a:off x="6363859" y="1711966"/>
            <a:ext cx="4422105" cy="2911296"/>
          </a:xfrm>
          <a:prstGeom prst="rect">
            <a:avLst/>
          </a:prstGeom>
        </p:spPr>
      </p:pic>
    </p:spTree>
    <p:extLst>
      <p:ext uri="{BB962C8B-B14F-4D97-AF65-F5344CB8AC3E}">
        <p14:creationId xmlns:p14="http://schemas.microsoft.com/office/powerpoint/2010/main" val="14049874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36D23-0B1E-3E6C-E79E-E9887DE343AC}"/>
              </a:ext>
            </a:extLst>
          </p:cNvPr>
          <p:cNvSpPr>
            <a:spLocks noGrp="1"/>
          </p:cNvSpPr>
          <p:nvPr>
            <p:ph type="title"/>
          </p:nvPr>
        </p:nvSpPr>
        <p:spPr>
          <a:xfrm>
            <a:off x="448901" y="463189"/>
            <a:ext cx="10515600" cy="1325563"/>
          </a:xfrm>
        </p:spPr>
        <p:txBody>
          <a:bodyPr>
            <a:normAutofit/>
          </a:bodyPr>
          <a:lstStyle/>
          <a:p>
            <a:pPr algn="ctr"/>
            <a:r>
              <a:rPr lang="en-GB" sz="4000" b="1" dirty="0"/>
              <a:t>Today’s Objectives</a:t>
            </a:r>
          </a:p>
        </p:txBody>
      </p:sp>
      <p:pic>
        <p:nvPicPr>
          <p:cNvPr id="6" name="Picture 5" descr="A red and blue square&#10;&#10;Description automatically generated">
            <a:extLst>
              <a:ext uri="{FF2B5EF4-FFF2-40B4-BE49-F238E27FC236}">
                <a16:creationId xmlns:a16="http://schemas.microsoft.com/office/drawing/2014/main" id="{74F15781-F85E-AEBC-BA68-EF1E1BED8B00}"/>
              </a:ext>
            </a:extLst>
          </p:cNvPr>
          <p:cNvPicPr>
            <a:picLocks noChangeAspect="1"/>
          </p:cNvPicPr>
          <p:nvPr/>
        </p:nvPicPr>
        <p:blipFill>
          <a:blip r:embed="rId3"/>
          <a:srcRect t="24514" b="24793"/>
          <a:stretch/>
        </p:blipFill>
        <p:spPr>
          <a:xfrm>
            <a:off x="9066183" y="242778"/>
            <a:ext cx="2836289" cy="1867277"/>
          </a:xfrm>
          <a:prstGeom prst="rect">
            <a:avLst/>
          </a:prstGeom>
        </p:spPr>
      </p:pic>
      <p:sp>
        <p:nvSpPr>
          <p:cNvPr id="4" name="Rectangle 1">
            <a:extLst>
              <a:ext uri="{FF2B5EF4-FFF2-40B4-BE49-F238E27FC236}">
                <a16:creationId xmlns:a16="http://schemas.microsoft.com/office/drawing/2014/main" id="{A861C8C8-DEFF-A18B-EADE-F8C64A6C73CC}"/>
              </a:ext>
            </a:extLst>
          </p:cNvPr>
          <p:cNvSpPr>
            <a:spLocks noChangeArrowheads="1"/>
          </p:cNvSpPr>
          <p:nvPr/>
        </p:nvSpPr>
        <p:spPr bwMode="auto">
          <a:xfrm>
            <a:off x="1104523" y="2644169"/>
            <a:ext cx="2031325"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lvl="4" eaLnBrk="0" fontAlgn="base" hangingPunct="0">
              <a:spcBef>
                <a:spcPct val="0"/>
              </a:spcBef>
              <a:spcAft>
                <a:spcPct val="0"/>
              </a:spcAf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9" name="TextBox 8">
            <a:extLst>
              <a:ext uri="{FF2B5EF4-FFF2-40B4-BE49-F238E27FC236}">
                <a16:creationId xmlns:a16="http://schemas.microsoft.com/office/drawing/2014/main" id="{98DF5724-2DB0-E9E4-9D00-9A3C1215F627}"/>
              </a:ext>
            </a:extLst>
          </p:cNvPr>
          <p:cNvSpPr txBox="1"/>
          <p:nvPr/>
        </p:nvSpPr>
        <p:spPr>
          <a:xfrm>
            <a:off x="1611748" y="2334655"/>
            <a:ext cx="8872579" cy="2092881"/>
          </a:xfrm>
          <a:prstGeom prst="rect">
            <a:avLst/>
          </a:prstGeom>
          <a:noFill/>
        </p:spPr>
        <p:txBody>
          <a:bodyPr wrap="square" rtlCol="0">
            <a:spAutoFit/>
          </a:bodyPr>
          <a:lstStyle/>
          <a:p>
            <a:pPr marL="342900" indent="-342900">
              <a:buFont typeface="+mj-lt"/>
              <a:buAutoNum type="arabicPeriod"/>
            </a:pPr>
            <a:r>
              <a:rPr lang="en-GB" sz="2800" dirty="0"/>
              <a:t>Introduction to French Culture</a:t>
            </a:r>
          </a:p>
          <a:p>
            <a:pPr marL="342900" indent="-342900">
              <a:buFont typeface="+mj-lt"/>
              <a:buAutoNum type="arabicPeriod"/>
            </a:pPr>
            <a:endParaRPr lang="en-GB" sz="2800" dirty="0"/>
          </a:p>
          <a:p>
            <a:pPr marL="342900" indent="-342900">
              <a:buFont typeface="+mj-lt"/>
              <a:buAutoNum type="arabicPeriod"/>
            </a:pPr>
            <a:r>
              <a:rPr lang="en-GB" sz="2800" dirty="0"/>
              <a:t>Explore the Heritage and Impact of French Gastronomy</a:t>
            </a:r>
          </a:p>
          <a:p>
            <a:pPr marL="342900" indent="-342900">
              <a:buFont typeface="+mj-lt"/>
              <a:buAutoNum type="arabicPeriod"/>
            </a:pPr>
            <a:endParaRPr lang="en-GB" sz="2800" dirty="0"/>
          </a:p>
          <a:p>
            <a:endParaRPr lang="en-GB" dirty="0"/>
          </a:p>
        </p:txBody>
      </p:sp>
    </p:spTree>
    <p:extLst>
      <p:ext uri="{BB962C8B-B14F-4D97-AF65-F5344CB8AC3E}">
        <p14:creationId xmlns:p14="http://schemas.microsoft.com/office/powerpoint/2010/main" val="37144667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hought Bubble: Cloud 3">
            <a:extLst>
              <a:ext uri="{FF2B5EF4-FFF2-40B4-BE49-F238E27FC236}">
                <a16:creationId xmlns:a16="http://schemas.microsoft.com/office/drawing/2014/main" id="{7B69018E-2205-5701-877E-4581BD10C4ED}"/>
              </a:ext>
            </a:extLst>
          </p:cNvPr>
          <p:cNvSpPr/>
          <p:nvPr/>
        </p:nvSpPr>
        <p:spPr>
          <a:xfrm>
            <a:off x="778599" y="1191300"/>
            <a:ext cx="6264997" cy="3367889"/>
          </a:xfrm>
          <a:prstGeom prst="cloud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What comes to mind when you think of French culture?</a:t>
            </a:r>
          </a:p>
        </p:txBody>
      </p:sp>
      <p:pic>
        <p:nvPicPr>
          <p:cNvPr id="5" name="Picture 4" descr="A cartoon of a person carrying a baguette&#10;&#10;Description automatically generated">
            <a:extLst>
              <a:ext uri="{FF2B5EF4-FFF2-40B4-BE49-F238E27FC236}">
                <a16:creationId xmlns:a16="http://schemas.microsoft.com/office/drawing/2014/main" id="{DC740862-DBF3-6756-AD65-82A195DBCD7E}"/>
              </a:ext>
            </a:extLst>
          </p:cNvPr>
          <p:cNvPicPr>
            <a:picLocks noChangeAspect="1"/>
          </p:cNvPicPr>
          <p:nvPr/>
        </p:nvPicPr>
        <p:blipFill>
          <a:blip r:embed="rId2"/>
          <a:stretch>
            <a:fillRect/>
          </a:stretch>
        </p:blipFill>
        <p:spPr>
          <a:xfrm>
            <a:off x="7457959" y="1509713"/>
            <a:ext cx="4236992" cy="3049476"/>
          </a:xfrm>
          <a:prstGeom prst="rect">
            <a:avLst/>
          </a:prstGeom>
        </p:spPr>
      </p:pic>
    </p:spTree>
    <p:extLst>
      <p:ext uri="{BB962C8B-B14F-4D97-AF65-F5344CB8AC3E}">
        <p14:creationId xmlns:p14="http://schemas.microsoft.com/office/powerpoint/2010/main" val="25111719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718685-9D49-0DB9-6986-FC18821566CE}"/>
              </a:ext>
            </a:extLst>
          </p:cNvPr>
          <p:cNvSpPr>
            <a:spLocks noGrp="1"/>
          </p:cNvSpPr>
          <p:nvPr>
            <p:ph idx="1"/>
          </p:nvPr>
        </p:nvSpPr>
        <p:spPr>
          <a:xfrm>
            <a:off x="838200" y="2155235"/>
            <a:ext cx="10515600" cy="3640897"/>
          </a:xfrm>
        </p:spPr>
        <p:txBody>
          <a:bodyPr>
            <a:normAutofit/>
          </a:bodyPr>
          <a:lstStyle/>
          <a:p>
            <a:r>
              <a:rPr lang="en-GB" sz="2400" b="1" dirty="0"/>
              <a:t>Smokers and Coffee Drinkers</a:t>
            </a:r>
          </a:p>
          <a:p>
            <a:r>
              <a:rPr lang="en-GB" sz="2400" b="1" dirty="0"/>
              <a:t>Obsessed with Food and Culinary Perfection</a:t>
            </a:r>
          </a:p>
          <a:p>
            <a:r>
              <a:rPr lang="en-GB" sz="2400" b="1" dirty="0"/>
              <a:t>Unfriendly or Reserved</a:t>
            </a:r>
            <a:r>
              <a:rPr lang="en-GB" sz="2400" dirty="0"/>
              <a:t>: particularly Parisians</a:t>
            </a:r>
          </a:p>
          <a:p>
            <a:r>
              <a:rPr lang="en-GB" sz="2400" b="1" dirty="0"/>
              <a:t>Proud of Their Language and Culture</a:t>
            </a:r>
          </a:p>
          <a:p>
            <a:r>
              <a:rPr lang="en-GB" sz="2400" b="1" dirty="0"/>
              <a:t>Cultural Purists</a:t>
            </a:r>
            <a:r>
              <a:rPr lang="en-GB" sz="2400" dirty="0"/>
              <a:t>: Particularly regarding cinema, language, and art.</a:t>
            </a:r>
          </a:p>
          <a:p>
            <a:r>
              <a:rPr lang="en-GB" sz="2400" b="1" dirty="0"/>
              <a:t>Romantic and Passionate</a:t>
            </a:r>
            <a:endParaRPr lang="en-GB" sz="2400" dirty="0"/>
          </a:p>
        </p:txBody>
      </p:sp>
      <p:sp>
        <p:nvSpPr>
          <p:cNvPr id="4" name="Title 1">
            <a:extLst>
              <a:ext uri="{FF2B5EF4-FFF2-40B4-BE49-F238E27FC236}">
                <a16:creationId xmlns:a16="http://schemas.microsoft.com/office/drawing/2014/main" id="{F5920535-24AE-D407-5185-A07032A5ED90}"/>
              </a:ext>
            </a:extLst>
          </p:cNvPr>
          <p:cNvSpPr>
            <a:spLocks noGrp="1"/>
          </p:cNvSpPr>
          <p:nvPr>
            <p:ph type="title"/>
          </p:nvPr>
        </p:nvSpPr>
        <p:spPr>
          <a:xfrm>
            <a:off x="838200" y="365125"/>
            <a:ext cx="10515600" cy="1325563"/>
          </a:xfrm>
          <a:solidFill>
            <a:srgbClr val="004988"/>
          </a:solidFill>
        </p:spPr>
        <p:txBody>
          <a:bodyPr/>
          <a:lstStyle/>
          <a:p>
            <a:pPr algn="ctr"/>
            <a:r>
              <a:rPr lang="en-GB" dirty="0">
                <a:solidFill>
                  <a:srgbClr val="FFC000"/>
                </a:solidFill>
              </a:rPr>
              <a:t>Proud to be French</a:t>
            </a:r>
          </a:p>
        </p:txBody>
      </p:sp>
      <p:pic>
        <p:nvPicPr>
          <p:cNvPr id="4098" name="Picture 2" descr="ET FIER DE L'ÊTRE - Patch / Grades ...">
            <a:extLst>
              <a:ext uri="{FF2B5EF4-FFF2-40B4-BE49-F238E27FC236}">
                <a16:creationId xmlns:a16="http://schemas.microsoft.com/office/drawing/2014/main" id="{A5370213-EE25-9329-BE35-1F165234B88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6010" b="11550"/>
          <a:stretch/>
        </p:blipFill>
        <p:spPr bwMode="auto">
          <a:xfrm>
            <a:off x="9650819" y="3592203"/>
            <a:ext cx="2541181" cy="2391396"/>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87393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1DF82-ACEE-81E1-4641-9472CE0A8440}"/>
              </a:ext>
            </a:extLst>
          </p:cNvPr>
          <p:cNvSpPr>
            <a:spLocks noGrp="1"/>
          </p:cNvSpPr>
          <p:nvPr>
            <p:ph type="title"/>
          </p:nvPr>
        </p:nvSpPr>
        <p:spPr>
          <a:xfrm>
            <a:off x="838200" y="341128"/>
            <a:ext cx="10515600" cy="1325563"/>
          </a:xfrm>
          <a:solidFill>
            <a:srgbClr val="004988"/>
          </a:solidFill>
        </p:spPr>
        <p:txBody>
          <a:bodyPr/>
          <a:lstStyle/>
          <a:p>
            <a:pPr algn="ctr"/>
            <a:r>
              <a:rPr lang="en-GB" dirty="0">
                <a:solidFill>
                  <a:srgbClr val="FFC000"/>
                </a:solidFill>
              </a:rPr>
              <a:t>Fashion</a:t>
            </a:r>
          </a:p>
        </p:txBody>
      </p:sp>
      <p:pic>
        <p:nvPicPr>
          <p:cNvPr id="6" name="Picture 5" descr="A blue and white striped shirt and shoes&#10;&#10;Description automatically generated">
            <a:extLst>
              <a:ext uri="{FF2B5EF4-FFF2-40B4-BE49-F238E27FC236}">
                <a16:creationId xmlns:a16="http://schemas.microsoft.com/office/drawing/2014/main" id="{FA836E11-0AC6-1EFA-E391-1204C07B1D65}"/>
              </a:ext>
            </a:extLst>
          </p:cNvPr>
          <p:cNvPicPr>
            <a:picLocks noChangeAspect="1"/>
          </p:cNvPicPr>
          <p:nvPr/>
        </p:nvPicPr>
        <p:blipFill>
          <a:blip r:embed="rId3"/>
          <a:stretch>
            <a:fillRect/>
          </a:stretch>
        </p:blipFill>
        <p:spPr>
          <a:xfrm>
            <a:off x="519216" y="2059096"/>
            <a:ext cx="2277484" cy="2277484"/>
          </a:xfrm>
          <a:prstGeom prst="rect">
            <a:avLst/>
          </a:prstGeom>
        </p:spPr>
      </p:pic>
      <p:sp>
        <p:nvSpPr>
          <p:cNvPr id="7" name="TextBox 6">
            <a:extLst>
              <a:ext uri="{FF2B5EF4-FFF2-40B4-BE49-F238E27FC236}">
                <a16:creationId xmlns:a16="http://schemas.microsoft.com/office/drawing/2014/main" id="{9D52E802-B3CB-5795-ECB8-D65154D434CB}"/>
              </a:ext>
            </a:extLst>
          </p:cNvPr>
          <p:cNvSpPr txBox="1"/>
          <p:nvPr/>
        </p:nvSpPr>
        <p:spPr>
          <a:xfrm>
            <a:off x="6741849" y="4579634"/>
            <a:ext cx="2727613" cy="461665"/>
          </a:xfrm>
          <a:prstGeom prst="rect">
            <a:avLst/>
          </a:prstGeom>
          <a:noFill/>
        </p:spPr>
        <p:txBody>
          <a:bodyPr wrap="square" rtlCol="0">
            <a:spAutoFit/>
          </a:bodyPr>
          <a:lstStyle/>
          <a:p>
            <a:r>
              <a:rPr lang="en-GB" sz="2400" dirty="0"/>
              <a:t>Luxury Brands</a:t>
            </a:r>
          </a:p>
        </p:txBody>
      </p:sp>
      <p:sp>
        <p:nvSpPr>
          <p:cNvPr id="8" name="TextBox 7">
            <a:extLst>
              <a:ext uri="{FF2B5EF4-FFF2-40B4-BE49-F238E27FC236}">
                <a16:creationId xmlns:a16="http://schemas.microsoft.com/office/drawing/2014/main" id="{25D47267-B442-F7BC-60DB-26ADA25283D6}"/>
              </a:ext>
            </a:extLst>
          </p:cNvPr>
          <p:cNvSpPr txBox="1"/>
          <p:nvPr/>
        </p:nvSpPr>
        <p:spPr>
          <a:xfrm>
            <a:off x="9788446" y="4579634"/>
            <a:ext cx="2727613" cy="461665"/>
          </a:xfrm>
          <a:prstGeom prst="rect">
            <a:avLst/>
          </a:prstGeom>
          <a:noFill/>
        </p:spPr>
        <p:txBody>
          <a:bodyPr wrap="square" rtlCol="0">
            <a:spAutoFit/>
          </a:bodyPr>
          <a:lstStyle/>
          <a:p>
            <a:r>
              <a:rPr lang="en-GB" sz="2400" dirty="0"/>
              <a:t>Fashion week</a:t>
            </a:r>
          </a:p>
        </p:txBody>
      </p:sp>
      <p:sp>
        <p:nvSpPr>
          <p:cNvPr id="9" name="TextBox 8">
            <a:extLst>
              <a:ext uri="{FF2B5EF4-FFF2-40B4-BE49-F238E27FC236}">
                <a16:creationId xmlns:a16="http://schemas.microsoft.com/office/drawing/2014/main" id="{5F937CB3-9FE1-0AB6-9968-26A4EC98CA0E}"/>
              </a:ext>
            </a:extLst>
          </p:cNvPr>
          <p:cNvSpPr txBox="1"/>
          <p:nvPr/>
        </p:nvSpPr>
        <p:spPr>
          <a:xfrm>
            <a:off x="3509025" y="4570503"/>
            <a:ext cx="2727613" cy="461665"/>
          </a:xfrm>
          <a:prstGeom prst="rect">
            <a:avLst/>
          </a:prstGeom>
          <a:noFill/>
        </p:spPr>
        <p:txBody>
          <a:bodyPr wrap="square" rtlCol="0">
            <a:spAutoFit/>
          </a:bodyPr>
          <a:lstStyle/>
          <a:p>
            <a:r>
              <a:rPr lang="en-GB" sz="2400" dirty="0"/>
              <a:t>Chic – Parisian Look</a:t>
            </a:r>
          </a:p>
        </p:txBody>
      </p:sp>
      <p:sp>
        <p:nvSpPr>
          <p:cNvPr id="10" name="TextBox 9">
            <a:extLst>
              <a:ext uri="{FF2B5EF4-FFF2-40B4-BE49-F238E27FC236}">
                <a16:creationId xmlns:a16="http://schemas.microsoft.com/office/drawing/2014/main" id="{0963174D-71FD-397F-0C02-B51244B4DF91}"/>
              </a:ext>
            </a:extLst>
          </p:cNvPr>
          <p:cNvSpPr txBox="1"/>
          <p:nvPr/>
        </p:nvSpPr>
        <p:spPr>
          <a:xfrm>
            <a:off x="178974" y="4570504"/>
            <a:ext cx="3042684" cy="461665"/>
          </a:xfrm>
          <a:prstGeom prst="rect">
            <a:avLst/>
          </a:prstGeom>
          <a:noFill/>
        </p:spPr>
        <p:txBody>
          <a:bodyPr wrap="square" rtlCol="0">
            <a:spAutoFit/>
          </a:bodyPr>
          <a:lstStyle/>
          <a:p>
            <a:r>
              <a:rPr lang="en-GB" sz="2400" dirty="0"/>
              <a:t>Beret and stripe shirts</a:t>
            </a:r>
          </a:p>
        </p:txBody>
      </p:sp>
      <p:pic>
        <p:nvPicPr>
          <p:cNvPr id="3074" name="Picture 2" descr="What to Wear in Paris: 13 Outfit Ideas">
            <a:extLst>
              <a:ext uri="{FF2B5EF4-FFF2-40B4-BE49-F238E27FC236}">
                <a16:creationId xmlns:a16="http://schemas.microsoft.com/office/drawing/2014/main" id="{75F21C00-0CF9-3873-5360-E0CD7D618DA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61900" y="2059097"/>
            <a:ext cx="2277483" cy="2277483"/>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How to Pronounce French Luxury Brands (CORRECTLY) | Louis Vuitton, Lancôme,  Hermès &amp; More...">
            <a:extLst>
              <a:ext uri="{FF2B5EF4-FFF2-40B4-BE49-F238E27FC236}">
                <a16:creationId xmlns:a16="http://schemas.microsoft.com/office/drawing/2014/main" id="{9F64FF57-092A-4C73-69B4-B68919C788C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43595" y="2334039"/>
            <a:ext cx="2670054" cy="2002541"/>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Paris Fashion Week 2021 dazzles visitors with glamor | Daily Sabah">
            <a:extLst>
              <a:ext uri="{FF2B5EF4-FFF2-40B4-BE49-F238E27FC236}">
                <a16:creationId xmlns:a16="http://schemas.microsoft.com/office/drawing/2014/main" id="{C2E58EAB-1790-99D6-23FE-7AC630A086AB}"/>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4953" r="11633"/>
          <a:stretch/>
        </p:blipFill>
        <p:spPr bwMode="auto">
          <a:xfrm>
            <a:off x="9469462" y="2334038"/>
            <a:ext cx="2506744" cy="20025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42267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A2424-C2D0-17A7-C442-4CBA424E20B0}"/>
              </a:ext>
            </a:extLst>
          </p:cNvPr>
          <p:cNvSpPr>
            <a:spLocks noGrp="1"/>
          </p:cNvSpPr>
          <p:nvPr>
            <p:ph type="title"/>
          </p:nvPr>
        </p:nvSpPr>
        <p:spPr>
          <a:solidFill>
            <a:srgbClr val="004988"/>
          </a:solidFill>
        </p:spPr>
        <p:txBody>
          <a:bodyPr/>
          <a:lstStyle/>
          <a:p>
            <a:pPr algn="ctr"/>
            <a:r>
              <a:rPr lang="en-GB" dirty="0">
                <a:solidFill>
                  <a:srgbClr val="FFC000"/>
                </a:solidFill>
              </a:rPr>
              <a:t>Work life balance Enthusiasts</a:t>
            </a:r>
          </a:p>
        </p:txBody>
      </p:sp>
      <p:sp>
        <p:nvSpPr>
          <p:cNvPr id="3" name="Content Placeholder 2">
            <a:extLst>
              <a:ext uri="{FF2B5EF4-FFF2-40B4-BE49-F238E27FC236}">
                <a16:creationId xmlns:a16="http://schemas.microsoft.com/office/drawing/2014/main" id="{39C23537-D95C-823D-450C-EE0298A8D431}"/>
              </a:ext>
            </a:extLst>
          </p:cNvPr>
          <p:cNvSpPr>
            <a:spLocks noGrp="1"/>
          </p:cNvSpPr>
          <p:nvPr>
            <p:ph idx="1"/>
          </p:nvPr>
        </p:nvSpPr>
        <p:spPr>
          <a:xfrm>
            <a:off x="731876" y="2428444"/>
            <a:ext cx="6739550" cy="2591830"/>
          </a:xfrm>
          <a:noFill/>
          <a:ln>
            <a:noFill/>
          </a:ln>
        </p:spPr>
        <p:txBody>
          <a:bodyPr>
            <a:normAutofit fontScale="92500" lnSpcReduction="20000"/>
          </a:bodyPr>
          <a:lstStyle/>
          <a:p>
            <a:r>
              <a:rPr lang="en-GB" i="0" dirty="0">
                <a:effectLst/>
              </a:rPr>
              <a:t>Constantly on strike or on vacation</a:t>
            </a:r>
          </a:p>
          <a:p>
            <a:r>
              <a:rPr lang="en-GB" dirty="0"/>
              <a:t>S</a:t>
            </a:r>
            <a:r>
              <a:rPr lang="en-GB" i="0" dirty="0">
                <a:effectLst/>
              </a:rPr>
              <a:t>pend their days at café terraces, smoking cigarettes, and eating cheese and baguette with a glass of wine</a:t>
            </a:r>
          </a:p>
          <a:p>
            <a:r>
              <a:rPr lang="en-GB" i="0" dirty="0">
                <a:effectLst/>
              </a:rPr>
              <a:t>Late is on time</a:t>
            </a:r>
          </a:p>
          <a:p>
            <a:pPr algn="l">
              <a:buFont typeface="Arial" panose="020B0604020202020204" pitchFamily="34" charset="0"/>
              <a:buChar char="•"/>
            </a:pPr>
            <a:r>
              <a:rPr lang="en-GB" dirty="0"/>
              <a:t>2 hours lunch breaks</a:t>
            </a:r>
          </a:p>
          <a:p>
            <a:pPr algn="l">
              <a:buFont typeface="Arial" panose="020B0604020202020204" pitchFamily="34" charset="0"/>
              <a:buChar char="•"/>
            </a:pPr>
            <a:r>
              <a:rPr lang="en-GB" i="0" dirty="0">
                <a:effectLst/>
              </a:rPr>
              <a:t>They work 35 hours weeks</a:t>
            </a:r>
          </a:p>
          <a:p>
            <a:pPr algn="l">
              <a:buFont typeface="Wingdings" panose="05000000000000000000" pitchFamily="2" charset="2"/>
              <a:buChar char="§"/>
            </a:pPr>
            <a:endParaRPr lang="en-GB" i="0" dirty="0">
              <a:effectLst/>
            </a:endParaRPr>
          </a:p>
        </p:txBody>
      </p:sp>
      <p:pic>
        <p:nvPicPr>
          <p:cNvPr id="7" name="Picture 6" descr="A crowd of people holding signs and a banner&#10;&#10;Description automatically generated">
            <a:extLst>
              <a:ext uri="{FF2B5EF4-FFF2-40B4-BE49-F238E27FC236}">
                <a16:creationId xmlns:a16="http://schemas.microsoft.com/office/drawing/2014/main" id="{F853B066-FCBC-5E63-BB0B-CFC29B9B2165}"/>
              </a:ext>
            </a:extLst>
          </p:cNvPr>
          <p:cNvPicPr>
            <a:picLocks noChangeAspect="1"/>
          </p:cNvPicPr>
          <p:nvPr/>
        </p:nvPicPr>
        <p:blipFill>
          <a:blip r:embed="rId3"/>
          <a:stretch>
            <a:fillRect/>
          </a:stretch>
        </p:blipFill>
        <p:spPr>
          <a:xfrm>
            <a:off x="7754186" y="1690689"/>
            <a:ext cx="3963395" cy="2229410"/>
          </a:xfrm>
          <a:prstGeom prst="ellipse">
            <a:avLst/>
          </a:prstGeom>
          <a:ln>
            <a:noFill/>
          </a:ln>
          <a:effectLst>
            <a:softEdge rad="112500"/>
          </a:effectLst>
        </p:spPr>
      </p:pic>
      <p:pic>
        <p:nvPicPr>
          <p:cNvPr id="2050" name="Picture 2" descr="gilets jaunes - Fair Observer">
            <a:extLst>
              <a:ext uri="{FF2B5EF4-FFF2-40B4-BE49-F238E27FC236}">
                <a16:creationId xmlns:a16="http://schemas.microsoft.com/office/drawing/2014/main" id="{C2F6BF02-89CF-9E1D-E70B-55EAD5FBF40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53174" y="3920099"/>
            <a:ext cx="3976319" cy="1902251"/>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84179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9AD0D-3C16-2A6B-7211-F0BC6F17F0E2}"/>
              </a:ext>
            </a:extLst>
          </p:cNvPr>
          <p:cNvSpPr>
            <a:spLocks noGrp="1"/>
          </p:cNvSpPr>
          <p:nvPr>
            <p:ph type="title"/>
          </p:nvPr>
        </p:nvSpPr>
        <p:spPr>
          <a:solidFill>
            <a:srgbClr val="004988"/>
          </a:solidFill>
        </p:spPr>
        <p:txBody>
          <a:bodyPr/>
          <a:lstStyle/>
          <a:p>
            <a:pPr algn="ctr"/>
            <a:r>
              <a:rPr lang="en-GB" dirty="0">
                <a:solidFill>
                  <a:srgbClr val="FFC000"/>
                </a:solidFill>
              </a:rPr>
              <a:t>Sport</a:t>
            </a:r>
          </a:p>
        </p:txBody>
      </p:sp>
      <p:sp>
        <p:nvSpPr>
          <p:cNvPr id="3" name="Content Placeholder 2">
            <a:extLst>
              <a:ext uri="{FF2B5EF4-FFF2-40B4-BE49-F238E27FC236}">
                <a16:creationId xmlns:a16="http://schemas.microsoft.com/office/drawing/2014/main" id="{1F496A45-2E4C-01BC-5FF0-135627873D1F}"/>
              </a:ext>
            </a:extLst>
          </p:cNvPr>
          <p:cNvSpPr>
            <a:spLocks noGrp="1"/>
          </p:cNvSpPr>
          <p:nvPr>
            <p:ph idx="1"/>
          </p:nvPr>
        </p:nvSpPr>
        <p:spPr>
          <a:xfrm>
            <a:off x="1259019" y="2079788"/>
            <a:ext cx="6260205" cy="2254564"/>
          </a:xfrm>
          <a:noFill/>
          <a:ln>
            <a:noFill/>
          </a:ln>
        </p:spPr>
        <p:txBody>
          <a:bodyPr>
            <a:normAutofit/>
          </a:bodyPr>
          <a:lstStyle/>
          <a:p>
            <a:r>
              <a:rPr lang="en-GB" sz="2400" dirty="0"/>
              <a:t>C</a:t>
            </a:r>
            <a:r>
              <a:rPr lang="en-GB" sz="2400" i="0" dirty="0">
                <a:effectLst/>
              </a:rPr>
              <a:t>ycling </a:t>
            </a:r>
            <a:r>
              <a:rPr lang="en-GB" sz="2400" dirty="0"/>
              <a:t>– Tour de France</a:t>
            </a:r>
            <a:endParaRPr lang="en-GB" sz="2400" i="0" dirty="0">
              <a:effectLst/>
            </a:endParaRPr>
          </a:p>
          <a:p>
            <a:r>
              <a:rPr lang="en-GB" sz="2400" dirty="0"/>
              <a:t>F</a:t>
            </a:r>
            <a:r>
              <a:rPr lang="en-GB" sz="2400" i="0" dirty="0">
                <a:effectLst/>
              </a:rPr>
              <a:t>ootball – Twice world champions</a:t>
            </a:r>
          </a:p>
          <a:p>
            <a:r>
              <a:rPr lang="en-GB" sz="2400" dirty="0"/>
              <a:t>T</a:t>
            </a:r>
            <a:r>
              <a:rPr lang="en-GB" sz="2400" i="0" dirty="0">
                <a:effectLst/>
              </a:rPr>
              <a:t>ennis</a:t>
            </a:r>
            <a:r>
              <a:rPr lang="en-GB" sz="2400" dirty="0">
                <a:solidFill>
                  <a:srgbClr val="1A1A1A"/>
                </a:solidFill>
              </a:rPr>
              <a:t> – Roland </a:t>
            </a:r>
            <a:r>
              <a:rPr lang="en-GB" sz="2400" dirty="0" err="1">
                <a:solidFill>
                  <a:srgbClr val="1A1A1A"/>
                </a:solidFill>
              </a:rPr>
              <a:t>Garos</a:t>
            </a:r>
            <a:endParaRPr lang="en-GB" sz="2400" i="0" dirty="0">
              <a:effectLst/>
            </a:endParaRPr>
          </a:p>
          <a:p>
            <a:r>
              <a:rPr lang="en-GB" sz="2400" i="0" dirty="0">
                <a:effectLst/>
              </a:rPr>
              <a:t>Rugby – Especially in the Southwest</a:t>
            </a:r>
            <a:endParaRPr lang="en-GB" sz="2400" dirty="0"/>
          </a:p>
        </p:txBody>
      </p:sp>
      <p:pic>
        <p:nvPicPr>
          <p:cNvPr id="5" name="Picture 4" descr="A group of people riding bicycles&#10;&#10;Description automatically generated">
            <a:extLst>
              <a:ext uri="{FF2B5EF4-FFF2-40B4-BE49-F238E27FC236}">
                <a16:creationId xmlns:a16="http://schemas.microsoft.com/office/drawing/2014/main" id="{DBB4F64B-DEA3-2317-A5BC-5A08DF4C47C3}"/>
              </a:ext>
            </a:extLst>
          </p:cNvPr>
          <p:cNvPicPr>
            <a:picLocks noChangeAspect="1"/>
          </p:cNvPicPr>
          <p:nvPr/>
        </p:nvPicPr>
        <p:blipFill>
          <a:blip r:embed="rId3"/>
          <a:stretch>
            <a:fillRect/>
          </a:stretch>
        </p:blipFill>
        <p:spPr>
          <a:xfrm>
            <a:off x="7987806" y="1684555"/>
            <a:ext cx="3523917" cy="2285512"/>
          </a:xfrm>
          <a:prstGeom prst="ellipse">
            <a:avLst/>
          </a:prstGeom>
          <a:ln>
            <a:noFill/>
          </a:ln>
          <a:effectLst>
            <a:softEdge rad="112500"/>
          </a:effectLst>
        </p:spPr>
      </p:pic>
      <p:pic>
        <p:nvPicPr>
          <p:cNvPr id="9" name="Picture 8" descr="A group of football players standing together&#10;&#10;Description automatically generated">
            <a:extLst>
              <a:ext uri="{FF2B5EF4-FFF2-40B4-BE49-F238E27FC236}">
                <a16:creationId xmlns:a16="http://schemas.microsoft.com/office/drawing/2014/main" id="{2B059132-8C6B-44FA-A1FA-2636CA1256CD}"/>
              </a:ext>
            </a:extLst>
          </p:cNvPr>
          <p:cNvPicPr>
            <a:picLocks noChangeAspect="1"/>
          </p:cNvPicPr>
          <p:nvPr/>
        </p:nvPicPr>
        <p:blipFill>
          <a:blip r:embed="rId4"/>
          <a:stretch>
            <a:fillRect/>
          </a:stretch>
        </p:blipFill>
        <p:spPr>
          <a:xfrm>
            <a:off x="7802879" y="3970067"/>
            <a:ext cx="4389120" cy="2194560"/>
          </a:xfrm>
          <a:prstGeom prst="ellipse">
            <a:avLst/>
          </a:prstGeom>
          <a:ln>
            <a:noFill/>
          </a:ln>
          <a:effectLst>
            <a:softEdge rad="112500"/>
          </a:effectLst>
        </p:spPr>
      </p:pic>
      <p:pic>
        <p:nvPicPr>
          <p:cNvPr id="5124" name="Picture 4" descr="Roland Garros Tensaform">
            <a:extLst>
              <a:ext uri="{FF2B5EF4-FFF2-40B4-BE49-F238E27FC236}">
                <a16:creationId xmlns:a16="http://schemas.microsoft.com/office/drawing/2014/main" id="{C032CB87-4472-6390-38BD-D5A3C3D0982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7558" y="4105322"/>
            <a:ext cx="4762500" cy="1924050"/>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5128" name="Picture 8" descr="The magical Antoine Dupont moment that ...">
            <a:extLst>
              <a:ext uri="{FF2B5EF4-FFF2-40B4-BE49-F238E27FC236}">
                <a16:creationId xmlns:a16="http://schemas.microsoft.com/office/drawing/2014/main" id="{49C7C008-E733-FBB3-2432-5E8EE10F416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177981" y="4181522"/>
            <a:ext cx="2466975" cy="1847850"/>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78175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167D5-572D-EF0F-E9B7-41E75650E848}"/>
              </a:ext>
            </a:extLst>
          </p:cNvPr>
          <p:cNvSpPr>
            <a:spLocks noGrp="1"/>
          </p:cNvSpPr>
          <p:nvPr>
            <p:ph type="title"/>
          </p:nvPr>
        </p:nvSpPr>
        <p:spPr>
          <a:xfrm>
            <a:off x="1029587" y="2103437"/>
            <a:ext cx="10515600" cy="1325563"/>
          </a:xfrm>
          <a:solidFill>
            <a:srgbClr val="004988"/>
          </a:solidFill>
        </p:spPr>
        <p:txBody>
          <a:bodyPr>
            <a:normAutofit/>
          </a:bodyPr>
          <a:lstStyle/>
          <a:p>
            <a:r>
              <a:rPr lang="en-GB" sz="4800" dirty="0">
                <a:solidFill>
                  <a:srgbClr val="FFC000"/>
                </a:solidFill>
              </a:rPr>
              <a:t>French Gastronomy: Heritage and Impact </a:t>
            </a:r>
          </a:p>
        </p:txBody>
      </p:sp>
    </p:spTree>
    <p:extLst>
      <p:ext uri="{BB962C8B-B14F-4D97-AF65-F5344CB8AC3E}">
        <p14:creationId xmlns:p14="http://schemas.microsoft.com/office/powerpoint/2010/main" val="24360892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hought Bubble: Cloud 3">
            <a:extLst>
              <a:ext uri="{FF2B5EF4-FFF2-40B4-BE49-F238E27FC236}">
                <a16:creationId xmlns:a16="http://schemas.microsoft.com/office/drawing/2014/main" id="{7B69018E-2205-5701-877E-4581BD10C4ED}"/>
              </a:ext>
            </a:extLst>
          </p:cNvPr>
          <p:cNvSpPr/>
          <p:nvPr/>
        </p:nvSpPr>
        <p:spPr>
          <a:xfrm>
            <a:off x="3266565" y="1144752"/>
            <a:ext cx="6264997" cy="3367889"/>
          </a:xfrm>
          <a:prstGeom prst="cloud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What French foods or restaurants do you know?</a:t>
            </a:r>
          </a:p>
        </p:txBody>
      </p:sp>
    </p:spTree>
    <p:extLst>
      <p:ext uri="{BB962C8B-B14F-4D97-AF65-F5344CB8AC3E}">
        <p14:creationId xmlns:p14="http://schemas.microsoft.com/office/powerpoint/2010/main" val="32003065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80C3E-D58C-7B39-B423-0028E2D98A39}"/>
              </a:ext>
            </a:extLst>
          </p:cNvPr>
          <p:cNvSpPr>
            <a:spLocks noGrp="1"/>
          </p:cNvSpPr>
          <p:nvPr>
            <p:ph type="title"/>
          </p:nvPr>
        </p:nvSpPr>
        <p:spPr>
          <a:xfrm>
            <a:off x="762000" y="871146"/>
            <a:ext cx="4085665" cy="1402470"/>
          </a:xfrm>
        </p:spPr>
        <p:txBody>
          <a:bodyPr anchor="t">
            <a:normAutofit/>
          </a:bodyPr>
          <a:lstStyle/>
          <a:p>
            <a:r>
              <a:rPr lang="en-GB" sz="3000" b="1" dirty="0"/>
              <a:t>France is known for its varied regional food and cooking techniques</a:t>
            </a:r>
          </a:p>
        </p:txBody>
      </p:sp>
      <p:cxnSp>
        <p:nvCxnSpPr>
          <p:cNvPr id="6153" name="Straight Connector 6152">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6150" name="Content Placeholder 6149">
            <a:extLst>
              <a:ext uri="{FF2B5EF4-FFF2-40B4-BE49-F238E27FC236}">
                <a16:creationId xmlns:a16="http://schemas.microsoft.com/office/drawing/2014/main" id="{90382E59-19B8-006C-1492-76900E5A31D7}"/>
              </a:ext>
            </a:extLst>
          </p:cNvPr>
          <p:cNvSpPr>
            <a:spLocks noGrp="1"/>
          </p:cNvSpPr>
          <p:nvPr>
            <p:ph idx="1"/>
          </p:nvPr>
        </p:nvSpPr>
        <p:spPr>
          <a:xfrm>
            <a:off x="762000" y="2551176"/>
            <a:ext cx="4085665" cy="3591207"/>
          </a:xfrm>
        </p:spPr>
        <p:txBody>
          <a:bodyPr>
            <a:normAutofit/>
          </a:bodyPr>
          <a:lstStyle/>
          <a:p>
            <a:pPr marL="0" indent="0">
              <a:buNone/>
            </a:pPr>
            <a:r>
              <a:rPr lang="en-US" sz="2400" dirty="0"/>
              <a:t>The French eat unusual foods such as: </a:t>
            </a:r>
          </a:p>
          <a:p>
            <a:r>
              <a:rPr lang="en-US" sz="2400" dirty="0"/>
              <a:t>Frogs' legs</a:t>
            </a:r>
          </a:p>
          <a:p>
            <a:r>
              <a:rPr lang="en-US" sz="2400" dirty="0"/>
              <a:t>Foie gras</a:t>
            </a:r>
          </a:p>
          <a:p>
            <a:r>
              <a:rPr lang="en-US" sz="2400" dirty="0"/>
              <a:t>Horse steak</a:t>
            </a:r>
          </a:p>
          <a:p>
            <a:r>
              <a:rPr lang="en-US" sz="2400" dirty="0"/>
              <a:t>Snails </a:t>
            </a:r>
          </a:p>
          <a:p>
            <a:r>
              <a:rPr lang="en-US" sz="2400" dirty="0"/>
              <a:t>Offal</a:t>
            </a:r>
          </a:p>
        </p:txBody>
      </p:sp>
      <p:pic>
        <p:nvPicPr>
          <p:cNvPr id="6146" name="Picture 2" descr="r/MapPorn - Traditional French food map">
            <a:extLst>
              <a:ext uri="{FF2B5EF4-FFF2-40B4-BE49-F238E27FC236}">
                <a16:creationId xmlns:a16="http://schemas.microsoft.com/office/drawing/2014/main" id="{BBB9A485-9E89-C162-5EDF-075AB66964D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4622"/>
          <a:stretch/>
        </p:blipFill>
        <p:spPr bwMode="auto">
          <a:xfrm>
            <a:off x="5650992" y="10"/>
            <a:ext cx="6541008"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38322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46CEB-ECE6-CADB-3376-2C6384CBAAE8}"/>
              </a:ext>
            </a:extLst>
          </p:cNvPr>
          <p:cNvSpPr>
            <a:spLocks noGrp="1"/>
          </p:cNvSpPr>
          <p:nvPr>
            <p:ph type="title"/>
          </p:nvPr>
        </p:nvSpPr>
        <p:spPr>
          <a:xfrm>
            <a:off x="1210339" y="333228"/>
            <a:ext cx="3978349" cy="1325563"/>
          </a:xfrm>
          <a:solidFill>
            <a:srgbClr val="004988"/>
          </a:solidFill>
        </p:spPr>
        <p:txBody>
          <a:bodyPr/>
          <a:lstStyle/>
          <a:p>
            <a:pPr algn="ctr"/>
            <a:r>
              <a:rPr lang="en-GB" dirty="0">
                <a:solidFill>
                  <a:srgbClr val="FFC000"/>
                </a:solidFill>
              </a:rPr>
              <a:t>Alsace</a:t>
            </a:r>
          </a:p>
        </p:txBody>
      </p:sp>
      <p:pic>
        <p:nvPicPr>
          <p:cNvPr id="4" name="Alsace">
            <a:hlinkClick r:id="" action="ppaction://media"/>
            <a:extLst>
              <a:ext uri="{FF2B5EF4-FFF2-40B4-BE49-F238E27FC236}">
                <a16:creationId xmlns:a16="http://schemas.microsoft.com/office/drawing/2014/main" id="{C4DC475E-BE43-82F0-3DCA-2ACF295A1E55}"/>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6706797" y="0"/>
            <a:ext cx="5485203" cy="6858000"/>
          </a:xfrm>
        </p:spPr>
      </p:pic>
      <p:sp>
        <p:nvSpPr>
          <p:cNvPr id="5" name="TextBox 4">
            <a:extLst>
              <a:ext uri="{FF2B5EF4-FFF2-40B4-BE49-F238E27FC236}">
                <a16:creationId xmlns:a16="http://schemas.microsoft.com/office/drawing/2014/main" id="{E9465126-B122-0F9D-826D-C9BF2210DC8D}"/>
              </a:ext>
            </a:extLst>
          </p:cNvPr>
          <p:cNvSpPr txBox="1"/>
          <p:nvPr/>
        </p:nvSpPr>
        <p:spPr>
          <a:xfrm>
            <a:off x="829937" y="2372203"/>
            <a:ext cx="5117805" cy="2677656"/>
          </a:xfrm>
          <a:prstGeom prst="rect">
            <a:avLst/>
          </a:prstGeom>
          <a:noFill/>
        </p:spPr>
        <p:txBody>
          <a:bodyPr wrap="square" rtlCol="0">
            <a:spAutoFit/>
          </a:bodyPr>
          <a:lstStyle/>
          <a:p>
            <a:pPr marL="285750" indent="-285750">
              <a:buFont typeface="Arial" panose="020B0604020202020204" pitchFamily="34" charset="0"/>
              <a:buChar char="•"/>
            </a:pPr>
            <a:r>
              <a:rPr lang="en-GB" sz="2800" i="1" dirty="0"/>
              <a:t>Choucroute</a:t>
            </a:r>
            <a:r>
              <a:rPr lang="en-GB" sz="2800" dirty="0"/>
              <a:t> (Sauerkraut with Sausages)</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i="1" dirty="0" err="1"/>
              <a:t>Flammekueche</a:t>
            </a:r>
            <a:r>
              <a:rPr lang="en-GB" sz="2800" dirty="0"/>
              <a:t> (thin flatbread)</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Riesling Wine</a:t>
            </a:r>
          </a:p>
        </p:txBody>
      </p:sp>
    </p:spTree>
    <p:extLst>
      <p:ext uri="{BB962C8B-B14F-4D97-AF65-F5344CB8AC3E}">
        <p14:creationId xmlns:p14="http://schemas.microsoft.com/office/powerpoint/2010/main" val="308511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26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46CEB-ECE6-CADB-3376-2C6384CBAAE8}"/>
              </a:ext>
            </a:extLst>
          </p:cNvPr>
          <p:cNvSpPr>
            <a:spLocks noGrp="1"/>
          </p:cNvSpPr>
          <p:nvPr>
            <p:ph type="title"/>
          </p:nvPr>
        </p:nvSpPr>
        <p:spPr>
          <a:xfrm>
            <a:off x="829937" y="343861"/>
            <a:ext cx="3978349" cy="1325563"/>
          </a:xfrm>
          <a:solidFill>
            <a:srgbClr val="004988"/>
          </a:solidFill>
        </p:spPr>
        <p:txBody>
          <a:bodyPr/>
          <a:lstStyle/>
          <a:p>
            <a:pPr algn="ctr"/>
            <a:r>
              <a:rPr lang="en-GB" dirty="0">
                <a:solidFill>
                  <a:srgbClr val="FFC000"/>
                </a:solidFill>
              </a:rPr>
              <a:t>Auvergne</a:t>
            </a:r>
          </a:p>
        </p:txBody>
      </p:sp>
      <p:sp>
        <p:nvSpPr>
          <p:cNvPr id="5" name="TextBox 4">
            <a:extLst>
              <a:ext uri="{FF2B5EF4-FFF2-40B4-BE49-F238E27FC236}">
                <a16:creationId xmlns:a16="http://schemas.microsoft.com/office/drawing/2014/main" id="{E9465126-B122-0F9D-826D-C9BF2210DC8D}"/>
              </a:ext>
            </a:extLst>
          </p:cNvPr>
          <p:cNvSpPr txBox="1"/>
          <p:nvPr/>
        </p:nvSpPr>
        <p:spPr>
          <a:xfrm>
            <a:off x="394002" y="2414733"/>
            <a:ext cx="5117805" cy="2677656"/>
          </a:xfrm>
          <a:prstGeom prst="rect">
            <a:avLst/>
          </a:prstGeom>
          <a:noFill/>
        </p:spPr>
        <p:txBody>
          <a:bodyPr wrap="square" rtlCol="0">
            <a:spAutoFit/>
          </a:bodyPr>
          <a:lstStyle/>
          <a:p>
            <a:pPr marL="285750" indent="-285750">
              <a:buFont typeface="Arial" panose="020B0604020202020204" pitchFamily="34" charset="0"/>
              <a:buChar char="•"/>
            </a:pPr>
            <a:r>
              <a:rPr lang="en-GB" sz="2800" dirty="0" err="1"/>
              <a:t>Aligot</a:t>
            </a:r>
            <a:r>
              <a:rPr lang="en-GB" sz="2800" dirty="0"/>
              <a:t> (cheese and potato purée)</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i="1" dirty="0" err="1"/>
              <a:t>Truffade</a:t>
            </a:r>
            <a:r>
              <a:rPr lang="en-GB" sz="2800" dirty="0"/>
              <a:t> (potato and cheese)</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Bleu </a:t>
            </a:r>
            <a:r>
              <a:rPr lang="en-GB" sz="2800" dirty="0" err="1"/>
              <a:t>d'Auvergne</a:t>
            </a:r>
            <a:r>
              <a:rPr lang="en-GB" sz="2800" dirty="0"/>
              <a:t> (Blue cheese)</a:t>
            </a:r>
          </a:p>
        </p:txBody>
      </p:sp>
      <p:pic>
        <p:nvPicPr>
          <p:cNvPr id="7" name="Auvergne">
            <a:hlinkClick r:id="" action="ppaction://media"/>
            <a:extLst>
              <a:ext uri="{FF2B5EF4-FFF2-40B4-BE49-F238E27FC236}">
                <a16:creationId xmlns:a16="http://schemas.microsoft.com/office/drawing/2014/main" id="{FD5FA88C-ADF6-5519-7CB7-5CA5D4F7BA5B}"/>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5355379" y="21376"/>
            <a:ext cx="6836621" cy="6836623"/>
          </a:xfrm>
        </p:spPr>
      </p:pic>
    </p:spTree>
    <p:extLst>
      <p:ext uri="{BB962C8B-B14F-4D97-AF65-F5344CB8AC3E}">
        <p14:creationId xmlns:p14="http://schemas.microsoft.com/office/powerpoint/2010/main" val="2300312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0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46CEB-ECE6-CADB-3376-2C6384CBAAE8}"/>
              </a:ext>
            </a:extLst>
          </p:cNvPr>
          <p:cNvSpPr>
            <a:spLocks noGrp="1"/>
          </p:cNvSpPr>
          <p:nvPr>
            <p:ph type="title"/>
          </p:nvPr>
        </p:nvSpPr>
        <p:spPr>
          <a:xfrm>
            <a:off x="829937" y="343861"/>
            <a:ext cx="3978349" cy="1325563"/>
          </a:xfrm>
          <a:solidFill>
            <a:srgbClr val="004988"/>
          </a:solidFill>
        </p:spPr>
        <p:txBody>
          <a:bodyPr/>
          <a:lstStyle/>
          <a:p>
            <a:pPr algn="ctr"/>
            <a:r>
              <a:rPr lang="en-GB" dirty="0">
                <a:solidFill>
                  <a:srgbClr val="FFC000"/>
                </a:solidFill>
              </a:rPr>
              <a:t>Aquitaine</a:t>
            </a:r>
            <a:br>
              <a:rPr lang="en-GB" dirty="0"/>
            </a:br>
            <a:r>
              <a:rPr lang="en-GB" dirty="0">
                <a:solidFill>
                  <a:srgbClr val="FFC000"/>
                </a:solidFill>
              </a:rPr>
              <a:t>Bordeaux</a:t>
            </a:r>
          </a:p>
        </p:txBody>
      </p:sp>
      <p:sp>
        <p:nvSpPr>
          <p:cNvPr id="5" name="TextBox 4">
            <a:extLst>
              <a:ext uri="{FF2B5EF4-FFF2-40B4-BE49-F238E27FC236}">
                <a16:creationId xmlns:a16="http://schemas.microsoft.com/office/drawing/2014/main" id="{E9465126-B122-0F9D-826D-C9BF2210DC8D}"/>
              </a:ext>
            </a:extLst>
          </p:cNvPr>
          <p:cNvSpPr txBox="1"/>
          <p:nvPr/>
        </p:nvSpPr>
        <p:spPr>
          <a:xfrm>
            <a:off x="260208" y="2350938"/>
            <a:ext cx="5117805" cy="3108543"/>
          </a:xfrm>
          <a:prstGeom prst="rect">
            <a:avLst/>
          </a:prstGeom>
          <a:noFill/>
        </p:spPr>
        <p:txBody>
          <a:bodyPr wrap="square" rtlCol="0">
            <a:spAutoFit/>
          </a:bodyPr>
          <a:lstStyle/>
          <a:p>
            <a:pPr marL="285750" indent="-285750">
              <a:buFont typeface="Arial" panose="020B0604020202020204" pitchFamily="34" charset="0"/>
              <a:buChar char="•"/>
            </a:pPr>
            <a:r>
              <a:rPr lang="en-GB" sz="2800" dirty="0"/>
              <a:t>Foie Gras</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i="1" dirty="0" err="1"/>
              <a:t>Magret</a:t>
            </a:r>
            <a:r>
              <a:rPr lang="en-GB" sz="2800" i="1" dirty="0"/>
              <a:t> de Canard</a:t>
            </a:r>
            <a:r>
              <a:rPr lang="en-GB" sz="2800" dirty="0"/>
              <a:t> (Duck Breast)</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i="1" dirty="0"/>
              <a:t>Canelés</a:t>
            </a:r>
            <a:r>
              <a:rPr lang="en-GB" sz="2800" dirty="0"/>
              <a:t> (caramelised cakes)</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Bordeaux Wines</a:t>
            </a:r>
          </a:p>
        </p:txBody>
      </p:sp>
      <p:pic>
        <p:nvPicPr>
          <p:cNvPr id="6" name="bordeaux">
            <a:hlinkClick r:id="" action="ppaction://media"/>
            <a:extLst>
              <a:ext uri="{FF2B5EF4-FFF2-40B4-BE49-F238E27FC236}">
                <a16:creationId xmlns:a16="http://schemas.microsoft.com/office/drawing/2014/main" id="{D4FF0036-A6D1-3238-1161-CB5CBC385717}"/>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5334003" y="0"/>
            <a:ext cx="6857998" cy="6858000"/>
          </a:xfrm>
        </p:spPr>
      </p:pic>
    </p:spTree>
    <p:extLst>
      <p:ext uri="{BB962C8B-B14F-4D97-AF65-F5344CB8AC3E}">
        <p14:creationId xmlns:p14="http://schemas.microsoft.com/office/powerpoint/2010/main" val="534066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00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46CEB-ECE6-CADB-3376-2C6384CBAAE8}"/>
              </a:ext>
            </a:extLst>
          </p:cNvPr>
          <p:cNvSpPr>
            <a:spLocks noGrp="1"/>
          </p:cNvSpPr>
          <p:nvPr>
            <p:ph type="title"/>
          </p:nvPr>
        </p:nvSpPr>
        <p:spPr>
          <a:xfrm>
            <a:off x="829937" y="343861"/>
            <a:ext cx="3978349" cy="1325563"/>
          </a:xfrm>
          <a:solidFill>
            <a:srgbClr val="004988"/>
          </a:solidFill>
        </p:spPr>
        <p:txBody>
          <a:bodyPr/>
          <a:lstStyle/>
          <a:p>
            <a:pPr algn="ctr"/>
            <a:r>
              <a:rPr lang="en-GB" dirty="0">
                <a:solidFill>
                  <a:srgbClr val="FFC000"/>
                </a:solidFill>
              </a:rPr>
              <a:t>Burgundy (Bourgogne)</a:t>
            </a:r>
          </a:p>
        </p:txBody>
      </p:sp>
      <p:sp>
        <p:nvSpPr>
          <p:cNvPr id="5" name="TextBox 4">
            <a:extLst>
              <a:ext uri="{FF2B5EF4-FFF2-40B4-BE49-F238E27FC236}">
                <a16:creationId xmlns:a16="http://schemas.microsoft.com/office/drawing/2014/main" id="{E9465126-B122-0F9D-826D-C9BF2210DC8D}"/>
              </a:ext>
            </a:extLst>
          </p:cNvPr>
          <p:cNvSpPr txBox="1"/>
          <p:nvPr/>
        </p:nvSpPr>
        <p:spPr>
          <a:xfrm>
            <a:off x="529566" y="2191449"/>
            <a:ext cx="5566434" cy="3539430"/>
          </a:xfrm>
          <a:prstGeom prst="rect">
            <a:avLst/>
          </a:prstGeom>
          <a:noFill/>
        </p:spPr>
        <p:txBody>
          <a:bodyPr wrap="square" rtlCol="0">
            <a:spAutoFit/>
          </a:bodyPr>
          <a:lstStyle/>
          <a:p>
            <a:pPr marL="285750" indent="-285750">
              <a:buFont typeface="Arial" panose="020B0604020202020204" pitchFamily="34" charset="0"/>
              <a:buChar char="•"/>
            </a:pPr>
            <a:r>
              <a:rPr lang="en-GB" sz="2800" i="1" dirty="0" err="1"/>
              <a:t>Bœuf</a:t>
            </a:r>
            <a:r>
              <a:rPr lang="en-GB" sz="2800" i="1" dirty="0"/>
              <a:t> Bourguignon</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i="1" dirty="0"/>
              <a:t>Escargots</a:t>
            </a:r>
            <a:r>
              <a:rPr lang="en-GB" sz="2800" dirty="0"/>
              <a:t> (Snails) </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Dijon Mustard</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Burgundy Wines (Pinot Noir, Chardonnay)</a:t>
            </a:r>
          </a:p>
        </p:txBody>
      </p:sp>
      <p:pic>
        <p:nvPicPr>
          <p:cNvPr id="7" name="Bourgogne">
            <a:hlinkClick r:id="" action="ppaction://media"/>
            <a:extLst>
              <a:ext uri="{FF2B5EF4-FFF2-40B4-BE49-F238E27FC236}">
                <a16:creationId xmlns:a16="http://schemas.microsoft.com/office/drawing/2014/main" id="{FE160686-22C0-2E35-C309-F0C8DA0BAE31}"/>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6716685" y="-1"/>
            <a:ext cx="5475316" cy="6845639"/>
          </a:xfrm>
        </p:spPr>
      </p:pic>
    </p:spTree>
    <p:extLst>
      <p:ext uri="{BB962C8B-B14F-4D97-AF65-F5344CB8AC3E}">
        <p14:creationId xmlns:p14="http://schemas.microsoft.com/office/powerpoint/2010/main" val="1372041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0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46CEB-ECE6-CADB-3376-2C6384CBAAE8}"/>
              </a:ext>
            </a:extLst>
          </p:cNvPr>
          <p:cNvSpPr>
            <a:spLocks noGrp="1"/>
          </p:cNvSpPr>
          <p:nvPr>
            <p:ph type="title"/>
          </p:nvPr>
        </p:nvSpPr>
        <p:spPr>
          <a:xfrm>
            <a:off x="659817" y="284588"/>
            <a:ext cx="3978349" cy="1325563"/>
          </a:xfrm>
          <a:solidFill>
            <a:srgbClr val="004988"/>
          </a:solidFill>
        </p:spPr>
        <p:txBody>
          <a:bodyPr/>
          <a:lstStyle/>
          <a:p>
            <a:pPr algn="ctr"/>
            <a:r>
              <a:rPr lang="en-GB" dirty="0">
                <a:solidFill>
                  <a:srgbClr val="FFC000"/>
                </a:solidFill>
              </a:rPr>
              <a:t>Brittany (Bretagne)</a:t>
            </a:r>
          </a:p>
        </p:txBody>
      </p:sp>
      <p:sp>
        <p:nvSpPr>
          <p:cNvPr id="5" name="TextBox 4">
            <a:extLst>
              <a:ext uri="{FF2B5EF4-FFF2-40B4-BE49-F238E27FC236}">
                <a16:creationId xmlns:a16="http://schemas.microsoft.com/office/drawing/2014/main" id="{E9465126-B122-0F9D-826D-C9BF2210DC8D}"/>
              </a:ext>
            </a:extLst>
          </p:cNvPr>
          <p:cNvSpPr txBox="1"/>
          <p:nvPr/>
        </p:nvSpPr>
        <p:spPr>
          <a:xfrm>
            <a:off x="455138" y="2305615"/>
            <a:ext cx="5566434" cy="2246769"/>
          </a:xfrm>
          <a:prstGeom prst="rect">
            <a:avLst/>
          </a:prstGeom>
          <a:noFill/>
        </p:spPr>
        <p:txBody>
          <a:bodyPr wrap="square" rtlCol="0">
            <a:spAutoFit/>
          </a:bodyPr>
          <a:lstStyle/>
          <a:p>
            <a:pPr marL="285750" indent="-285750">
              <a:buFont typeface="Arial" panose="020B0604020202020204" pitchFamily="34" charset="0"/>
              <a:buChar char="•"/>
            </a:pPr>
            <a:r>
              <a:rPr lang="en-GB" sz="2800" dirty="0"/>
              <a:t>Galettes (Buckwheat Crepes)</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Kouign-Amann (buttery cake)</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i="1" dirty="0" err="1"/>
              <a:t>Cidre</a:t>
            </a:r>
            <a:r>
              <a:rPr lang="en-GB" sz="2800" dirty="0"/>
              <a:t> (Cider)</a:t>
            </a:r>
          </a:p>
        </p:txBody>
      </p:sp>
      <p:pic>
        <p:nvPicPr>
          <p:cNvPr id="6" name="Britany">
            <a:hlinkClick r:id="" action="ppaction://media"/>
            <a:extLst>
              <a:ext uri="{FF2B5EF4-FFF2-40B4-BE49-F238E27FC236}">
                <a16:creationId xmlns:a16="http://schemas.microsoft.com/office/drawing/2014/main" id="{B715F74D-D2FF-43B1-2D1E-0374321E4630}"/>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5334003" y="0"/>
            <a:ext cx="6857998" cy="6858000"/>
          </a:xfrm>
        </p:spPr>
      </p:pic>
    </p:spTree>
    <p:extLst>
      <p:ext uri="{BB962C8B-B14F-4D97-AF65-F5344CB8AC3E}">
        <p14:creationId xmlns:p14="http://schemas.microsoft.com/office/powerpoint/2010/main" val="3273782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00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46CEB-ECE6-CADB-3376-2C6384CBAAE8}"/>
              </a:ext>
            </a:extLst>
          </p:cNvPr>
          <p:cNvSpPr>
            <a:spLocks noGrp="1"/>
          </p:cNvSpPr>
          <p:nvPr>
            <p:ph type="title"/>
          </p:nvPr>
        </p:nvSpPr>
        <p:spPr>
          <a:xfrm>
            <a:off x="659817" y="284588"/>
            <a:ext cx="3978349" cy="1325563"/>
          </a:xfrm>
          <a:solidFill>
            <a:srgbClr val="004988"/>
          </a:solidFill>
        </p:spPr>
        <p:txBody>
          <a:bodyPr/>
          <a:lstStyle/>
          <a:p>
            <a:pPr algn="ctr"/>
            <a:r>
              <a:rPr lang="en-GB" dirty="0">
                <a:solidFill>
                  <a:srgbClr val="FFC000"/>
                </a:solidFill>
              </a:rPr>
              <a:t>Champagne </a:t>
            </a:r>
            <a:r>
              <a:rPr lang="en-GB" dirty="0" err="1">
                <a:solidFill>
                  <a:srgbClr val="FFC000"/>
                </a:solidFill>
              </a:rPr>
              <a:t>Région</a:t>
            </a:r>
            <a:endParaRPr lang="en-GB" dirty="0">
              <a:solidFill>
                <a:srgbClr val="FFC000"/>
              </a:solidFill>
            </a:endParaRPr>
          </a:p>
        </p:txBody>
      </p:sp>
      <p:sp>
        <p:nvSpPr>
          <p:cNvPr id="5" name="TextBox 4">
            <a:extLst>
              <a:ext uri="{FF2B5EF4-FFF2-40B4-BE49-F238E27FC236}">
                <a16:creationId xmlns:a16="http://schemas.microsoft.com/office/drawing/2014/main" id="{E9465126-B122-0F9D-826D-C9BF2210DC8D}"/>
              </a:ext>
            </a:extLst>
          </p:cNvPr>
          <p:cNvSpPr txBox="1"/>
          <p:nvPr/>
        </p:nvSpPr>
        <p:spPr>
          <a:xfrm>
            <a:off x="455138" y="2305615"/>
            <a:ext cx="4499634" cy="2677656"/>
          </a:xfrm>
          <a:prstGeom prst="rect">
            <a:avLst/>
          </a:prstGeom>
          <a:noFill/>
        </p:spPr>
        <p:txBody>
          <a:bodyPr wrap="square" rtlCol="0">
            <a:spAutoFit/>
          </a:bodyPr>
          <a:lstStyle/>
          <a:p>
            <a:pPr marL="285750" indent="-285750">
              <a:buFont typeface="Arial" panose="020B0604020202020204" pitchFamily="34" charset="0"/>
              <a:buChar char="•"/>
            </a:pPr>
            <a:r>
              <a:rPr lang="en-GB" sz="2800" i="1" dirty="0"/>
              <a:t>Coq au Champagne</a:t>
            </a:r>
            <a:r>
              <a:rPr lang="en-GB" sz="2800" dirty="0"/>
              <a:t> (chicken with Champagne)</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i="1" dirty="0"/>
              <a:t>Andouillette</a:t>
            </a:r>
            <a:r>
              <a:rPr lang="en-GB" sz="2800" dirty="0"/>
              <a:t> (tripe sausage)</a:t>
            </a:r>
          </a:p>
          <a:p>
            <a:endParaRPr lang="en-GB" sz="2800" dirty="0"/>
          </a:p>
          <a:p>
            <a:pPr marL="285750" indent="-285750">
              <a:buFont typeface="Arial" panose="020B0604020202020204" pitchFamily="34" charset="0"/>
              <a:buChar char="•"/>
            </a:pPr>
            <a:r>
              <a:rPr lang="en-GB" sz="2800" dirty="0"/>
              <a:t>Champagne wine</a:t>
            </a:r>
          </a:p>
        </p:txBody>
      </p:sp>
      <p:pic>
        <p:nvPicPr>
          <p:cNvPr id="7" name="champagne">
            <a:hlinkClick r:id="" action="ppaction://media"/>
            <a:extLst>
              <a:ext uri="{FF2B5EF4-FFF2-40B4-BE49-F238E27FC236}">
                <a16:creationId xmlns:a16="http://schemas.microsoft.com/office/drawing/2014/main" id="{A47D70D4-9473-DE83-CCD7-38510A10D325}"/>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5334003" y="0"/>
            <a:ext cx="6857998" cy="6858000"/>
          </a:xfrm>
        </p:spPr>
      </p:pic>
    </p:spTree>
    <p:extLst>
      <p:ext uri="{BB962C8B-B14F-4D97-AF65-F5344CB8AC3E}">
        <p14:creationId xmlns:p14="http://schemas.microsoft.com/office/powerpoint/2010/main" val="4287615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234"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46CEB-ECE6-CADB-3376-2C6384CBAAE8}"/>
              </a:ext>
            </a:extLst>
          </p:cNvPr>
          <p:cNvSpPr>
            <a:spLocks noGrp="1"/>
          </p:cNvSpPr>
          <p:nvPr>
            <p:ph type="title"/>
          </p:nvPr>
        </p:nvSpPr>
        <p:spPr>
          <a:xfrm>
            <a:off x="659817" y="284588"/>
            <a:ext cx="3978349" cy="1325563"/>
          </a:xfrm>
          <a:solidFill>
            <a:srgbClr val="004988"/>
          </a:solidFill>
        </p:spPr>
        <p:txBody>
          <a:bodyPr/>
          <a:lstStyle/>
          <a:p>
            <a:pPr algn="ctr"/>
            <a:r>
              <a:rPr lang="en-GB" dirty="0">
                <a:solidFill>
                  <a:srgbClr val="FFC000"/>
                </a:solidFill>
              </a:rPr>
              <a:t>Corsica (Corse)</a:t>
            </a:r>
          </a:p>
        </p:txBody>
      </p:sp>
      <p:sp>
        <p:nvSpPr>
          <p:cNvPr id="5" name="TextBox 4">
            <a:extLst>
              <a:ext uri="{FF2B5EF4-FFF2-40B4-BE49-F238E27FC236}">
                <a16:creationId xmlns:a16="http://schemas.microsoft.com/office/drawing/2014/main" id="{E9465126-B122-0F9D-826D-C9BF2210DC8D}"/>
              </a:ext>
            </a:extLst>
          </p:cNvPr>
          <p:cNvSpPr txBox="1"/>
          <p:nvPr/>
        </p:nvSpPr>
        <p:spPr>
          <a:xfrm>
            <a:off x="465771" y="2061066"/>
            <a:ext cx="4499634" cy="3539430"/>
          </a:xfrm>
          <a:prstGeom prst="rect">
            <a:avLst/>
          </a:prstGeom>
          <a:noFill/>
        </p:spPr>
        <p:txBody>
          <a:bodyPr wrap="square" rtlCol="0">
            <a:spAutoFit/>
          </a:bodyPr>
          <a:lstStyle/>
          <a:p>
            <a:pPr marL="285750" indent="-285750">
              <a:buFont typeface="Arial" panose="020B0604020202020204" pitchFamily="34" charset="0"/>
              <a:buChar char="•"/>
            </a:pPr>
            <a:r>
              <a:rPr lang="en-GB" sz="2800" dirty="0"/>
              <a:t>Wild Boar Stew (</a:t>
            </a:r>
            <a:r>
              <a:rPr lang="en-GB" sz="2800" i="1" dirty="0"/>
              <a:t>Civet de </a:t>
            </a:r>
            <a:r>
              <a:rPr lang="en-GB" sz="2800" i="1" dirty="0" err="1"/>
              <a:t>Sanglier</a:t>
            </a:r>
            <a:r>
              <a:rPr lang="en-GB" sz="2800" dirty="0"/>
              <a:t>)</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Brocciu Cheese</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Chestnut-based dishes</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err="1"/>
              <a:t>Figatellu</a:t>
            </a:r>
            <a:r>
              <a:rPr lang="en-GB" sz="2800" dirty="0"/>
              <a:t> Sausage</a:t>
            </a:r>
          </a:p>
        </p:txBody>
      </p:sp>
      <p:pic>
        <p:nvPicPr>
          <p:cNvPr id="6" name="corse">
            <a:hlinkClick r:id="" action="ppaction://media"/>
            <a:extLst>
              <a:ext uri="{FF2B5EF4-FFF2-40B4-BE49-F238E27FC236}">
                <a16:creationId xmlns:a16="http://schemas.microsoft.com/office/drawing/2014/main" id="{B4CF64D8-C8F1-F552-B05C-85733F52FD9D}"/>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5338307" y="4304"/>
            <a:ext cx="6853693" cy="6853695"/>
          </a:xfrm>
        </p:spPr>
      </p:pic>
    </p:spTree>
    <p:extLst>
      <p:ext uri="{BB962C8B-B14F-4D97-AF65-F5344CB8AC3E}">
        <p14:creationId xmlns:p14="http://schemas.microsoft.com/office/powerpoint/2010/main" val="704027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00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46CEB-ECE6-CADB-3376-2C6384CBAAE8}"/>
              </a:ext>
            </a:extLst>
          </p:cNvPr>
          <p:cNvSpPr>
            <a:spLocks noGrp="1"/>
          </p:cNvSpPr>
          <p:nvPr>
            <p:ph type="title"/>
          </p:nvPr>
        </p:nvSpPr>
        <p:spPr>
          <a:xfrm>
            <a:off x="659817" y="284588"/>
            <a:ext cx="3978349" cy="1325563"/>
          </a:xfrm>
          <a:solidFill>
            <a:srgbClr val="004988"/>
          </a:solidFill>
        </p:spPr>
        <p:txBody>
          <a:bodyPr/>
          <a:lstStyle/>
          <a:p>
            <a:pPr algn="ctr"/>
            <a:r>
              <a:rPr lang="en-GB" dirty="0">
                <a:solidFill>
                  <a:srgbClr val="FFC000"/>
                </a:solidFill>
              </a:rPr>
              <a:t>Île-de-France (Paris)</a:t>
            </a:r>
          </a:p>
        </p:txBody>
      </p:sp>
      <p:sp>
        <p:nvSpPr>
          <p:cNvPr id="5" name="TextBox 4">
            <a:extLst>
              <a:ext uri="{FF2B5EF4-FFF2-40B4-BE49-F238E27FC236}">
                <a16:creationId xmlns:a16="http://schemas.microsoft.com/office/drawing/2014/main" id="{E9465126-B122-0F9D-826D-C9BF2210DC8D}"/>
              </a:ext>
            </a:extLst>
          </p:cNvPr>
          <p:cNvSpPr txBox="1"/>
          <p:nvPr/>
        </p:nvSpPr>
        <p:spPr>
          <a:xfrm>
            <a:off x="834369" y="1848415"/>
            <a:ext cx="4499634" cy="3970318"/>
          </a:xfrm>
          <a:prstGeom prst="rect">
            <a:avLst/>
          </a:prstGeom>
          <a:noFill/>
        </p:spPr>
        <p:txBody>
          <a:bodyPr wrap="square" rtlCol="0">
            <a:spAutoFit/>
          </a:bodyPr>
          <a:lstStyle/>
          <a:p>
            <a:pPr marL="285750" indent="-285750">
              <a:buFont typeface="Arial" panose="020B0604020202020204" pitchFamily="34" charset="0"/>
              <a:buChar char="•"/>
            </a:pPr>
            <a:r>
              <a:rPr lang="fr-FR" sz="2800" dirty="0"/>
              <a:t>Croissants</a:t>
            </a:r>
          </a:p>
          <a:p>
            <a:pPr marL="285750" indent="-285750">
              <a:buFont typeface="Arial" panose="020B0604020202020204" pitchFamily="34" charset="0"/>
              <a:buChar char="•"/>
            </a:pPr>
            <a:endParaRPr lang="fr-FR" sz="2800" dirty="0"/>
          </a:p>
          <a:p>
            <a:pPr marL="285750" indent="-285750">
              <a:buFont typeface="Arial" panose="020B0604020202020204" pitchFamily="34" charset="0"/>
              <a:buChar char="•"/>
            </a:pPr>
            <a:r>
              <a:rPr lang="fr-FR" sz="2800" dirty="0"/>
              <a:t>Baguettes</a:t>
            </a:r>
          </a:p>
          <a:p>
            <a:pPr marL="285750" indent="-285750">
              <a:buFont typeface="Arial" panose="020B0604020202020204" pitchFamily="34" charset="0"/>
              <a:buChar char="•"/>
            </a:pPr>
            <a:endParaRPr lang="fr-FR" sz="2800" dirty="0"/>
          </a:p>
          <a:p>
            <a:pPr marL="285750" indent="-285750">
              <a:buFont typeface="Arial" panose="020B0604020202020204" pitchFamily="34" charset="0"/>
              <a:buChar char="•"/>
            </a:pPr>
            <a:r>
              <a:rPr lang="fr-FR" sz="2800" dirty="0"/>
              <a:t> Crêpes</a:t>
            </a:r>
          </a:p>
          <a:p>
            <a:pPr marL="285750" indent="-285750">
              <a:buFont typeface="Arial" panose="020B0604020202020204" pitchFamily="34" charset="0"/>
              <a:buChar char="•"/>
            </a:pPr>
            <a:endParaRPr lang="fr-FR" sz="2800" dirty="0"/>
          </a:p>
          <a:p>
            <a:pPr marL="285750" indent="-285750">
              <a:buFont typeface="Arial" panose="020B0604020202020204" pitchFamily="34" charset="0"/>
              <a:buChar char="•"/>
            </a:pPr>
            <a:r>
              <a:rPr lang="fr-FR" sz="2800" dirty="0" err="1"/>
              <a:t>Onion</a:t>
            </a:r>
            <a:r>
              <a:rPr lang="fr-FR" sz="2800" dirty="0"/>
              <a:t> </a:t>
            </a:r>
            <a:r>
              <a:rPr lang="fr-FR" sz="2800" dirty="0" err="1"/>
              <a:t>Soup</a:t>
            </a:r>
            <a:endParaRPr lang="fr-FR" sz="2800" dirty="0"/>
          </a:p>
          <a:p>
            <a:pPr marL="285750" indent="-285750">
              <a:buFont typeface="Arial" panose="020B0604020202020204" pitchFamily="34" charset="0"/>
              <a:buChar char="•"/>
            </a:pPr>
            <a:endParaRPr lang="fr-FR" sz="2800" dirty="0"/>
          </a:p>
          <a:p>
            <a:pPr marL="285750" indent="-285750">
              <a:buFont typeface="Arial" panose="020B0604020202020204" pitchFamily="34" charset="0"/>
              <a:buChar char="•"/>
            </a:pPr>
            <a:r>
              <a:rPr lang="fr-FR" sz="2800" i="1" dirty="0"/>
              <a:t>Tarte Tatin</a:t>
            </a:r>
            <a:endParaRPr lang="en-GB" sz="2800" dirty="0"/>
          </a:p>
        </p:txBody>
      </p:sp>
      <p:pic>
        <p:nvPicPr>
          <p:cNvPr id="7" name="Ile de france">
            <a:hlinkClick r:id="" action="ppaction://media"/>
            <a:extLst>
              <a:ext uri="{FF2B5EF4-FFF2-40B4-BE49-F238E27FC236}">
                <a16:creationId xmlns:a16="http://schemas.microsoft.com/office/drawing/2014/main" id="{5E3CC94F-FCAE-56CF-765D-50A07C6A9433}"/>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5334003" y="0"/>
            <a:ext cx="6857998" cy="6858000"/>
          </a:xfrm>
        </p:spPr>
      </p:pic>
    </p:spTree>
    <p:extLst>
      <p:ext uri="{BB962C8B-B14F-4D97-AF65-F5344CB8AC3E}">
        <p14:creationId xmlns:p14="http://schemas.microsoft.com/office/powerpoint/2010/main" val="4037264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0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46CEB-ECE6-CADB-3376-2C6384CBAAE8}"/>
              </a:ext>
            </a:extLst>
          </p:cNvPr>
          <p:cNvSpPr>
            <a:spLocks noGrp="1"/>
          </p:cNvSpPr>
          <p:nvPr>
            <p:ph type="title"/>
          </p:nvPr>
        </p:nvSpPr>
        <p:spPr>
          <a:xfrm>
            <a:off x="659817" y="284588"/>
            <a:ext cx="3978349" cy="1325563"/>
          </a:xfrm>
          <a:solidFill>
            <a:srgbClr val="004988"/>
          </a:solidFill>
        </p:spPr>
        <p:txBody>
          <a:bodyPr/>
          <a:lstStyle/>
          <a:p>
            <a:pPr algn="ctr"/>
            <a:r>
              <a:rPr lang="en-GB" dirty="0">
                <a:solidFill>
                  <a:srgbClr val="FFC000"/>
                </a:solidFill>
              </a:rPr>
              <a:t>Languedoc-Roussillon</a:t>
            </a:r>
          </a:p>
        </p:txBody>
      </p:sp>
      <p:sp>
        <p:nvSpPr>
          <p:cNvPr id="5" name="TextBox 4">
            <a:extLst>
              <a:ext uri="{FF2B5EF4-FFF2-40B4-BE49-F238E27FC236}">
                <a16:creationId xmlns:a16="http://schemas.microsoft.com/office/drawing/2014/main" id="{E9465126-B122-0F9D-826D-C9BF2210DC8D}"/>
              </a:ext>
            </a:extLst>
          </p:cNvPr>
          <p:cNvSpPr txBox="1"/>
          <p:nvPr/>
        </p:nvSpPr>
        <p:spPr>
          <a:xfrm>
            <a:off x="486451" y="2188657"/>
            <a:ext cx="4499634" cy="3108543"/>
          </a:xfrm>
          <a:prstGeom prst="rect">
            <a:avLst/>
          </a:prstGeom>
          <a:noFill/>
        </p:spPr>
        <p:txBody>
          <a:bodyPr wrap="square" rtlCol="0">
            <a:spAutoFit/>
          </a:bodyPr>
          <a:lstStyle/>
          <a:p>
            <a:pPr marL="285750" indent="-285750">
              <a:buFont typeface="Arial" panose="020B0604020202020204" pitchFamily="34" charset="0"/>
              <a:buChar char="•"/>
            </a:pPr>
            <a:r>
              <a:rPr lang="en-GB" sz="2800" i="1" dirty="0"/>
              <a:t>Cassoulet</a:t>
            </a:r>
            <a:r>
              <a:rPr lang="en-GB" sz="2800" dirty="0"/>
              <a:t> (bean and meat stew)</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i="1" dirty="0"/>
              <a:t>Brandade de </a:t>
            </a:r>
            <a:r>
              <a:rPr lang="en-GB" sz="2800" i="1" dirty="0" err="1"/>
              <a:t>Morue</a:t>
            </a:r>
            <a:r>
              <a:rPr lang="en-GB" sz="2800" dirty="0"/>
              <a:t> (salt cod spread)</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local wines (rosé)</a:t>
            </a:r>
          </a:p>
        </p:txBody>
      </p:sp>
      <p:pic>
        <p:nvPicPr>
          <p:cNvPr id="6" name="Languedoc">
            <a:hlinkClick r:id="" action="ppaction://media"/>
            <a:extLst>
              <a:ext uri="{FF2B5EF4-FFF2-40B4-BE49-F238E27FC236}">
                <a16:creationId xmlns:a16="http://schemas.microsoft.com/office/drawing/2014/main" id="{F62F0397-D4E4-80FB-25F8-49E3778C7FF2}"/>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5334003" y="0"/>
            <a:ext cx="6857998" cy="6858000"/>
          </a:xfrm>
        </p:spPr>
      </p:pic>
    </p:spTree>
    <p:extLst>
      <p:ext uri="{BB962C8B-B14F-4D97-AF65-F5344CB8AC3E}">
        <p14:creationId xmlns:p14="http://schemas.microsoft.com/office/powerpoint/2010/main" val="1460953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00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46CEB-ECE6-CADB-3376-2C6384CBAAE8}"/>
              </a:ext>
            </a:extLst>
          </p:cNvPr>
          <p:cNvSpPr>
            <a:spLocks noGrp="1"/>
          </p:cNvSpPr>
          <p:nvPr>
            <p:ph type="title"/>
          </p:nvPr>
        </p:nvSpPr>
        <p:spPr>
          <a:xfrm>
            <a:off x="659817" y="284588"/>
            <a:ext cx="3978349" cy="1325563"/>
          </a:xfrm>
          <a:solidFill>
            <a:srgbClr val="004988"/>
          </a:solidFill>
        </p:spPr>
        <p:txBody>
          <a:bodyPr/>
          <a:lstStyle/>
          <a:p>
            <a:pPr algn="ctr"/>
            <a:r>
              <a:rPr lang="en-GB" dirty="0">
                <a:solidFill>
                  <a:srgbClr val="FFC000"/>
                </a:solidFill>
              </a:rPr>
              <a:t>Loire Valley</a:t>
            </a:r>
          </a:p>
        </p:txBody>
      </p:sp>
      <p:sp>
        <p:nvSpPr>
          <p:cNvPr id="5" name="TextBox 4">
            <a:extLst>
              <a:ext uri="{FF2B5EF4-FFF2-40B4-BE49-F238E27FC236}">
                <a16:creationId xmlns:a16="http://schemas.microsoft.com/office/drawing/2014/main" id="{E9465126-B122-0F9D-826D-C9BF2210DC8D}"/>
              </a:ext>
            </a:extLst>
          </p:cNvPr>
          <p:cNvSpPr txBox="1"/>
          <p:nvPr/>
        </p:nvSpPr>
        <p:spPr>
          <a:xfrm>
            <a:off x="486451" y="2188657"/>
            <a:ext cx="4499634" cy="2677656"/>
          </a:xfrm>
          <a:prstGeom prst="rect">
            <a:avLst/>
          </a:prstGeom>
          <a:noFill/>
        </p:spPr>
        <p:txBody>
          <a:bodyPr wrap="square" rtlCol="0">
            <a:spAutoFit/>
          </a:bodyPr>
          <a:lstStyle/>
          <a:p>
            <a:pPr marL="285750" indent="-285750">
              <a:buFont typeface="Arial" panose="020B0604020202020204" pitchFamily="34" charset="0"/>
              <a:buChar char="•"/>
            </a:pPr>
            <a:r>
              <a:rPr lang="en-GB" sz="2800" dirty="0"/>
              <a:t>Goat Cheese (</a:t>
            </a:r>
            <a:r>
              <a:rPr lang="en-GB" sz="2800" dirty="0" err="1"/>
              <a:t>Crottin</a:t>
            </a:r>
            <a:r>
              <a:rPr lang="en-GB" sz="2800" dirty="0"/>
              <a:t> de </a:t>
            </a:r>
            <a:r>
              <a:rPr lang="en-GB" sz="2800" dirty="0" err="1"/>
              <a:t>Chavignol</a:t>
            </a:r>
            <a:r>
              <a:rPr lang="en-GB" sz="2800" dirty="0"/>
              <a:t>)</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 </a:t>
            </a:r>
            <a:r>
              <a:rPr lang="en-GB" sz="2800" i="1" dirty="0" err="1"/>
              <a:t>Rilletes</a:t>
            </a:r>
            <a:r>
              <a:rPr lang="en-GB" sz="2800" i="1" dirty="0"/>
              <a:t> (Pork meat </a:t>
            </a:r>
            <a:r>
              <a:rPr lang="en-GB" sz="2800" i="1" dirty="0" err="1"/>
              <a:t>pat</a:t>
            </a:r>
            <a:r>
              <a:rPr lang="en-GB" sz="2800" dirty="0" err="1"/>
              <a:t>é</a:t>
            </a:r>
            <a:r>
              <a:rPr lang="en-GB" sz="2800" dirty="0"/>
              <a:t>)</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err="1"/>
              <a:t>Muscasdet</a:t>
            </a:r>
            <a:r>
              <a:rPr lang="en-GB" sz="2800" dirty="0"/>
              <a:t> Wine</a:t>
            </a:r>
          </a:p>
        </p:txBody>
      </p:sp>
      <p:pic>
        <p:nvPicPr>
          <p:cNvPr id="7" name="Loire valley">
            <a:hlinkClick r:id="" action="ppaction://media"/>
            <a:extLst>
              <a:ext uri="{FF2B5EF4-FFF2-40B4-BE49-F238E27FC236}">
                <a16:creationId xmlns:a16="http://schemas.microsoft.com/office/drawing/2014/main" id="{9FEEEA1B-327F-7FC4-40FE-DF566B90B181}"/>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5334003" y="0"/>
            <a:ext cx="6857998" cy="6858000"/>
          </a:xfrm>
        </p:spPr>
      </p:pic>
    </p:spTree>
    <p:extLst>
      <p:ext uri="{BB962C8B-B14F-4D97-AF65-F5344CB8AC3E}">
        <p14:creationId xmlns:p14="http://schemas.microsoft.com/office/powerpoint/2010/main" val="2893217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0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46CEB-ECE6-CADB-3376-2C6384CBAAE8}"/>
              </a:ext>
            </a:extLst>
          </p:cNvPr>
          <p:cNvSpPr>
            <a:spLocks noGrp="1"/>
          </p:cNvSpPr>
          <p:nvPr>
            <p:ph type="title"/>
          </p:nvPr>
        </p:nvSpPr>
        <p:spPr>
          <a:xfrm>
            <a:off x="659817" y="284588"/>
            <a:ext cx="3978349" cy="1325563"/>
          </a:xfrm>
          <a:solidFill>
            <a:srgbClr val="004988"/>
          </a:solidFill>
        </p:spPr>
        <p:txBody>
          <a:bodyPr/>
          <a:lstStyle/>
          <a:p>
            <a:pPr algn="ctr"/>
            <a:r>
              <a:rPr lang="en-GB" dirty="0">
                <a:solidFill>
                  <a:srgbClr val="FFC000"/>
                </a:solidFill>
              </a:rPr>
              <a:t>Lyon and Rhône-Alpes</a:t>
            </a:r>
          </a:p>
        </p:txBody>
      </p:sp>
      <p:sp>
        <p:nvSpPr>
          <p:cNvPr id="5" name="TextBox 4">
            <a:extLst>
              <a:ext uri="{FF2B5EF4-FFF2-40B4-BE49-F238E27FC236}">
                <a16:creationId xmlns:a16="http://schemas.microsoft.com/office/drawing/2014/main" id="{E9465126-B122-0F9D-826D-C9BF2210DC8D}"/>
              </a:ext>
            </a:extLst>
          </p:cNvPr>
          <p:cNvSpPr txBox="1"/>
          <p:nvPr/>
        </p:nvSpPr>
        <p:spPr>
          <a:xfrm>
            <a:off x="308345" y="1976005"/>
            <a:ext cx="5305646" cy="3539430"/>
          </a:xfrm>
          <a:prstGeom prst="rect">
            <a:avLst/>
          </a:prstGeom>
          <a:noFill/>
        </p:spPr>
        <p:txBody>
          <a:bodyPr wrap="square" rtlCol="0">
            <a:spAutoFit/>
          </a:bodyPr>
          <a:lstStyle/>
          <a:p>
            <a:pPr marL="285750" indent="-285750">
              <a:buFont typeface="Arial" panose="020B0604020202020204" pitchFamily="34" charset="0"/>
              <a:buChar char="•"/>
            </a:pPr>
            <a:r>
              <a:rPr lang="en-GB" sz="2800" i="1" dirty="0"/>
              <a:t>Quenelles</a:t>
            </a:r>
            <a:r>
              <a:rPr lang="en-GB" sz="2800" dirty="0"/>
              <a:t> (creamy fish dumplings)</a:t>
            </a:r>
          </a:p>
          <a:p>
            <a:endParaRPr lang="en-GB" sz="2800" dirty="0"/>
          </a:p>
          <a:p>
            <a:pPr marL="285750" indent="-285750">
              <a:buFont typeface="Arial" panose="020B0604020202020204" pitchFamily="34" charset="0"/>
              <a:buChar char="•"/>
            </a:pPr>
            <a:r>
              <a:rPr lang="en-GB" sz="2800" i="1" dirty="0"/>
              <a:t>Saucisson</a:t>
            </a:r>
            <a:r>
              <a:rPr lang="en-GB" sz="2800" dirty="0"/>
              <a:t> (cured sausage)</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 Tartiflette (Reblochon Cheese)</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Petit Bouchon restaurant</a:t>
            </a:r>
          </a:p>
        </p:txBody>
      </p:sp>
      <p:pic>
        <p:nvPicPr>
          <p:cNvPr id="6" name="Lyon">
            <a:hlinkClick r:id="" action="ppaction://media"/>
            <a:extLst>
              <a:ext uri="{FF2B5EF4-FFF2-40B4-BE49-F238E27FC236}">
                <a16:creationId xmlns:a16="http://schemas.microsoft.com/office/drawing/2014/main" id="{98129419-8B63-E06E-8E9D-5E800265F027}"/>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5334003" y="0"/>
            <a:ext cx="6857998" cy="6858000"/>
          </a:xfrm>
        </p:spPr>
      </p:pic>
    </p:spTree>
    <p:extLst>
      <p:ext uri="{BB962C8B-B14F-4D97-AF65-F5344CB8AC3E}">
        <p14:creationId xmlns:p14="http://schemas.microsoft.com/office/powerpoint/2010/main" val="4159429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400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46CEB-ECE6-CADB-3376-2C6384CBAAE8}"/>
              </a:ext>
            </a:extLst>
          </p:cNvPr>
          <p:cNvSpPr>
            <a:spLocks noGrp="1"/>
          </p:cNvSpPr>
          <p:nvPr>
            <p:ph type="title"/>
          </p:nvPr>
        </p:nvSpPr>
        <p:spPr>
          <a:xfrm>
            <a:off x="659817" y="284588"/>
            <a:ext cx="3978349" cy="1325563"/>
          </a:xfrm>
          <a:solidFill>
            <a:srgbClr val="004988"/>
          </a:solidFill>
        </p:spPr>
        <p:txBody>
          <a:bodyPr/>
          <a:lstStyle/>
          <a:p>
            <a:pPr algn="ctr"/>
            <a:r>
              <a:rPr lang="en-GB" dirty="0">
                <a:solidFill>
                  <a:srgbClr val="FFC000"/>
                </a:solidFill>
              </a:rPr>
              <a:t>Normandy (Normandie)</a:t>
            </a:r>
          </a:p>
        </p:txBody>
      </p:sp>
      <p:sp>
        <p:nvSpPr>
          <p:cNvPr id="5" name="TextBox 4">
            <a:extLst>
              <a:ext uri="{FF2B5EF4-FFF2-40B4-BE49-F238E27FC236}">
                <a16:creationId xmlns:a16="http://schemas.microsoft.com/office/drawing/2014/main" id="{E9465126-B122-0F9D-826D-C9BF2210DC8D}"/>
              </a:ext>
            </a:extLst>
          </p:cNvPr>
          <p:cNvSpPr txBox="1"/>
          <p:nvPr/>
        </p:nvSpPr>
        <p:spPr>
          <a:xfrm>
            <a:off x="563526" y="2092963"/>
            <a:ext cx="4329821" cy="3539430"/>
          </a:xfrm>
          <a:prstGeom prst="rect">
            <a:avLst/>
          </a:prstGeom>
          <a:noFill/>
        </p:spPr>
        <p:txBody>
          <a:bodyPr wrap="square" rtlCol="0">
            <a:spAutoFit/>
          </a:bodyPr>
          <a:lstStyle/>
          <a:p>
            <a:pPr marL="285750" indent="-285750">
              <a:buFont typeface="Arial" panose="020B0604020202020204" pitchFamily="34" charset="0"/>
              <a:buChar char="•"/>
            </a:pPr>
            <a:r>
              <a:rPr lang="en-GB" sz="2800" dirty="0"/>
              <a:t>Camembert Cheese</a:t>
            </a:r>
          </a:p>
          <a:p>
            <a:r>
              <a:rPr lang="en-GB" sz="2800" dirty="0"/>
              <a:t> </a:t>
            </a:r>
          </a:p>
          <a:p>
            <a:pPr marL="285750" indent="-285750">
              <a:buFont typeface="Arial" panose="020B0604020202020204" pitchFamily="34" charset="0"/>
              <a:buChar char="•"/>
            </a:pPr>
            <a:r>
              <a:rPr lang="en-GB" sz="2800" i="1" dirty="0"/>
              <a:t>Coquilles Saint-Jacques</a:t>
            </a:r>
            <a:r>
              <a:rPr lang="en-GB" sz="2800" dirty="0"/>
              <a:t> (Scallops)</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i="1" dirty="0"/>
              <a:t>Tarte Normande</a:t>
            </a:r>
          </a:p>
          <a:p>
            <a:pPr marL="285750" indent="-285750">
              <a:buFont typeface="Arial" panose="020B0604020202020204" pitchFamily="34" charset="0"/>
              <a:buChar char="•"/>
            </a:pPr>
            <a:endParaRPr lang="en-GB" sz="2800" i="1" dirty="0"/>
          </a:p>
          <a:p>
            <a:pPr marL="285750" indent="-285750">
              <a:buFont typeface="Arial" panose="020B0604020202020204" pitchFamily="34" charset="0"/>
              <a:buChar char="•"/>
            </a:pPr>
            <a:r>
              <a:rPr lang="en-GB" sz="2800" i="1" dirty="0"/>
              <a:t>Calvados (Apple Brandy)</a:t>
            </a:r>
            <a:endParaRPr lang="en-GB" sz="2800" dirty="0"/>
          </a:p>
        </p:txBody>
      </p:sp>
      <p:pic>
        <p:nvPicPr>
          <p:cNvPr id="7" name="Normandy">
            <a:hlinkClick r:id="" action="ppaction://media"/>
            <a:extLst>
              <a:ext uri="{FF2B5EF4-FFF2-40B4-BE49-F238E27FC236}">
                <a16:creationId xmlns:a16="http://schemas.microsoft.com/office/drawing/2014/main" id="{04DB793E-548F-5F67-3133-A61E779548CF}"/>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5334003" y="0"/>
            <a:ext cx="6857998" cy="6858000"/>
          </a:xfrm>
        </p:spPr>
      </p:pic>
    </p:spTree>
    <p:extLst>
      <p:ext uri="{BB962C8B-B14F-4D97-AF65-F5344CB8AC3E}">
        <p14:creationId xmlns:p14="http://schemas.microsoft.com/office/powerpoint/2010/main" val="3548367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5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46CEB-ECE6-CADB-3376-2C6384CBAAE8}"/>
              </a:ext>
            </a:extLst>
          </p:cNvPr>
          <p:cNvSpPr>
            <a:spLocks noGrp="1"/>
          </p:cNvSpPr>
          <p:nvPr>
            <p:ph type="title"/>
          </p:nvPr>
        </p:nvSpPr>
        <p:spPr>
          <a:xfrm>
            <a:off x="659817" y="284588"/>
            <a:ext cx="3978349" cy="1325563"/>
          </a:xfrm>
          <a:solidFill>
            <a:srgbClr val="004988"/>
          </a:solidFill>
        </p:spPr>
        <p:txBody>
          <a:bodyPr/>
          <a:lstStyle/>
          <a:p>
            <a:pPr algn="ctr"/>
            <a:r>
              <a:rPr lang="en-GB" dirty="0">
                <a:solidFill>
                  <a:srgbClr val="FFC000"/>
                </a:solidFill>
              </a:rPr>
              <a:t>Basque Country (Pays Basque)</a:t>
            </a:r>
          </a:p>
        </p:txBody>
      </p:sp>
      <p:sp>
        <p:nvSpPr>
          <p:cNvPr id="5" name="TextBox 4">
            <a:extLst>
              <a:ext uri="{FF2B5EF4-FFF2-40B4-BE49-F238E27FC236}">
                <a16:creationId xmlns:a16="http://schemas.microsoft.com/office/drawing/2014/main" id="{E9465126-B122-0F9D-826D-C9BF2210DC8D}"/>
              </a:ext>
            </a:extLst>
          </p:cNvPr>
          <p:cNvSpPr txBox="1"/>
          <p:nvPr/>
        </p:nvSpPr>
        <p:spPr>
          <a:xfrm>
            <a:off x="563526" y="1890944"/>
            <a:ext cx="4329821" cy="3970318"/>
          </a:xfrm>
          <a:prstGeom prst="rect">
            <a:avLst/>
          </a:prstGeom>
          <a:noFill/>
        </p:spPr>
        <p:txBody>
          <a:bodyPr wrap="square" rtlCol="0">
            <a:spAutoFit/>
          </a:bodyPr>
          <a:lstStyle/>
          <a:p>
            <a:pPr marL="285750" indent="-285750">
              <a:buFont typeface="Arial" panose="020B0604020202020204" pitchFamily="34" charset="0"/>
              <a:buChar char="•"/>
            </a:pPr>
            <a:r>
              <a:rPr lang="en-GB" sz="2800" i="1" dirty="0"/>
              <a:t>Piperade</a:t>
            </a:r>
            <a:r>
              <a:rPr lang="en-GB" sz="2800" dirty="0"/>
              <a:t> (pepper and egg dish)</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Bayonne Ham</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err="1"/>
              <a:t>Espelette</a:t>
            </a:r>
            <a:r>
              <a:rPr lang="en-GB" sz="2800" dirty="0"/>
              <a:t> Pepper</a:t>
            </a:r>
          </a:p>
          <a:p>
            <a:pPr marL="285750" indent="-285750">
              <a:buFont typeface="Arial" panose="020B0604020202020204" pitchFamily="34" charset="0"/>
              <a:buChar char="•"/>
            </a:pPr>
            <a:endParaRPr lang="en-GB" sz="2800" i="1" dirty="0"/>
          </a:p>
          <a:p>
            <a:pPr marL="285750" indent="-285750">
              <a:buFont typeface="Arial" panose="020B0604020202020204" pitchFamily="34" charset="0"/>
              <a:buChar char="•"/>
            </a:pPr>
            <a:r>
              <a:rPr lang="en-GB" sz="2800" i="1" dirty="0"/>
              <a:t>Gateau Basque</a:t>
            </a:r>
            <a:r>
              <a:rPr lang="en-GB" sz="2800" dirty="0"/>
              <a:t> (traditional cake)</a:t>
            </a:r>
          </a:p>
        </p:txBody>
      </p:sp>
      <p:pic>
        <p:nvPicPr>
          <p:cNvPr id="6" name="Pays basque">
            <a:hlinkClick r:id="" action="ppaction://media"/>
            <a:extLst>
              <a:ext uri="{FF2B5EF4-FFF2-40B4-BE49-F238E27FC236}">
                <a16:creationId xmlns:a16="http://schemas.microsoft.com/office/drawing/2014/main" id="{D491CB67-4E97-30FC-4959-7C2F6CBE1124}"/>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5326915" y="0"/>
            <a:ext cx="6857998" cy="6858000"/>
          </a:xfrm>
        </p:spPr>
      </p:pic>
    </p:spTree>
    <p:extLst>
      <p:ext uri="{BB962C8B-B14F-4D97-AF65-F5344CB8AC3E}">
        <p14:creationId xmlns:p14="http://schemas.microsoft.com/office/powerpoint/2010/main" val="3605862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20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46CEB-ECE6-CADB-3376-2C6384CBAAE8}"/>
              </a:ext>
            </a:extLst>
          </p:cNvPr>
          <p:cNvSpPr>
            <a:spLocks noGrp="1"/>
          </p:cNvSpPr>
          <p:nvPr>
            <p:ph type="title"/>
          </p:nvPr>
        </p:nvSpPr>
        <p:spPr>
          <a:xfrm>
            <a:off x="659817" y="284588"/>
            <a:ext cx="3978349" cy="1325563"/>
          </a:xfrm>
          <a:solidFill>
            <a:srgbClr val="004988"/>
          </a:solidFill>
        </p:spPr>
        <p:txBody>
          <a:bodyPr/>
          <a:lstStyle/>
          <a:p>
            <a:pPr algn="ctr"/>
            <a:r>
              <a:rPr lang="en-GB" dirty="0">
                <a:solidFill>
                  <a:srgbClr val="FFC000"/>
                </a:solidFill>
              </a:rPr>
              <a:t>Provence</a:t>
            </a:r>
          </a:p>
        </p:txBody>
      </p:sp>
      <p:sp>
        <p:nvSpPr>
          <p:cNvPr id="5" name="TextBox 4">
            <a:extLst>
              <a:ext uri="{FF2B5EF4-FFF2-40B4-BE49-F238E27FC236}">
                <a16:creationId xmlns:a16="http://schemas.microsoft.com/office/drawing/2014/main" id="{E9465126-B122-0F9D-826D-C9BF2210DC8D}"/>
              </a:ext>
            </a:extLst>
          </p:cNvPr>
          <p:cNvSpPr txBox="1"/>
          <p:nvPr/>
        </p:nvSpPr>
        <p:spPr>
          <a:xfrm>
            <a:off x="659817" y="2039800"/>
            <a:ext cx="4329821" cy="3108543"/>
          </a:xfrm>
          <a:prstGeom prst="rect">
            <a:avLst/>
          </a:prstGeom>
          <a:noFill/>
        </p:spPr>
        <p:txBody>
          <a:bodyPr wrap="square" rtlCol="0">
            <a:spAutoFit/>
          </a:bodyPr>
          <a:lstStyle/>
          <a:p>
            <a:pPr marL="285750" indent="-285750">
              <a:buFont typeface="Arial" panose="020B0604020202020204" pitchFamily="34" charset="0"/>
              <a:buChar char="•"/>
            </a:pPr>
            <a:r>
              <a:rPr lang="en-GB" sz="2800" dirty="0"/>
              <a:t>Ratatouille</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Bouillabaisse (fish stew)</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 </a:t>
            </a:r>
            <a:r>
              <a:rPr lang="en-GB" sz="2800" i="1" dirty="0"/>
              <a:t>Tapenade</a:t>
            </a:r>
            <a:r>
              <a:rPr lang="en-GB" sz="2800" dirty="0"/>
              <a:t> (olive spread)</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 Herbs of Provence</a:t>
            </a:r>
          </a:p>
        </p:txBody>
      </p:sp>
      <p:pic>
        <p:nvPicPr>
          <p:cNvPr id="7" name="provence">
            <a:hlinkClick r:id="" action="ppaction://media"/>
            <a:extLst>
              <a:ext uri="{FF2B5EF4-FFF2-40B4-BE49-F238E27FC236}">
                <a16:creationId xmlns:a16="http://schemas.microsoft.com/office/drawing/2014/main" id="{D34B958C-7ACA-3E93-02B0-16062288C637}"/>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5334003" y="0"/>
            <a:ext cx="6857998" cy="6858000"/>
          </a:xfrm>
        </p:spPr>
      </p:pic>
    </p:spTree>
    <p:extLst>
      <p:ext uri="{BB962C8B-B14F-4D97-AF65-F5344CB8AC3E}">
        <p14:creationId xmlns:p14="http://schemas.microsoft.com/office/powerpoint/2010/main" val="1887609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0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84484-AAF8-9B4B-8631-224CD97F471C}"/>
              </a:ext>
            </a:extLst>
          </p:cNvPr>
          <p:cNvSpPr>
            <a:spLocks noGrp="1"/>
          </p:cNvSpPr>
          <p:nvPr>
            <p:ph type="title"/>
          </p:nvPr>
        </p:nvSpPr>
        <p:spPr>
          <a:solidFill>
            <a:srgbClr val="004988"/>
          </a:solidFill>
        </p:spPr>
        <p:txBody>
          <a:bodyPr/>
          <a:lstStyle/>
          <a:p>
            <a:r>
              <a:rPr lang="en-GB" dirty="0">
                <a:solidFill>
                  <a:srgbClr val="FFC000"/>
                </a:solidFill>
              </a:rPr>
              <a:t>The Global Impact of French Gastronomy and UNESCO Recognition</a:t>
            </a:r>
          </a:p>
        </p:txBody>
      </p:sp>
      <p:sp>
        <p:nvSpPr>
          <p:cNvPr id="3" name="Content Placeholder 2">
            <a:extLst>
              <a:ext uri="{FF2B5EF4-FFF2-40B4-BE49-F238E27FC236}">
                <a16:creationId xmlns:a16="http://schemas.microsoft.com/office/drawing/2014/main" id="{48571B74-9D7F-B380-8FDF-4519DF05679B}"/>
              </a:ext>
            </a:extLst>
          </p:cNvPr>
          <p:cNvSpPr>
            <a:spLocks noGrp="1"/>
          </p:cNvSpPr>
          <p:nvPr>
            <p:ph idx="1"/>
          </p:nvPr>
        </p:nvSpPr>
        <p:spPr>
          <a:xfrm>
            <a:off x="721242" y="1995747"/>
            <a:ext cx="10515600" cy="3640897"/>
          </a:xfrm>
        </p:spPr>
        <p:txBody>
          <a:bodyPr/>
          <a:lstStyle/>
          <a:p>
            <a:pPr marL="0" indent="0" algn="just">
              <a:buNone/>
            </a:pPr>
            <a:r>
              <a:rPr lang="en-GB" b="0" i="0" dirty="0">
                <a:effectLst/>
              </a:rPr>
              <a:t>The United Nations Educational, Scientific and Cultural Organization is a specialized agency of the United Nations with the aim of promoting world peace and security through international cooperation in education, arts, sciences and culture.</a:t>
            </a:r>
          </a:p>
          <a:p>
            <a:pPr marL="0" indent="0" algn="just">
              <a:buNone/>
            </a:pPr>
            <a:endParaRPr lang="en-GB" sz="1400" b="0" i="0" dirty="0">
              <a:effectLst/>
            </a:endParaRPr>
          </a:p>
          <a:p>
            <a:pPr marL="0" indent="0" algn="just">
              <a:buNone/>
            </a:pPr>
            <a:r>
              <a:rPr lang="en-GB" b="1" dirty="0"/>
              <a:t>In 2010, “The Gastronomic Meal of the French” was added to UNESCO’s Intangible Cultural Heritage list.</a:t>
            </a:r>
          </a:p>
        </p:txBody>
      </p:sp>
      <p:pic>
        <p:nvPicPr>
          <p:cNvPr id="7170" name="Picture 2">
            <a:extLst>
              <a:ext uri="{FF2B5EF4-FFF2-40B4-BE49-F238E27FC236}">
                <a16:creationId xmlns:a16="http://schemas.microsoft.com/office/drawing/2014/main" id="{C12A63D3-AFD4-14AC-C659-138E19DB6D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93265" y="5254169"/>
            <a:ext cx="7598735" cy="16038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94254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84484-AAF8-9B4B-8631-224CD97F471C}"/>
              </a:ext>
            </a:extLst>
          </p:cNvPr>
          <p:cNvSpPr>
            <a:spLocks noGrp="1"/>
          </p:cNvSpPr>
          <p:nvPr>
            <p:ph type="title"/>
          </p:nvPr>
        </p:nvSpPr>
        <p:spPr>
          <a:xfrm>
            <a:off x="763772" y="120853"/>
            <a:ext cx="10515600" cy="1325563"/>
          </a:xfrm>
          <a:solidFill>
            <a:srgbClr val="004988"/>
          </a:solidFill>
        </p:spPr>
        <p:txBody>
          <a:bodyPr/>
          <a:lstStyle/>
          <a:p>
            <a:pPr algn="ctr"/>
            <a:r>
              <a:rPr lang="en-GB" dirty="0">
                <a:solidFill>
                  <a:srgbClr val="FFC000"/>
                </a:solidFill>
              </a:rPr>
              <a:t>Why UNESCO Recognised It</a:t>
            </a:r>
          </a:p>
        </p:txBody>
      </p:sp>
      <p:sp>
        <p:nvSpPr>
          <p:cNvPr id="3" name="Content Placeholder 2">
            <a:extLst>
              <a:ext uri="{FF2B5EF4-FFF2-40B4-BE49-F238E27FC236}">
                <a16:creationId xmlns:a16="http://schemas.microsoft.com/office/drawing/2014/main" id="{48571B74-9D7F-B380-8FDF-4519DF05679B}"/>
              </a:ext>
            </a:extLst>
          </p:cNvPr>
          <p:cNvSpPr>
            <a:spLocks noGrp="1"/>
          </p:cNvSpPr>
          <p:nvPr>
            <p:ph idx="1"/>
          </p:nvPr>
        </p:nvSpPr>
        <p:spPr>
          <a:xfrm>
            <a:off x="223285" y="1722475"/>
            <a:ext cx="11865934" cy="3914170"/>
          </a:xfrm>
        </p:spPr>
        <p:txBody>
          <a:bodyPr>
            <a:normAutofit lnSpcReduction="10000"/>
          </a:bodyPr>
          <a:lstStyle/>
          <a:p>
            <a:pPr marL="0" indent="0" algn="just">
              <a:buNone/>
            </a:pPr>
            <a:r>
              <a:rPr lang="en-GB" b="1" spc="-150" dirty="0"/>
              <a:t>Cultural Significance</a:t>
            </a:r>
            <a:r>
              <a:rPr lang="en-GB" spc="-150" dirty="0"/>
              <a:t>: Celebrates the art of “eating well” and gathering together, emphasising values of sharing, appreciation, and tradition.</a:t>
            </a:r>
          </a:p>
          <a:p>
            <a:pPr marL="0" indent="0" algn="just">
              <a:buNone/>
            </a:pPr>
            <a:r>
              <a:rPr lang="en-GB" b="1" spc="-150" dirty="0"/>
              <a:t>Culinary Techniques</a:t>
            </a:r>
            <a:r>
              <a:rPr lang="en-GB" spc="-150" dirty="0"/>
              <a:t>: Techniques such as sautéing, braising, and making sauces (e.g., béchamel, hollandaise) are foundational in many global cuisines and are widely taught in culinary schools around the world.</a:t>
            </a:r>
          </a:p>
          <a:p>
            <a:pPr marL="0" indent="0" algn="just">
              <a:buNone/>
            </a:pPr>
            <a:r>
              <a:rPr lang="en-GB" b="1" spc="-150" dirty="0"/>
              <a:t>Training Hubs and Institutions</a:t>
            </a:r>
            <a:r>
              <a:rPr lang="en-GB" spc="-150" dirty="0"/>
              <a:t>: French culinary schools like Le Cordon Bleu have trained chefs globally, spreading French techniques and styles.</a:t>
            </a:r>
          </a:p>
          <a:p>
            <a:pPr marL="0" indent="0" algn="just">
              <a:buNone/>
            </a:pPr>
            <a:r>
              <a:rPr lang="en-GB" b="1" spc="-150" dirty="0"/>
              <a:t>Restaurant and Hospitality Standards</a:t>
            </a:r>
            <a:r>
              <a:rPr lang="en-GB" spc="-150" dirty="0"/>
              <a:t>: French dining etiquette and standards (Michelin Guide origins, service protocols) influence the global restaurant and hospitality industry.</a:t>
            </a:r>
          </a:p>
          <a:p>
            <a:pPr marL="0" indent="0" algn="just">
              <a:buNone/>
            </a:pPr>
            <a:endParaRPr lang="en-GB" b="1" spc="-150" dirty="0"/>
          </a:p>
        </p:txBody>
      </p:sp>
      <p:pic>
        <p:nvPicPr>
          <p:cNvPr id="7170" name="Picture 2">
            <a:extLst>
              <a:ext uri="{FF2B5EF4-FFF2-40B4-BE49-F238E27FC236}">
                <a16:creationId xmlns:a16="http://schemas.microsoft.com/office/drawing/2014/main" id="{C12A63D3-AFD4-14AC-C659-138E19DB6D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11661" y="5523193"/>
            <a:ext cx="6280339" cy="13255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33198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53279-1C12-BFC0-4F86-2FC8D073E5AB}"/>
              </a:ext>
            </a:extLst>
          </p:cNvPr>
          <p:cNvSpPr>
            <a:spLocks noGrp="1"/>
          </p:cNvSpPr>
          <p:nvPr>
            <p:ph type="title"/>
          </p:nvPr>
        </p:nvSpPr>
        <p:spPr>
          <a:xfrm>
            <a:off x="1037139" y="573926"/>
            <a:ext cx="5845454" cy="1325563"/>
          </a:xfrm>
          <a:solidFill>
            <a:srgbClr val="004988"/>
          </a:solidFill>
        </p:spPr>
        <p:txBody>
          <a:bodyPr/>
          <a:lstStyle/>
          <a:p>
            <a:pPr algn="ctr"/>
            <a:r>
              <a:rPr lang="en-GB" sz="3600" b="1" dirty="0">
                <a:solidFill>
                  <a:srgbClr val="FFC000"/>
                </a:solidFill>
              </a:rPr>
              <a:t>Other Similar Languages</a:t>
            </a:r>
          </a:p>
        </p:txBody>
      </p:sp>
      <p:sp>
        <p:nvSpPr>
          <p:cNvPr id="5" name="TextBox 4">
            <a:extLst>
              <a:ext uri="{FF2B5EF4-FFF2-40B4-BE49-F238E27FC236}">
                <a16:creationId xmlns:a16="http://schemas.microsoft.com/office/drawing/2014/main" id="{C0A309CA-723F-9531-7A6A-2F569E697601}"/>
              </a:ext>
            </a:extLst>
          </p:cNvPr>
          <p:cNvSpPr txBox="1"/>
          <p:nvPr/>
        </p:nvSpPr>
        <p:spPr>
          <a:xfrm>
            <a:off x="584522" y="3139898"/>
            <a:ext cx="11516944" cy="1938992"/>
          </a:xfrm>
          <a:prstGeom prst="rect">
            <a:avLst/>
          </a:prstGeom>
          <a:noFill/>
        </p:spPr>
        <p:txBody>
          <a:bodyPr wrap="square" rtlCol="0">
            <a:spAutoFit/>
          </a:bodyPr>
          <a:lstStyle/>
          <a:p>
            <a:pPr marL="342900" indent="-342900">
              <a:buFont typeface="Arial" panose="020B0604020202020204" pitchFamily="34" charset="0"/>
              <a:buChar char="•"/>
            </a:pPr>
            <a:r>
              <a:rPr lang="en-GB" sz="2400" dirty="0"/>
              <a:t>The closest relative of </a:t>
            </a:r>
            <a:r>
              <a:rPr lang="en-GB" sz="2400" b="1" dirty="0"/>
              <a:t>French </a:t>
            </a:r>
            <a:r>
              <a:rPr lang="en-GB" sz="2400" dirty="0"/>
              <a:t>language</a:t>
            </a:r>
            <a:r>
              <a:rPr lang="en-GB" sz="2400" b="1" dirty="0"/>
              <a:t> </a:t>
            </a:r>
            <a:r>
              <a:rPr lang="en-GB" sz="2400" dirty="0"/>
              <a:t>are </a:t>
            </a:r>
            <a:r>
              <a:rPr lang="en-GB" sz="2400" b="1" dirty="0"/>
              <a:t>Italian, Spanish, Portuguese, Romanian.</a:t>
            </a:r>
            <a:endParaRPr lang="en-GB" sz="2400" dirty="0"/>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There are similarities regarding grammar, syntax and vocabulary.</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However they cannot have a conversation without formally learning the language</a:t>
            </a:r>
          </a:p>
        </p:txBody>
      </p:sp>
      <p:pic>
        <p:nvPicPr>
          <p:cNvPr id="3074" name="Picture 2" descr="Learn to Say &quot;School&quot; in 10 Different Languages - Little Passports">
            <a:extLst>
              <a:ext uri="{FF2B5EF4-FFF2-40B4-BE49-F238E27FC236}">
                <a16:creationId xmlns:a16="http://schemas.microsoft.com/office/drawing/2014/main" id="{29AD4763-E53F-4992-5E14-664BFA51F9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9660" y="-15570"/>
            <a:ext cx="4442340" cy="23692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62133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36D23-0B1E-3E6C-E79E-E9887DE343AC}"/>
              </a:ext>
            </a:extLst>
          </p:cNvPr>
          <p:cNvSpPr>
            <a:spLocks noGrp="1"/>
          </p:cNvSpPr>
          <p:nvPr>
            <p:ph type="title"/>
          </p:nvPr>
        </p:nvSpPr>
        <p:spPr>
          <a:xfrm>
            <a:off x="937788" y="475021"/>
            <a:ext cx="10515600" cy="1325563"/>
          </a:xfrm>
          <a:solidFill>
            <a:srgbClr val="004988"/>
          </a:solidFill>
        </p:spPr>
        <p:txBody>
          <a:bodyPr>
            <a:normAutofit/>
          </a:bodyPr>
          <a:lstStyle/>
          <a:p>
            <a:pPr algn="ctr"/>
            <a:r>
              <a:rPr lang="en-GB" sz="4000" b="1" dirty="0">
                <a:solidFill>
                  <a:srgbClr val="FFC000"/>
                </a:solidFill>
              </a:rPr>
              <a:t>Recap</a:t>
            </a:r>
          </a:p>
        </p:txBody>
      </p:sp>
      <p:sp>
        <p:nvSpPr>
          <p:cNvPr id="4" name="Rectangle 1">
            <a:extLst>
              <a:ext uri="{FF2B5EF4-FFF2-40B4-BE49-F238E27FC236}">
                <a16:creationId xmlns:a16="http://schemas.microsoft.com/office/drawing/2014/main" id="{A861C8C8-DEFF-A18B-EADE-F8C64A6C73CC}"/>
              </a:ext>
            </a:extLst>
          </p:cNvPr>
          <p:cNvSpPr>
            <a:spLocks noChangeArrowheads="1"/>
          </p:cNvSpPr>
          <p:nvPr/>
        </p:nvSpPr>
        <p:spPr bwMode="auto">
          <a:xfrm>
            <a:off x="1104523" y="2644169"/>
            <a:ext cx="2031325"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lvl="4" eaLnBrk="0" fontAlgn="base" hangingPunct="0">
              <a:spcBef>
                <a:spcPct val="0"/>
              </a:spcBef>
              <a:spcAft>
                <a:spcPct val="0"/>
              </a:spcAf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9" name="TextBox 8">
            <a:extLst>
              <a:ext uri="{FF2B5EF4-FFF2-40B4-BE49-F238E27FC236}">
                <a16:creationId xmlns:a16="http://schemas.microsoft.com/office/drawing/2014/main" id="{98DF5724-2DB0-E9E4-9D00-9A3C1215F627}"/>
              </a:ext>
            </a:extLst>
          </p:cNvPr>
          <p:cNvSpPr txBox="1"/>
          <p:nvPr/>
        </p:nvSpPr>
        <p:spPr>
          <a:xfrm>
            <a:off x="1611748" y="2334655"/>
            <a:ext cx="8872579" cy="2092881"/>
          </a:xfrm>
          <a:prstGeom prst="rect">
            <a:avLst/>
          </a:prstGeom>
          <a:noFill/>
        </p:spPr>
        <p:txBody>
          <a:bodyPr wrap="square" rtlCol="0">
            <a:spAutoFit/>
          </a:bodyPr>
          <a:lstStyle/>
          <a:p>
            <a:pPr marL="342900" indent="-342900">
              <a:buFont typeface="+mj-lt"/>
              <a:buAutoNum type="arabicPeriod"/>
            </a:pPr>
            <a:r>
              <a:rPr lang="en-GB" sz="2800" dirty="0"/>
              <a:t>Introduction to French Culture</a:t>
            </a:r>
          </a:p>
          <a:p>
            <a:pPr marL="342900" indent="-342900">
              <a:buFont typeface="+mj-lt"/>
              <a:buAutoNum type="arabicPeriod"/>
            </a:pPr>
            <a:endParaRPr lang="en-GB" sz="2800" dirty="0"/>
          </a:p>
          <a:p>
            <a:pPr marL="342900" indent="-342900">
              <a:buFont typeface="+mj-lt"/>
              <a:buAutoNum type="arabicPeriod"/>
            </a:pPr>
            <a:r>
              <a:rPr lang="en-GB" sz="2800" dirty="0"/>
              <a:t>Explore the Heritage and Impact of French Gastronomy</a:t>
            </a:r>
          </a:p>
          <a:p>
            <a:pPr marL="342900" indent="-342900">
              <a:buFont typeface="+mj-lt"/>
              <a:buAutoNum type="arabicPeriod"/>
            </a:pPr>
            <a:endParaRPr lang="en-GB" sz="2800" dirty="0"/>
          </a:p>
          <a:p>
            <a:endParaRPr lang="en-GB" dirty="0"/>
          </a:p>
        </p:txBody>
      </p:sp>
    </p:spTree>
    <p:extLst>
      <p:ext uri="{BB962C8B-B14F-4D97-AF65-F5344CB8AC3E}">
        <p14:creationId xmlns:p14="http://schemas.microsoft.com/office/powerpoint/2010/main" val="22707289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314" name="Picture 2" descr="merci - drapeau français Stock Vector | Adobe Stock">
            <a:extLst>
              <a:ext uri="{FF2B5EF4-FFF2-40B4-BE49-F238E27FC236}">
                <a16:creationId xmlns:a16="http://schemas.microsoft.com/office/drawing/2014/main" id="{4BEA19A3-FC4B-F81B-C2E2-8746C9495B0A}"/>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3258" t="2553" b="13193"/>
          <a:stretch/>
        </p:blipFill>
        <p:spPr bwMode="auto">
          <a:xfrm>
            <a:off x="643467" y="1890883"/>
            <a:ext cx="5291666" cy="3076233"/>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Any Questions&quot; Images – Browse 390 Stock Photos, Vectors, and Video | Adobe  Stock">
            <a:extLst>
              <a:ext uri="{FF2B5EF4-FFF2-40B4-BE49-F238E27FC236}">
                <a16:creationId xmlns:a16="http://schemas.microsoft.com/office/drawing/2014/main" id="{3D782FC0-8582-9C2B-C530-624CF6227CD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256865" y="2443427"/>
            <a:ext cx="5291667" cy="19711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1287667"/>
      </p:ext>
    </p:extLst>
  </p:cSld>
  <p:clrMapOvr>
    <a:masterClrMapping/>
  </p:clrMapOvr>
</p:sld>
</file>

<file path=ppt/theme/theme1.xml><?xml version="1.0" encoding="utf-8"?>
<a:theme xmlns:a="http://schemas.openxmlformats.org/drawingml/2006/main" name="Theme6">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6" id="{017A2DB0-C5A5-45ED-870F-D5C8C4042560}" vid="{364CFAC0-7670-41BE-8B49-1BFDA57A3333}"/>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Theme6</Template>
  <TotalTime>0</TotalTime>
  <Words>1428</Words>
  <Application>Microsoft Office PowerPoint</Application>
  <PresentationFormat>Widescreen</PresentationFormat>
  <Paragraphs>199</Paragraphs>
  <Slides>29</Slides>
  <Notes>13</Notes>
  <HiddenSlides>0</HiddenSlides>
  <MMClips>14</MMClips>
  <ScaleCrop>false</ScaleCrop>
  <HeadingPairs>
    <vt:vector size="6" baseType="variant">
      <vt:variant>
        <vt:lpstr>Fonts Used</vt:lpstr>
      </vt:variant>
      <vt:variant>
        <vt:i4>12</vt:i4>
      </vt:variant>
      <vt:variant>
        <vt:lpstr>Theme</vt:lpstr>
      </vt:variant>
      <vt:variant>
        <vt:i4>3</vt:i4>
      </vt:variant>
      <vt:variant>
        <vt:lpstr>Slide Titles</vt:lpstr>
      </vt:variant>
      <vt:variant>
        <vt:i4>29</vt:i4>
      </vt:variant>
    </vt:vector>
  </HeadingPairs>
  <TitlesOfParts>
    <vt:vector size="44" baseType="lpstr">
      <vt:lpstr>Grold-Bold</vt:lpstr>
      <vt:lpstr>Lexend-Regular</vt:lpstr>
      <vt:lpstr>Quicksand</vt:lpstr>
      <vt:lpstr>Aptos</vt:lpstr>
      <vt:lpstr>Arial</vt:lpstr>
      <vt:lpstr>Calibri</vt:lpstr>
      <vt:lpstr>Calibri Light</vt:lpstr>
      <vt:lpstr>Georgia</vt:lpstr>
      <vt:lpstr>lato</vt:lpstr>
      <vt:lpstr>Montserrat</vt:lpstr>
      <vt:lpstr>Open Sans</vt:lpstr>
      <vt:lpstr>Wingdings</vt:lpstr>
      <vt:lpstr>Theme6</vt:lpstr>
      <vt:lpstr>Accessible 2</vt:lpstr>
      <vt:lpstr>Sub Title 1</vt:lpstr>
      <vt:lpstr>Introduction to French Gastronomy</vt:lpstr>
      <vt:lpstr>Today’s Objectives</vt:lpstr>
      <vt:lpstr>PowerPoint Presentation</vt:lpstr>
      <vt:lpstr>Proud to be French</vt:lpstr>
      <vt:lpstr>Fashion</vt:lpstr>
      <vt:lpstr>Work life balance Enthusiasts</vt:lpstr>
      <vt:lpstr>Sport</vt:lpstr>
      <vt:lpstr>French Gastronomy: Heritage and Impact </vt:lpstr>
      <vt:lpstr>PowerPoint Presentation</vt:lpstr>
      <vt:lpstr>France is known for its varied regional food and cooking techniques</vt:lpstr>
      <vt:lpstr>Alsace</vt:lpstr>
      <vt:lpstr>Auvergne</vt:lpstr>
      <vt:lpstr>Aquitaine Bordeaux</vt:lpstr>
      <vt:lpstr>Burgundy (Bourgogne)</vt:lpstr>
      <vt:lpstr>Brittany (Bretagne)</vt:lpstr>
      <vt:lpstr>Champagne Région</vt:lpstr>
      <vt:lpstr>Corsica (Corse)</vt:lpstr>
      <vt:lpstr>Île-de-France (Paris)</vt:lpstr>
      <vt:lpstr>Languedoc-Roussillon</vt:lpstr>
      <vt:lpstr>Loire Valley</vt:lpstr>
      <vt:lpstr>Lyon and Rhône-Alpes</vt:lpstr>
      <vt:lpstr>Normandy (Normandie)</vt:lpstr>
      <vt:lpstr>Basque Country (Pays Basque)</vt:lpstr>
      <vt:lpstr>Provence</vt:lpstr>
      <vt:lpstr>The Global Impact of French Gastronomy and UNESCO Recognition</vt:lpstr>
      <vt:lpstr>Why UNESCO Recognised It</vt:lpstr>
      <vt:lpstr>Other Similar Languages</vt:lpstr>
      <vt:lpstr>Recap</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Lola Villard-Coles</dc:creator>
  <cp:lastModifiedBy>Jemma Smith</cp:lastModifiedBy>
  <cp:revision>3</cp:revision>
  <dcterms:created xsi:type="dcterms:W3CDTF">2024-10-31T09:03:45Z</dcterms:created>
  <dcterms:modified xsi:type="dcterms:W3CDTF">2024-12-17T15:32:46Z</dcterms:modified>
</cp:coreProperties>
</file>