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4"/>
  </p:sldMasterIdLst>
  <p:sldIdLst>
    <p:sldId id="256" r:id="rId5"/>
    <p:sldId id="257" r:id="rId6"/>
    <p:sldId id="258" r:id="rId7"/>
    <p:sldId id="259" r:id="rId8"/>
    <p:sldId id="266" r:id="rId9"/>
    <p:sldId id="260" r:id="rId10"/>
    <p:sldId id="261" r:id="rId11"/>
    <p:sldId id="262" r:id="rId12"/>
    <p:sldId id="263"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552856-B67A-44A0-87B8-99F2C0FCEF5B}" v="24" dt="2021-12-12T19:32:59.0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12" autoAdjust="0"/>
    <p:restoredTop sz="94660"/>
  </p:normalViewPr>
  <p:slideViewPr>
    <p:cSldViewPr snapToGrid="0">
      <p:cViewPr varScale="1">
        <p:scale>
          <a:sx n="70" d="100"/>
          <a:sy n="70" d="100"/>
        </p:scale>
        <p:origin x="762"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0DFE69-4B17-4009-95AB-2B2BE5353B4B}"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0EC17057-FB65-4851-9965-5108027790AD}">
      <dgm:prSet/>
      <dgm:spPr/>
      <dgm:t>
        <a:bodyPr/>
        <a:lstStyle/>
        <a:p>
          <a:r>
            <a:rPr lang="en-GB"/>
            <a:t>Armstong ,M., 2008 . Strategic Human Resource Management : A  Guide to Action .4</a:t>
          </a:r>
          <a:r>
            <a:rPr lang="en-GB" baseline="30000"/>
            <a:t>th</a:t>
          </a:r>
          <a:r>
            <a:rPr lang="en-GB"/>
            <a:t> ed. Kogan Page Publishers .</a:t>
          </a:r>
          <a:endParaRPr lang="en-US"/>
        </a:p>
      </dgm:t>
    </dgm:pt>
    <dgm:pt modelId="{95665632-F305-4F37-BACA-A07F9C994215}" type="parTrans" cxnId="{61CD23AC-6D1B-424C-A6E9-2C24F9764AB7}">
      <dgm:prSet/>
      <dgm:spPr/>
      <dgm:t>
        <a:bodyPr/>
        <a:lstStyle/>
        <a:p>
          <a:endParaRPr lang="en-US"/>
        </a:p>
      </dgm:t>
    </dgm:pt>
    <dgm:pt modelId="{97BF479B-D8AA-4CB6-88D0-972E6A865E2B}" type="sibTrans" cxnId="{61CD23AC-6D1B-424C-A6E9-2C24F9764AB7}">
      <dgm:prSet/>
      <dgm:spPr/>
      <dgm:t>
        <a:bodyPr/>
        <a:lstStyle/>
        <a:p>
          <a:endParaRPr lang="en-US"/>
        </a:p>
      </dgm:t>
    </dgm:pt>
    <dgm:pt modelId="{82E73D3F-6689-4EF1-95C4-148880411DA5}">
      <dgm:prSet/>
      <dgm:spPr/>
      <dgm:t>
        <a:bodyPr/>
        <a:lstStyle/>
        <a:p>
          <a:r>
            <a:rPr lang="en-GB"/>
            <a:t>(Eds),C&amp;.(2009).</a:t>
          </a:r>
          <a:r>
            <a:rPr lang="en-GB" i="1"/>
            <a:t>Human Resources Management:A critical approach .</a:t>
          </a:r>
          <a:r>
            <a:rPr lang="en-GB"/>
            <a:t>London:Routledge.</a:t>
          </a:r>
          <a:endParaRPr lang="en-US"/>
        </a:p>
      </dgm:t>
    </dgm:pt>
    <dgm:pt modelId="{383B2FD0-5B82-492E-8FD9-BC9ECC6AA9DD}" type="parTrans" cxnId="{B00D9364-7DC9-44E2-BF91-F8BEFA2323AB}">
      <dgm:prSet/>
      <dgm:spPr/>
      <dgm:t>
        <a:bodyPr/>
        <a:lstStyle/>
        <a:p>
          <a:endParaRPr lang="en-US"/>
        </a:p>
      </dgm:t>
    </dgm:pt>
    <dgm:pt modelId="{973C1C8E-B39B-4051-8EA6-F781681FCF88}" type="sibTrans" cxnId="{B00D9364-7DC9-44E2-BF91-F8BEFA2323AB}">
      <dgm:prSet/>
      <dgm:spPr/>
      <dgm:t>
        <a:bodyPr/>
        <a:lstStyle/>
        <a:p>
          <a:endParaRPr lang="en-US"/>
        </a:p>
      </dgm:t>
    </dgm:pt>
    <dgm:pt modelId="{13FA4D27-B367-4420-AB81-1526107E9498}">
      <dgm:prSet/>
      <dgm:spPr/>
      <dgm:t>
        <a:bodyPr/>
        <a:lstStyle/>
        <a:p>
          <a:r>
            <a:rPr lang="en-GB"/>
            <a:t>Ajzen ,I . (1991). The theory of planned behaviour . </a:t>
          </a:r>
          <a:r>
            <a:rPr lang="en-GB" i="1"/>
            <a:t> Organizational behaviour and Human Decision Processes ,50, 179-211.</a:t>
          </a:r>
          <a:endParaRPr lang="en-US"/>
        </a:p>
      </dgm:t>
    </dgm:pt>
    <dgm:pt modelId="{228B80E7-3F8F-415F-88F6-83BE2F6BAF42}" type="parTrans" cxnId="{F2418DB7-58E5-4C89-BC0E-0D604F95CE3F}">
      <dgm:prSet/>
      <dgm:spPr/>
      <dgm:t>
        <a:bodyPr/>
        <a:lstStyle/>
        <a:p>
          <a:endParaRPr lang="en-US"/>
        </a:p>
      </dgm:t>
    </dgm:pt>
    <dgm:pt modelId="{413A1EBE-AC55-4CD0-9F22-F6BB9EBFDD3A}" type="sibTrans" cxnId="{F2418DB7-58E5-4C89-BC0E-0D604F95CE3F}">
      <dgm:prSet/>
      <dgm:spPr/>
      <dgm:t>
        <a:bodyPr/>
        <a:lstStyle/>
        <a:p>
          <a:endParaRPr lang="en-US"/>
        </a:p>
      </dgm:t>
    </dgm:pt>
    <dgm:pt modelId="{064C3D2F-94EE-4324-8339-4C4727A0A9C8}">
      <dgm:prSet/>
      <dgm:spPr/>
      <dgm:t>
        <a:bodyPr/>
        <a:lstStyle/>
        <a:p>
          <a:r>
            <a:rPr lang="en-GB" i="0"/>
            <a:t>Denison, D. R., &amp; Spreitzer, G. M. (1991). Organizational culture and organizational development: A competing values approach. Research in organizational change and development, 5(1), 1-21.</a:t>
          </a:r>
          <a:endParaRPr lang="en-US"/>
        </a:p>
      </dgm:t>
    </dgm:pt>
    <dgm:pt modelId="{44DF7F60-F399-41AB-85FA-5F99CE28FB16}" type="parTrans" cxnId="{58F3B867-FBAD-4CF3-A9B6-6F0C2D532269}">
      <dgm:prSet/>
      <dgm:spPr/>
      <dgm:t>
        <a:bodyPr/>
        <a:lstStyle/>
        <a:p>
          <a:endParaRPr lang="en-US"/>
        </a:p>
      </dgm:t>
    </dgm:pt>
    <dgm:pt modelId="{0E00E136-CAF9-4934-9C07-9BE4D5D0FEA3}" type="sibTrans" cxnId="{58F3B867-FBAD-4CF3-A9B6-6F0C2D532269}">
      <dgm:prSet/>
      <dgm:spPr/>
      <dgm:t>
        <a:bodyPr/>
        <a:lstStyle/>
        <a:p>
          <a:endParaRPr lang="en-US"/>
        </a:p>
      </dgm:t>
    </dgm:pt>
    <dgm:pt modelId="{F6978094-5F25-4430-B153-039891236E39}">
      <dgm:prSet/>
      <dgm:spPr/>
      <dgm:t>
        <a:bodyPr/>
        <a:lstStyle/>
        <a:p>
          <a:r>
            <a:rPr lang="en-GB" b="0" i="0" dirty="0"/>
            <a:t>Hofstede, G., Hofstede, G. J., &amp; Minco  , M. (2005). Cultures and organizations: Software of the mind (Vol. 2). New York: McGraw-Hill </a:t>
          </a:r>
          <a:endParaRPr lang="en-US" dirty="0"/>
        </a:p>
      </dgm:t>
    </dgm:pt>
    <dgm:pt modelId="{32DD2016-9AF9-46EB-A9A9-F2351FAF6E3B}" type="parTrans" cxnId="{C8FE058C-ADE5-406A-BA28-3C4AE124C60E}">
      <dgm:prSet/>
      <dgm:spPr/>
      <dgm:t>
        <a:bodyPr/>
        <a:lstStyle/>
        <a:p>
          <a:endParaRPr lang="en-US"/>
        </a:p>
      </dgm:t>
    </dgm:pt>
    <dgm:pt modelId="{74C8FDEC-9E9B-4066-860E-0D8C37EDCBD8}" type="sibTrans" cxnId="{C8FE058C-ADE5-406A-BA28-3C4AE124C60E}">
      <dgm:prSet/>
      <dgm:spPr/>
      <dgm:t>
        <a:bodyPr/>
        <a:lstStyle/>
        <a:p>
          <a:endParaRPr lang="en-US"/>
        </a:p>
      </dgm:t>
    </dgm:pt>
    <dgm:pt modelId="{E2B898B7-6B18-419C-AADF-3A08141A456C}">
      <dgm:prSet/>
      <dgm:spPr/>
      <dgm:t>
        <a:bodyPr/>
        <a:lstStyle/>
        <a:p>
          <a:r>
            <a:rPr lang="en-US" dirty="0"/>
            <a:t>Van den Hoof ,B., and Ridder ,J.A.  (2004), Knowledge Sharing in context : The Influence of Organizational Commitment , Communication and Use of Knowledge Sharing </a:t>
          </a:r>
          <a:r>
            <a:rPr lang="en-US" i="1" dirty="0"/>
            <a:t>‘ Journal of Knowledge Management</a:t>
          </a:r>
          <a:r>
            <a:rPr lang="en-US" i="0" dirty="0"/>
            <a:t> ,8,117-130.</a:t>
          </a:r>
          <a:endParaRPr lang="en-US" dirty="0"/>
        </a:p>
      </dgm:t>
    </dgm:pt>
    <dgm:pt modelId="{9897C1EB-5701-4E4E-B4C2-8F897DC7C0E2}" type="parTrans" cxnId="{B4A5FD5A-81D7-416F-96B6-8813529A1247}">
      <dgm:prSet/>
      <dgm:spPr/>
      <dgm:t>
        <a:bodyPr/>
        <a:lstStyle/>
        <a:p>
          <a:endParaRPr lang="en-GB"/>
        </a:p>
      </dgm:t>
    </dgm:pt>
    <dgm:pt modelId="{2293DD69-AA8C-435B-ADEC-67524193080D}" type="sibTrans" cxnId="{B4A5FD5A-81D7-416F-96B6-8813529A1247}">
      <dgm:prSet/>
      <dgm:spPr/>
      <dgm:t>
        <a:bodyPr/>
        <a:lstStyle/>
        <a:p>
          <a:endParaRPr lang="en-GB"/>
        </a:p>
      </dgm:t>
    </dgm:pt>
    <dgm:pt modelId="{8646DF75-A6E0-46EA-B196-29CD75ABBF96}" type="pres">
      <dgm:prSet presAssocID="{5F0DFE69-4B17-4009-95AB-2B2BE5353B4B}" presName="Name0" presStyleCnt="0">
        <dgm:presLayoutVars>
          <dgm:dir/>
          <dgm:resizeHandles val="exact"/>
        </dgm:presLayoutVars>
      </dgm:prSet>
      <dgm:spPr/>
    </dgm:pt>
    <dgm:pt modelId="{EE818A9D-125E-4605-9A4B-1A5EA480F0B8}" type="pres">
      <dgm:prSet presAssocID="{0EC17057-FB65-4851-9965-5108027790AD}" presName="node" presStyleLbl="node1" presStyleIdx="0" presStyleCnt="6">
        <dgm:presLayoutVars>
          <dgm:bulletEnabled val="1"/>
        </dgm:presLayoutVars>
      </dgm:prSet>
      <dgm:spPr/>
    </dgm:pt>
    <dgm:pt modelId="{80D20A69-F0BB-43D4-8ED1-FD2DA87E4C16}" type="pres">
      <dgm:prSet presAssocID="{97BF479B-D8AA-4CB6-88D0-972E6A865E2B}" presName="sibTrans" presStyleLbl="sibTrans1D1" presStyleIdx="0" presStyleCnt="5"/>
      <dgm:spPr/>
    </dgm:pt>
    <dgm:pt modelId="{6EE225E0-6EE5-4B77-AFD2-A21EBE8D8DAC}" type="pres">
      <dgm:prSet presAssocID="{97BF479B-D8AA-4CB6-88D0-972E6A865E2B}" presName="connectorText" presStyleLbl="sibTrans1D1" presStyleIdx="0" presStyleCnt="5"/>
      <dgm:spPr/>
    </dgm:pt>
    <dgm:pt modelId="{BC20AC07-7363-47E7-A508-E96C277C01BF}" type="pres">
      <dgm:prSet presAssocID="{82E73D3F-6689-4EF1-95C4-148880411DA5}" presName="node" presStyleLbl="node1" presStyleIdx="1" presStyleCnt="6">
        <dgm:presLayoutVars>
          <dgm:bulletEnabled val="1"/>
        </dgm:presLayoutVars>
      </dgm:prSet>
      <dgm:spPr/>
    </dgm:pt>
    <dgm:pt modelId="{8C830241-EA9E-4F63-90F0-E5E2A358C900}" type="pres">
      <dgm:prSet presAssocID="{973C1C8E-B39B-4051-8EA6-F781681FCF88}" presName="sibTrans" presStyleLbl="sibTrans1D1" presStyleIdx="1" presStyleCnt="5"/>
      <dgm:spPr/>
    </dgm:pt>
    <dgm:pt modelId="{5FA01CA4-CEAE-4D71-B969-8CA7BD3D2137}" type="pres">
      <dgm:prSet presAssocID="{973C1C8E-B39B-4051-8EA6-F781681FCF88}" presName="connectorText" presStyleLbl="sibTrans1D1" presStyleIdx="1" presStyleCnt="5"/>
      <dgm:spPr/>
    </dgm:pt>
    <dgm:pt modelId="{F22F503A-0C7D-4FCE-AB07-72944AF4140B}" type="pres">
      <dgm:prSet presAssocID="{13FA4D27-B367-4420-AB81-1526107E9498}" presName="node" presStyleLbl="node1" presStyleIdx="2" presStyleCnt="6">
        <dgm:presLayoutVars>
          <dgm:bulletEnabled val="1"/>
        </dgm:presLayoutVars>
      </dgm:prSet>
      <dgm:spPr/>
    </dgm:pt>
    <dgm:pt modelId="{54EBDFF0-3125-4B97-9873-B2E567D57D4F}" type="pres">
      <dgm:prSet presAssocID="{413A1EBE-AC55-4CD0-9F22-F6BB9EBFDD3A}" presName="sibTrans" presStyleLbl="sibTrans1D1" presStyleIdx="2" presStyleCnt="5"/>
      <dgm:spPr/>
    </dgm:pt>
    <dgm:pt modelId="{B59DC9AE-5090-46C7-ACB4-0861BBE90743}" type="pres">
      <dgm:prSet presAssocID="{413A1EBE-AC55-4CD0-9F22-F6BB9EBFDD3A}" presName="connectorText" presStyleLbl="sibTrans1D1" presStyleIdx="2" presStyleCnt="5"/>
      <dgm:spPr/>
    </dgm:pt>
    <dgm:pt modelId="{E79B0C4B-F861-4127-836F-7172D81AE1A4}" type="pres">
      <dgm:prSet presAssocID="{064C3D2F-94EE-4324-8339-4C4727A0A9C8}" presName="node" presStyleLbl="node1" presStyleIdx="3" presStyleCnt="6">
        <dgm:presLayoutVars>
          <dgm:bulletEnabled val="1"/>
        </dgm:presLayoutVars>
      </dgm:prSet>
      <dgm:spPr/>
    </dgm:pt>
    <dgm:pt modelId="{D5949EDA-BE61-4C2B-B230-36068A2A0110}" type="pres">
      <dgm:prSet presAssocID="{0E00E136-CAF9-4934-9C07-9BE4D5D0FEA3}" presName="sibTrans" presStyleLbl="sibTrans1D1" presStyleIdx="3" presStyleCnt="5"/>
      <dgm:spPr/>
    </dgm:pt>
    <dgm:pt modelId="{C6AD8943-01D8-46B9-A82C-45C90369F133}" type="pres">
      <dgm:prSet presAssocID="{0E00E136-CAF9-4934-9C07-9BE4D5D0FEA3}" presName="connectorText" presStyleLbl="sibTrans1D1" presStyleIdx="3" presStyleCnt="5"/>
      <dgm:spPr/>
    </dgm:pt>
    <dgm:pt modelId="{65CCD5D1-095E-487E-B781-750382A39438}" type="pres">
      <dgm:prSet presAssocID="{F6978094-5F25-4430-B153-039891236E39}" presName="node" presStyleLbl="node1" presStyleIdx="4" presStyleCnt="6">
        <dgm:presLayoutVars>
          <dgm:bulletEnabled val="1"/>
        </dgm:presLayoutVars>
      </dgm:prSet>
      <dgm:spPr/>
    </dgm:pt>
    <dgm:pt modelId="{444BB253-A6E3-460E-A140-460F76CC6773}" type="pres">
      <dgm:prSet presAssocID="{74C8FDEC-9E9B-4066-860E-0D8C37EDCBD8}" presName="sibTrans" presStyleLbl="sibTrans1D1" presStyleIdx="4" presStyleCnt="5"/>
      <dgm:spPr/>
    </dgm:pt>
    <dgm:pt modelId="{F11343D1-58A6-4096-9AE5-FB075A5BAA93}" type="pres">
      <dgm:prSet presAssocID="{74C8FDEC-9E9B-4066-860E-0D8C37EDCBD8}" presName="connectorText" presStyleLbl="sibTrans1D1" presStyleIdx="4" presStyleCnt="5"/>
      <dgm:spPr/>
    </dgm:pt>
    <dgm:pt modelId="{DCD02D48-A649-44AD-ABA8-B3671338F0F7}" type="pres">
      <dgm:prSet presAssocID="{E2B898B7-6B18-419C-AADF-3A08141A456C}" presName="node" presStyleLbl="node1" presStyleIdx="5" presStyleCnt="6">
        <dgm:presLayoutVars>
          <dgm:bulletEnabled val="1"/>
        </dgm:presLayoutVars>
      </dgm:prSet>
      <dgm:spPr/>
    </dgm:pt>
  </dgm:ptLst>
  <dgm:cxnLst>
    <dgm:cxn modelId="{9468AC00-F59B-4754-8A7C-BE444BA3E874}" type="presOf" srcId="{973C1C8E-B39B-4051-8EA6-F781681FCF88}" destId="{8C830241-EA9E-4F63-90F0-E5E2A358C900}" srcOrd="0" destOrd="0" presId="urn:microsoft.com/office/officeart/2016/7/layout/RepeatingBendingProcessNew"/>
    <dgm:cxn modelId="{57D0220D-4776-4BDF-949F-1383E7ADE71D}" type="presOf" srcId="{0E00E136-CAF9-4934-9C07-9BE4D5D0FEA3}" destId="{D5949EDA-BE61-4C2B-B230-36068A2A0110}" srcOrd="0" destOrd="0" presId="urn:microsoft.com/office/officeart/2016/7/layout/RepeatingBendingProcessNew"/>
    <dgm:cxn modelId="{50E6D71A-01FD-41A2-B727-3317F3BAD629}" type="presOf" srcId="{0EC17057-FB65-4851-9965-5108027790AD}" destId="{EE818A9D-125E-4605-9A4B-1A5EA480F0B8}" srcOrd="0" destOrd="0" presId="urn:microsoft.com/office/officeart/2016/7/layout/RepeatingBendingProcessNew"/>
    <dgm:cxn modelId="{BD306E2F-E1B2-4C57-91F9-3D07B6B27EC6}" type="presOf" srcId="{82E73D3F-6689-4EF1-95C4-148880411DA5}" destId="{BC20AC07-7363-47E7-A508-E96C277C01BF}" srcOrd="0" destOrd="0" presId="urn:microsoft.com/office/officeart/2016/7/layout/RepeatingBendingProcessNew"/>
    <dgm:cxn modelId="{6E34C037-3C61-4418-BFE9-4E290B52C280}" type="presOf" srcId="{97BF479B-D8AA-4CB6-88D0-972E6A865E2B}" destId="{6EE225E0-6EE5-4B77-AFD2-A21EBE8D8DAC}" srcOrd="1" destOrd="0" presId="urn:microsoft.com/office/officeart/2016/7/layout/RepeatingBendingProcessNew"/>
    <dgm:cxn modelId="{8E6D2464-6FEC-41C7-AF07-4CBA30E1CD72}" type="presOf" srcId="{064C3D2F-94EE-4324-8339-4C4727A0A9C8}" destId="{E79B0C4B-F861-4127-836F-7172D81AE1A4}" srcOrd="0" destOrd="0" presId="urn:microsoft.com/office/officeart/2016/7/layout/RepeatingBendingProcessNew"/>
    <dgm:cxn modelId="{B00D9364-7DC9-44E2-BF91-F8BEFA2323AB}" srcId="{5F0DFE69-4B17-4009-95AB-2B2BE5353B4B}" destId="{82E73D3F-6689-4EF1-95C4-148880411DA5}" srcOrd="1" destOrd="0" parTransId="{383B2FD0-5B82-492E-8FD9-BC9ECC6AA9DD}" sibTransId="{973C1C8E-B39B-4051-8EA6-F781681FCF88}"/>
    <dgm:cxn modelId="{58F3B867-FBAD-4CF3-A9B6-6F0C2D532269}" srcId="{5F0DFE69-4B17-4009-95AB-2B2BE5353B4B}" destId="{064C3D2F-94EE-4324-8339-4C4727A0A9C8}" srcOrd="3" destOrd="0" parTransId="{44DF7F60-F399-41AB-85FA-5F99CE28FB16}" sibTransId="{0E00E136-CAF9-4934-9C07-9BE4D5D0FEA3}"/>
    <dgm:cxn modelId="{B4A5FD5A-81D7-416F-96B6-8813529A1247}" srcId="{5F0DFE69-4B17-4009-95AB-2B2BE5353B4B}" destId="{E2B898B7-6B18-419C-AADF-3A08141A456C}" srcOrd="5" destOrd="0" parTransId="{9897C1EB-5701-4E4E-B4C2-8F897DC7C0E2}" sibTransId="{2293DD69-AA8C-435B-ADEC-67524193080D}"/>
    <dgm:cxn modelId="{47DBD07D-F700-40B9-8624-F5AA82768ECC}" type="presOf" srcId="{5F0DFE69-4B17-4009-95AB-2B2BE5353B4B}" destId="{8646DF75-A6E0-46EA-B196-29CD75ABBF96}" srcOrd="0" destOrd="0" presId="urn:microsoft.com/office/officeart/2016/7/layout/RepeatingBendingProcessNew"/>
    <dgm:cxn modelId="{C8FE058C-ADE5-406A-BA28-3C4AE124C60E}" srcId="{5F0DFE69-4B17-4009-95AB-2B2BE5353B4B}" destId="{F6978094-5F25-4430-B153-039891236E39}" srcOrd="4" destOrd="0" parTransId="{32DD2016-9AF9-46EB-A9A9-F2351FAF6E3B}" sibTransId="{74C8FDEC-9E9B-4066-860E-0D8C37EDCBD8}"/>
    <dgm:cxn modelId="{755B3691-3253-4C0B-8C5F-68CA3E444ABF}" type="presOf" srcId="{74C8FDEC-9E9B-4066-860E-0D8C37EDCBD8}" destId="{444BB253-A6E3-460E-A140-460F76CC6773}" srcOrd="0" destOrd="0" presId="urn:microsoft.com/office/officeart/2016/7/layout/RepeatingBendingProcessNew"/>
    <dgm:cxn modelId="{CB8D2FAB-17A9-47AE-9BA4-7B58990E718F}" type="presOf" srcId="{F6978094-5F25-4430-B153-039891236E39}" destId="{65CCD5D1-095E-487E-B781-750382A39438}" srcOrd="0" destOrd="0" presId="urn:microsoft.com/office/officeart/2016/7/layout/RepeatingBendingProcessNew"/>
    <dgm:cxn modelId="{61CD23AC-6D1B-424C-A6E9-2C24F9764AB7}" srcId="{5F0DFE69-4B17-4009-95AB-2B2BE5353B4B}" destId="{0EC17057-FB65-4851-9965-5108027790AD}" srcOrd="0" destOrd="0" parTransId="{95665632-F305-4F37-BACA-A07F9C994215}" sibTransId="{97BF479B-D8AA-4CB6-88D0-972E6A865E2B}"/>
    <dgm:cxn modelId="{746855B3-7CE9-4003-8035-0075166E7282}" type="presOf" srcId="{0E00E136-CAF9-4934-9C07-9BE4D5D0FEA3}" destId="{C6AD8943-01D8-46B9-A82C-45C90369F133}" srcOrd="1" destOrd="0" presId="urn:microsoft.com/office/officeart/2016/7/layout/RepeatingBendingProcessNew"/>
    <dgm:cxn modelId="{F2418DB7-58E5-4C89-BC0E-0D604F95CE3F}" srcId="{5F0DFE69-4B17-4009-95AB-2B2BE5353B4B}" destId="{13FA4D27-B367-4420-AB81-1526107E9498}" srcOrd="2" destOrd="0" parTransId="{228B80E7-3F8F-415F-88F6-83BE2F6BAF42}" sibTransId="{413A1EBE-AC55-4CD0-9F22-F6BB9EBFDD3A}"/>
    <dgm:cxn modelId="{200F98B8-DDCC-44A3-83F1-901298B0A807}" type="presOf" srcId="{413A1EBE-AC55-4CD0-9F22-F6BB9EBFDD3A}" destId="{B59DC9AE-5090-46C7-ACB4-0861BBE90743}" srcOrd="1" destOrd="0" presId="urn:microsoft.com/office/officeart/2016/7/layout/RepeatingBendingProcessNew"/>
    <dgm:cxn modelId="{A25B65CC-CC67-4E5C-BF5D-C3A5CB33B5B1}" type="presOf" srcId="{E2B898B7-6B18-419C-AADF-3A08141A456C}" destId="{DCD02D48-A649-44AD-ABA8-B3671338F0F7}" srcOrd="0" destOrd="0" presId="urn:microsoft.com/office/officeart/2016/7/layout/RepeatingBendingProcessNew"/>
    <dgm:cxn modelId="{46754BDE-B45A-44A5-B443-85FB945C81B5}" type="presOf" srcId="{74C8FDEC-9E9B-4066-860E-0D8C37EDCBD8}" destId="{F11343D1-58A6-4096-9AE5-FB075A5BAA93}" srcOrd="1" destOrd="0" presId="urn:microsoft.com/office/officeart/2016/7/layout/RepeatingBendingProcessNew"/>
    <dgm:cxn modelId="{F5E880E0-38C5-4E71-A42A-A44E3CD79E56}" type="presOf" srcId="{973C1C8E-B39B-4051-8EA6-F781681FCF88}" destId="{5FA01CA4-CEAE-4D71-B969-8CA7BD3D2137}" srcOrd="1" destOrd="0" presId="urn:microsoft.com/office/officeart/2016/7/layout/RepeatingBendingProcessNew"/>
    <dgm:cxn modelId="{574C70E2-FDCC-4953-A3A1-4A74E7AB27BF}" type="presOf" srcId="{413A1EBE-AC55-4CD0-9F22-F6BB9EBFDD3A}" destId="{54EBDFF0-3125-4B97-9873-B2E567D57D4F}" srcOrd="0" destOrd="0" presId="urn:microsoft.com/office/officeart/2016/7/layout/RepeatingBendingProcessNew"/>
    <dgm:cxn modelId="{EDCF13E4-A490-4230-B429-8FD8D5859E00}" type="presOf" srcId="{13FA4D27-B367-4420-AB81-1526107E9498}" destId="{F22F503A-0C7D-4FCE-AB07-72944AF4140B}" srcOrd="0" destOrd="0" presId="urn:microsoft.com/office/officeart/2016/7/layout/RepeatingBendingProcessNew"/>
    <dgm:cxn modelId="{51F76DE9-A051-47C5-948B-A458040FA5C5}" type="presOf" srcId="{97BF479B-D8AA-4CB6-88D0-972E6A865E2B}" destId="{80D20A69-F0BB-43D4-8ED1-FD2DA87E4C16}" srcOrd="0" destOrd="0" presId="urn:microsoft.com/office/officeart/2016/7/layout/RepeatingBendingProcessNew"/>
    <dgm:cxn modelId="{07E9AD51-586D-44C1-955E-BA13B2C008FF}" type="presParOf" srcId="{8646DF75-A6E0-46EA-B196-29CD75ABBF96}" destId="{EE818A9D-125E-4605-9A4B-1A5EA480F0B8}" srcOrd="0" destOrd="0" presId="urn:microsoft.com/office/officeart/2016/7/layout/RepeatingBendingProcessNew"/>
    <dgm:cxn modelId="{88863E2E-7590-43AE-8C54-C380A6433059}" type="presParOf" srcId="{8646DF75-A6E0-46EA-B196-29CD75ABBF96}" destId="{80D20A69-F0BB-43D4-8ED1-FD2DA87E4C16}" srcOrd="1" destOrd="0" presId="urn:microsoft.com/office/officeart/2016/7/layout/RepeatingBendingProcessNew"/>
    <dgm:cxn modelId="{856431E3-45C5-458D-8EDE-98788FF7487F}" type="presParOf" srcId="{80D20A69-F0BB-43D4-8ED1-FD2DA87E4C16}" destId="{6EE225E0-6EE5-4B77-AFD2-A21EBE8D8DAC}" srcOrd="0" destOrd="0" presId="urn:microsoft.com/office/officeart/2016/7/layout/RepeatingBendingProcessNew"/>
    <dgm:cxn modelId="{1E3DA475-DB37-4315-8949-776EE2F7776C}" type="presParOf" srcId="{8646DF75-A6E0-46EA-B196-29CD75ABBF96}" destId="{BC20AC07-7363-47E7-A508-E96C277C01BF}" srcOrd="2" destOrd="0" presId="urn:microsoft.com/office/officeart/2016/7/layout/RepeatingBendingProcessNew"/>
    <dgm:cxn modelId="{BDA44A97-7941-476D-B4D2-685393214190}" type="presParOf" srcId="{8646DF75-A6E0-46EA-B196-29CD75ABBF96}" destId="{8C830241-EA9E-4F63-90F0-E5E2A358C900}" srcOrd="3" destOrd="0" presId="urn:microsoft.com/office/officeart/2016/7/layout/RepeatingBendingProcessNew"/>
    <dgm:cxn modelId="{3B2F8331-7BEC-47CC-BAFE-8803FDC8B37D}" type="presParOf" srcId="{8C830241-EA9E-4F63-90F0-E5E2A358C900}" destId="{5FA01CA4-CEAE-4D71-B969-8CA7BD3D2137}" srcOrd="0" destOrd="0" presId="urn:microsoft.com/office/officeart/2016/7/layout/RepeatingBendingProcessNew"/>
    <dgm:cxn modelId="{350B221A-3CB5-4529-877C-A173B624F6EC}" type="presParOf" srcId="{8646DF75-A6E0-46EA-B196-29CD75ABBF96}" destId="{F22F503A-0C7D-4FCE-AB07-72944AF4140B}" srcOrd="4" destOrd="0" presId="urn:microsoft.com/office/officeart/2016/7/layout/RepeatingBendingProcessNew"/>
    <dgm:cxn modelId="{3D61AB91-C59C-4948-8269-81F3393F3201}" type="presParOf" srcId="{8646DF75-A6E0-46EA-B196-29CD75ABBF96}" destId="{54EBDFF0-3125-4B97-9873-B2E567D57D4F}" srcOrd="5" destOrd="0" presId="urn:microsoft.com/office/officeart/2016/7/layout/RepeatingBendingProcessNew"/>
    <dgm:cxn modelId="{02083211-9473-4DCA-A7A3-86A318398802}" type="presParOf" srcId="{54EBDFF0-3125-4B97-9873-B2E567D57D4F}" destId="{B59DC9AE-5090-46C7-ACB4-0861BBE90743}" srcOrd="0" destOrd="0" presId="urn:microsoft.com/office/officeart/2016/7/layout/RepeatingBendingProcessNew"/>
    <dgm:cxn modelId="{29A30722-247D-446B-A51B-25FCB514E97E}" type="presParOf" srcId="{8646DF75-A6E0-46EA-B196-29CD75ABBF96}" destId="{E79B0C4B-F861-4127-836F-7172D81AE1A4}" srcOrd="6" destOrd="0" presId="urn:microsoft.com/office/officeart/2016/7/layout/RepeatingBendingProcessNew"/>
    <dgm:cxn modelId="{86A72FB5-AD69-4986-9C82-209FEFE1F138}" type="presParOf" srcId="{8646DF75-A6E0-46EA-B196-29CD75ABBF96}" destId="{D5949EDA-BE61-4C2B-B230-36068A2A0110}" srcOrd="7" destOrd="0" presId="urn:microsoft.com/office/officeart/2016/7/layout/RepeatingBendingProcessNew"/>
    <dgm:cxn modelId="{808F6694-BC83-43E8-A02A-91BF7FE2508F}" type="presParOf" srcId="{D5949EDA-BE61-4C2B-B230-36068A2A0110}" destId="{C6AD8943-01D8-46B9-A82C-45C90369F133}" srcOrd="0" destOrd="0" presId="urn:microsoft.com/office/officeart/2016/7/layout/RepeatingBendingProcessNew"/>
    <dgm:cxn modelId="{B54522D7-C854-47CC-8E01-2EC1864595E5}" type="presParOf" srcId="{8646DF75-A6E0-46EA-B196-29CD75ABBF96}" destId="{65CCD5D1-095E-487E-B781-750382A39438}" srcOrd="8" destOrd="0" presId="urn:microsoft.com/office/officeart/2016/7/layout/RepeatingBendingProcessNew"/>
    <dgm:cxn modelId="{15E3FDC7-5040-4FBB-AF1C-F5B8AF5878EE}" type="presParOf" srcId="{8646DF75-A6E0-46EA-B196-29CD75ABBF96}" destId="{444BB253-A6E3-460E-A140-460F76CC6773}" srcOrd="9" destOrd="0" presId="urn:microsoft.com/office/officeart/2016/7/layout/RepeatingBendingProcessNew"/>
    <dgm:cxn modelId="{2228E038-C7D7-41D3-BE29-74B82D621048}" type="presParOf" srcId="{444BB253-A6E3-460E-A140-460F76CC6773}" destId="{F11343D1-58A6-4096-9AE5-FB075A5BAA93}" srcOrd="0" destOrd="0" presId="urn:microsoft.com/office/officeart/2016/7/layout/RepeatingBendingProcessNew"/>
    <dgm:cxn modelId="{5798CCA6-4722-4B79-968E-EEAFED29AA8F}" type="presParOf" srcId="{8646DF75-A6E0-46EA-B196-29CD75ABBF96}" destId="{DCD02D48-A649-44AD-ABA8-B3671338F0F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D20A69-F0BB-43D4-8ED1-FD2DA87E4C16}">
      <dsp:nvSpPr>
        <dsp:cNvPr id="0" name=""/>
        <dsp:cNvSpPr/>
      </dsp:nvSpPr>
      <dsp:spPr>
        <a:xfrm>
          <a:off x="2724941" y="710647"/>
          <a:ext cx="546545" cy="91440"/>
        </a:xfrm>
        <a:custGeom>
          <a:avLst/>
          <a:gdLst/>
          <a:ahLst/>
          <a:cxnLst/>
          <a:rect l="0" t="0" r="0" b="0"/>
          <a:pathLst>
            <a:path>
              <a:moveTo>
                <a:pt x="0" y="45720"/>
              </a:moveTo>
              <a:lnTo>
                <a:pt x="54654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3785" y="753479"/>
        <a:ext cx="28857" cy="5777"/>
      </dsp:txXfrm>
    </dsp:sp>
    <dsp:sp modelId="{EE818A9D-125E-4605-9A4B-1A5EA480F0B8}">
      <dsp:nvSpPr>
        <dsp:cNvPr id="0" name=""/>
        <dsp:cNvSpPr/>
      </dsp:nvSpPr>
      <dsp:spPr>
        <a:xfrm>
          <a:off x="217414" y="3569"/>
          <a:ext cx="2509327" cy="15055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59" tIns="129067" rIns="122959" bIns="129067" numCol="1" spcCol="1270" anchor="ctr" anchorCtr="0">
          <a:noAutofit/>
        </a:bodyPr>
        <a:lstStyle/>
        <a:p>
          <a:pPr marL="0" lvl="0" indent="0" algn="ctr" defTabSz="533400">
            <a:lnSpc>
              <a:spcPct val="90000"/>
            </a:lnSpc>
            <a:spcBef>
              <a:spcPct val="0"/>
            </a:spcBef>
            <a:spcAft>
              <a:spcPct val="35000"/>
            </a:spcAft>
            <a:buNone/>
          </a:pPr>
          <a:r>
            <a:rPr lang="en-GB" sz="1200" kern="1200"/>
            <a:t>Armstong ,M., 2008 . Strategic Human Resource Management : A  Guide to Action .4</a:t>
          </a:r>
          <a:r>
            <a:rPr lang="en-GB" sz="1200" kern="1200" baseline="30000"/>
            <a:t>th</a:t>
          </a:r>
          <a:r>
            <a:rPr lang="en-GB" sz="1200" kern="1200"/>
            <a:t> ed. Kogan Page Publishers .</a:t>
          </a:r>
          <a:endParaRPr lang="en-US" sz="1200" kern="1200"/>
        </a:p>
      </dsp:txBody>
      <dsp:txXfrm>
        <a:off x="217414" y="3569"/>
        <a:ext cx="2509327" cy="1505596"/>
      </dsp:txXfrm>
    </dsp:sp>
    <dsp:sp modelId="{8C830241-EA9E-4F63-90F0-E5E2A358C900}">
      <dsp:nvSpPr>
        <dsp:cNvPr id="0" name=""/>
        <dsp:cNvSpPr/>
      </dsp:nvSpPr>
      <dsp:spPr>
        <a:xfrm>
          <a:off x="1472078" y="1507365"/>
          <a:ext cx="3086472" cy="546545"/>
        </a:xfrm>
        <a:custGeom>
          <a:avLst/>
          <a:gdLst/>
          <a:ahLst/>
          <a:cxnLst/>
          <a:rect l="0" t="0" r="0" b="0"/>
          <a:pathLst>
            <a:path>
              <a:moveTo>
                <a:pt x="3086472" y="0"/>
              </a:moveTo>
              <a:lnTo>
                <a:pt x="3086472" y="290372"/>
              </a:lnTo>
              <a:lnTo>
                <a:pt x="0" y="290372"/>
              </a:lnTo>
              <a:lnTo>
                <a:pt x="0" y="54654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36815" y="1777749"/>
        <a:ext cx="156998" cy="5777"/>
      </dsp:txXfrm>
    </dsp:sp>
    <dsp:sp modelId="{BC20AC07-7363-47E7-A508-E96C277C01BF}">
      <dsp:nvSpPr>
        <dsp:cNvPr id="0" name=""/>
        <dsp:cNvSpPr/>
      </dsp:nvSpPr>
      <dsp:spPr>
        <a:xfrm>
          <a:off x="3303887" y="3569"/>
          <a:ext cx="2509327" cy="15055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59" tIns="129067" rIns="122959" bIns="129067" numCol="1" spcCol="1270" anchor="ctr" anchorCtr="0">
          <a:noAutofit/>
        </a:bodyPr>
        <a:lstStyle/>
        <a:p>
          <a:pPr marL="0" lvl="0" indent="0" algn="ctr" defTabSz="533400">
            <a:lnSpc>
              <a:spcPct val="90000"/>
            </a:lnSpc>
            <a:spcBef>
              <a:spcPct val="0"/>
            </a:spcBef>
            <a:spcAft>
              <a:spcPct val="35000"/>
            </a:spcAft>
            <a:buNone/>
          </a:pPr>
          <a:r>
            <a:rPr lang="en-GB" sz="1200" kern="1200"/>
            <a:t>(Eds),C&amp;.(2009).</a:t>
          </a:r>
          <a:r>
            <a:rPr lang="en-GB" sz="1200" i="1" kern="1200"/>
            <a:t>Human Resources Management:A critical approach .</a:t>
          </a:r>
          <a:r>
            <a:rPr lang="en-GB" sz="1200" kern="1200"/>
            <a:t>London:Routledge.</a:t>
          </a:r>
          <a:endParaRPr lang="en-US" sz="1200" kern="1200"/>
        </a:p>
      </dsp:txBody>
      <dsp:txXfrm>
        <a:off x="3303887" y="3569"/>
        <a:ext cx="2509327" cy="1505596"/>
      </dsp:txXfrm>
    </dsp:sp>
    <dsp:sp modelId="{54EBDFF0-3125-4B97-9873-B2E567D57D4F}">
      <dsp:nvSpPr>
        <dsp:cNvPr id="0" name=""/>
        <dsp:cNvSpPr/>
      </dsp:nvSpPr>
      <dsp:spPr>
        <a:xfrm>
          <a:off x="2724941" y="2793389"/>
          <a:ext cx="546545" cy="91440"/>
        </a:xfrm>
        <a:custGeom>
          <a:avLst/>
          <a:gdLst/>
          <a:ahLst/>
          <a:cxnLst/>
          <a:rect l="0" t="0" r="0" b="0"/>
          <a:pathLst>
            <a:path>
              <a:moveTo>
                <a:pt x="0" y="45720"/>
              </a:moveTo>
              <a:lnTo>
                <a:pt x="54654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3785" y="2836220"/>
        <a:ext cx="28857" cy="5777"/>
      </dsp:txXfrm>
    </dsp:sp>
    <dsp:sp modelId="{F22F503A-0C7D-4FCE-AB07-72944AF4140B}">
      <dsp:nvSpPr>
        <dsp:cNvPr id="0" name=""/>
        <dsp:cNvSpPr/>
      </dsp:nvSpPr>
      <dsp:spPr>
        <a:xfrm>
          <a:off x="217414" y="2086311"/>
          <a:ext cx="2509327" cy="150559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59" tIns="129067" rIns="122959" bIns="129067" numCol="1" spcCol="1270" anchor="ctr" anchorCtr="0">
          <a:noAutofit/>
        </a:bodyPr>
        <a:lstStyle/>
        <a:p>
          <a:pPr marL="0" lvl="0" indent="0" algn="ctr" defTabSz="533400">
            <a:lnSpc>
              <a:spcPct val="90000"/>
            </a:lnSpc>
            <a:spcBef>
              <a:spcPct val="0"/>
            </a:spcBef>
            <a:spcAft>
              <a:spcPct val="35000"/>
            </a:spcAft>
            <a:buNone/>
          </a:pPr>
          <a:r>
            <a:rPr lang="en-GB" sz="1200" kern="1200"/>
            <a:t>Ajzen ,I . (1991). The theory of planned behaviour . </a:t>
          </a:r>
          <a:r>
            <a:rPr lang="en-GB" sz="1200" i="1" kern="1200"/>
            <a:t> Organizational behaviour and Human Decision Processes ,50, 179-211.</a:t>
          </a:r>
          <a:endParaRPr lang="en-US" sz="1200" kern="1200"/>
        </a:p>
      </dsp:txBody>
      <dsp:txXfrm>
        <a:off x="217414" y="2086311"/>
        <a:ext cx="2509327" cy="1505596"/>
      </dsp:txXfrm>
    </dsp:sp>
    <dsp:sp modelId="{D5949EDA-BE61-4C2B-B230-36068A2A0110}">
      <dsp:nvSpPr>
        <dsp:cNvPr id="0" name=""/>
        <dsp:cNvSpPr/>
      </dsp:nvSpPr>
      <dsp:spPr>
        <a:xfrm>
          <a:off x="1472078" y="3590107"/>
          <a:ext cx="3086472" cy="546545"/>
        </a:xfrm>
        <a:custGeom>
          <a:avLst/>
          <a:gdLst/>
          <a:ahLst/>
          <a:cxnLst/>
          <a:rect l="0" t="0" r="0" b="0"/>
          <a:pathLst>
            <a:path>
              <a:moveTo>
                <a:pt x="3086472" y="0"/>
              </a:moveTo>
              <a:lnTo>
                <a:pt x="3086472" y="290372"/>
              </a:lnTo>
              <a:lnTo>
                <a:pt x="0" y="290372"/>
              </a:lnTo>
              <a:lnTo>
                <a:pt x="0" y="54654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36815" y="3860491"/>
        <a:ext cx="156998" cy="5777"/>
      </dsp:txXfrm>
    </dsp:sp>
    <dsp:sp modelId="{E79B0C4B-F861-4127-836F-7172D81AE1A4}">
      <dsp:nvSpPr>
        <dsp:cNvPr id="0" name=""/>
        <dsp:cNvSpPr/>
      </dsp:nvSpPr>
      <dsp:spPr>
        <a:xfrm>
          <a:off x="3303887" y="2086311"/>
          <a:ext cx="2509327" cy="15055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59" tIns="129067" rIns="122959" bIns="129067" numCol="1" spcCol="1270" anchor="ctr" anchorCtr="0">
          <a:noAutofit/>
        </a:bodyPr>
        <a:lstStyle/>
        <a:p>
          <a:pPr marL="0" lvl="0" indent="0" algn="ctr" defTabSz="533400">
            <a:lnSpc>
              <a:spcPct val="90000"/>
            </a:lnSpc>
            <a:spcBef>
              <a:spcPct val="0"/>
            </a:spcBef>
            <a:spcAft>
              <a:spcPct val="35000"/>
            </a:spcAft>
            <a:buNone/>
          </a:pPr>
          <a:r>
            <a:rPr lang="en-GB" sz="1200" i="0" kern="1200"/>
            <a:t>Denison, D. R., &amp; Spreitzer, G. M. (1991). Organizational culture and organizational development: A competing values approach. Research in organizational change and development, 5(1), 1-21.</a:t>
          </a:r>
          <a:endParaRPr lang="en-US" sz="1200" kern="1200"/>
        </a:p>
      </dsp:txBody>
      <dsp:txXfrm>
        <a:off x="3303887" y="2086311"/>
        <a:ext cx="2509327" cy="1505596"/>
      </dsp:txXfrm>
    </dsp:sp>
    <dsp:sp modelId="{444BB253-A6E3-460E-A140-460F76CC6773}">
      <dsp:nvSpPr>
        <dsp:cNvPr id="0" name=""/>
        <dsp:cNvSpPr/>
      </dsp:nvSpPr>
      <dsp:spPr>
        <a:xfrm>
          <a:off x="2724941" y="4876131"/>
          <a:ext cx="546545" cy="91440"/>
        </a:xfrm>
        <a:custGeom>
          <a:avLst/>
          <a:gdLst/>
          <a:ahLst/>
          <a:cxnLst/>
          <a:rect l="0" t="0" r="0" b="0"/>
          <a:pathLst>
            <a:path>
              <a:moveTo>
                <a:pt x="0" y="45720"/>
              </a:moveTo>
              <a:lnTo>
                <a:pt x="54654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3785" y="4918962"/>
        <a:ext cx="28857" cy="5777"/>
      </dsp:txXfrm>
    </dsp:sp>
    <dsp:sp modelId="{65CCD5D1-095E-487E-B781-750382A39438}">
      <dsp:nvSpPr>
        <dsp:cNvPr id="0" name=""/>
        <dsp:cNvSpPr/>
      </dsp:nvSpPr>
      <dsp:spPr>
        <a:xfrm>
          <a:off x="217414" y="4169053"/>
          <a:ext cx="2509327" cy="150559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59" tIns="129067" rIns="122959" bIns="129067" numCol="1" spcCol="1270" anchor="ctr" anchorCtr="0">
          <a:noAutofit/>
        </a:bodyPr>
        <a:lstStyle/>
        <a:p>
          <a:pPr marL="0" lvl="0" indent="0" algn="ctr" defTabSz="533400">
            <a:lnSpc>
              <a:spcPct val="90000"/>
            </a:lnSpc>
            <a:spcBef>
              <a:spcPct val="0"/>
            </a:spcBef>
            <a:spcAft>
              <a:spcPct val="35000"/>
            </a:spcAft>
            <a:buNone/>
          </a:pPr>
          <a:r>
            <a:rPr lang="en-GB" sz="1200" b="0" i="0" kern="1200" dirty="0"/>
            <a:t>Hofstede, G., Hofstede, G. J., &amp; Minco  , M. (2005). Cultures and organizations: Software of the mind (Vol. 2). New York: McGraw-Hill </a:t>
          </a:r>
          <a:endParaRPr lang="en-US" sz="1200" kern="1200" dirty="0"/>
        </a:p>
      </dsp:txBody>
      <dsp:txXfrm>
        <a:off x="217414" y="4169053"/>
        <a:ext cx="2509327" cy="1505596"/>
      </dsp:txXfrm>
    </dsp:sp>
    <dsp:sp modelId="{DCD02D48-A649-44AD-ABA8-B3671338F0F7}">
      <dsp:nvSpPr>
        <dsp:cNvPr id="0" name=""/>
        <dsp:cNvSpPr/>
      </dsp:nvSpPr>
      <dsp:spPr>
        <a:xfrm>
          <a:off x="3303887" y="4169053"/>
          <a:ext cx="2509327" cy="15055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59" tIns="129067" rIns="122959" bIns="129067" numCol="1" spcCol="1270" anchor="ctr" anchorCtr="0">
          <a:noAutofit/>
        </a:bodyPr>
        <a:lstStyle/>
        <a:p>
          <a:pPr marL="0" lvl="0" indent="0" algn="ctr" defTabSz="533400">
            <a:lnSpc>
              <a:spcPct val="90000"/>
            </a:lnSpc>
            <a:spcBef>
              <a:spcPct val="0"/>
            </a:spcBef>
            <a:spcAft>
              <a:spcPct val="35000"/>
            </a:spcAft>
            <a:buNone/>
          </a:pPr>
          <a:r>
            <a:rPr lang="en-US" sz="1200" kern="1200" dirty="0"/>
            <a:t>Van den Hoof ,B., and Ridder ,J.A.  (2004), Knowledge Sharing in context : The Influence of Organizational Commitment , Communication and Use of Knowledge Sharing </a:t>
          </a:r>
          <a:r>
            <a:rPr lang="en-US" sz="1200" i="1" kern="1200" dirty="0"/>
            <a:t>‘ Journal of Knowledge Management</a:t>
          </a:r>
          <a:r>
            <a:rPr lang="en-US" sz="1200" i="0" kern="1200" dirty="0"/>
            <a:t> ,8,117-130.</a:t>
          </a:r>
          <a:endParaRPr lang="en-US" sz="1200" kern="1200" dirty="0"/>
        </a:p>
      </dsp:txBody>
      <dsp:txXfrm>
        <a:off x="3303887" y="4169053"/>
        <a:ext cx="2509327" cy="150559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25B48-F06E-4391-97B4-AD8DAD79C9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31CA20-08F2-4DD5-94A8-E99FC1D239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B31377-F585-4DF1-93A7-A5833E957278}"/>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5" name="Footer Placeholder 4">
            <a:extLst>
              <a:ext uri="{FF2B5EF4-FFF2-40B4-BE49-F238E27FC236}">
                <a16:creationId xmlns:a16="http://schemas.microsoft.com/office/drawing/2014/main" id="{C4149A64-D6AE-4628-A7C6-4935A1536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B2FF0-102C-45A2-A04A-7F1599E8BD7E}"/>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44512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105AC-4B7E-4EF1-82EC-1022A72C3E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E841EC-9800-44CC-9BB1-D1B1245C3F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9220C7-B95A-46BC-8248-1241634339B9}"/>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5" name="Footer Placeholder 4">
            <a:extLst>
              <a:ext uri="{FF2B5EF4-FFF2-40B4-BE49-F238E27FC236}">
                <a16:creationId xmlns:a16="http://schemas.microsoft.com/office/drawing/2014/main" id="{76DFAA2D-72B9-4F28-8A8A-0E3168CA3C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10147-40C6-4D02-A1A0-29DBC65EA609}"/>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2268591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2D24-5FBC-41BC-B2E8-817EC9A2EC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C2C2CF-8E33-4ABD-9C3A-C01A6635F5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CE7476-F9C5-4266-AA21-D524E5D9F44F}"/>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5" name="Footer Placeholder 4">
            <a:extLst>
              <a:ext uri="{FF2B5EF4-FFF2-40B4-BE49-F238E27FC236}">
                <a16:creationId xmlns:a16="http://schemas.microsoft.com/office/drawing/2014/main" id="{38B0C127-45BA-4284-8180-F01343A72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238C9-4FC4-42D1-83F3-134831D25149}"/>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197505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E32E-D8C3-4012-95C4-432F24D200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67BC0-2300-4F71-BFC2-B42FC44E47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80F712-697D-48D0-BB02-7A696E7A74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11B995-CFE5-4C2E-8CE3-933F4521B172}"/>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6" name="Footer Placeholder 5">
            <a:extLst>
              <a:ext uri="{FF2B5EF4-FFF2-40B4-BE49-F238E27FC236}">
                <a16:creationId xmlns:a16="http://schemas.microsoft.com/office/drawing/2014/main" id="{001CF368-2353-47BF-BD2E-131D5DE7F1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66AD36-4CDD-426B-966B-62A41D464124}"/>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1616355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3C740-4946-48BE-9AB7-C4FC37E736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172C67-13CB-46BC-8C9B-E8791574CC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2EB9C0-3407-46F3-B7D2-14574AB25E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355215-528E-4CD5-9439-45A6B2A4B4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AA4D7F-5AD7-493E-B026-AA36A2EBB9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337A2B-D2CF-4B9F-A326-8E4D7EBA87C5}"/>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8" name="Footer Placeholder 7">
            <a:extLst>
              <a:ext uri="{FF2B5EF4-FFF2-40B4-BE49-F238E27FC236}">
                <a16:creationId xmlns:a16="http://schemas.microsoft.com/office/drawing/2014/main" id="{B6C3B103-FE29-4F60-BA32-8CFEEC267B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5FE997-3761-4C6B-A03C-B9304870B014}"/>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627404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60D59-3537-4EC4-8FFF-80E8FDEA3B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024D35-C077-4BD6-A99A-FD6342BF9717}"/>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4" name="Footer Placeholder 3">
            <a:extLst>
              <a:ext uri="{FF2B5EF4-FFF2-40B4-BE49-F238E27FC236}">
                <a16:creationId xmlns:a16="http://schemas.microsoft.com/office/drawing/2014/main" id="{8870466A-9326-462C-80AA-17B1FDB772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C0B974-7C93-4F6A-9B9D-1AF02CCC7885}"/>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1016720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4634E8-0B39-417C-96CF-26E19C5EA6F1}"/>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3" name="Footer Placeholder 2">
            <a:extLst>
              <a:ext uri="{FF2B5EF4-FFF2-40B4-BE49-F238E27FC236}">
                <a16:creationId xmlns:a16="http://schemas.microsoft.com/office/drawing/2014/main" id="{DCF7B74B-DF38-4DC9-B56A-B9107A682D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64941F-0094-4526-950E-B0644E9495D0}"/>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3421561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20134-4FB8-435E-BD6B-4C6365B8F6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2B3348-9A51-4524-BBD6-D628F5B1BB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C906A0-3CE2-4BB3-A067-1723CEB20B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DD01FC-82EE-49FA-B9DD-0EE9C7BEED1D}"/>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6" name="Footer Placeholder 5">
            <a:extLst>
              <a:ext uri="{FF2B5EF4-FFF2-40B4-BE49-F238E27FC236}">
                <a16:creationId xmlns:a16="http://schemas.microsoft.com/office/drawing/2014/main" id="{38364E23-E0C5-40A8-A494-FC79929836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CC40A9-39F6-4F8A-8114-F94DDFC44F36}"/>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1429528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6568D-CD64-412E-A968-ECDFD67FF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A3D14E-EF23-4B35-8C6B-9D019BE499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576185-371C-4FCC-93D8-25BD0F2B18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D2FCCB-D214-403E-B111-02B9DB6BD7EF}"/>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6" name="Footer Placeholder 5">
            <a:extLst>
              <a:ext uri="{FF2B5EF4-FFF2-40B4-BE49-F238E27FC236}">
                <a16:creationId xmlns:a16="http://schemas.microsoft.com/office/drawing/2014/main" id="{064DCBF1-4C9D-4561-A000-EA044CC331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8FE28-BDB9-4C65-9B91-2D9B2990C65E}"/>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2273303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58E8C-C32E-45FD-8124-18D30C1C6C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A6A7D7-EC92-4B0E-9EE9-00D692AB31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4C862D-5D94-40F8-9908-AA378FE8AAD0}"/>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5" name="Footer Placeholder 4">
            <a:extLst>
              <a:ext uri="{FF2B5EF4-FFF2-40B4-BE49-F238E27FC236}">
                <a16:creationId xmlns:a16="http://schemas.microsoft.com/office/drawing/2014/main" id="{5B05A70D-7C05-4E62-980E-A5C3E81F5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BE430C-A7BE-44E1-86A5-79DD5F9A78D4}"/>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949448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008170-E52D-4E69-8F3B-4653D86B9C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BDC087-0FB4-4EA1-AC10-1681CC32A5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1F7B53-4D01-4564-8ADC-2445F211D301}"/>
              </a:ext>
            </a:extLst>
          </p:cNvPr>
          <p:cNvSpPr>
            <a:spLocks noGrp="1"/>
          </p:cNvSpPr>
          <p:nvPr>
            <p:ph type="dt" sz="half" idx="10"/>
          </p:nvPr>
        </p:nvSpPr>
        <p:spPr/>
        <p:txBody>
          <a:bodyPr/>
          <a:lstStyle/>
          <a:p>
            <a:fld id="{50F797DD-515E-4CA6-9056-B70824DD57EE}" type="datetimeFigureOut">
              <a:rPr lang="en-GB" smtClean="0"/>
              <a:t>17/12/2021</a:t>
            </a:fld>
            <a:endParaRPr lang="en-GB"/>
          </a:p>
        </p:txBody>
      </p:sp>
      <p:sp>
        <p:nvSpPr>
          <p:cNvPr id="5" name="Footer Placeholder 4">
            <a:extLst>
              <a:ext uri="{FF2B5EF4-FFF2-40B4-BE49-F238E27FC236}">
                <a16:creationId xmlns:a16="http://schemas.microsoft.com/office/drawing/2014/main" id="{39FD02B5-AA8A-4F34-B0FD-3AC69E3DC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6DAC4-B6C7-4596-8419-3A3788CE5F05}"/>
              </a:ext>
            </a:extLst>
          </p:cNvPr>
          <p:cNvSpPr>
            <a:spLocks noGrp="1"/>
          </p:cNvSpPr>
          <p:nvPr>
            <p:ph type="sldNum" sz="quarter" idx="12"/>
          </p:nvPr>
        </p:nvSpPr>
        <p:spPr/>
        <p:txBody>
          <a:bodyPr/>
          <a:lstStyle/>
          <a:p>
            <a:fld id="{821BDCCD-69CB-46A0-B36C-56DFE4A132E4}" type="slidenum">
              <a:rPr lang="en-GB" smtClean="0"/>
              <a:t>‹#›</a:t>
            </a:fld>
            <a:endParaRPr lang="en-GB"/>
          </a:p>
        </p:txBody>
      </p:sp>
    </p:spTree>
    <p:extLst>
      <p:ext uri="{BB962C8B-B14F-4D97-AF65-F5344CB8AC3E}">
        <p14:creationId xmlns:p14="http://schemas.microsoft.com/office/powerpoint/2010/main" val="3113248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B4FFC9-499B-4149-B17A-686FA80E7F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B56F52-9BC5-43EC-8E2C-5F00C7BF40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B32E5A-4EDE-4893-866A-594E15BEFC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F797DD-515E-4CA6-9056-B70824DD57EE}" type="datetimeFigureOut">
              <a:rPr lang="en-GB" smtClean="0"/>
              <a:t>17/12/2021</a:t>
            </a:fld>
            <a:endParaRPr lang="en-GB"/>
          </a:p>
        </p:txBody>
      </p:sp>
      <p:sp>
        <p:nvSpPr>
          <p:cNvPr id="5" name="Footer Placeholder 4">
            <a:extLst>
              <a:ext uri="{FF2B5EF4-FFF2-40B4-BE49-F238E27FC236}">
                <a16:creationId xmlns:a16="http://schemas.microsoft.com/office/drawing/2014/main" id="{FAC405B2-F71F-4937-AAC8-D5A6910E0F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AAFA65-94B0-4786-93AC-A0E1FD5827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1BDCCD-69CB-46A0-B36C-56DFE4A132E4}" type="slidenum">
              <a:rPr lang="en-GB" smtClean="0"/>
              <a:t>‹#›</a:t>
            </a:fld>
            <a:endParaRPr lang="en-GB"/>
          </a:p>
        </p:txBody>
      </p:sp>
    </p:spTree>
    <p:extLst>
      <p:ext uri="{BB962C8B-B14F-4D97-AF65-F5344CB8AC3E}">
        <p14:creationId xmlns:p14="http://schemas.microsoft.com/office/powerpoint/2010/main" val="261053731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F6CF88E-1514-4177-A4E5-05CC9334C89A}"/>
              </a:ext>
            </a:extLst>
          </p:cNvPr>
          <p:cNvSpPr>
            <a:spLocks noGrp="1"/>
          </p:cNvSpPr>
          <p:nvPr>
            <p:ph type="ctrTitle"/>
          </p:nvPr>
        </p:nvSpPr>
        <p:spPr>
          <a:xfrm>
            <a:off x="648037" y="1298448"/>
            <a:ext cx="5895178" cy="4099642"/>
          </a:xfrm>
        </p:spPr>
        <p:txBody>
          <a:bodyPr anchor="b">
            <a:normAutofit/>
          </a:bodyPr>
          <a:lstStyle/>
          <a:p>
            <a:pPr algn="l"/>
            <a:r>
              <a:rPr lang="en-GB" sz="5600" dirty="0">
                <a:solidFill>
                  <a:srgbClr val="FFFFFF"/>
                </a:solidFill>
              </a:rPr>
              <a:t>Developing Relationships and Workplace Achievement </a:t>
            </a:r>
            <a:br>
              <a:rPr lang="en-GB" sz="5600" dirty="0">
                <a:solidFill>
                  <a:srgbClr val="FFFFFF"/>
                </a:solidFill>
              </a:rPr>
            </a:br>
            <a:endParaRPr lang="en-GB" sz="5600">
              <a:solidFill>
                <a:srgbClr val="FFFFFF"/>
              </a:solidFill>
            </a:endParaRPr>
          </a:p>
        </p:txBody>
      </p:sp>
      <p:sp>
        <p:nvSpPr>
          <p:cNvPr id="3" name="Subtitle 2">
            <a:extLst>
              <a:ext uri="{FF2B5EF4-FFF2-40B4-BE49-F238E27FC236}">
                <a16:creationId xmlns:a16="http://schemas.microsoft.com/office/drawing/2014/main" id="{929E7E1C-4B7F-4192-8D2A-8E1E4A6727CE}"/>
              </a:ext>
            </a:extLst>
          </p:cNvPr>
          <p:cNvSpPr>
            <a:spLocks noGrp="1"/>
          </p:cNvSpPr>
          <p:nvPr>
            <p:ph type="subTitle" idx="1"/>
          </p:nvPr>
        </p:nvSpPr>
        <p:spPr>
          <a:xfrm>
            <a:off x="7848600" y="1122363"/>
            <a:ext cx="3505200" cy="4269549"/>
          </a:xfrm>
        </p:spPr>
        <p:txBody>
          <a:bodyPr anchor="b">
            <a:normAutofit/>
          </a:bodyPr>
          <a:lstStyle/>
          <a:p>
            <a:pPr algn="l"/>
            <a:r>
              <a:rPr lang="en-GB"/>
              <a:t>Liliana calin</a:t>
            </a:r>
          </a:p>
          <a:p>
            <a:pPr algn="l"/>
            <a:r>
              <a:rPr lang="en-GB"/>
              <a:t>ID- 1818714 </a:t>
            </a:r>
          </a:p>
          <a:p>
            <a:pPr algn="l"/>
            <a:r>
              <a:rPr lang="en-GB"/>
              <a:t>Lecturer name : Gregory Cowan </a:t>
            </a:r>
          </a:p>
        </p:txBody>
      </p:sp>
      <p:sp>
        <p:nvSpPr>
          <p:cNvPr id="12"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12100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A393D97-2FD6-4498-ADD8-F8E73C17AE80}"/>
              </a:ext>
            </a:extLst>
          </p:cNvPr>
          <p:cNvSpPr>
            <a:spLocks noGrp="1"/>
          </p:cNvSpPr>
          <p:nvPr>
            <p:ph type="title"/>
          </p:nvPr>
        </p:nvSpPr>
        <p:spPr>
          <a:xfrm>
            <a:off x="841246" y="673770"/>
            <a:ext cx="3644489" cy="2414488"/>
          </a:xfrm>
        </p:spPr>
        <p:txBody>
          <a:bodyPr vert="horz" lIns="91440" tIns="45720" rIns="91440" bIns="45720" rtlCol="0" anchor="t">
            <a:normAutofit/>
          </a:bodyPr>
          <a:lstStyle/>
          <a:p>
            <a:r>
              <a:rPr lang="en-US" sz="4600" dirty="0" err="1">
                <a:solidFill>
                  <a:srgbClr val="FFFFFF"/>
                </a:solidFill>
              </a:rPr>
              <a:t>Pret</a:t>
            </a:r>
            <a:r>
              <a:rPr lang="en-US" sz="4600" dirty="0">
                <a:solidFill>
                  <a:srgbClr val="FFFFFF"/>
                </a:solidFill>
              </a:rPr>
              <a:t> A Manger </a:t>
            </a:r>
            <a:r>
              <a:rPr lang="en-US" sz="4600" kern="1200" dirty="0">
                <a:solidFill>
                  <a:srgbClr val="FFFFFF"/>
                </a:solidFill>
                <a:latin typeface="+mj-lt"/>
                <a:ea typeface="+mj-ea"/>
                <a:cs typeface="+mj-cs"/>
              </a:rPr>
              <a:t>Restaurants </a:t>
            </a:r>
            <a:br>
              <a:rPr lang="en-US" sz="4600" kern="1200" dirty="0">
                <a:solidFill>
                  <a:srgbClr val="FFFFFF"/>
                </a:solidFill>
                <a:latin typeface="+mj-lt"/>
                <a:ea typeface="+mj-ea"/>
                <a:cs typeface="+mj-cs"/>
              </a:rPr>
            </a:br>
            <a:r>
              <a:rPr lang="en-US" sz="4600" kern="1200" dirty="0">
                <a:solidFill>
                  <a:srgbClr val="FFFFFF"/>
                </a:solidFill>
                <a:latin typeface="+mj-lt"/>
                <a:ea typeface="+mj-ea"/>
                <a:cs typeface="+mj-cs"/>
              </a:rPr>
              <a:t>introduction </a:t>
            </a:r>
          </a:p>
        </p:txBody>
      </p:sp>
      <p:sp>
        <p:nvSpPr>
          <p:cNvPr id="3" name="Content Placeholder 2">
            <a:extLst>
              <a:ext uri="{FF2B5EF4-FFF2-40B4-BE49-F238E27FC236}">
                <a16:creationId xmlns:a16="http://schemas.microsoft.com/office/drawing/2014/main" id="{47D5019B-FC54-4849-953B-3C158A249239}"/>
              </a:ext>
            </a:extLst>
          </p:cNvPr>
          <p:cNvSpPr>
            <a:spLocks noGrp="1"/>
          </p:cNvSpPr>
          <p:nvPr>
            <p:ph idx="1"/>
          </p:nvPr>
        </p:nvSpPr>
        <p:spPr>
          <a:xfrm>
            <a:off x="6095999" y="882315"/>
            <a:ext cx="5254754" cy="5294647"/>
          </a:xfrm>
        </p:spPr>
        <p:txBody>
          <a:bodyPr vert="horz" lIns="91440" tIns="45720" rIns="91440" bIns="45720" rtlCol="0">
            <a:normAutofit/>
          </a:bodyPr>
          <a:lstStyle/>
          <a:p>
            <a:pPr marL="0" indent="0">
              <a:buNone/>
            </a:pPr>
            <a:r>
              <a:rPr lang="en-US" sz="2200" dirty="0" err="1"/>
              <a:t>Pret</a:t>
            </a:r>
            <a:r>
              <a:rPr lang="en-US" sz="2200" dirty="0"/>
              <a:t> a Manger </a:t>
            </a:r>
            <a:r>
              <a:rPr lang="en-US" sz="2200" kern="1200" dirty="0">
                <a:latin typeface="+mn-lt"/>
                <a:ea typeface="+mn-ea"/>
                <a:cs typeface="+mn-cs"/>
              </a:rPr>
              <a:t>restaurants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dirty="0">
                <a:latin typeface="Calibri" panose="020F0502020204030204" pitchFamily="34" charset="0"/>
                <a:ea typeface="Calibri" panose="020F0502020204030204" pitchFamily="34" charset="0"/>
                <a:cs typeface="Times New Roman" panose="02020603050405020304" pitchFamily="18" charset="0"/>
              </a:rPr>
              <a:t>name </a:t>
            </a:r>
            <a:r>
              <a:rPr lang="en-GB" sz="2200" dirty="0">
                <a:effectLst/>
                <a:latin typeface="Calibri" panose="020F0502020204030204" pitchFamily="34" charset="0"/>
                <a:ea typeface="Calibri" panose="020F0502020204030204" pitchFamily="34" charset="0"/>
                <a:cs typeface="Times New Roman" panose="02020603050405020304" pitchFamily="18" charset="0"/>
              </a:rPr>
              <a:t>  was </a:t>
            </a:r>
            <a:r>
              <a:rPr lang="en-GB" sz="2200" dirty="0">
                <a:latin typeface="Calibri" panose="020F0502020204030204" pitchFamily="34" charset="0"/>
                <a:ea typeface="Calibri" panose="020F0502020204030204" pitchFamily="34" charset="0"/>
                <a:cs typeface="Times New Roman" panose="02020603050405020304" pitchFamily="18" charset="0"/>
              </a:rPr>
              <a:t>founded </a:t>
            </a:r>
            <a:r>
              <a:rPr lang="en-GB" sz="2200" dirty="0">
                <a:effectLst/>
                <a:latin typeface="Calibri" panose="020F0502020204030204" pitchFamily="34" charset="0"/>
                <a:ea typeface="Calibri" panose="020F0502020204030204" pitchFamily="34" charset="0"/>
                <a:cs typeface="Times New Roman" panose="02020603050405020304" pitchFamily="18" charset="0"/>
              </a:rPr>
              <a:t> in 2004 in united kingdom .  This organization  had </a:t>
            </a:r>
            <a:r>
              <a:rPr lang="en-GB" sz="2200" dirty="0">
                <a:latin typeface="Calibri" panose="020F0502020204030204" pitchFamily="34" charset="0"/>
                <a:ea typeface="Calibri" panose="020F0502020204030204" pitchFamily="34" charset="0"/>
                <a:cs typeface="Times New Roman" panose="02020603050405020304" pitchFamily="18" charset="0"/>
              </a:rPr>
              <a:t>next </a:t>
            </a:r>
            <a:r>
              <a:rPr lang="en-GB" sz="2200" dirty="0">
                <a:effectLst/>
                <a:latin typeface="Calibri" panose="020F0502020204030204" pitchFamily="34" charset="0"/>
                <a:ea typeface="Calibri" panose="020F0502020204030204" pitchFamily="34" charset="0"/>
                <a:cs typeface="Times New Roman" panose="02020603050405020304" pitchFamily="18" charset="0"/>
              </a:rPr>
              <a:t> 450  shops  not only  in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uk</a:t>
            </a:r>
            <a:r>
              <a:rPr lang="en-GB" sz="2200" dirty="0">
                <a:effectLst/>
                <a:latin typeface="Calibri" panose="020F0502020204030204" pitchFamily="34" charset="0"/>
                <a:ea typeface="Calibri" panose="020F0502020204030204" pitchFamily="34" charset="0"/>
                <a:cs typeface="Times New Roman" panose="02020603050405020304" pitchFamily="18" charset="0"/>
              </a:rPr>
              <a:t> also international </a:t>
            </a:r>
            <a:r>
              <a:rPr lang="en-US" sz="2200" dirty="0">
                <a:effectLst/>
              </a:rPr>
              <a:t>.</a:t>
            </a:r>
            <a:r>
              <a:rPr lang="en-GB" sz="2200" dirty="0">
                <a:effectLst/>
                <a:latin typeface="Calibri" panose="020F0502020204030204" pitchFamily="34" charset="0"/>
                <a:ea typeface="Calibri" panose="020F0502020204030204" pitchFamily="34" charset="0"/>
                <a:cs typeface="Times New Roman" panose="02020603050405020304" pitchFamily="18" charset="0"/>
              </a:rPr>
              <a:t> .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Pret</a:t>
            </a:r>
            <a:r>
              <a:rPr lang="en-GB" sz="2200" dirty="0">
                <a:effectLst/>
                <a:latin typeface="Calibri" panose="020F0502020204030204" pitchFamily="34" charset="0"/>
                <a:ea typeface="Calibri" panose="020F0502020204030204" pitchFamily="34" charset="0"/>
                <a:cs typeface="Times New Roman" panose="02020603050405020304" pitchFamily="18" charset="0"/>
              </a:rPr>
              <a:t> a manger   create  its culture  </a:t>
            </a:r>
            <a:r>
              <a:rPr lang="en-GB" sz="2200" dirty="0">
                <a:latin typeface="Calibri" panose="020F0502020204030204" pitchFamily="34" charset="0"/>
                <a:ea typeface="Calibri" panose="020F0502020204030204" pitchFamily="34" charset="0"/>
                <a:cs typeface="Times New Roman" panose="02020603050405020304" pitchFamily="18" charset="0"/>
              </a:rPr>
              <a:t>about </a:t>
            </a:r>
            <a:r>
              <a:rPr lang="en-GB" sz="2200" dirty="0">
                <a:effectLst/>
                <a:latin typeface="Calibri" panose="020F0502020204030204" pitchFamily="34" charset="0"/>
                <a:ea typeface="Calibri" panose="020F0502020204030204" pitchFamily="34" charset="0"/>
                <a:cs typeface="Times New Roman" panose="02020603050405020304" pitchFamily="18" charset="0"/>
              </a:rPr>
              <a:t> three “ Core Behaviours” followed by  :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passion</a:t>
            </a:r>
            <a:r>
              <a:rPr lang="en-GB" sz="2200" dirty="0">
                <a:effectLst/>
                <a:latin typeface="Calibri" panose="020F0502020204030204" pitchFamily="34" charset="0"/>
                <a:ea typeface="Calibri" panose="020F0502020204030204" pitchFamily="34" charset="0"/>
                <a:cs typeface="Times New Roman" panose="02020603050405020304" pitchFamily="18" charset="0"/>
              </a:rPr>
              <a:t> ,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clear talking</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team working</a:t>
            </a:r>
            <a:r>
              <a:rPr lang="en-GB" sz="2200" dirty="0">
                <a:effectLst/>
                <a:latin typeface="Calibri" panose="020F0502020204030204" pitchFamily="34" charset="0"/>
                <a:ea typeface="Calibri" panose="020F0502020204030204" pitchFamily="34" charset="0"/>
                <a:cs typeface="Times New Roman" panose="02020603050405020304" pitchFamily="18" charset="0"/>
              </a:rPr>
              <a:t> . Managing is the most important human duty  . From the </a:t>
            </a:r>
            <a:r>
              <a:rPr lang="en-GB" sz="2200" dirty="0">
                <a:latin typeface="Calibri" panose="020F0502020204030204" pitchFamily="34" charset="0"/>
                <a:ea typeface="Calibri" panose="020F0502020204030204" pitchFamily="34" charset="0"/>
                <a:cs typeface="Times New Roman" panose="02020603050405020304" pitchFamily="18" charset="0"/>
              </a:rPr>
              <a:t>period </a:t>
            </a:r>
            <a:r>
              <a:rPr lang="en-GB" sz="2200" dirty="0">
                <a:effectLst/>
                <a:latin typeface="Calibri" panose="020F0502020204030204" pitchFamily="34" charset="0"/>
                <a:ea typeface="Calibri" panose="020F0502020204030204" pitchFamily="34" charset="0"/>
                <a:cs typeface="Times New Roman" panose="02020603050405020304" pitchFamily="18" charset="0"/>
              </a:rPr>
              <a:t> human </a:t>
            </a:r>
            <a:r>
              <a:rPr lang="en-GB" sz="2200" dirty="0">
                <a:latin typeface="Calibri" panose="020F0502020204030204" pitchFamily="34" charset="0"/>
                <a:ea typeface="Calibri" panose="020F0502020204030204" pitchFamily="34" charset="0"/>
                <a:cs typeface="Times New Roman" panose="02020603050405020304" pitchFamily="18" charset="0"/>
              </a:rPr>
              <a:t>start </a:t>
            </a:r>
            <a:r>
              <a:rPr lang="en-GB" sz="2200" dirty="0">
                <a:effectLst/>
                <a:latin typeface="Calibri" panose="020F0502020204030204" pitchFamily="34" charset="0"/>
                <a:ea typeface="Calibri" panose="020F0502020204030204" pitchFamily="34" charset="0"/>
                <a:cs typeface="Times New Roman" panose="02020603050405020304" pitchFamily="18" charset="0"/>
              </a:rPr>
              <a:t> become  forming social </a:t>
            </a:r>
            <a:r>
              <a:rPr lang="en-GB" sz="2200" dirty="0">
                <a:latin typeface="Calibri" panose="020F0502020204030204" pitchFamily="34" charset="0"/>
                <a:ea typeface="Calibri" panose="020F0502020204030204" pitchFamily="34" charset="0"/>
                <a:cs typeface="Times New Roman" panose="02020603050405020304" pitchFamily="18" charset="0"/>
              </a:rPr>
              <a:t>firms </a:t>
            </a:r>
            <a:r>
              <a:rPr lang="en-GB" sz="2200" dirty="0">
                <a:effectLst/>
                <a:latin typeface="Calibri" panose="020F0502020204030204" pitchFamily="34" charset="0"/>
                <a:ea typeface="Calibri" panose="020F0502020204030204" pitchFamily="34" charset="0"/>
                <a:cs typeface="Times New Roman" panose="02020603050405020304" pitchFamily="18" charset="0"/>
              </a:rPr>
              <a:t> to </a:t>
            </a:r>
            <a:r>
              <a:rPr lang="en-GB" sz="2200" dirty="0">
                <a:latin typeface="Calibri" panose="020F0502020204030204" pitchFamily="34" charset="0"/>
                <a:ea typeface="Calibri" panose="020F0502020204030204" pitchFamily="34" charset="0"/>
                <a:cs typeface="Times New Roman" panose="02020603050405020304" pitchFamily="18" charset="0"/>
              </a:rPr>
              <a:t>accomplish </a:t>
            </a:r>
            <a:r>
              <a:rPr lang="en-GB" sz="2200" dirty="0">
                <a:effectLst/>
                <a:latin typeface="Calibri" panose="020F0502020204030204" pitchFamily="34" charset="0"/>
                <a:ea typeface="Calibri" panose="020F0502020204030204" pitchFamily="34" charset="0"/>
                <a:cs typeface="Times New Roman" panose="02020603050405020304" pitchFamily="18" charset="0"/>
              </a:rPr>
              <a:t>  keys    and objectives they could not </a:t>
            </a:r>
            <a:r>
              <a:rPr lang="en-GB" sz="2200" dirty="0">
                <a:latin typeface="Calibri" panose="020F0502020204030204" pitchFamily="34" charset="0"/>
                <a:ea typeface="Calibri" panose="020F0502020204030204" pitchFamily="34" charset="0"/>
                <a:cs typeface="Times New Roman" panose="02020603050405020304" pitchFamily="18" charset="0"/>
              </a:rPr>
              <a:t>work </a:t>
            </a:r>
            <a:r>
              <a:rPr lang="en-GB" sz="2200" dirty="0">
                <a:effectLst/>
                <a:latin typeface="Calibri" panose="020F0502020204030204" pitchFamily="34" charset="0"/>
                <a:ea typeface="Calibri" panose="020F0502020204030204" pitchFamily="34" charset="0"/>
                <a:cs typeface="Times New Roman" panose="02020603050405020304" pitchFamily="18" charset="0"/>
              </a:rPr>
              <a:t> as </a:t>
            </a:r>
            <a:r>
              <a:rPr lang="en-GB" sz="2200" dirty="0">
                <a:latin typeface="Calibri" panose="020F0502020204030204" pitchFamily="34" charset="0"/>
                <a:ea typeface="Calibri" panose="020F0502020204030204" pitchFamily="34" charset="0"/>
                <a:cs typeface="Times New Roman" panose="02020603050405020304" pitchFamily="18" charset="0"/>
              </a:rPr>
              <a:t>particular </a:t>
            </a:r>
            <a:r>
              <a:rPr lang="en-GB" sz="2200" dirty="0">
                <a:effectLst/>
                <a:latin typeface="Calibri" panose="020F0502020204030204" pitchFamily="34" charset="0"/>
                <a:ea typeface="Calibri" panose="020F0502020204030204" pitchFamily="34" charset="0"/>
                <a:cs typeface="Times New Roman" panose="02020603050405020304" pitchFamily="18" charset="0"/>
              </a:rPr>
              <a:t>, managing </a:t>
            </a:r>
            <a:r>
              <a:rPr lang="en-GB" sz="2200" dirty="0">
                <a:latin typeface="Calibri" panose="020F0502020204030204" pitchFamily="34" charset="0"/>
                <a:ea typeface="Calibri" panose="020F0502020204030204" pitchFamily="34" charset="0"/>
                <a:cs typeface="Times New Roman" panose="02020603050405020304" pitchFamily="18" charset="0"/>
              </a:rPr>
              <a:t>is important  </a:t>
            </a:r>
            <a:r>
              <a:rPr lang="en-GB" sz="2200" dirty="0">
                <a:effectLst/>
                <a:latin typeface="Calibri" panose="020F0502020204030204" pitchFamily="34" charset="0"/>
                <a:ea typeface="Calibri" panose="020F0502020204030204" pitchFamily="34" charset="0"/>
                <a:cs typeface="Times New Roman" panose="02020603050405020304" pitchFamily="18" charset="0"/>
              </a:rPr>
              <a:t>to accord  the coordination of established  efforts . The </a:t>
            </a:r>
            <a:r>
              <a:rPr lang="en-GB" sz="2200" dirty="0">
                <a:latin typeface="Calibri" panose="020F0502020204030204" pitchFamily="34" charset="0"/>
                <a:ea typeface="Calibri" panose="020F0502020204030204" pitchFamily="34" charset="0"/>
                <a:cs typeface="Times New Roman" panose="02020603050405020304" pitchFamily="18" charset="0"/>
              </a:rPr>
              <a:t>achievement  </a:t>
            </a:r>
            <a:r>
              <a:rPr lang="en-GB" sz="2200" dirty="0">
                <a:effectLst/>
                <a:latin typeface="Calibri" panose="020F0502020204030204" pitchFamily="34" charset="0"/>
                <a:ea typeface="Calibri" panose="020F0502020204030204" pitchFamily="34" charset="0"/>
                <a:cs typeface="Times New Roman" panose="02020603050405020304" pitchFamily="18" charset="0"/>
              </a:rPr>
              <a:t> of this business  build upon  on the quality management  and their leadership </a:t>
            </a:r>
            <a:r>
              <a:rPr lang="en-GB" sz="2200" dirty="0">
                <a:latin typeface="Calibri" panose="020F0502020204030204" pitchFamily="34" charset="0"/>
                <a:ea typeface="Calibri" panose="020F0502020204030204" pitchFamily="34" charset="0"/>
                <a:cs typeface="Times New Roman" panose="02020603050405020304" pitchFamily="18" charset="0"/>
              </a:rPr>
              <a:t>participation</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endParaRPr lang="en-US" sz="2200" kern="1200" dirty="0">
              <a:latin typeface="+mn-lt"/>
              <a:ea typeface="+mn-ea"/>
              <a:cs typeface="+mn-cs"/>
            </a:endParaRPr>
          </a:p>
        </p:txBody>
      </p:sp>
    </p:spTree>
    <p:extLst>
      <p:ext uri="{BB962C8B-B14F-4D97-AF65-F5344CB8AC3E}">
        <p14:creationId xmlns:p14="http://schemas.microsoft.com/office/powerpoint/2010/main" val="31581602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32439-D654-4A54-9281-012DEBEB0393}"/>
              </a:ext>
            </a:extLst>
          </p:cNvPr>
          <p:cNvSpPr>
            <a:spLocks noGrp="1"/>
          </p:cNvSpPr>
          <p:nvPr>
            <p:ph type="title"/>
          </p:nvPr>
        </p:nvSpPr>
        <p:spPr>
          <a:xfrm>
            <a:off x="5596501" y="420235"/>
            <a:ext cx="5754896" cy="1667569"/>
          </a:xfrm>
        </p:spPr>
        <p:txBody>
          <a:bodyPr anchor="b">
            <a:normAutofit/>
          </a:bodyPr>
          <a:lstStyle/>
          <a:p>
            <a:r>
              <a:rPr lang="en-GB" sz="4000" dirty="0"/>
              <a:t>Human resources, behaviours, values </a:t>
            </a:r>
          </a:p>
        </p:txBody>
      </p:sp>
      <p:pic>
        <p:nvPicPr>
          <p:cNvPr id="1026" name="Picture 2" descr="Unit 21 Human Resource Management Functions Assignment ">
            <a:extLst>
              <a:ext uri="{FF2B5EF4-FFF2-40B4-BE49-F238E27FC236}">
                <a16:creationId xmlns:a16="http://schemas.microsoft.com/office/drawing/2014/main" id="{435AA50C-7049-4FE9-9B3F-342D5FC428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1789873"/>
            <a:ext cx="3876165" cy="28465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68E07FA-28D0-438E-8885-FFC02D6BE5CF}"/>
              </a:ext>
            </a:extLst>
          </p:cNvPr>
          <p:cNvSpPr>
            <a:spLocks noGrp="1"/>
          </p:cNvSpPr>
          <p:nvPr>
            <p:ph idx="1"/>
          </p:nvPr>
        </p:nvSpPr>
        <p:spPr>
          <a:xfrm>
            <a:off x="5596502" y="2405894"/>
            <a:ext cx="5754896" cy="3197464"/>
          </a:xfrm>
        </p:spPr>
        <p:txBody>
          <a:bodyPr anchor="t">
            <a:normAutofit/>
          </a:bodyPr>
          <a:lstStyle/>
          <a:p>
            <a:pPr marL="0" indent="0">
              <a:buNone/>
            </a:pPr>
            <a:r>
              <a:rPr lang="en-GB" sz="1700" dirty="0">
                <a:effectLst/>
                <a:latin typeface="Calibri" panose="020F0502020204030204" pitchFamily="34" charset="0"/>
                <a:ea typeface="Calibri" panose="020F0502020204030204" pitchFamily="34" charset="0"/>
                <a:cs typeface="Times New Roman" panose="02020603050405020304" pitchFamily="18" charset="0"/>
              </a:rPr>
              <a:t>The workplace is compromised of people . Human relations are the interactions that occur with and trough people. The </a:t>
            </a:r>
            <a:r>
              <a:rPr lang="en-GB" sz="1700" dirty="0">
                <a:latin typeface="Calibri" panose="020F0502020204030204" pitchFamily="34" charset="0"/>
                <a:ea typeface="Calibri" panose="020F0502020204030204" pitchFamily="34" charset="0"/>
                <a:cs typeface="Times New Roman" panose="02020603050405020304" pitchFamily="18" charset="0"/>
              </a:rPr>
              <a:t>task</a:t>
            </a:r>
            <a:r>
              <a:rPr lang="en-GB" sz="1700" dirty="0">
                <a:effectLst/>
                <a:latin typeface="Calibri" panose="020F0502020204030204" pitchFamily="34" charset="0"/>
                <a:ea typeface="Calibri" panose="020F0502020204030204" pitchFamily="34" charset="0"/>
                <a:cs typeface="Times New Roman" panose="02020603050405020304" pitchFamily="18" charset="0"/>
              </a:rPr>
              <a:t> of HRM </a:t>
            </a:r>
            <a:r>
              <a:rPr lang="en-GB" sz="1700" dirty="0">
                <a:latin typeface="Calibri" panose="020F0502020204030204" pitchFamily="34" charset="0"/>
                <a:ea typeface="Calibri" panose="020F0502020204030204" pitchFamily="34" charset="0"/>
                <a:cs typeface="Times New Roman" panose="02020603050405020304" pitchFamily="18" charset="0"/>
              </a:rPr>
              <a:t>is </a:t>
            </a:r>
            <a:r>
              <a:rPr lang="en-GB" sz="1700" dirty="0">
                <a:effectLst/>
                <a:latin typeface="Calibri" panose="020F0502020204030204" pitchFamily="34" charset="0"/>
                <a:ea typeface="Calibri" panose="020F0502020204030204" pitchFamily="34" charset="0"/>
                <a:cs typeface="Times New Roman" panose="02020603050405020304" pitchFamily="18" charset="0"/>
              </a:rPr>
              <a:t> </a:t>
            </a:r>
            <a:r>
              <a:rPr lang="en-GB" sz="1700" dirty="0">
                <a:latin typeface="Calibri" panose="020F0502020204030204" pitchFamily="34" charset="0"/>
                <a:ea typeface="Calibri" panose="020F0502020204030204" pitchFamily="34" charset="0"/>
                <a:cs typeface="Times New Roman" panose="02020603050405020304" pitchFamily="18" charset="0"/>
              </a:rPr>
              <a:t>basic </a:t>
            </a:r>
            <a:r>
              <a:rPr lang="en-GB" sz="1700" dirty="0">
                <a:effectLst/>
                <a:latin typeface="Calibri" panose="020F0502020204030204" pitchFamily="34" charset="0"/>
                <a:ea typeface="Calibri" panose="020F0502020204030204" pitchFamily="34" charset="0"/>
                <a:cs typeface="Times New Roman" panose="02020603050405020304" pitchFamily="18" charset="0"/>
              </a:rPr>
              <a:t> for </a:t>
            </a:r>
            <a:r>
              <a:rPr lang="en-GB" sz="1700" dirty="0">
                <a:latin typeface="Calibri" panose="020F0502020204030204" pitchFamily="34" charset="0"/>
                <a:ea typeface="Calibri" panose="020F0502020204030204" pitchFamily="34" charset="0"/>
                <a:cs typeface="Times New Roman" panose="02020603050405020304" pitchFamily="18" charset="0"/>
              </a:rPr>
              <a:t>named </a:t>
            </a:r>
            <a:r>
              <a:rPr lang="en-GB" sz="1700" dirty="0">
                <a:effectLst/>
                <a:latin typeface="Calibri" panose="020F0502020204030204" pitchFamily="34" charset="0"/>
                <a:ea typeface="Calibri" panose="020F0502020204030204" pitchFamily="34" charset="0"/>
                <a:cs typeface="Times New Roman" panose="02020603050405020304" pitchFamily="18" charset="0"/>
              </a:rPr>
              <a:t> </a:t>
            </a:r>
            <a:r>
              <a:rPr lang="en-GB" sz="1700" dirty="0">
                <a:latin typeface="Calibri" panose="020F0502020204030204" pitchFamily="34" charset="0"/>
                <a:ea typeface="Calibri" panose="020F0502020204030204" pitchFamily="34" charset="0"/>
                <a:cs typeface="Times New Roman" panose="02020603050405020304" pitchFamily="18" charset="0"/>
              </a:rPr>
              <a:t>organization </a:t>
            </a:r>
            <a:r>
              <a:rPr lang="en-GB" sz="1700" dirty="0">
                <a:effectLst/>
                <a:latin typeface="Calibri" panose="020F0502020204030204" pitchFamily="34" charset="0"/>
                <a:ea typeface="Calibri" panose="020F0502020204030204" pitchFamily="34" charset="0"/>
                <a:cs typeface="Times New Roman" panose="02020603050405020304" pitchFamily="18" charset="0"/>
              </a:rPr>
              <a:t> in its </a:t>
            </a:r>
            <a:r>
              <a:rPr lang="en-GB" sz="1700" dirty="0">
                <a:latin typeface="Calibri" panose="020F0502020204030204" pitchFamily="34" charset="0"/>
                <a:ea typeface="Calibri" panose="020F0502020204030204" pitchFamily="34" charset="0"/>
                <a:cs typeface="Times New Roman" panose="02020603050405020304" pitchFamily="18" charset="0"/>
              </a:rPr>
              <a:t>terms </a:t>
            </a:r>
            <a:r>
              <a:rPr lang="en-GB" sz="1700" dirty="0">
                <a:effectLst/>
                <a:latin typeface="Calibri" panose="020F0502020204030204" pitchFamily="34" charset="0"/>
                <a:ea typeface="Calibri" panose="020F0502020204030204" pitchFamily="34" charset="0"/>
                <a:cs typeface="Times New Roman" panose="02020603050405020304" pitchFamily="18" charset="0"/>
              </a:rPr>
              <a:t> success and </a:t>
            </a:r>
            <a:r>
              <a:rPr lang="en-GB" sz="1700" dirty="0">
                <a:latin typeface="Calibri" panose="020F0502020204030204" pitchFamily="34" charset="0"/>
                <a:ea typeface="Calibri" panose="020F0502020204030204" pitchFamily="34" charset="0"/>
                <a:cs typeface="Times New Roman" panose="02020603050405020304" pitchFamily="18" charset="0"/>
              </a:rPr>
              <a:t>normally </a:t>
            </a:r>
            <a:r>
              <a:rPr lang="en-GB" sz="1700" dirty="0">
                <a:effectLst/>
                <a:latin typeface="Calibri" panose="020F0502020204030204" pitchFamily="34" charset="0"/>
                <a:ea typeface="Calibri" panose="020F0502020204030204" pitchFamily="34" charset="0"/>
                <a:cs typeface="Times New Roman" panose="02020603050405020304" pitchFamily="18" charset="0"/>
              </a:rPr>
              <a:t>rotate next recruitment managing and </a:t>
            </a:r>
            <a:r>
              <a:rPr lang="en-GB" sz="1700" dirty="0">
                <a:latin typeface="Calibri" panose="020F0502020204030204" pitchFamily="34" charset="0"/>
                <a:ea typeface="Calibri" panose="020F0502020204030204" pitchFamily="34" charset="0"/>
                <a:cs typeface="Times New Roman" panose="02020603050405020304" pitchFamily="18" charset="0"/>
              </a:rPr>
              <a:t>coordinating </a:t>
            </a:r>
            <a:r>
              <a:rPr lang="en-GB" sz="1700" dirty="0">
                <a:effectLst/>
                <a:latin typeface="Calibri" panose="020F0502020204030204" pitchFamily="34" charset="0"/>
                <a:ea typeface="Calibri" panose="020F0502020204030204" pitchFamily="34" charset="0"/>
                <a:cs typeface="Times New Roman" panose="02020603050405020304" pitchFamily="18" charset="0"/>
              </a:rPr>
              <a:t> the employees</a:t>
            </a:r>
            <a:r>
              <a:rPr lang="en-GB" sz="1700" b="1" dirty="0">
                <a:effectLst/>
                <a:latin typeface="Calibri" panose="020F0502020204030204" pitchFamily="34" charset="0"/>
                <a:ea typeface="Calibri" panose="020F0502020204030204" pitchFamily="34" charset="0"/>
                <a:cs typeface="Times New Roman" panose="02020603050405020304" pitchFamily="18" charset="0"/>
              </a:rPr>
              <a:t>.  </a:t>
            </a:r>
            <a:r>
              <a:rPr lang="en-GB" sz="1700" dirty="0">
                <a:effectLst/>
                <a:latin typeface="Calibri" panose="020F0502020204030204" pitchFamily="34" charset="0"/>
                <a:ea typeface="Calibri" panose="020F0502020204030204" pitchFamily="34" charset="0"/>
                <a:cs typeface="Times New Roman" panose="02020603050405020304" pitchFamily="18" charset="0"/>
              </a:rPr>
              <a:t>Michael Armstrong   in his book has </a:t>
            </a:r>
            <a:r>
              <a:rPr lang="en-GB" sz="1700" dirty="0">
                <a:latin typeface="Calibri" panose="020F0502020204030204" pitchFamily="34" charset="0"/>
                <a:ea typeface="Calibri" panose="020F0502020204030204" pitchFamily="34" charset="0"/>
                <a:cs typeface="Times New Roman" panose="02020603050405020304" pitchFamily="18" charset="0"/>
              </a:rPr>
              <a:t>specified </a:t>
            </a:r>
            <a:r>
              <a:rPr lang="en-GB" sz="1700" dirty="0">
                <a:effectLst/>
                <a:latin typeface="Calibri" panose="020F0502020204030204" pitchFamily="34" charset="0"/>
                <a:ea typeface="Calibri" panose="020F0502020204030204" pitchFamily="34" charset="0"/>
                <a:cs typeface="Times New Roman" panose="02020603050405020304" pitchFamily="18" charset="0"/>
              </a:rPr>
              <a:t>another key </a:t>
            </a:r>
            <a:r>
              <a:rPr lang="en-GB" sz="1700" dirty="0">
                <a:latin typeface="Calibri" panose="020F0502020204030204" pitchFamily="34" charset="0"/>
                <a:ea typeface="Calibri" panose="020F0502020204030204" pitchFamily="34" charset="0"/>
                <a:cs typeface="Times New Roman" panose="02020603050405020304" pitchFamily="18" charset="0"/>
              </a:rPr>
              <a:t>factor </a:t>
            </a:r>
            <a:r>
              <a:rPr lang="en-GB" sz="1700" dirty="0">
                <a:effectLst/>
                <a:latin typeface="Calibri" panose="020F0502020204030204" pitchFamily="34" charset="0"/>
                <a:ea typeface="Calibri" panose="020F0502020204030204" pitchFamily="34" charset="0"/>
                <a:cs typeface="Times New Roman" panose="02020603050405020304" pitchFamily="18" charset="0"/>
              </a:rPr>
              <a:t> that is most </a:t>
            </a:r>
            <a:r>
              <a:rPr lang="en-GB" sz="1700" dirty="0">
                <a:latin typeface="Calibri" panose="020F0502020204030204" pitchFamily="34" charset="0"/>
                <a:ea typeface="Calibri" panose="020F0502020204030204" pitchFamily="34" charset="0"/>
                <a:cs typeface="Times New Roman" panose="02020603050405020304" pitchFamily="18" charset="0"/>
              </a:rPr>
              <a:t>approachable </a:t>
            </a:r>
            <a:r>
              <a:rPr lang="en-GB" sz="1700" dirty="0">
                <a:effectLst/>
                <a:latin typeface="Calibri" panose="020F0502020204030204" pitchFamily="34" charset="0"/>
                <a:ea typeface="Calibri" panose="020F0502020204030204" pitchFamily="34" charset="0"/>
                <a:cs typeface="Times New Roman" panose="02020603050405020304" pitchFamily="18" charset="0"/>
              </a:rPr>
              <a:t> </a:t>
            </a:r>
            <a:r>
              <a:rPr lang="en-GB" sz="1700" dirty="0">
                <a:latin typeface="Calibri" panose="020F0502020204030204" pitchFamily="34" charset="0"/>
                <a:ea typeface="Calibri" panose="020F0502020204030204" pitchFamily="34" charset="0"/>
                <a:cs typeface="Times New Roman" panose="02020603050405020304" pitchFamily="18" charset="0"/>
              </a:rPr>
              <a:t>to get the </a:t>
            </a:r>
            <a:r>
              <a:rPr lang="en-GB" sz="1700" dirty="0">
                <a:effectLst/>
                <a:latin typeface="Calibri" panose="020F0502020204030204" pitchFamily="34" charset="0"/>
                <a:ea typeface="Calibri" panose="020F0502020204030204" pitchFamily="34" charset="0"/>
                <a:cs typeface="Times New Roman" panose="02020603050405020304" pitchFamily="18" charset="0"/>
              </a:rPr>
              <a:t>success if staff policies are </a:t>
            </a:r>
            <a:r>
              <a:rPr lang="en-GB" sz="1700" dirty="0">
                <a:latin typeface="Calibri" panose="020F0502020204030204" pitchFamily="34" charset="0"/>
                <a:ea typeface="Calibri" panose="020F0502020204030204" pitchFamily="34" charset="0"/>
                <a:cs typeface="Times New Roman" panose="02020603050405020304" pitchFamily="18" charset="0"/>
              </a:rPr>
              <a:t>described </a:t>
            </a:r>
            <a:r>
              <a:rPr lang="en-GB" sz="1700" dirty="0">
                <a:effectLst/>
                <a:latin typeface="Calibri" panose="020F0502020204030204" pitchFamily="34" charset="0"/>
                <a:ea typeface="Calibri" panose="020F0502020204030204" pitchFamily="34" charset="0"/>
                <a:cs typeface="Times New Roman" panose="02020603050405020304" pitchFamily="18" charset="0"/>
              </a:rPr>
              <a:t> related with the company </a:t>
            </a:r>
            <a:r>
              <a:rPr lang="en-GB" sz="1700" dirty="0">
                <a:latin typeface="Calibri" panose="020F0502020204030204" pitchFamily="34" charset="0"/>
                <a:ea typeface="Calibri" panose="020F0502020204030204" pitchFamily="34" charset="0"/>
                <a:cs typeface="Times New Roman" panose="02020603050405020304" pitchFamily="18" charset="0"/>
              </a:rPr>
              <a:t>, </a:t>
            </a:r>
            <a:r>
              <a:rPr lang="en-GB" sz="1700" dirty="0">
                <a:effectLst/>
                <a:latin typeface="Calibri" panose="020F0502020204030204" pitchFamily="34" charset="0"/>
                <a:ea typeface="Calibri" panose="020F0502020204030204" pitchFamily="34" charset="0"/>
                <a:cs typeface="Times New Roman" panose="02020603050405020304" pitchFamily="18" charset="0"/>
              </a:rPr>
              <a:t> further developing </a:t>
            </a:r>
            <a:r>
              <a:rPr lang="en-GB" sz="1700" dirty="0">
                <a:latin typeface="Calibri" panose="020F0502020204030204" pitchFamily="34" charset="0"/>
                <a:ea typeface="Calibri" panose="020F0502020204030204" pitchFamily="34" charset="0"/>
                <a:cs typeface="Times New Roman" panose="02020603050405020304" pitchFamily="18" charset="0"/>
              </a:rPr>
              <a:t> high </a:t>
            </a:r>
            <a:r>
              <a:rPr lang="en-GB" sz="1700" dirty="0">
                <a:effectLst/>
                <a:latin typeface="Calibri" panose="020F0502020204030204" pitchFamily="34" charset="0"/>
                <a:ea typeface="Calibri" panose="020F0502020204030204" pitchFamily="34" charset="0"/>
                <a:cs typeface="Times New Roman" panose="02020603050405020304" pitchFamily="18" charset="0"/>
              </a:rPr>
              <a:t> contributions in achieving the </a:t>
            </a:r>
            <a:r>
              <a:rPr lang="en-GB" sz="1700" dirty="0">
                <a:latin typeface="Calibri" panose="020F0502020204030204" pitchFamily="34" charset="0"/>
                <a:ea typeface="Calibri" panose="020F0502020204030204" pitchFamily="34" charset="0"/>
                <a:cs typeface="Times New Roman" panose="02020603050405020304" pitchFamily="18" charset="0"/>
              </a:rPr>
              <a:t>goals </a:t>
            </a:r>
            <a:r>
              <a:rPr lang="en-GB" sz="1700" dirty="0">
                <a:effectLst/>
                <a:latin typeface="Calibri" panose="020F0502020204030204" pitchFamily="34" charset="0"/>
                <a:ea typeface="Calibri" panose="020F0502020204030204" pitchFamily="34" charset="0"/>
                <a:cs typeface="Times New Roman" panose="02020603050405020304" pitchFamily="18" charset="0"/>
              </a:rPr>
              <a:t> and strategic plans of the </a:t>
            </a:r>
            <a:r>
              <a:rPr lang="en-GB" sz="1700" dirty="0">
                <a:latin typeface="Calibri" panose="020F0502020204030204" pitchFamily="34" charset="0"/>
                <a:ea typeface="Calibri" panose="020F0502020204030204" pitchFamily="34" charset="0"/>
                <a:cs typeface="Times New Roman" panose="02020603050405020304" pitchFamily="18" charset="0"/>
              </a:rPr>
              <a:t>company </a:t>
            </a:r>
            <a:r>
              <a:rPr lang="en-GB" sz="1700" dirty="0">
                <a:effectLst/>
                <a:latin typeface="Calibri" panose="020F0502020204030204" pitchFamily="34" charset="0"/>
                <a:ea typeface="Calibri" panose="020F0502020204030204" pitchFamily="34" charset="0"/>
                <a:cs typeface="Times New Roman" panose="02020603050405020304" pitchFamily="18" charset="0"/>
              </a:rPr>
              <a:t> .  Human resources specialists hiring ,interviewing, and placing workers. They also are connected with the needs of employees like: payroll , training, benefits, and also they have to coordinate to  finalize the functions of organization.</a:t>
            </a:r>
          </a:p>
          <a:p>
            <a:pPr marL="0" indent="0">
              <a:buNone/>
            </a:pPr>
            <a:endParaRPr lang="en-GB" sz="1700" dirty="0">
              <a:latin typeface="Calibri" panose="020F0502020204030204" pitchFamily="34" charset="0"/>
              <a:cs typeface="Times New Roman" panose="02020603050405020304" pitchFamily="18" charset="0"/>
            </a:endParaRPr>
          </a:p>
          <a:p>
            <a:endParaRPr lang="en-GB" sz="1700" dirty="0"/>
          </a:p>
        </p:txBody>
      </p:sp>
      <p:sp>
        <p:nvSpPr>
          <p:cNvPr id="76" name="Rectangle 7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18301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C912BFEF-D571-420B-BCD3-A31650339F20}"/>
              </a:ext>
            </a:extLst>
          </p:cNvPr>
          <p:cNvPicPr>
            <a:picLocks noChangeAspect="1"/>
          </p:cNvPicPr>
          <p:nvPr/>
        </p:nvPicPr>
        <p:blipFill rotWithShape="1">
          <a:blip r:embed="rId2"/>
          <a:srcRect l="26530" t="9091" r="2801" b="1"/>
          <a:stretch/>
        </p:blipFill>
        <p:spPr>
          <a:xfrm>
            <a:off x="3551623" y="-42193"/>
            <a:ext cx="8668512" cy="6857990"/>
          </a:xfrm>
          <a:prstGeom prst="rect">
            <a:avLst/>
          </a:prstGeom>
        </p:spPr>
      </p:pic>
      <p:sp>
        <p:nvSpPr>
          <p:cNvPr id="2" name="Title 1">
            <a:extLst>
              <a:ext uri="{FF2B5EF4-FFF2-40B4-BE49-F238E27FC236}">
                <a16:creationId xmlns:a16="http://schemas.microsoft.com/office/drawing/2014/main" id="{3495BD84-2829-49CA-84C2-5FABE72DF683}"/>
              </a:ext>
            </a:extLst>
          </p:cNvPr>
          <p:cNvSpPr>
            <a:spLocks noGrp="1"/>
          </p:cNvSpPr>
          <p:nvPr>
            <p:ph type="title"/>
          </p:nvPr>
        </p:nvSpPr>
        <p:spPr>
          <a:xfrm>
            <a:off x="589372" y="868499"/>
            <a:ext cx="4023360" cy="3204134"/>
          </a:xfrm>
        </p:spPr>
        <p:txBody>
          <a:bodyPr vert="horz" lIns="91440" tIns="45720" rIns="91440" bIns="45720" rtlCol="0" anchor="b">
            <a:normAutofit/>
          </a:bodyPr>
          <a:lstStyle/>
          <a:p>
            <a:endParaRPr lang="en-US" dirty="0"/>
          </a:p>
        </p:txBody>
      </p:sp>
    </p:spTree>
    <p:extLst>
      <p:ext uri="{BB962C8B-B14F-4D97-AF65-F5344CB8AC3E}">
        <p14:creationId xmlns:p14="http://schemas.microsoft.com/office/powerpoint/2010/main" val="12755392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F3B3-9E00-4EE8-8783-5DAD8BDB8996}"/>
              </a:ext>
            </a:extLst>
          </p:cNvPr>
          <p:cNvSpPr>
            <a:spLocks noGrp="1"/>
          </p:cNvSpPr>
          <p:nvPr>
            <p:ph type="title"/>
          </p:nvPr>
        </p:nvSpPr>
        <p:spPr/>
        <p:txBody>
          <a:bodyPr/>
          <a:lstStyle/>
          <a:p>
            <a:r>
              <a:rPr lang="en-GB" dirty="0"/>
              <a:t>Personal audit </a:t>
            </a:r>
          </a:p>
        </p:txBody>
      </p:sp>
      <p:sp>
        <p:nvSpPr>
          <p:cNvPr id="3" name="Content Placeholder 2">
            <a:extLst>
              <a:ext uri="{FF2B5EF4-FFF2-40B4-BE49-F238E27FC236}">
                <a16:creationId xmlns:a16="http://schemas.microsoft.com/office/drawing/2014/main" id="{BBF02615-6DF0-47B2-B77B-2B4ABD98E303}"/>
              </a:ext>
            </a:extLst>
          </p:cNvPr>
          <p:cNvSpPr>
            <a:spLocks noGrp="1"/>
          </p:cNvSpPr>
          <p:nvPr>
            <p:ph idx="1"/>
          </p:nvPr>
        </p:nvSpPr>
        <p:spPr/>
        <p:txBody>
          <a:bodyPr>
            <a:normAutofit fontScale="92500" lnSpcReduction="20000"/>
          </a:bodyPr>
          <a:lstStyle/>
          <a:p>
            <a:r>
              <a:rPr lang="en-GB" dirty="0"/>
              <a:t>Communication  - 	I have a great skill  listening in term of communication and  speaking public.</a:t>
            </a:r>
          </a:p>
          <a:p>
            <a:r>
              <a:rPr lang="en-GB" dirty="0"/>
              <a:t> Team working -  Other strength that I develop is the teamworking and try to be adaptable in any situation and  share my  knowledge when is necessary .</a:t>
            </a:r>
          </a:p>
          <a:p>
            <a:r>
              <a:rPr lang="en-GB" dirty="0"/>
              <a:t>Training /leading – I </a:t>
            </a:r>
            <a:r>
              <a:rPr lang="en-GB" dirty="0" err="1"/>
              <a:t>ve</a:t>
            </a:r>
            <a:r>
              <a:rPr lang="en-GB" dirty="0"/>
              <a:t> face myself some situation that I was required to offer some training for the workplace and also leading  when my manager was absent because my experience in that  job . </a:t>
            </a:r>
          </a:p>
          <a:p>
            <a:r>
              <a:rPr lang="en-GB" dirty="0"/>
              <a:t>Computing – I'm facing this skill a weakness for me that I don’t have much experience in terms of technology using, excel, power point, etc. </a:t>
            </a:r>
          </a:p>
          <a:p>
            <a:r>
              <a:rPr lang="en-GB" dirty="0"/>
              <a:t>Language – This can be challenging  for me that English is not my native language and sometimes I can feel uncomfortable when I'm speaking public or having a meeting . </a:t>
            </a:r>
          </a:p>
        </p:txBody>
      </p:sp>
    </p:spTree>
    <p:extLst>
      <p:ext uri="{BB962C8B-B14F-4D97-AF65-F5344CB8AC3E}">
        <p14:creationId xmlns:p14="http://schemas.microsoft.com/office/powerpoint/2010/main" val="2094071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700141B-5E10-40E5-872A-C07CF7F0D3ED}"/>
              </a:ext>
            </a:extLst>
          </p:cNvPr>
          <p:cNvSpPr>
            <a:spLocks noGrp="1"/>
          </p:cNvSpPr>
          <p:nvPr>
            <p:ph type="title"/>
          </p:nvPr>
        </p:nvSpPr>
        <p:spPr>
          <a:xfrm>
            <a:off x="841246" y="673770"/>
            <a:ext cx="3644489" cy="2414488"/>
          </a:xfrm>
        </p:spPr>
        <p:txBody>
          <a:bodyPr anchor="t">
            <a:normAutofit/>
          </a:bodyPr>
          <a:lstStyle/>
          <a:p>
            <a:r>
              <a:rPr lang="en-US" sz="3400" dirty="0">
                <a:solidFill>
                  <a:srgbClr val="FFFFFF"/>
                </a:solidFill>
              </a:rPr>
              <a:t>Tasks  of </a:t>
            </a:r>
            <a:r>
              <a:rPr lang="en-US" sz="3400" dirty="0" err="1">
                <a:solidFill>
                  <a:srgbClr val="FFFFFF"/>
                </a:solidFill>
              </a:rPr>
              <a:t>hrm</a:t>
            </a:r>
            <a:r>
              <a:rPr lang="en-US" sz="3400" dirty="0">
                <a:solidFill>
                  <a:srgbClr val="FFFFFF"/>
                </a:solidFill>
              </a:rPr>
              <a:t> help </a:t>
            </a:r>
            <a:r>
              <a:rPr lang="en-US" sz="3400" dirty="0" err="1">
                <a:solidFill>
                  <a:srgbClr val="FFFFFF"/>
                </a:solidFill>
              </a:rPr>
              <a:t>pret</a:t>
            </a:r>
            <a:r>
              <a:rPr lang="en-US" sz="3400" dirty="0">
                <a:solidFill>
                  <a:srgbClr val="FFFFFF"/>
                </a:solidFill>
              </a:rPr>
              <a:t> a manger in way to achieve  their goals </a:t>
            </a:r>
            <a:endParaRPr lang="en-GB" sz="3400" dirty="0">
              <a:solidFill>
                <a:srgbClr val="FFFFFF"/>
              </a:solidFill>
            </a:endParaRPr>
          </a:p>
        </p:txBody>
      </p:sp>
      <p:sp>
        <p:nvSpPr>
          <p:cNvPr id="3" name="Content Placeholder 2">
            <a:extLst>
              <a:ext uri="{FF2B5EF4-FFF2-40B4-BE49-F238E27FC236}">
                <a16:creationId xmlns:a16="http://schemas.microsoft.com/office/drawing/2014/main" id="{4F41D2DD-35BA-4455-AB43-99CB0F6AA6F2}"/>
              </a:ext>
            </a:extLst>
          </p:cNvPr>
          <p:cNvSpPr>
            <a:spLocks noGrp="1"/>
          </p:cNvSpPr>
          <p:nvPr>
            <p:ph idx="1"/>
          </p:nvPr>
        </p:nvSpPr>
        <p:spPr>
          <a:xfrm>
            <a:off x="6095999" y="882315"/>
            <a:ext cx="5254754" cy="5294647"/>
          </a:xfrm>
        </p:spPr>
        <p:txBody>
          <a:bodyPr>
            <a:normAutofit/>
          </a:bodyPr>
          <a:lstStyle/>
          <a:p>
            <a:r>
              <a:rPr lang="en-GB" sz="1500" b="1" dirty="0"/>
              <a:t>Scheduling  work and labour  </a:t>
            </a:r>
            <a:r>
              <a:rPr lang="en-GB" sz="1500" dirty="0"/>
              <a:t>. – job  is assigned   for  potentiality  of work  and demand of productivity  . This function e assess next  demand and requirements  of change to plan  of labour or enrichment of  skills to achieve  the goal  of this organization  . </a:t>
            </a:r>
          </a:p>
          <a:p>
            <a:r>
              <a:rPr lang="en-GB" sz="1500" b="1" dirty="0"/>
              <a:t>Hiring and selection – </a:t>
            </a:r>
            <a:r>
              <a:rPr lang="en-GB" sz="1500" dirty="0">
                <a:latin typeface="Open Sans" panose="020B0606030504020204" pitchFamily="34" charset="0"/>
              </a:rPr>
              <a:t>Some </a:t>
            </a:r>
            <a:r>
              <a:rPr lang="en-GB" sz="1500" b="0" i="0" dirty="0">
                <a:effectLst/>
                <a:latin typeface="Open Sans" panose="020B0606030504020204" pitchFamily="34" charset="0"/>
              </a:rPr>
              <a:t> </a:t>
            </a:r>
            <a:r>
              <a:rPr lang="en-GB" sz="1500" dirty="0">
                <a:latin typeface="Open Sans" panose="020B0606030504020204" pitchFamily="34" charset="0"/>
              </a:rPr>
              <a:t>further </a:t>
            </a:r>
            <a:r>
              <a:rPr lang="en-GB" sz="1500" b="0" i="0" dirty="0">
                <a:effectLst/>
                <a:latin typeface="Open Sans" panose="020B0606030504020204" pitchFamily="34" charset="0"/>
              </a:rPr>
              <a:t> requirements  are </a:t>
            </a:r>
            <a:r>
              <a:rPr lang="en-GB" sz="1500" dirty="0">
                <a:latin typeface="Open Sans" panose="020B0606030504020204" pitchFamily="34" charset="0"/>
              </a:rPr>
              <a:t>selected </a:t>
            </a:r>
            <a:r>
              <a:rPr lang="en-GB" sz="1500" b="0" i="0" dirty="0">
                <a:effectLst/>
                <a:latin typeface="Open Sans" panose="020B0606030504020204" pitchFamily="34" charset="0"/>
              </a:rPr>
              <a:t> and internal capacities are negotiated  then </a:t>
            </a:r>
            <a:r>
              <a:rPr lang="en-GB" sz="1500" dirty="0">
                <a:latin typeface="Open Sans" panose="020B0606030504020204" pitchFamily="34" charset="0"/>
              </a:rPr>
              <a:t>hiring </a:t>
            </a:r>
            <a:r>
              <a:rPr lang="en-GB" sz="1500" b="0" i="0" dirty="0">
                <a:effectLst/>
                <a:latin typeface="Open Sans" panose="020B0606030504020204" pitchFamily="34" charset="0"/>
              </a:rPr>
              <a:t> process  is create  to fill in shortage. Thus function achieves  </a:t>
            </a:r>
            <a:r>
              <a:rPr lang="en-GB" sz="1500" dirty="0">
                <a:latin typeface="Open Sans" panose="020B0606030504020204" pitchFamily="34" charset="0"/>
              </a:rPr>
              <a:t>good </a:t>
            </a:r>
            <a:r>
              <a:rPr lang="en-GB" sz="1500" b="0" i="0" dirty="0">
                <a:effectLst/>
                <a:latin typeface="Open Sans" panose="020B0606030504020204" pitchFamily="34" charset="0"/>
              </a:rPr>
              <a:t> </a:t>
            </a:r>
            <a:r>
              <a:rPr lang="en-GB" sz="1500" dirty="0">
                <a:latin typeface="Open Sans" panose="020B0606030504020204" pitchFamily="34" charset="0"/>
              </a:rPr>
              <a:t>expertise </a:t>
            </a:r>
            <a:r>
              <a:rPr lang="en-GB" sz="1500" b="0" i="0" dirty="0">
                <a:effectLst/>
                <a:latin typeface="Open Sans" panose="020B0606030504020204" pitchFamily="34" charset="0"/>
              </a:rPr>
              <a:t> as per strong  roles to </a:t>
            </a:r>
            <a:r>
              <a:rPr lang="en-GB" sz="1500" dirty="0">
                <a:latin typeface="Open Sans" panose="020B0606030504020204" pitchFamily="34" charset="0"/>
              </a:rPr>
              <a:t>comply aims </a:t>
            </a:r>
            <a:r>
              <a:rPr lang="en-GB" sz="1500" b="0" i="0" dirty="0">
                <a:effectLst/>
                <a:latin typeface="Open Sans" panose="020B0606030504020204" pitchFamily="34" charset="0"/>
              </a:rPr>
              <a:t> of </a:t>
            </a:r>
            <a:r>
              <a:rPr lang="en-GB" sz="1500" b="0" i="0" dirty="0" err="1">
                <a:effectLst/>
                <a:latin typeface="Open Sans" panose="020B0606030504020204" pitchFamily="34" charset="0"/>
              </a:rPr>
              <a:t>Pret</a:t>
            </a:r>
            <a:r>
              <a:rPr lang="en-GB" sz="1500" b="0" i="0" dirty="0">
                <a:effectLst/>
                <a:latin typeface="Open Sans" panose="020B0606030504020204" pitchFamily="34" charset="0"/>
              </a:rPr>
              <a:t> A Manger. This factor help  acquire best talents and develop a </a:t>
            </a:r>
            <a:r>
              <a:rPr lang="en-GB" sz="1500" dirty="0">
                <a:latin typeface="Open Sans" panose="020B0606030504020204" pitchFamily="34" charset="0"/>
              </a:rPr>
              <a:t>firm </a:t>
            </a:r>
            <a:r>
              <a:rPr lang="en-GB" sz="1500" b="0" i="0" dirty="0">
                <a:effectLst/>
                <a:latin typeface="Open Sans" panose="020B0606030504020204" pitchFamily="34" charset="0"/>
              </a:rPr>
              <a:t> and knowledge team in </a:t>
            </a:r>
            <a:r>
              <a:rPr lang="en-GB" sz="1500" dirty="0">
                <a:latin typeface="Open Sans" panose="020B0606030504020204" pitchFamily="34" charset="0"/>
              </a:rPr>
              <a:t>terms </a:t>
            </a:r>
            <a:r>
              <a:rPr lang="en-GB" sz="1500" b="0" i="0" dirty="0">
                <a:effectLst/>
                <a:latin typeface="Open Sans" panose="020B0606030504020204" pitchFamily="34" charset="0"/>
              </a:rPr>
              <a:t>to </a:t>
            </a:r>
            <a:r>
              <a:rPr lang="en-GB" sz="1500" dirty="0">
                <a:latin typeface="Open Sans" panose="020B0606030504020204" pitchFamily="34" charset="0"/>
              </a:rPr>
              <a:t>get  </a:t>
            </a:r>
            <a:r>
              <a:rPr lang="en-GB" sz="1500" b="0" i="0" dirty="0">
                <a:effectLst/>
                <a:latin typeface="Open Sans" panose="020B0606030504020204" pitchFamily="34" charset="0"/>
              </a:rPr>
              <a:t>the aim  of the </a:t>
            </a:r>
            <a:r>
              <a:rPr lang="en-GB" sz="1500" dirty="0">
                <a:latin typeface="Open Sans" panose="020B0606030504020204" pitchFamily="34" charset="0"/>
              </a:rPr>
              <a:t>company </a:t>
            </a:r>
            <a:r>
              <a:rPr lang="en-GB" sz="1500" b="0" i="0" dirty="0">
                <a:effectLst/>
                <a:latin typeface="Open Sans" panose="020B0606030504020204" pitchFamily="34" charset="0"/>
              </a:rPr>
              <a:t> . </a:t>
            </a:r>
          </a:p>
          <a:p>
            <a:r>
              <a:rPr lang="en-GB" sz="1500" b="1" dirty="0"/>
              <a:t>Salary and appraisal -  </a:t>
            </a:r>
            <a:r>
              <a:rPr lang="en-GB" sz="1500" dirty="0"/>
              <a:t>Depending of the performance of  staff  are grated   for appraisals like promotions, bonus , salary  , revisions  etc. </a:t>
            </a:r>
          </a:p>
          <a:p>
            <a:r>
              <a:rPr lang="en-GB" sz="1500" b="1" dirty="0"/>
              <a:t>Skill training  -  </a:t>
            </a:r>
            <a:r>
              <a:rPr lang="en-GB" sz="1500" dirty="0"/>
              <a:t>To get  future needs , </a:t>
            </a:r>
            <a:r>
              <a:rPr lang="en-GB" sz="1500" dirty="0" err="1"/>
              <a:t>Pret</a:t>
            </a:r>
            <a:r>
              <a:rPr lang="en-GB" sz="1500" dirty="0"/>
              <a:t> a Manger grow up potential of  staff    by offering  training  and freedom of expression. </a:t>
            </a:r>
          </a:p>
          <a:p>
            <a:r>
              <a:rPr lang="en-GB" sz="1500" dirty="0"/>
              <a:t>Employee relation -  Friendly work environment, </a:t>
            </a:r>
          </a:p>
          <a:p>
            <a:endParaRPr lang="en-GB" sz="1500" dirty="0"/>
          </a:p>
        </p:txBody>
      </p:sp>
    </p:spTree>
    <p:extLst>
      <p:ext uri="{BB962C8B-B14F-4D97-AF65-F5344CB8AC3E}">
        <p14:creationId xmlns:p14="http://schemas.microsoft.com/office/powerpoint/2010/main" val="234705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F7B306-10F1-48B4-9F82-D8BDB6C3859F}"/>
              </a:ext>
            </a:extLst>
          </p:cNvPr>
          <p:cNvSpPr>
            <a:spLocks noGrp="1"/>
          </p:cNvSpPr>
          <p:nvPr>
            <p:ph type="title"/>
          </p:nvPr>
        </p:nvSpPr>
        <p:spPr>
          <a:xfrm>
            <a:off x="804672" y="640080"/>
            <a:ext cx="3282696" cy="5257800"/>
          </a:xfrm>
        </p:spPr>
        <p:txBody>
          <a:bodyPr>
            <a:normAutofit/>
          </a:bodyPr>
          <a:lstStyle/>
          <a:p>
            <a:r>
              <a:rPr lang="en-GB">
                <a:solidFill>
                  <a:schemeClr val="bg1"/>
                </a:solidFill>
              </a:rPr>
              <a:t>Issues at pret a manger </a:t>
            </a:r>
          </a:p>
        </p:txBody>
      </p:sp>
      <p:sp>
        <p:nvSpPr>
          <p:cNvPr id="3" name="Content Placeholder 2">
            <a:extLst>
              <a:ext uri="{FF2B5EF4-FFF2-40B4-BE49-F238E27FC236}">
                <a16:creationId xmlns:a16="http://schemas.microsoft.com/office/drawing/2014/main" id="{470C4EAE-F61E-48C6-82D4-BFE5E1FBA01F}"/>
              </a:ext>
            </a:extLst>
          </p:cNvPr>
          <p:cNvSpPr>
            <a:spLocks noGrp="1"/>
          </p:cNvSpPr>
          <p:nvPr>
            <p:ph idx="1"/>
          </p:nvPr>
        </p:nvSpPr>
        <p:spPr>
          <a:xfrm>
            <a:off x="5358384" y="640081"/>
            <a:ext cx="6024654" cy="5257800"/>
          </a:xfrm>
        </p:spPr>
        <p:txBody>
          <a:bodyPr anchor="ctr">
            <a:normAutofit/>
          </a:bodyPr>
          <a:lstStyle/>
          <a:p>
            <a:r>
              <a:rPr lang="en-GB" sz="2000" dirty="0"/>
              <a:t>One of the biggest and rememberable issue was that to  achieve the target of growing  the management decided to change  its business model and introduce the concept of twin stores</a:t>
            </a:r>
            <a:r>
              <a:rPr lang="en-GB" sz="1900" dirty="0"/>
              <a:t> .</a:t>
            </a:r>
            <a:r>
              <a:rPr lang="en-GB" sz="1900" i="0" dirty="0">
                <a:effectLst/>
                <a:latin typeface="Open Sans" panose="020B0606030504020204" pitchFamily="34" charset="0"/>
              </a:rPr>
              <a:t> With the </a:t>
            </a:r>
            <a:r>
              <a:rPr lang="en-GB" sz="1900" dirty="0">
                <a:latin typeface="Open Sans" panose="020B0606030504020204" pitchFamily="34" charset="0"/>
              </a:rPr>
              <a:t>vision </a:t>
            </a:r>
            <a:r>
              <a:rPr lang="en-GB" sz="1900" i="0" dirty="0">
                <a:effectLst/>
                <a:latin typeface="Open Sans" panose="020B0606030504020204" pitchFamily="34" charset="0"/>
              </a:rPr>
              <a:t> of this new plan , the sandwiches would be prepared at the kitchen and brought into the chain through a cart. Since most of the </a:t>
            </a:r>
            <a:r>
              <a:rPr lang="en-GB" sz="1900" dirty="0">
                <a:latin typeface="Open Sans" panose="020B0606030504020204" pitchFamily="34" charset="0"/>
              </a:rPr>
              <a:t>clients  prefers  the products  , </a:t>
            </a:r>
            <a:r>
              <a:rPr lang="en-GB" sz="1900" i="0" dirty="0">
                <a:effectLst/>
                <a:latin typeface="Open Sans" panose="020B0606030504020204" pitchFamily="34" charset="0"/>
              </a:rPr>
              <a:t>sandwiches, pastries , coffee offered by </a:t>
            </a:r>
            <a:r>
              <a:rPr lang="en-GB" sz="1900" i="0" dirty="0" err="1">
                <a:effectLst/>
                <a:latin typeface="Open Sans" panose="020B0606030504020204" pitchFamily="34" charset="0"/>
              </a:rPr>
              <a:t>pret</a:t>
            </a:r>
            <a:r>
              <a:rPr lang="en-GB" sz="1900" i="0" dirty="0">
                <a:effectLst/>
                <a:latin typeface="Open Sans" panose="020B0606030504020204" pitchFamily="34" charset="0"/>
              </a:rPr>
              <a:t> as it prepares all its products in the sam</a:t>
            </a:r>
            <a:r>
              <a:rPr lang="en-GB" sz="1900" dirty="0">
                <a:latin typeface="Open Sans" panose="020B0606030504020204" pitchFamily="34" charset="0"/>
              </a:rPr>
              <a:t>e kitchen , therefore much  of consumers  believes in  the freshness , the quality ,and the taste that this coffee shop offer.  With this idea  the organization   has suffered , the sales have low level  and the employees doesn’t feel comfortable  and doesn’t feel comfortable with the customers feedback and complaints.  Applying this model customer has forced to wait extra time and start being served trough the kitchen .</a:t>
            </a:r>
          </a:p>
          <a:p>
            <a:endParaRPr lang="en-GB" sz="1900" dirty="0"/>
          </a:p>
        </p:txBody>
      </p:sp>
    </p:spTree>
    <p:extLst>
      <p:ext uri="{BB962C8B-B14F-4D97-AF65-F5344CB8AC3E}">
        <p14:creationId xmlns:p14="http://schemas.microsoft.com/office/powerpoint/2010/main" val="32038073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BAA433-776C-4FEF-BE52-9DB5BEEA556D}"/>
              </a:ext>
            </a:extLst>
          </p:cNvPr>
          <p:cNvSpPr>
            <a:spLocks noGrp="1"/>
          </p:cNvSpPr>
          <p:nvPr>
            <p:ph type="title"/>
          </p:nvPr>
        </p:nvSpPr>
        <p:spPr>
          <a:xfrm>
            <a:off x="804672" y="640080"/>
            <a:ext cx="3282696" cy="5257800"/>
          </a:xfrm>
        </p:spPr>
        <p:txBody>
          <a:bodyPr>
            <a:normAutofit/>
          </a:bodyPr>
          <a:lstStyle/>
          <a:p>
            <a:r>
              <a:rPr lang="en-GB" sz="3100">
                <a:solidFill>
                  <a:schemeClr val="bg1"/>
                </a:solidFill>
              </a:rPr>
              <a:t>Recommendations solving issues </a:t>
            </a:r>
          </a:p>
        </p:txBody>
      </p:sp>
      <p:sp>
        <p:nvSpPr>
          <p:cNvPr id="3" name="Content Placeholder 2">
            <a:extLst>
              <a:ext uri="{FF2B5EF4-FFF2-40B4-BE49-F238E27FC236}">
                <a16:creationId xmlns:a16="http://schemas.microsoft.com/office/drawing/2014/main" id="{AB1A0FC7-4790-4910-AE0C-E74FF9687227}"/>
              </a:ext>
            </a:extLst>
          </p:cNvPr>
          <p:cNvSpPr>
            <a:spLocks noGrp="1"/>
          </p:cNvSpPr>
          <p:nvPr>
            <p:ph idx="1"/>
          </p:nvPr>
        </p:nvSpPr>
        <p:spPr>
          <a:xfrm>
            <a:off x="5358384" y="640081"/>
            <a:ext cx="6024654" cy="5257800"/>
          </a:xfrm>
        </p:spPr>
        <p:txBody>
          <a:bodyPr anchor="ctr">
            <a:normAutofit/>
          </a:bodyPr>
          <a:lstStyle/>
          <a:p>
            <a:r>
              <a:rPr lang="en-GB" sz="2400" dirty="0"/>
              <a:t> After discussion between employees leaders and managers about the new concept that I mention above ,the organization shall stay with the past design  doing this the organization  will be capable  to keep  itself in the market  ,also  with this the low  in sales would  be recovered because once the personnel  feel encouraged and  they shall start offer  the demands  of clients  with dedication and interest . Also will be reduce the delivery time which is the most important fact for the customers satisfaction . </a:t>
            </a:r>
          </a:p>
        </p:txBody>
      </p:sp>
    </p:spTree>
    <p:extLst>
      <p:ext uri="{BB962C8B-B14F-4D97-AF65-F5344CB8AC3E}">
        <p14:creationId xmlns:p14="http://schemas.microsoft.com/office/powerpoint/2010/main" val="26919524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9"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1"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A3ED633-8D73-4A37-9F49-297D576D7D56}"/>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Review of the ksb and its benefits </a:t>
            </a:r>
          </a:p>
        </p:txBody>
      </p:sp>
      <p:sp>
        <p:nvSpPr>
          <p:cNvPr id="3" name="Content Placeholder 2">
            <a:extLst>
              <a:ext uri="{FF2B5EF4-FFF2-40B4-BE49-F238E27FC236}">
                <a16:creationId xmlns:a16="http://schemas.microsoft.com/office/drawing/2014/main" id="{A3997562-33F0-4FE8-AD9D-48D53DAF7F9A}"/>
              </a:ext>
            </a:extLst>
          </p:cNvPr>
          <p:cNvSpPr>
            <a:spLocks noGrp="1"/>
          </p:cNvSpPr>
          <p:nvPr>
            <p:ph idx="1"/>
          </p:nvPr>
        </p:nvSpPr>
        <p:spPr>
          <a:xfrm>
            <a:off x="5573864" y="1166933"/>
            <a:ext cx="5716988" cy="4279709"/>
          </a:xfrm>
        </p:spPr>
        <p:txBody>
          <a:bodyPr anchor="ctr">
            <a:normAutofit fontScale="92500" lnSpcReduction="10000"/>
          </a:bodyPr>
          <a:lstStyle/>
          <a:p>
            <a:r>
              <a:rPr lang="en-GB" sz="2200" dirty="0" err="1"/>
              <a:t>Pret</a:t>
            </a:r>
            <a:r>
              <a:rPr lang="en-GB" sz="2200" dirty="0"/>
              <a:t> a manger is identified  for its solid  cultural values internally and externally . At its </a:t>
            </a:r>
            <a:r>
              <a:rPr lang="en-GB" sz="2200" dirty="0" err="1"/>
              <a:t>uk</a:t>
            </a:r>
            <a:r>
              <a:rPr lang="en-GB" sz="2200" dirty="0"/>
              <a:t> support centre it has next  150 line managers working with 350 employees to sustain  that culture next  a high standard of performance . The training is designed to help line managers develop skills they need to build an effective conversation with their people . Its about prioritising listening,  approaching situations with a logical and factual mindset , and discover the best ways to communication .Knowledge sharing is a process that enables to knowledge held by individuals and by groups to be transferred to the organizational level , where it can functionable applied to the development of new products, services and processes (Van den Hoof and Ridder (2004).   </a:t>
            </a:r>
          </a:p>
        </p:txBody>
      </p:sp>
    </p:spTree>
    <p:extLst>
      <p:ext uri="{BB962C8B-B14F-4D97-AF65-F5344CB8AC3E}">
        <p14:creationId xmlns:p14="http://schemas.microsoft.com/office/powerpoint/2010/main" val="27386993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4F6DBD-E80A-472F-B86C-B2E78EE6EEC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Conclusion </a:t>
            </a:r>
          </a:p>
        </p:txBody>
      </p:sp>
      <p:sp>
        <p:nvSpPr>
          <p:cNvPr id="3" name="Content Placeholder 2">
            <a:extLst>
              <a:ext uri="{FF2B5EF4-FFF2-40B4-BE49-F238E27FC236}">
                <a16:creationId xmlns:a16="http://schemas.microsoft.com/office/drawing/2014/main" id="{FFB20546-163E-4B77-885A-07BCE7B15D7F}"/>
              </a:ext>
            </a:extLst>
          </p:cNvPr>
          <p:cNvSpPr>
            <a:spLocks noGrp="1"/>
          </p:cNvSpPr>
          <p:nvPr>
            <p:ph idx="1"/>
          </p:nvPr>
        </p:nvSpPr>
        <p:spPr>
          <a:xfrm>
            <a:off x="6503158" y="649480"/>
            <a:ext cx="4862447" cy="5546047"/>
          </a:xfrm>
        </p:spPr>
        <p:txBody>
          <a:bodyPr anchor="ctr">
            <a:normAutofit/>
          </a:bodyPr>
          <a:lstStyle/>
          <a:p>
            <a:r>
              <a:rPr lang="en-GB" sz="2000"/>
              <a:t>The management system is a process in the organisation to ensure  that the firm consistently meets or exceeds customer requirements . A proper management system will help the company run smoothly and can be able to attain its long term goals . Pret a manger is always planning and implementing new strategies and their primordial objective  is the customer satisfaction , a happy workplace environment . Followed by the empowerment of their employees and the free expression . </a:t>
            </a:r>
          </a:p>
        </p:txBody>
      </p:sp>
    </p:spTree>
    <p:extLst>
      <p:ext uri="{BB962C8B-B14F-4D97-AF65-F5344CB8AC3E}">
        <p14:creationId xmlns:p14="http://schemas.microsoft.com/office/powerpoint/2010/main" val="2972624336"/>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F81446-603B-459B-B626-F92B67C2E888}"/>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References </a:t>
            </a:r>
          </a:p>
        </p:txBody>
      </p:sp>
      <p:graphicFrame>
        <p:nvGraphicFramePr>
          <p:cNvPr id="5" name="Content Placeholder 2">
            <a:extLst>
              <a:ext uri="{FF2B5EF4-FFF2-40B4-BE49-F238E27FC236}">
                <a16:creationId xmlns:a16="http://schemas.microsoft.com/office/drawing/2014/main" id="{79044B0D-3550-44B0-B9F8-1B334997B365}"/>
              </a:ext>
            </a:extLst>
          </p:cNvPr>
          <p:cNvGraphicFramePr>
            <a:graphicFrameLocks noGrp="1"/>
          </p:cNvGraphicFramePr>
          <p:nvPr>
            <p:ph idx="1"/>
            <p:extLst>
              <p:ext uri="{D42A27DB-BD31-4B8C-83A1-F6EECF244321}">
                <p14:modId xmlns:p14="http://schemas.microsoft.com/office/powerpoint/2010/main" val="2102749866"/>
              </p:ext>
            </p:extLst>
          </p:nvPr>
        </p:nvGraphicFramePr>
        <p:xfrm>
          <a:off x="5542671" y="541606"/>
          <a:ext cx="6030629"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901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976BE2190FCE7488A1B0A63909FB6D9" ma:contentTypeVersion="7" ma:contentTypeDescription="Create a new document." ma:contentTypeScope="" ma:versionID="867e434edfe7b790ff05ed01ebddbbd7">
  <xsd:schema xmlns:xsd="http://www.w3.org/2001/XMLSchema" xmlns:xs="http://www.w3.org/2001/XMLSchema" xmlns:p="http://schemas.microsoft.com/office/2006/metadata/properties" xmlns:ns3="edbf9fe2-eb7e-429e-8af3-87d9664b8ad0" xmlns:ns4="e09bcaf6-7e56-4537-8119-affe38ca28ab" targetNamespace="http://schemas.microsoft.com/office/2006/metadata/properties" ma:root="true" ma:fieldsID="a003bb3858cca9f54803e979e4e06f40" ns3:_="" ns4:_="">
    <xsd:import namespace="edbf9fe2-eb7e-429e-8af3-87d9664b8ad0"/>
    <xsd:import namespace="e09bcaf6-7e56-4537-8119-affe38ca28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bf9fe2-eb7e-429e-8af3-87d9664b8ad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09bcaf6-7e56-4537-8119-affe38ca28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970EC11-6A3B-4012-B170-47EBE4E582D0}">
  <ds:schemaRefs>
    <ds:schemaRef ds:uri="http://schemas.microsoft.com/sharepoint/v3/contenttype/forms"/>
  </ds:schemaRefs>
</ds:datastoreItem>
</file>

<file path=customXml/itemProps2.xml><?xml version="1.0" encoding="utf-8"?>
<ds:datastoreItem xmlns:ds="http://schemas.openxmlformats.org/officeDocument/2006/customXml" ds:itemID="{5CF20E41-756E-4B1F-A5AF-C76EA42CBC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bf9fe2-eb7e-429e-8af3-87d9664b8ad0"/>
    <ds:schemaRef ds:uri="e09bcaf6-7e56-4537-8119-affe38ca2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17E44F5-1A5E-457F-9A84-4D5D5ABB09B2}">
  <ds:schemaRefs>
    <ds:schemaRef ds:uri="edbf9fe2-eb7e-429e-8af3-87d9664b8ad0"/>
    <ds:schemaRef ds:uri="http://purl.org/dc/dcmitype/"/>
    <ds:schemaRef ds:uri="http://purl.org/dc/elements/1.1/"/>
    <ds:schemaRef ds:uri="http://schemas.microsoft.com/office/2006/documentManagement/types"/>
    <ds:schemaRef ds:uri="http://purl.org/dc/terms/"/>
    <ds:schemaRef ds:uri="http://www.w3.org/XML/1998/namespace"/>
    <ds:schemaRef ds:uri="http://schemas.microsoft.com/office/infopath/2007/PartnerControls"/>
    <ds:schemaRef ds:uri="http://schemas.openxmlformats.org/package/2006/metadata/core-properties"/>
    <ds:schemaRef ds:uri="e09bcaf6-7e56-4537-8119-affe38ca28a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506</TotalTime>
  <Words>1223</Words>
  <Application>Microsoft Office PowerPoint</Application>
  <PresentationFormat>Widescreen</PresentationFormat>
  <Paragraphs>35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Open Sans</vt:lpstr>
      <vt:lpstr>Office Theme</vt:lpstr>
      <vt:lpstr>Developing Relationships and Workplace Achievement  </vt:lpstr>
      <vt:lpstr>Pret A Manger Restaurants  introduction </vt:lpstr>
      <vt:lpstr>Human resources, behaviours, values </vt:lpstr>
      <vt:lpstr>PowerPoint Presentation</vt:lpstr>
      <vt:lpstr>Personal audit </vt:lpstr>
      <vt:lpstr>Tasks  of hrm help pret a manger in way to achieve  their goals </vt:lpstr>
      <vt:lpstr>Issues at pret a manger </vt:lpstr>
      <vt:lpstr>Recommendations solving issues </vt:lpstr>
      <vt:lpstr>Review of the ksb and its benefits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  </dc:title>
  <dc:creator>Liliana Calin (1818714)</dc:creator>
  <cp:lastModifiedBy>Liliana Calin (1818714)</cp:lastModifiedBy>
  <cp:revision>8</cp:revision>
  <dcterms:created xsi:type="dcterms:W3CDTF">2021-12-02T21:06:19Z</dcterms:created>
  <dcterms:modified xsi:type="dcterms:W3CDTF">2021-12-17T22:08:49Z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0x0101000976BE2190FCE7488A1B0A63909FB6D9</vt:lpwstr>
  </property>
</Properties>
</file>