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256" r:id="rId2"/>
    <p:sldId id="257" r:id="rId3"/>
    <p:sldId id="259" r:id="rId4"/>
    <p:sldId id="261" r:id="rId5"/>
    <p:sldId id="260" r:id="rId6"/>
    <p:sldId id="262" r:id="rId7"/>
    <p:sldId id="362" r:id="rId8"/>
    <p:sldId id="264" r:id="rId9"/>
    <p:sldId id="272" r:id="rId10"/>
    <p:sldId id="270" r:id="rId11"/>
    <p:sldId id="350" r:id="rId12"/>
    <p:sldId id="266" r:id="rId13"/>
    <p:sldId id="265" r:id="rId14"/>
    <p:sldId id="267" r:id="rId15"/>
    <p:sldId id="320" r:id="rId16"/>
    <p:sldId id="318" r:id="rId17"/>
    <p:sldId id="310" r:id="rId18"/>
    <p:sldId id="311" r:id="rId19"/>
    <p:sldId id="313" r:id="rId20"/>
    <p:sldId id="312" r:id="rId21"/>
    <p:sldId id="373" r:id="rId22"/>
    <p:sldId id="365" r:id="rId23"/>
    <p:sldId id="374" r:id="rId24"/>
    <p:sldId id="273" r:id="rId25"/>
    <p:sldId id="358" r:id="rId26"/>
    <p:sldId id="359" r:id="rId27"/>
    <p:sldId id="360" r:id="rId28"/>
    <p:sldId id="364" r:id="rId29"/>
    <p:sldId id="375" r:id="rId30"/>
    <p:sldId id="363" r:id="rId31"/>
    <p:sldId id="367" r:id="rId32"/>
    <p:sldId id="361" r:id="rId33"/>
    <p:sldId id="366" r:id="rId34"/>
    <p:sldId id="377" r:id="rId35"/>
    <p:sldId id="353" r:id="rId36"/>
    <p:sldId id="354" r:id="rId37"/>
    <p:sldId id="376" r:id="rId38"/>
    <p:sldId id="352" r:id="rId39"/>
    <p:sldId id="355" r:id="rId40"/>
    <p:sldId id="356" r:id="rId41"/>
    <p:sldId id="357" r:id="rId42"/>
    <p:sldId id="324" r:id="rId43"/>
    <p:sldId id="329" r:id="rId44"/>
    <p:sldId id="369" r:id="rId45"/>
    <p:sldId id="368" r:id="rId46"/>
    <p:sldId id="333" r:id="rId47"/>
    <p:sldId id="341" r:id="rId48"/>
    <p:sldId id="336" r:id="rId49"/>
    <p:sldId id="372" r:id="rId50"/>
    <p:sldId id="346" r:id="rId51"/>
    <p:sldId id="370" r:id="rId52"/>
    <p:sldId id="335" r:id="rId53"/>
    <p:sldId id="338" r:id="rId54"/>
    <p:sldId id="339" r:id="rId55"/>
    <p:sldId id="343" r:id="rId56"/>
    <p:sldId id="344" r:id="rId57"/>
    <p:sldId id="345" r:id="rId58"/>
    <p:sldId id="347" r:id="rId59"/>
    <p:sldId id="371" r:id="rId60"/>
    <p:sldId id="348" r:id="rId61"/>
    <p:sldId id="349" r:id="rId62"/>
    <p:sldId id="332" r:id="rId63"/>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73" d="100"/>
          <a:sy n="73" d="100"/>
        </p:scale>
        <p:origin x="1080" y="72"/>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09/10/2018</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10/9/2018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10/9/2018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4.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cad=rja&amp;uact=8&amp;ved=0ahUKEwi45rHjz8_WAhWIKFAKHdy5DjQQjRwIBw&amp;url=https://blog.sketchup.com/sketchupdate/new-book-architectural-design-sketchup&amp;psig=AOvVaw0PAq__6aB8e4BCHKq7sq2W&amp;ust=1506954044784811"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3.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1.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7OlOrlj8gCFQGt2wodpBQOzQ&amp;url=http://indulgy.com/post/wqbGr2Ef41/be-original&amp;psig=AFQjCNE2NZ9rYqYQfCbE93VzqLGep0dHcw&amp;ust=1443188102664505" TargetMode="External"/><Relationship Id="rId5" Type="http://schemas.openxmlformats.org/officeDocument/2006/relationships/image" Target="../media/image20.jpeg"/><Relationship Id="rId4" Type="http://schemas.openxmlformats.org/officeDocument/2006/relationships/image" Target="../media/image19.png"/></Relationships>
</file>

<file path=ppt/slides/_rels/slide4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xqFQoTCNKOio_Lj8gCFWVD2wodxw0FlA&amp;url=http://www.systemcourse.fr/companies-that-require-critical-thinking/&amp;psig=AFQjCNFK3skXhn8uE6gQ7YZD3EyV0uzPUw&amp;ust=1443180822369856" TargetMode="External"/><Relationship Id="rId2" Type="http://schemas.openxmlformats.org/officeDocument/2006/relationships/image" Target="../media/image22.jpe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gif"/></Relationships>
</file>

<file path=ppt/slides/_rels/slide4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google.co.uk/url?sa=i&amp;rct=j&amp;q=&amp;esrc=s&amp;source=images&amp;cd=&amp;cad=rja&amp;uact=8&amp;ved=0CAcQjRxqFQoTCLaV3NHlj8gCFSsg2wodvDIDaw&amp;url=https://primeloops.com/blog/blog/post/slug/five-tips-on-composition-and-production/&amp;psig=AFQjCNE2NZ9rYqYQfCbE93VzqLGep0dHcw&amp;ust=1443188102664505"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betterbodychemistry.com/neurotechnology-tip/stick-youre-stressed/&amp;ei=ERtBVP7NBYyw7Aa49YD4BA&amp;bvm=bv.77648437,d.ZGU&amp;psig=AFQjCNEZKLr1qxEClkMs2INSq-Blj-mNTw&amp;ust=1413639234766845" TargetMode="External"/><Relationship Id="rId2" Type="http://schemas.openxmlformats.org/officeDocument/2006/relationships/image" Target="../media/image27.gif"/><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5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2600"/>
            <a:ext cx="7772400" cy="1371599"/>
          </a:xfrm>
        </p:spPr>
        <p:txBody>
          <a:bodyPr>
            <a:noAutofit/>
          </a:bodyPr>
          <a:lstStyle/>
          <a:p>
            <a:pPr algn="ctr"/>
            <a:r>
              <a:rPr lang="en-US" sz="4400" i="1" dirty="0" smtClean="0"/>
              <a:t>Built Issues, Study Skills Academic and Professional Practice</a:t>
            </a:r>
            <a:endParaRPr lang="en-US" sz="4400" i="1" dirty="0"/>
          </a:p>
        </p:txBody>
      </p:sp>
      <p:sp>
        <p:nvSpPr>
          <p:cNvPr id="3" name="Subtitle 2"/>
          <p:cNvSpPr>
            <a:spLocks noGrp="1"/>
          </p:cNvSpPr>
          <p:nvPr>
            <p:ph type="subTitle" idx="1"/>
          </p:nvPr>
        </p:nvSpPr>
        <p:spPr>
          <a:xfrm>
            <a:off x="1447800" y="4114800"/>
            <a:ext cx="7162800" cy="2286000"/>
          </a:xfrm>
        </p:spPr>
        <p:txBody>
          <a:bodyPr>
            <a:normAutofit/>
          </a:bodyPr>
          <a:lstStyle/>
          <a:p>
            <a:r>
              <a:rPr lang="en-US" sz="2400" b="1" dirty="0" smtClean="0">
                <a:solidFill>
                  <a:schemeClr val="tx1">
                    <a:lumMod val="50000"/>
                    <a:lumOff val="50000"/>
                  </a:schemeClr>
                </a:solidFill>
              </a:rPr>
              <a:t>Faculty of Architecture, Computing and Engineering</a:t>
            </a:r>
          </a:p>
          <a:p>
            <a:r>
              <a:rPr lang="en-US" sz="2400" b="1" dirty="0" smtClean="0"/>
              <a:t>School of The Built and Natural Environments</a:t>
            </a:r>
          </a:p>
          <a:p>
            <a:endParaRPr lang="en-US" b="1" dirty="0" smtClean="0">
              <a:solidFill>
                <a:schemeClr val="accent1">
                  <a:lumMod val="75000"/>
                </a:schemeClr>
              </a:solidFill>
            </a:endParaRPr>
          </a:p>
          <a:p>
            <a:r>
              <a:rPr lang="en-US" sz="1600" b="1" dirty="0" smtClean="0"/>
              <a:t>Allan Nantel</a:t>
            </a:r>
          </a:p>
          <a:p>
            <a:r>
              <a:rPr lang="en-US" sz="1600" dirty="0" smtClean="0"/>
              <a:t>October 2018</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944562"/>
          </a:xfrm>
        </p:spPr>
        <p:txBody>
          <a:bodyPr>
            <a:normAutofit/>
          </a:bodyPr>
          <a:lstStyle/>
          <a:p>
            <a:r>
              <a:rPr lang="en-US" sz="4000" dirty="0" smtClean="0">
                <a:solidFill>
                  <a:srgbClr val="0070C0"/>
                </a:solidFill>
              </a:rPr>
              <a:t>Built Environment Issues</a:t>
            </a:r>
            <a:endParaRPr lang="en-US" sz="4000" dirty="0">
              <a:solidFill>
                <a:srgbClr val="0070C0"/>
              </a:solidFill>
            </a:endParaRPr>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r>
              <a:rPr lang="en-US" dirty="0" smtClean="0"/>
              <a:t>To provide a basic knowledge of the current issues in the built environment</a:t>
            </a:r>
          </a:p>
          <a:p>
            <a:pPr lvl="1" algn="just"/>
            <a:endParaRPr lang="en-US" dirty="0" smtClean="0"/>
          </a:p>
          <a:p>
            <a:pPr lvl="1" algn="just">
              <a:buFont typeface="Arial" pitchFamily="34" charset="0"/>
              <a:buChar char="•"/>
            </a:pPr>
            <a:r>
              <a:rPr lang="en-US" dirty="0" smtClean="0"/>
              <a:t>To provide an introduction to academic research and writing skills</a:t>
            </a:r>
          </a:p>
          <a:p>
            <a:pPr lvl="1" algn="just">
              <a:buFont typeface="Arial" pitchFamily="34" charset="0"/>
              <a:buChar char="•"/>
            </a:pPr>
            <a:endParaRPr lang="en-US" dirty="0"/>
          </a:p>
          <a:p>
            <a:pPr lvl="1" algn="just">
              <a:buFont typeface="Arial" pitchFamily="34" charset="0"/>
              <a:buChar char="•"/>
            </a:pPr>
            <a:r>
              <a:rPr lang="en-US" dirty="0" smtClean="0"/>
              <a:t>To develop professional standards in report writing</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228600" y="1371600"/>
            <a:ext cx="8458200" cy="4754563"/>
          </a:xfrm>
        </p:spPr>
        <p:txBody>
          <a:bodyPr>
            <a:normAutofit/>
          </a:bodyPr>
          <a:lstStyle/>
          <a:p>
            <a:pPr>
              <a:buNone/>
            </a:pPr>
            <a:r>
              <a:rPr lang="en-US" b="1" u="sng" dirty="0" smtClean="0"/>
              <a:t>Outcome </a:t>
            </a:r>
          </a:p>
          <a:p>
            <a:pPr lvl="1">
              <a:buSzPct val="100000"/>
              <a:buNone/>
            </a:pPr>
            <a:r>
              <a:rPr lang="en-US" dirty="0" smtClean="0"/>
              <a:t>On successful completion of this module, you will be able to  :-  </a:t>
            </a:r>
          </a:p>
          <a:p>
            <a:pPr lvl="1">
              <a:buSzPct val="100000"/>
              <a:buNone/>
            </a:pPr>
            <a:endParaRPr lang="en-US" dirty="0" smtClean="0"/>
          </a:p>
          <a:p>
            <a:pPr lvl="1">
              <a:buSzPct val="100000"/>
              <a:buNone/>
            </a:pPr>
            <a:r>
              <a:rPr lang="en-US" dirty="0" smtClean="0"/>
              <a:t>  		</a:t>
            </a:r>
            <a:r>
              <a:rPr lang="en-US" sz="2100" dirty="0" smtClean="0"/>
              <a:t>1. Understand the basic structure of the built environment and the </a:t>
            </a:r>
          </a:p>
          <a:p>
            <a:pPr lvl="1">
              <a:buSzPct val="100000"/>
              <a:buNone/>
            </a:pPr>
            <a:r>
              <a:rPr lang="en-US" sz="2100" dirty="0"/>
              <a:t> </a:t>
            </a:r>
            <a:r>
              <a:rPr lang="en-US" sz="2100" dirty="0" smtClean="0"/>
              <a:t>           current issues influencing the way the industry functions.</a:t>
            </a:r>
          </a:p>
          <a:p>
            <a:pPr marL="1371600" lvl="2" indent="-457200">
              <a:buClrTx/>
              <a:buSzPct val="105000"/>
              <a:buNone/>
            </a:pPr>
            <a:endParaRPr lang="en-US" dirty="0"/>
          </a:p>
          <a:p>
            <a:pPr marL="1371600" lvl="2" indent="-457200">
              <a:buClrTx/>
              <a:buSzPct val="105000"/>
              <a:buNone/>
            </a:pPr>
            <a:r>
              <a:rPr lang="en-US" dirty="0" smtClean="0"/>
              <a:t>2. Investigate and report on an issue in an academic manner.</a:t>
            </a:r>
          </a:p>
          <a:p>
            <a:pPr marL="1371600" lvl="2" indent="-457200">
              <a:buClrTx/>
              <a:buSzPct val="105000"/>
              <a:buFont typeface="+mj-lt"/>
              <a:buAutoNum type="arabicPeriod"/>
            </a:pPr>
            <a:endParaRPr lang="en-US" dirty="0" smtClean="0"/>
          </a:p>
          <a:p>
            <a:pPr marL="1371600" lvl="2" indent="-457200">
              <a:buClrTx/>
              <a:buSzPct val="105000"/>
              <a:buNone/>
            </a:pPr>
            <a:r>
              <a:rPr lang="en-US" dirty="0" smtClean="0"/>
              <a:t>3. Develop a professional standard of report and note writing that</a:t>
            </a:r>
          </a:p>
          <a:p>
            <a:pPr marL="1371600" lvl="2" indent="-457200">
              <a:buClrTx/>
              <a:buSzPct val="105000"/>
              <a:buNone/>
            </a:pPr>
            <a:r>
              <a:rPr lang="en-US" dirty="0"/>
              <a:t> </a:t>
            </a:r>
            <a:r>
              <a:rPr lang="en-US" dirty="0" smtClean="0"/>
              <a:t>   will assist in both academic submission and professional work</a:t>
            </a:r>
          </a:p>
          <a:p>
            <a:pPr marL="1371600" lvl="2" indent="-457200">
              <a:buClrTx/>
              <a:buSzPct val="105000"/>
              <a:buNone/>
            </a:pPr>
            <a:r>
              <a:rPr lang="en-US" dirty="0"/>
              <a:t> </a:t>
            </a:r>
            <a:r>
              <a:rPr lang="en-US" dirty="0" smtClean="0"/>
              <a:t>   practice.</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457200" y="1143000"/>
            <a:ext cx="8229600" cy="5257800"/>
          </a:xfrm>
        </p:spPr>
        <p:txBody>
          <a:bodyPr>
            <a:normAutofit fontScale="77500" lnSpcReduction="20000"/>
          </a:bodyPr>
          <a:lstStyle/>
          <a:p>
            <a:pPr>
              <a:buNone/>
            </a:pPr>
            <a:r>
              <a:rPr lang="en-US" sz="2800" b="1" u="sng" dirty="0" smtClean="0"/>
              <a:t>Indicative Content 1:</a:t>
            </a:r>
          </a:p>
          <a:p>
            <a:pPr>
              <a:buNone/>
            </a:pPr>
            <a:endParaRPr lang="en-US" sz="2800" b="1" u="sng" dirty="0" smtClean="0"/>
          </a:p>
          <a:p>
            <a:pPr lvl="1">
              <a:buFont typeface="Wingdings" pitchFamily="2" charset="2"/>
              <a:buChar char="§"/>
            </a:pPr>
            <a:r>
              <a:rPr lang="en-US" dirty="0" smtClean="0"/>
              <a:t>Understand the basic structure of the built environment and the current issues influencing the way the industry functions.</a:t>
            </a:r>
          </a:p>
          <a:p>
            <a:pPr lvl="1">
              <a:buFont typeface="Wingdings" pitchFamily="2" charset="2"/>
              <a:buChar char="§"/>
            </a:pPr>
            <a:endParaRPr lang="en-US" dirty="0" smtClean="0"/>
          </a:p>
          <a:p>
            <a:pPr lvl="2">
              <a:buFont typeface="Wingdings" pitchFamily="2" charset="2"/>
              <a:buChar char="Ø"/>
            </a:pPr>
            <a:r>
              <a:rPr lang="en-US" dirty="0" smtClean="0"/>
              <a:t> </a:t>
            </a:r>
            <a:r>
              <a:rPr lang="en-US" b="1" i="1" dirty="0" smtClean="0">
                <a:solidFill>
                  <a:srgbClr val="0070C0"/>
                </a:solidFill>
              </a:rPr>
              <a:t>Organisations within the sector</a:t>
            </a:r>
            <a:endParaRPr lang="en-US" b="1" dirty="0" smtClean="0">
              <a:solidFill>
                <a:srgbClr val="0070C0"/>
              </a:solidFill>
            </a:endParaRPr>
          </a:p>
          <a:p>
            <a:pPr lvl="3">
              <a:buFont typeface="Wingdings" pitchFamily="2" charset="2"/>
              <a:buChar char="v"/>
            </a:pPr>
            <a:r>
              <a:rPr lang="en-US" b="1" dirty="0" smtClean="0">
                <a:solidFill>
                  <a:srgbClr val="0070C0"/>
                </a:solidFill>
              </a:rPr>
              <a:t>Professions within the sector</a:t>
            </a:r>
          </a:p>
          <a:p>
            <a:pPr lvl="3">
              <a:buFont typeface="Wingdings" pitchFamily="2" charset="2"/>
              <a:buChar char="v"/>
            </a:pPr>
            <a:r>
              <a:rPr lang="en-US" b="1" dirty="0" smtClean="0">
                <a:solidFill>
                  <a:srgbClr val="0070C0"/>
                </a:solidFill>
              </a:rPr>
              <a:t>Development control Legislation </a:t>
            </a:r>
          </a:p>
          <a:p>
            <a:pPr lvl="3">
              <a:buFont typeface="Wingdings" pitchFamily="2" charset="2"/>
              <a:buChar char="v"/>
            </a:pPr>
            <a:r>
              <a:rPr lang="en-US" b="1" dirty="0" smtClean="0">
                <a:solidFill>
                  <a:srgbClr val="0070C0"/>
                </a:solidFill>
              </a:rPr>
              <a:t>Building control Legislation</a:t>
            </a:r>
          </a:p>
          <a:p>
            <a:pPr lvl="3">
              <a:buFont typeface="Wingdings" pitchFamily="2" charset="2"/>
              <a:buChar char="v"/>
            </a:pPr>
            <a:r>
              <a:rPr lang="en-US" b="1" dirty="0" smtClean="0">
                <a:solidFill>
                  <a:srgbClr val="0070C0"/>
                </a:solidFill>
              </a:rPr>
              <a:t>Government control of infrastructure</a:t>
            </a:r>
          </a:p>
          <a:p>
            <a:pPr lvl="3">
              <a:buFont typeface="Wingdings" pitchFamily="2" charset="2"/>
              <a:buChar char="v"/>
            </a:pPr>
            <a:r>
              <a:rPr lang="en-US" b="1" dirty="0" smtClean="0">
                <a:solidFill>
                  <a:srgbClr val="0070C0"/>
                </a:solidFill>
              </a:rPr>
              <a:t>The Climate Change Imperative</a:t>
            </a:r>
            <a:endParaRPr lang="en-US" sz="1600" b="1" dirty="0" smtClean="0">
              <a:solidFill>
                <a:srgbClr val="0070C0"/>
              </a:solidFill>
            </a:endParaRPr>
          </a:p>
          <a:p>
            <a:pPr lvl="3">
              <a:buFont typeface="Wingdings" pitchFamily="2" charset="2"/>
              <a:buChar char="v"/>
            </a:pPr>
            <a:r>
              <a:rPr lang="en-US" b="1" dirty="0" smtClean="0">
                <a:solidFill>
                  <a:srgbClr val="0070C0"/>
                </a:solidFill>
              </a:rPr>
              <a:t>UK Infrastructure</a:t>
            </a:r>
          </a:p>
          <a:p>
            <a:pPr lvl="3">
              <a:buFont typeface="Wingdings" pitchFamily="2" charset="2"/>
              <a:buChar char="v"/>
            </a:pPr>
            <a:r>
              <a:rPr lang="en-US" b="1" dirty="0" smtClean="0">
                <a:solidFill>
                  <a:srgbClr val="0070C0"/>
                </a:solidFill>
              </a:rPr>
              <a:t>The </a:t>
            </a:r>
            <a:r>
              <a:rPr lang="en-US" b="1" dirty="0">
                <a:solidFill>
                  <a:srgbClr val="0070C0"/>
                </a:solidFill>
              </a:rPr>
              <a:t>H</a:t>
            </a:r>
            <a:r>
              <a:rPr lang="en-US" b="1" dirty="0" smtClean="0">
                <a:solidFill>
                  <a:srgbClr val="0070C0"/>
                </a:solidFill>
              </a:rPr>
              <a:t>ousing Market </a:t>
            </a:r>
          </a:p>
          <a:p>
            <a:pPr lvl="3">
              <a:buFont typeface="Wingdings" pitchFamily="2" charset="2"/>
              <a:buChar char="v"/>
            </a:pPr>
            <a:r>
              <a:rPr lang="en-US" b="1" dirty="0" smtClean="0">
                <a:solidFill>
                  <a:srgbClr val="0070C0"/>
                </a:solidFill>
              </a:rPr>
              <a:t>Effects of Globalisation</a:t>
            </a:r>
          </a:p>
          <a:p>
            <a:pPr lvl="3">
              <a:buFont typeface="Wingdings" pitchFamily="2" charset="2"/>
              <a:buChar char="v"/>
            </a:pPr>
            <a:r>
              <a:rPr lang="en-US" b="1" dirty="0" smtClean="0">
                <a:solidFill>
                  <a:srgbClr val="0070C0"/>
                </a:solidFill>
              </a:rPr>
              <a:t>Sustainability and Green Building</a:t>
            </a:r>
          </a:p>
          <a:p>
            <a:pPr lvl="3">
              <a:buFont typeface="Wingdings" pitchFamily="2" charset="2"/>
              <a:buChar char="v"/>
            </a:pPr>
            <a:r>
              <a:rPr lang="en-US" b="1" dirty="0" smtClean="0">
                <a:solidFill>
                  <a:srgbClr val="0070C0"/>
                </a:solidFill>
              </a:rPr>
              <a:t>Sources of Finance</a:t>
            </a:r>
          </a:p>
          <a:p>
            <a:pPr lvl="3">
              <a:buFont typeface="Wingdings" pitchFamily="2" charset="2"/>
              <a:buChar char="v"/>
            </a:pPr>
            <a:r>
              <a:rPr lang="en-US" b="1" dirty="0" smtClean="0">
                <a:solidFill>
                  <a:srgbClr val="0070C0"/>
                </a:solidFill>
              </a:rPr>
              <a:t>BIMM</a:t>
            </a:r>
          </a:p>
          <a:p>
            <a:pPr lvl="3">
              <a:buNone/>
            </a:pPr>
            <a:r>
              <a:rPr lang="en-US" sz="1600" b="1" dirty="0" smtClean="0">
                <a:solidFill>
                  <a:srgbClr val="0070C0"/>
                </a:solidFill>
              </a:rPr>
              <a:t>     </a:t>
            </a:r>
          </a:p>
          <a:p>
            <a:pPr lvl="2">
              <a:buFont typeface="Wingdings" pitchFamily="2" charset="2"/>
              <a:buChar char="Ø"/>
            </a:pPr>
            <a:endParaRPr lang="en-US" i="1" dirty="0" smtClean="0"/>
          </a:p>
          <a:p>
            <a:pPr lvl="2">
              <a:buFont typeface="Wingdings" pitchFamily="2" charset="2"/>
              <a:buChar char="Ø"/>
            </a:pPr>
            <a:r>
              <a:rPr lang="en-US" i="1" dirty="0" smtClean="0"/>
              <a:t>Exercises associated with principals</a:t>
            </a:r>
            <a:endParaRPr lang="en-US" sz="2000" dirty="0" smtClean="0"/>
          </a:p>
          <a:p>
            <a:pPr lvl="1">
              <a:buNone/>
            </a:pPr>
            <a:endParaRPr lang="en-US" dirty="0" smtClean="0"/>
          </a:p>
        </p:txBody>
      </p:sp>
      <p:sp>
        <p:nvSpPr>
          <p:cNvPr id="6" name="Rectangle 5"/>
          <p:cNvSpPr/>
          <p:nvPr/>
        </p:nvSpPr>
        <p:spPr>
          <a:xfrm>
            <a:off x="5867400" y="5562600"/>
            <a:ext cx="30480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457200" y="1143000"/>
            <a:ext cx="8229600" cy="5334000"/>
          </a:xfrm>
        </p:spPr>
        <p:txBody>
          <a:bodyPr>
            <a:normAutofit/>
          </a:bodyPr>
          <a:lstStyle/>
          <a:p>
            <a:pPr>
              <a:buNone/>
            </a:pPr>
            <a:r>
              <a:rPr lang="en-US" b="1" u="sng" dirty="0" smtClean="0"/>
              <a:t>Indicative Content 2</a:t>
            </a:r>
          </a:p>
          <a:p>
            <a:pPr lvl="1">
              <a:buFont typeface="Wingdings" pitchFamily="2" charset="2"/>
              <a:buChar char="§"/>
            </a:pPr>
            <a:endParaRPr lang="en-US" dirty="0" smtClean="0"/>
          </a:p>
          <a:p>
            <a:pPr lvl="1">
              <a:buSzPct val="100000"/>
              <a:buFont typeface="Wingdings" pitchFamily="2" charset="2"/>
              <a:buChar char="§"/>
            </a:pPr>
            <a:r>
              <a:rPr lang="en-US" dirty="0" smtClean="0"/>
              <a:t>Investigate and report on an issue in an academic manner.</a:t>
            </a:r>
          </a:p>
          <a:p>
            <a:pPr lvl="2">
              <a:buSzPct val="80000"/>
              <a:buFont typeface="Wingdings" pitchFamily="2" charset="2"/>
              <a:buChar char="Ø"/>
            </a:pPr>
            <a:r>
              <a:rPr lang="en-US" b="1" dirty="0" smtClean="0">
                <a:solidFill>
                  <a:srgbClr val="0070C0"/>
                </a:solidFill>
              </a:rPr>
              <a:t>What Industry issues do we come across presently?</a:t>
            </a:r>
          </a:p>
          <a:p>
            <a:pPr lvl="2">
              <a:buSzPct val="80000"/>
              <a:buFont typeface="Wingdings" pitchFamily="2" charset="2"/>
              <a:buChar char="Ø"/>
            </a:pPr>
            <a:endParaRPr lang="en-US" b="1" dirty="0" smtClean="0">
              <a:solidFill>
                <a:srgbClr val="0070C0"/>
              </a:solidFill>
            </a:endParaRPr>
          </a:p>
          <a:p>
            <a:pPr lvl="2">
              <a:buSzPct val="80000"/>
              <a:buFont typeface="Wingdings" pitchFamily="2" charset="2"/>
              <a:buChar char="Ø"/>
            </a:pPr>
            <a:endParaRPr lang="en-US" b="1" dirty="0" smtClean="0">
              <a:solidFill>
                <a:srgbClr val="0070C0"/>
              </a:solidFill>
            </a:endParaRPr>
          </a:p>
          <a:p>
            <a:pPr lvl="3">
              <a:buSzPct val="80000"/>
              <a:buFont typeface="Wingdings" pitchFamily="2" charset="2"/>
              <a:buChar char="v"/>
            </a:pPr>
            <a:r>
              <a:rPr lang="en-US" dirty="0" smtClean="0"/>
              <a:t> </a:t>
            </a:r>
            <a:r>
              <a:rPr lang="en-US" b="1" dirty="0" smtClean="0">
                <a:solidFill>
                  <a:srgbClr val="0070C0"/>
                </a:solidFill>
              </a:rPr>
              <a:t>Define the issue – precise, concise and analytical</a:t>
            </a:r>
          </a:p>
          <a:p>
            <a:pPr lvl="3">
              <a:buSzPct val="80000"/>
              <a:buFont typeface="Wingdings" pitchFamily="2" charset="2"/>
              <a:buChar char="v"/>
            </a:pPr>
            <a:r>
              <a:rPr lang="en-US" dirty="0" smtClean="0"/>
              <a:t> </a:t>
            </a:r>
            <a:r>
              <a:rPr lang="en-US" b="1" dirty="0" smtClean="0">
                <a:solidFill>
                  <a:srgbClr val="0070C0"/>
                </a:solidFill>
              </a:rPr>
              <a:t>Sources of information?</a:t>
            </a:r>
          </a:p>
          <a:p>
            <a:pPr lvl="3">
              <a:buSzPct val="80000"/>
              <a:buFont typeface="Wingdings" pitchFamily="2" charset="2"/>
              <a:buChar char="v"/>
            </a:pPr>
            <a:r>
              <a:rPr lang="en-US" dirty="0" smtClean="0"/>
              <a:t> </a:t>
            </a:r>
            <a:r>
              <a:rPr lang="en-US" b="1" dirty="0" smtClean="0">
                <a:solidFill>
                  <a:srgbClr val="0070C0"/>
                </a:solidFill>
              </a:rPr>
              <a:t>Referencing and the Harvard system / Bibliographies</a:t>
            </a:r>
            <a:endParaRPr lang="en-US" dirty="0" smtClean="0"/>
          </a:p>
          <a:p>
            <a:pPr lvl="3">
              <a:buSzPct val="80000"/>
              <a:buFont typeface="Wingdings" pitchFamily="2" charset="2"/>
              <a:buChar char="v"/>
            </a:pPr>
            <a:r>
              <a:rPr lang="en-US" dirty="0" smtClean="0"/>
              <a:t> </a:t>
            </a:r>
            <a:r>
              <a:rPr lang="en-US" b="1" dirty="0">
                <a:solidFill>
                  <a:srgbClr val="0070C0"/>
                </a:solidFill>
              </a:rPr>
              <a:t>T</a:t>
            </a:r>
            <a:r>
              <a:rPr lang="en-US" b="1" dirty="0" smtClean="0">
                <a:solidFill>
                  <a:srgbClr val="0070C0"/>
                </a:solidFill>
              </a:rPr>
              <a:t>ime Management, structuring your report/assignment</a:t>
            </a:r>
          </a:p>
          <a:p>
            <a:pPr lvl="3">
              <a:buSzPct val="80000"/>
              <a:buFont typeface="Wingdings" pitchFamily="2" charset="2"/>
              <a:buChar char="v"/>
            </a:pPr>
            <a:r>
              <a:rPr lang="en-US" dirty="0" smtClean="0"/>
              <a:t> </a:t>
            </a:r>
            <a:r>
              <a:rPr lang="en-US" b="1" dirty="0" smtClean="0">
                <a:solidFill>
                  <a:srgbClr val="0070C0"/>
                </a:solidFill>
              </a:rPr>
              <a:t>Critical Thinking !?</a:t>
            </a:r>
          </a:p>
          <a:p>
            <a:pPr lvl="3">
              <a:buSzPct val="80000"/>
              <a:buFont typeface="Wingdings" pitchFamily="2" charset="2"/>
              <a:buChar char="v"/>
            </a:pPr>
            <a:r>
              <a:rPr lang="en-US" b="1" dirty="0" smtClean="0">
                <a:solidFill>
                  <a:srgbClr val="0070C0"/>
                </a:solidFill>
              </a:rPr>
              <a:t> Plagiarism</a:t>
            </a:r>
          </a:p>
          <a:p>
            <a:pPr lvl="3">
              <a:buSzPct val="80000"/>
              <a:buFont typeface="Wingdings" pitchFamily="2" charset="2"/>
              <a:buChar char="v"/>
            </a:pPr>
            <a:r>
              <a:rPr lang="en-US" b="1" dirty="0" smtClean="0">
                <a:solidFill>
                  <a:srgbClr val="0070C0"/>
                </a:solidFill>
              </a:rPr>
              <a:t> Presentation + Use of Words?</a:t>
            </a:r>
          </a:p>
          <a:p>
            <a:pPr marL="978408" lvl="3" indent="0">
              <a:buSzPct val="80000"/>
              <a:buNone/>
            </a:pPr>
            <a:endParaRPr lang="en-US" b="1" dirty="0" smtClean="0">
              <a:solidFill>
                <a:srgbClr val="0070C0"/>
              </a:solidFill>
            </a:endParaRPr>
          </a:p>
          <a:p>
            <a:pPr lvl="3">
              <a:buSzPct val="80000"/>
              <a:buFont typeface="Wingdings" pitchFamily="2" charset="2"/>
              <a:buChar char="v"/>
            </a:pPr>
            <a:endParaRPr lang="en-US" b="1" dirty="0">
              <a:solidFill>
                <a:srgbClr val="0070C0"/>
              </a:solidFill>
            </a:endParaRPr>
          </a:p>
          <a:p>
            <a:pPr lvl="3">
              <a:buSzPct val="80000"/>
              <a:buFont typeface="Wingdings" pitchFamily="2" charset="2"/>
              <a:buChar char="v"/>
            </a:pPr>
            <a:endParaRPr lang="en-US" b="1" dirty="0" smtClean="0">
              <a:solidFill>
                <a:srgbClr val="0070C0"/>
              </a:solidFill>
            </a:endParaRPr>
          </a:p>
          <a:p>
            <a:pPr lvl="3">
              <a:buSzPct val="80000"/>
              <a:buFont typeface="Wingdings" pitchFamily="2" charset="2"/>
              <a:buChar char="v"/>
            </a:pPr>
            <a:endParaRPr lang="en-US" b="1" dirty="0" smtClean="0">
              <a:solidFill>
                <a:srgbClr val="0070C0"/>
              </a:solidFill>
            </a:endParaRP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sp>
        <p:nvSpPr>
          <p:cNvPr id="4" name="TextBox 3"/>
          <p:cNvSpPr txBox="1"/>
          <p:nvPr/>
        </p:nvSpPr>
        <p:spPr>
          <a:xfrm>
            <a:off x="767686" y="3048000"/>
            <a:ext cx="7919114" cy="400110"/>
          </a:xfrm>
          <a:prstGeom prst="rect">
            <a:avLst/>
          </a:prstGeom>
          <a:noFill/>
        </p:spPr>
        <p:txBody>
          <a:bodyPr wrap="square" rtlCol="0">
            <a:spAutoFit/>
          </a:bodyPr>
          <a:lstStyle/>
          <a:p>
            <a:r>
              <a:rPr lang="en-GB" sz="2000" dirty="0" smtClean="0"/>
              <a:t>If we are ‘reporting’ on these issues…..what would we need to consider ?</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 calcmode="lin" valueType="num">
                                      <p:cBhvr additive="base">
                                        <p:cTn id="3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rmAutofit fontScale="90000"/>
          </a:bodyPr>
          <a:lstStyle/>
          <a:p>
            <a:r>
              <a:rPr lang="en-US" sz="5400" dirty="0" smtClean="0"/>
              <a:t>Built Environment </a:t>
            </a:r>
            <a:r>
              <a:rPr lang="en-US" sz="5400" dirty="0"/>
              <a:t>Issues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dirty="0" smtClean="0"/>
              <a:t>Develop a ‘professional standard’ of report writing</a:t>
            </a:r>
          </a:p>
          <a:p>
            <a:pPr marL="667512" lvl="2" indent="0">
              <a:buNone/>
            </a:pPr>
            <a:r>
              <a:rPr lang="en-US" b="1" dirty="0" smtClean="0">
                <a:solidFill>
                  <a:srgbClr val="0070C0"/>
                </a:solidFill>
              </a:rPr>
              <a:t>We will be looking at….</a:t>
            </a:r>
          </a:p>
          <a:p>
            <a:pPr marL="667512" lvl="2" indent="0">
              <a:buNone/>
            </a:pPr>
            <a:endParaRPr lang="en-US" b="1" dirty="0" smtClean="0">
              <a:solidFill>
                <a:srgbClr val="0070C0"/>
              </a:solidFill>
            </a:endParaRPr>
          </a:p>
          <a:p>
            <a:pPr lvl="2">
              <a:buFont typeface="Wingdings" pitchFamily="2" charset="2"/>
              <a:buChar char="v"/>
            </a:pPr>
            <a:r>
              <a:rPr lang="en-US" b="1" dirty="0" smtClean="0">
                <a:solidFill>
                  <a:srgbClr val="0070C0"/>
                </a:solidFill>
              </a:rPr>
              <a:t>Preparing and planning one</a:t>
            </a:r>
            <a:endParaRPr lang="en-US" b="1" dirty="0">
              <a:solidFill>
                <a:srgbClr val="0070C0"/>
              </a:solidFill>
            </a:endParaRPr>
          </a:p>
          <a:p>
            <a:pPr lvl="2">
              <a:buFont typeface="Wingdings" pitchFamily="2" charset="2"/>
              <a:buChar char="v"/>
            </a:pPr>
            <a:r>
              <a:rPr lang="en-US" b="1" dirty="0" smtClean="0">
                <a:solidFill>
                  <a:srgbClr val="0070C0"/>
                </a:solidFill>
              </a:rPr>
              <a:t>Choosing your words</a:t>
            </a:r>
          </a:p>
          <a:p>
            <a:pPr lvl="2">
              <a:buFont typeface="Wingdings" pitchFamily="2" charset="2"/>
              <a:buChar char="v"/>
            </a:pPr>
            <a:r>
              <a:rPr lang="en-US" b="1" dirty="0" smtClean="0">
                <a:solidFill>
                  <a:srgbClr val="0070C0"/>
                </a:solidFill>
              </a:rPr>
              <a:t>Writing Style – developing your own</a:t>
            </a:r>
          </a:p>
          <a:p>
            <a:pPr lvl="2">
              <a:buFont typeface="Wingdings" pitchFamily="2" charset="2"/>
              <a:buChar char="v"/>
            </a:pPr>
            <a:r>
              <a:rPr lang="en-US" b="1" dirty="0" smtClean="0">
                <a:solidFill>
                  <a:srgbClr val="0070C0"/>
                </a:solidFill>
              </a:rPr>
              <a:t>Collecting Information – sources, methods</a:t>
            </a:r>
          </a:p>
          <a:p>
            <a:pPr lvl="2">
              <a:buFont typeface="Wingdings" pitchFamily="2" charset="2"/>
              <a:buChar char="v"/>
            </a:pPr>
            <a:r>
              <a:rPr lang="en-US" b="1" dirty="0" smtClean="0">
                <a:solidFill>
                  <a:srgbClr val="0070C0"/>
                </a:solidFill>
              </a:rPr>
              <a:t>Producing ‘Technical’ appraisals</a:t>
            </a:r>
          </a:p>
          <a:p>
            <a:pPr lvl="2">
              <a:buFont typeface="Wingdings" pitchFamily="2" charset="2"/>
              <a:buChar char="v"/>
            </a:pPr>
            <a:r>
              <a:rPr lang="en-US" b="1" dirty="0" smtClean="0">
                <a:solidFill>
                  <a:srgbClr val="0070C0"/>
                </a:solidFill>
              </a:rPr>
              <a:t>How to Review / focus prior to issue </a:t>
            </a:r>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857" y="806410"/>
            <a:ext cx="8610600" cy="1077218"/>
          </a:xfrm>
          <a:prstGeom prst="rect">
            <a:avLst/>
          </a:prstGeom>
          <a:noFill/>
        </p:spPr>
        <p:txBody>
          <a:bodyPr wrap="square" rtlCol="0">
            <a:spAutoFit/>
          </a:bodyPr>
          <a:lstStyle/>
          <a:p>
            <a:r>
              <a:rPr lang="en-GB" sz="3200" b="1" dirty="0" smtClean="0">
                <a:solidFill>
                  <a:srgbClr val="0070C0"/>
                </a:solidFill>
              </a:rPr>
              <a:t>What is the purpose of any professional repor</a:t>
            </a:r>
            <a:r>
              <a:rPr lang="en-GB" sz="3600" b="1" dirty="0" smtClean="0">
                <a:solidFill>
                  <a:srgbClr val="0070C0"/>
                </a:solidFill>
              </a:rPr>
              <a:t>t ?</a:t>
            </a:r>
          </a:p>
          <a:p>
            <a:r>
              <a:rPr lang="en-GB" sz="2800" b="1" dirty="0" smtClean="0">
                <a:solidFill>
                  <a:srgbClr val="0070C0"/>
                </a:solidFill>
              </a:rPr>
              <a:t> Write down five reasons….</a:t>
            </a:r>
            <a:endParaRPr lang="en-GB" sz="2800" b="1" dirty="0">
              <a:solidFill>
                <a:srgbClr val="0070C0"/>
              </a:solidFill>
            </a:endParaRPr>
          </a:p>
        </p:txBody>
      </p:sp>
      <p:sp>
        <p:nvSpPr>
          <p:cNvPr id="3" name="TextBox 2"/>
          <p:cNvSpPr txBox="1"/>
          <p:nvPr/>
        </p:nvSpPr>
        <p:spPr>
          <a:xfrm>
            <a:off x="838200" y="2133600"/>
            <a:ext cx="7315200" cy="4093428"/>
          </a:xfrm>
          <a:prstGeom prst="rect">
            <a:avLst/>
          </a:prstGeom>
          <a:noFill/>
        </p:spPr>
        <p:txBody>
          <a:bodyPr wrap="square" rtlCol="0">
            <a:spAutoFit/>
          </a:bodyPr>
          <a:lstStyle/>
          <a:p>
            <a:r>
              <a:rPr lang="en-GB" sz="2000" b="1" dirty="0" smtClean="0">
                <a:solidFill>
                  <a:srgbClr val="0070C0"/>
                </a:solidFill>
              </a:rPr>
              <a:t>To Inform</a:t>
            </a:r>
          </a:p>
          <a:p>
            <a:endParaRPr lang="en-GB" sz="2000" b="1" dirty="0">
              <a:solidFill>
                <a:srgbClr val="0070C0"/>
              </a:solidFill>
            </a:endParaRPr>
          </a:p>
          <a:p>
            <a:r>
              <a:rPr lang="en-GB" sz="2000" b="1" dirty="0" smtClean="0">
                <a:solidFill>
                  <a:srgbClr val="0070C0"/>
                </a:solidFill>
              </a:rPr>
              <a:t>To Describe</a:t>
            </a:r>
          </a:p>
          <a:p>
            <a:endParaRPr lang="en-GB" sz="2000" b="1" dirty="0">
              <a:solidFill>
                <a:srgbClr val="0070C0"/>
              </a:solidFill>
            </a:endParaRPr>
          </a:p>
          <a:p>
            <a:r>
              <a:rPr lang="en-GB" sz="2000" b="1" dirty="0" smtClean="0">
                <a:solidFill>
                  <a:srgbClr val="0070C0"/>
                </a:solidFill>
              </a:rPr>
              <a:t>To Explain</a:t>
            </a:r>
          </a:p>
          <a:p>
            <a:endParaRPr lang="en-GB" sz="2000" b="1" dirty="0">
              <a:solidFill>
                <a:srgbClr val="0070C0"/>
              </a:solidFill>
            </a:endParaRPr>
          </a:p>
          <a:p>
            <a:r>
              <a:rPr lang="en-GB" sz="2000" b="1" dirty="0" smtClean="0">
                <a:solidFill>
                  <a:srgbClr val="0070C0"/>
                </a:solidFill>
              </a:rPr>
              <a:t>To Instruct</a:t>
            </a:r>
          </a:p>
          <a:p>
            <a:endParaRPr lang="en-GB" sz="2000" b="1" dirty="0">
              <a:solidFill>
                <a:srgbClr val="0070C0"/>
              </a:solidFill>
            </a:endParaRPr>
          </a:p>
          <a:p>
            <a:r>
              <a:rPr lang="en-GB" sz="2000" b="1" dirty="0" smtClean="0">
                <a:solidFill>
                  <a:srgbClr val="0070C0"/>
                </a:solidFill>
              </a:rPr>
              <a:t>To Evaluate</a:t>
            </a:r>
          </a:p>
          <a:p>
            <a:endParaRPr lang="en-GB" sz="2000" b="1" dirty="0">
              <a:solidFill>
                <a:srgbClr val="0070C0"/>
              </a:solidFill>
            </a:endParaRPr>
          </a:p>
          <a:p>
            <a:r>
              <a:rPr lang="en-GB" sz="2000" b="1" dirty="0" smtClean="0">
                <a:solidFill>
                  <a:srgbClr val="0070C0"/>
                </a:solidFill>
              </a:rPr>
              <a:t>To Provoke Debate</a:t>
            </a:r>
          </a:p>
          <a:p>
            <a:endParaRPr lang="en-GB" sz="2000" b="1" dirty="0">
              <a:solidFill>
                <a:srgbClr val="0070C0"/>
              </a:solidFill>
            </a:endParaRPr>
          </a:p>
          <a:p>
            <a:r>
              <a:rPr lang="en-GB" sz="2000" b="1" dirty="0" smtClean="0">
                <a:solidFill>
                  <a:srgbClr val="0070C0"/>
                </a:solidFill>
              </a:rPr>
              <a:t>To Persuade</a:t>
            </a:r>
            <a:endParaRPr lang="en-GB" sz="2000" b="1" dirty="0">
              <a:solidFill>
                <a:srgbClr val="0070C0"/>
              </a:solidFill>
            </a:endParaRPr>
          </a:p>
        </p:txBody>
      </p:sp>
      <p:sp>
        <p:nvSpPr>
          <p:cNvPr id="4" name="TextBox 3"/>
          <p:cNvSpPr txBox="1"/>
          <p:nvPr/>
        </p:nvSpPr>
        <p:spPr>
          <a:xfrm>
            <a:off x="6248400" y="6096000"/>
            <a:ext cx="2590800" cy="381000"/>
          </a:xfrm>
          <a:prstGeom prst="rect">
            <a:avLst/>
          </a:prstGeom>
          <a:noFill/>
        </p:spPr>
        <p:txBody>
          <a:bodyPr wrap="square" rtlCol="0">
            <a:spAutoFit/>
          </a:bodyPr>
          <a:lstStyle/>
          <a:p>
            <a:r>
              <a:rPr lang="en-GB" b="1" dirty="0" smtClean="0">
                <a:solidFill>
                  <a:srgbClr val="0070C0"/>
                </a:solidFill>
              </a:rPr>
              <a:t>10 minutes</a:t>
            </a:r>
            <a:endParaRPr lang="en-GB" b="1" dirty="0">
              <a:solidFill>
                <a:srgbClr val="0070C0"/>
              </a:solidFill>
            </a:endParaRPr>
          </a:p>
        </p:txBody>
      </p:sp>
    </p:spTree>
    <p:extLst>
      <p:ext uri="{BB962C8B-B14F-4D97-AF65-F5344CB8AC3E}">
        <p14:creationId xmlns:p14="http://schemas.microsoft.com/office/powerpoint/2010/main" val="1281908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sz="5400" dirty="0" smtClean="0"/>
              <a:t>Built Environment </a:t>
            </a:r>
            <a:r>
              <a:rPr lang="en-US" sz="5400" dirty="0"/>
              <a:t>Issues</a:t>
            </a:r>
            <a:endParaRPr lang="en-US" dirty="0"/>
          </a:p>
        </p:txBody>
      </p:sp>
      <p:sp>
        <p:nvSpPr>
          <p:cNvPr id="3" name="Content Placeholder 2"/>
          <p:cNvSpPr>
            <a:spLocks noGrp="1"/>
          </p:cNvSpPr>
          <p:nvPr>
            <p:ph idx="1"/>
          </p:nvPr>
        </p:nvSpPr>
        <p:spPr>
          <a:xfrm>
            <a:off x="457200" y="1143000"/>
            <a:ext cx="8229600" cy="4983163"/>
          </a:xfrm>
        </p:spPr>
        <p:txBody>
          <a:bodyPr>
            <a:normAutofit/>
          </a:bodyPr>
          <a:lstStyle/>
          <a:p>
            <a:pPr>
              <a:buNone/>
            </a:pPr>
            <a:r>
              <a:rPr lang="en-US" b="1" u="sng" dirty="0" smtClean="0"/>
              <a:t>Implementation</a:t>
            </a:r>
          </a:p>
          <a:p>
            <a:pPr>
              <a:buNone/>
            </a:pPr>
            <a:endParaRPr lang="en-US" b="1" u="sng" dirty="0" smtClean="0"/>
          </a:p>
          <a:p>
            <a:pPr lvl="1">
              <a:buFont typeface="Wingdings" pitchFamily="2" charset="2"/>
              <a:buChar char="§"/>
            </a:pPr>
            <a:r>
              <a:rPr lang="en-US" dirty="0" smtClean="0"/>
              <a:t>Theoretical Knowledge and practical experience…</a:t>
            </a:r>
          </a:p>
          <a:p>
            <a:pPr marL="393192" lvl="1" indent="0">
              <a:buNone/>
            </a:pPr>
            <a:r>
              <a:rPr lang="en-US" dirty="0" smtClean="0"/>
              <a:t>   Through…  </a:t>
            </a:r>
          </a:p>
          <a:p>
            <a:pPr marL="393192" lvl="1" indent="0">
              <a:buNone/>
            </a:pPr>
            <a:endParaRPr lang="en-US" dirty="0" smtClean="0"/>
          </a:p>
          <a:p>
            <a:pPr lvl="1">
              <a:buFont typeface="Wingdings" pitchFamily="2" charset="2"/>
              <a:buChar char="§"/>
            </a:pPr>
            <a:r>
              <a:rPr lang="en-US" dirty="0" smtClean="0"/>
              <a:t>Lecture, Tutorial and specific practical assignments and exercises.</a:t>
            </a:r>
          </a:p>
          <a:p>
            <a:pPr lvl="1">
              <a:buNone/>
            </a:pPr>
            <a:r>
              <a:rPr lang="en-US" dirty="0" smtClean="0"/>
              <a:t>	</a:t>
            </a:r>
          </a:p>
          <a:p>
            <a:pPr lvl="2">
              <a:buNone/>
            </a:pPr>
            <a:endParaRPr lang="en-US" dirty="0" smtClean="0"/>
          </a:p>
        </p:txBody>
      </p:sp>
      <p:sp>
        <p:nvSpPr>
          <p:cNvPr id="5" name="Rectangle 4"/>
          <p:cNvSpPr/>
          <p:nvPr/>
        </p:nvSpPr>
        <p:spPr>
          <a:xfrm>
            <a:off x="5105400" y="5943600"/>
            <a:ext cx="35814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997050"/>
            <a:ext cx="6248400" cy="7822654"/>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b="1" dirty="0" smtClean="0">
                <a:solidFill>
                  <a:srgbClr val="FF0000"/>
                </a:solidFill>
              </a:rPr>
              <a:t>October 2nd  to January 15th</a:t>
            </a:r>
            <a:endParaRPr lang="en-US" sz="2000" b="1" baseline="30000" dirty="0" smtClean="0">
              <a:solidFill>
                <a:srgbClr val="FF0000"/>
              </a:solidFill>
            </a:endParaRPr>
          </a:p>
          <a:p>
            <a:pPr>
              <a:buNone/>
            </a:pPr>
            <a:endParaRPr lang="en-US" sz="2000" baseline="30000" dirty="0" smtClean="0">
              <a:solidFill>
                <a:srgbClr val="FF0000"/>
              </a:solidFill>
            </a:endParaRPr>
          </a:p>
          <a:p>
            <a:pPr algn="just"/>
            <a:r>
              <a:rPr lang="en-US" sz="2000" dirty="0" smtClean="0"/>
              <a:t>1. Develop </a:t>
            </a:r>
            <a:r>
              <a:rPr lang="en-US" sz="2000" dirty="0"/>
              <a:t>a professional standard of report and letter writing </a:t>
            </a:r>
            <a:r>
              <a:rPr lang="en-US" sz="2000" dirty="0" smtClean="0"/>
              <a:t>that will </a:t>
            </a:r>
            <a:r>
              <a:rPr lang="en-US" sz="2000" dirty="0"/>
              <a:t>assist in both academic submission and professional </a:t>
            </a:r>
            <a:r>
              <a:rPr lang="en-US" sz="2000" dirty="0" smtClean="0"/>
              <a:t>work </a:t>
            </a:r>
            <a:r>
              <a:rPr lang="en-US" sz="2000" dirty="0"/>
              <a:t>practice</a:t>
            </a:r>
            <a:r>
              <a:rPr lang="en-US" sz="2000" dirty="0" smtClean="0"/>
              <a:t>.</a:t>
            </a:r>
            <a:r>
              <a:rPr lang="en-US" sz="2000" dirty="0"/>
              <a:t> </a:t>
            </a:r>
            <a:endParaRPr lang="en-US" sz="2000" dirty="0" smtClean="0"/>
          </a:p>
          <a:p>
            <a:pPr algn="just"/>
            <a:endParaRPr lang="en-US" sz="2000" dirty="0"/>
          </a:p>
          <a:p>
            <a:pPr algn="just"/>
            <a:r>
              <a:rPr lang="en-US" sz="2000" b="1" dirty="0" smtClean="0">
                <a:solidFill>
                  <a:srgbClr val="FF0000"/>
                </a:solidFill>
              </a:rPr>
              <a:t>Assessed by Compilation of a Port-Folio in CPD</a:t>
            </a:r>
            <a:endParaRPr lang="en-US" sz="2000" dirty="0"/>
          </a:p>
          <a:p>
            <a:pPr>
              <a:buNone/>
            </a:pPr>
            <a:endParaRPr lang="en-US" sz="2000" dirty="0">
              <a:solidFill>
                <a:srgbClr val="FF0000"/>
              </a:solidFill>
            </a:endParaRPr>
          </a:p>
          <a:p>
            <a:pPr algn="just"/>
            <a:r>
              <a:rPr lang="en-US" sz="2000" dirty="0" smtClean="0"/>
              <a:t>2. Understand </a:t>
            </a:r>
            <a:r>
              <a:rPr lang="en-US" sz="2000" dirty="0"/>
              <a:t>the basic structure of the built environment and the current issues influencing the way the industry functions</a:t>
            </a:r>
            <a:r>
              <a:rPr lang="en-US" sz="2000" dirty="0" smtClean="0"/>
              <a:t>.</a:t>
            </a:r>
          </a:p>
          <a:p>
            <a:pPr algn="just"/>
            <a:endParaRPr lang="en-US" sz="2000" dirty="0"/>
          </a:p>
          <a:p>
            <a:pPr algn="just">
              <a:buNone/>
            </a:pPr>
            <a:r>
              <a:rPr lang="en-US" sz="2000" b="1" dirty="0" smtClean="0">
                <a:solidFill>
                  <a:srgbClr val="FF0000"/>
                </a:solidFill>
              </a:rPr>
              <a:t>Assessed (by you) Investigating </a:t>
            </a:r>
            <a:r>
              <a:rPr lang="en-US" sz="2000" b="1" dirty="0">
                <a:solidFill>
                  <a:srgbClr val="FF0000"/>
                </a:solidFill>
              </a:rPr>
              <a:t>and </a:t>
            </a:r>
            <a:r>
              <a:rPr lang="en-US" sz="2000" b="1" dirty="0" smtClean="0">
                <a:solidFill>
                  <a:srgbClr val="FF0000"/>
                </a:solidFill>
              </a:rPr>
              <a:t>reporting </a:t>
            </a:r>
            <a:r>
              <a:rPr lang="en-US" sz="2000" b="1" dirty="0">
                <a:solidFill>
                  <a:srgbClr val="FF0000"/>
                </a:solidFill>
              </a:rPr>
              <a:t>on </a:t>
            </a:r>
            <a:r>
              <a:rPr lang="en-US" sz="2000" b="1" dirty="0" smtClean="0">
                <a:solidFill>
                  <a:srgbClr val="FF0000"/>
                </a:solidFill>
              </a:rPr>
              <a:t>a Built Environment issue </a:t>
            </a:r>
            <a:r>
              <a:rPr lang="en-US" sz="2000" b="1" dirty="0">
                <a:solidFill>
                  <a:srgbClr val="FF0000"/>
                </a:solidFill>
              </a:rPr>
              <a:t>in an academic </a:t>
            </a:r>
            <a:r>
              <a:rPr lang="en-US" sz="2000" b="1" dirty="0" smtClean="0">
                <a:solidFill>
                  <a:srgbClr val="FF0000"/>
                </a:solidFill>
              </a:rPr>
              <a:t>manner.</a:t>
            </a:r>
          </a:p>
          <a:p>
            <a:pPr>
              <a:buNone/>
            </a:pPr>
            <a:endParaRPr lang="en-US" sz="2100" dirty="0" smtClean="0"/>
          </a:p>
          <a:p>
            <a:pPr>
              <a:buNone/>
            </a:pPr>
            <a:r>
              <a:rPr lang="en-US" sz="2000" b="1" dirty="0" smtClean="0">
                <a:solidFill>
                  <a:srgbClr val="0070C0"/>
                </a:solidFill>
              </a:rPr>
              <a:t>Split delivery -  so different Semester 2 assessment.</a:t>
            </a:r>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7010400" y="3976558"/>
            <a:ext cx="1990725" cy="2295526"/>
          </a:xfrm>
          <a:prstGeom prst="rect">
            <a:avLst/>
          </a:prstGeom>
          <a:noFill/>
          <a:ln w="19050">
            <a:solidFill>
              <a:schemeClr val="tx1"/>
            </a:solidFill>
          </a:ln>
        </p:spPr>
      </p:pic>
      <p:sp>
        <p:nvSpPr>
          <p:cNvPr id="5"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3" name="Rectangle 2"/>
          <p:cNvSpPr/>
          <p:nvPr/>
        </p:nvSpPr>
        <p:spPr>
          <a:xfrm>
            <a:off x="306936" y="274638"/>
            <a:ext cx="5402441" cy="707886"/>
          </a:xfrm>
          <a:prstGeom prst="rect">
            <a:avLst/>
          </a:prstGeom>
        </p:spPr>
        <p:txBody>
          <a:bodyPr wrap="none">
            <a:spAutoFit/>
          </a:bodyPr>
          <a:lstStyle/>
          <a:p>
            <a:r>
              <a:rPr lang="en-US" sz="4000" dirty="0" smtClean="0">
                <a:solidFill>
                  <a:srgbClr val="0070C0"/>
                </a:solidFill>
              </a:rPr>
              <a:t>Built Environment </a:t>
            </a:r>
            <a:r>
              <a:rPr lang="en-US" sz="4000" dirty="0">
                <a:solidFill>
                  <a:srgbClr val="0070C0"/>
                </a:solidFill>
              </a:rPr>
              <a:t>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705475" y="981341"/>
            <a:ext cx="3219450" cy="1308599"/>
          </a:xfrm>
          <a:prstGeom prst="rect">
            <a:avLst/>
          </a:prstGeom>
          <a:noFill/>
        </p:spPr>
      </p:pic>
      <p:sp>
        <p:nvSpPr>
          <p:cNvPr id="3" name="Content Placeholder 2"/>
          <p:cNvSpPr>
            <a:spLocks noGrp="1"/>
          </p:cNvSpPr>
          <p:nvPr>
            <p:ph idx="1"/>
          </p:nvPr>
        </p:nvSpPr>
        <p:spPr>
          <a:xfrm>
            <a:off x="434454" y="13716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for this module… </a:t>
            </a:r>
          </a:p>
          <a:p>
            <a:pPr lvl="2">
              <a:buFont typeface="Wingdings" pitchFamily="2" charset="2"/>
              <a:buChar char="§"/>
            </a:pPr>
            <a:r>
              <a:rPr lang="en-US" sz="2400" b="1" dirty="0" smtClean="0"/>
              <a:t>     A Portfolio  – </a:t>
            </a:r>
            <a:r>
              <a:rPr lang="en-US" sz="2400" b="1" dirty="0"/>
              <a:t>5</a:t>
            </a:r>
            <a:r>
              <a:rPr lang="en-US" sz="2400" b="1" dirty="0" smtClean="0"/>
              <a:t>0%</a:t>
            </a:r>
            <a:endParaRPr lang="en-US" sz="2400" dirty="0" smtClean="0"/>
          </a:p>
          <a:p>
            <a:pPr lvl="2">
              <a:buFont typeface="Wingdings" pitchFamily="2" charset="2"/>
              <a:buChar char="§"/>
            </a:pPr>
            <a:r>
              <a:rPr lang="en-US" sz="2400" dirty="0" smtClean="0"/>
              <a:t>     </a:t>
            </a:r>
            <a:r>
              <a:rPr lang="en-US" sz="2400" b="1" dirty="0" smtClean="0"/>
              <a:t>1 Piece of written coursework. </a:t>
            </a:r>
          </a:p>
          <a:p>
            <a:pPr marL="667512" lvl="2" indent="0">
              <a:buNone/>
            </a:pPr>
            <a:endParaRPr lang="en-US" sz="2400" b="1" dirty="0" smtClean="0"/>
          </a:p>
          <a:p>
            <a:pPr lvl="2">
              <a:buNone/>
            </a:pPr>
            <a:endParaRPr lang="en-US" sz="2400" dirty="0" smtClean="0"/>
          </a:p>
          <a:p>
            <a:pPr lvl="3">
              <a:buNone/>
            </a:pPr>
            <a:endParaRPr lang="en-US" b="1" dirty="0" smtClean="0"/>
          </a:p>
        </p:txBody>
      </p:sp>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7543800" y="152400"/>
            <a:ext cx="762000" cy="7620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1025" name="Rectangle 1"/>
          <p:cNvSpPr>
            <a:spLocks noChangeArrowheads="1"/>
          </p:cNvSpPr>
          <p:nvPr/>
        </p:nvSpPr>
        <p:spPr bwMode="auto">
          <a:xfrm>
            <a:off x="304800" y="1447800"/>
            <a:ext cx="8839200"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b="1" dirty="0" smtClean="0">
                <a:latin typeface="Arial" pitchFamily="34" charset="0"/>
                <a:ea typeface="Calibri" pitchFamily="34" charset="0"/>
                <a:cs typeface="Times New Roman" pitchFamily="18" charset="0"/>
              </a:rPr>
              <a:t>Part A              </a:t>
            </a:r>
            <a:r>
              <a:rPr lang="en-GB" dirty="0" smtClean="0">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Portfolio - </a:t>
            </a:r>
            <a:r>
              <a:rPr lang="en-GB" dirty="0">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CPD</a:t>
            </a:r>
            <a:endParaRPr lang="en-GB" b="1" dirty="0">
              <a:solidFill>
                <a:srgbClr val="0070C0"/>
              </a:solidFill>
              <a:latin typeface="Arial" pitchFamily="34" charset="0"/>
              <a:ea typeface="Calibri" pitchFamily="34" charset="0"/>
              <a:cs typeface="Times New Roman" pitchFamily="18" charset="0"/>
            </a:endParaRPr>
          </a:p>
          <a:p>
            <a:pPr lvl="0" eaLnBrk="0" fontAlgn="base" hangingPunct="0">
              <a:spcBef>
                <a:spcPct val="0"/>
              </a:spcBef>
              <a:spcAft>
                <a:spcPct val="0"/>
              </a:spcAft>
            </a:pPr>
            <a:endParaRPr lang="en-GB" dirty="0">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16</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October </a:t>
            </a:r>
            <a:r>
              <a:rPr lang="en-GB" dirty="0" smtClean="0">
                <a:latin typeface="Arial" pitchFamily="34" charset="0"/>
                <a:ea typeface="Calibri" pitchFamily="34" charset="0"/>
                <a:cs typeface="Times New Roman" pitchFamily="18" charset="0"/>
              </a:rPr>
              <a:t>2018</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Hand In week 22</a:t>
            </a:r>
            <a:r>
              <a:rPr lang="en-GB" baseline="30000" dirty="0" smtClean="0">
                <a:latin typeface="Arial" pitchFamily="34" charset="0"/>
                <a:ea typeface="Calibri" pitchFamily="34" charset="0"/>
                <a:cs typeface="Times New Roman" pitchFamily="18" charset="0"/>
              </a:rPr>
              <a:t>nd</a:t>
            </a:r>
            <a:r>
              <a:rPr lang="en-GB" dirty="0" smtClean="0">
                <a:latin typeface="Arial" pitchFamily="34" charset="0"/>
                <a:ea typeface="Calibri" pitchFamily="34" charset="0"/>
                <a:cs typeface="Times New Roman" pitchFamily="18" charset="0"/>
              </a:rPr>
              <a:t> January 2019</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lvl="0" fontAlgn="base">
              <a:spcBef>
                <a:spcPct val="0"/>
              </a:spcBef>
              <a:spcAft>
                <a:spcPct val="0"/>
              </a:spcAft>
            </a:pPr>
            <a:r>
              <a:rPr lang="en-GB" b="1" dirty="0" smtClean="0">
                <a:latin typeface="Arial" pitchFamily="34" charset="0"/>
                <a:ea typeface="Calibri" pitchFamily="34" charset="0"/>
                <a:cs typeface="Times New Roman" pitchFamily="18" charset="0"/>
              </a:rPr>
              <a:t>Part B              </a:t>
            </a:r>
            <a:r>
              <a:rPr lang="en-GB" dirty="0" smtClean="0">
                <a:latin typeface="Arial" pitchFamily="34" charset="0"/>
                <a:ea typeface="Calibri" pitchFamily="34" charset="0"/>
                <a:cs typeface="Times New Roman" pitchFamily="18" charset="0"/>
              </a:rPr>
              <a:t>: Lecturer – Lara Hopkinson</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6019800" y="60198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
        <p:nvSpPr>
          <p:cNvPr id="5" name="Rectangle 4"/>
          <p:cNvSpPr/>
          <p:nvPr/>
        </p:nvSpPr>
        <p:spPr>
          <a:xfrm>
            <a:off x="280587" y="213172"/>
            <a:ext cx="4878259" cy="646331"/>
          </a:xfrm>
          <a:prstGeom prst="rect">
            <a:avLst/>
          </a:prstGeom>
        </p:spPr>
        <p:txBody>
          <a:bodyPr wrap="none">
            <a:spAutoFit/>
          </a:bodyPr>
          <a:lstStyle/>
          <a:p>
            <a:r>
              <a:rPr lang="en-US" sz="3600" dirty="0">
                <a:solidFill>
                  <a:srgbClr val="0070C0"/>
                </a:solidFill>
              </a:rPr>
              <a:t>Built Environment Issues</a:t>
            </a:r>
            <a:endParaRPr lang="en-GB" sz="3600" dirty="0">
              <a:solidFill>
                <a:srgbClr val="0070C0"/>
              </a:solidFill>
            </a:endParaRPr>
          </a:p>
        </p:txBody>
      </p:sp>
      <p:sp>
        <p:nvSpPr>
          <p:cNvPr id="4" name="TextBox 3"/>
          <p:cNvSpPr txBox="1"/>
          <p:nvPr/>
        </p:nvSpPr>
        <p:spPr>
          <a:xfrm>
            <a:off x="215781" y="838200"/>
            <a:ext cx="4114800" cy="369332"/>
          </a:xfrm>
          <a:prstGeom prst="rect">
            <a:avLst/>
          </a:prstGeom>
          <a:noFill/>
        </p:spPr>
        <p:txBody>
          <a:bodyPr wrap="square" rtlCol="0">
            <a:spAutoFit/>
          </a:bodyPr>
          <a:lstStyle/>
          <a:p>
            <a:r>
              <a:rPr lang="en-GB" b="1" dirty="0" smtClean="0"/>
              <a:t>ASSIGNMENTS:</a:t>
            </a:r>
            <a:endParaRPr lang="en-GB" b="1" dirty="0"/>
          </a:p>
        </p:txBody>
      </p:sp>
    </p:spTree>
    <p:extLst>
      <p:ext uri="{BB962C8B-B14F-4D97-AF65-F5344CB8AC3E}">
        <p14:creationId xmlns:p14="http://schemas.microsoft.com/office/powerpoint/2010/main" val="2222204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4000" dirty="0">
                <a:solidFill>
                  <a:srgbClr val="0070C0"/>
                </a:solidFill>
              </a:rPr>
              <a:t>Built Environment Issues</a:t>
            </a:r>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1650316847"/>
              </p:ext>
            </p:extLst>
          </p:nvPr>
        </p:nvGraphicFramePr>
        <p:xfrm>
          <a:off x="533400" y="1371600"/>
          <a:ext cx="8305800" cy="35814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2057400">
                <a:tc>
                  <a:txBody>
                    <a:bodyPr/>
                    <a:lstStyle/>
                    <a:p>
                      <a:pPr marL="342900" indent="-342900">
                        <a:buNone/>
                      </a:pPr>
                      <a:r>
                        <a:rPr lang="en-US" dirty="0" smtClean="0"/>
                        <a:t>1.   Understand the basic structure of the built environment and current issues influencing the way the industry functions.</a:t>
                      </a:r>
                      <a:endParaRPr lang="en-US" dirty="0"/>
                    </a:p>
                  </a:txBody>
                  <a:tcPr/>
                </a:tc>
                <a:tc>
                  <a:txBody>
                    <a:bodyPr/>
                    <a:lstStyle/>
                    <a:p>
                      <a:pPr marL="342900" indent="-342900">
                        <a:buAutoNum type="alphaLcParenR"/>
                      </a:pPr>
                      <a:r>
                        <a:rPr lang="en-US" dirty="0" smtClean="0"/>
                        <a:t>Relate knowledge of the range of issues facing the Built Environment</a:t>
                      </a:r>
                    </a:p>
                    <a:p>
                      <a:pPr marL="342900" indent="-342900">
                        <a:buNone/>
                      </a:pPr>
                      <a:endParaRPr lang="en-US" dirty="0" smtClean="0"/>
                    </a:p>
                  </a:txBody>
                  <a:tcPr/>
                </a:tc>
                <a:extLst>
                  <a:ext uri="{0D108BD9-81ED-4DB2-BD59-A6C34878D82A}">
                    <a16:rowId xmlns:a16="http://schemas.microsoft.com/office/drawing/2014/main" val="10001"/>
                  </a:ext>
                </a:extLst>
              </a:tr>
            </a:tbl>
          </a:graphicData>
        </a:graphic>
      </p:graphicFrame>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4000" dirty="0">
                <a:solidFill>
                  <a:srgbClr val="0070C0"/>
                </a:solidFill>
              </a:rPr>
              <a:t>Built Environment Issues</a:t>
            </a:r>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586562505"/>
              </p:ext>
            </p:extLst>
          </p:nvPr>
        </p:nvGraphicFramePr>
        <p:xfrm>
          <a:off x="533400" y="1371600"/>
          <a:ext cx="8305800" cy="35814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2057400">
                <a:tc>
                  <a:txBody>
                    <a:bodyPr/>
                    <a:lstStyle/>
                    <a:p>
                      <a:pPr marL="342900" indent="-342900">
                        <a:buNone/>
                      </a:pPr>
                      <a:r>
                        <a:rPr lang="en-US" dirty="0" smtClean="0"/>
                        <a:t>2.    Investigate</a:t>
                      </a:r>
                      <a:r>
                        <a:rPr lang="en-US" baseline="0" dirty="0" smtClean="0"/>
                        <a:t> and report on an issue in an academic manner</a:t>
                      </a:r>
                      <a:endParaRPr lang="en-US" dirty="0"/>
                    </a:p>
                  </a:txBody>
                  <a:tcPr/>
                </a:tc>
                <a:tc>
                  <a:txBody>
                    <a:bodyPr/>
                    <a:lstStyle/>
                    <a:p>
                      <a:pPr marL="342900" indent="-342900">
                        <a:buAutoNum type="alphaLcParenR"/>
                      </a:pPr>
                      <a:r>
                        <a:rPr lang="en-US" dirty="0" smtClean="0"/>
                        <a:t>Prepare</a:t>
                      </a:r>
                      <a:r>
                        <a:rPr lang="en-US" baseline="0" dirty="0" smtClean="0"/>
                        <a:t> a fully referenced report on an appropriate and current issue facing the built environment.</a:t>
                      </a:r>
                      <a:endParaRPr lang="en-US" dirty="0" smtClean="0"/>
                    </a:p>
                    <a:p>
                      <a:pPr marL="342900" indent="-342900">
                        <a:buNone/>
                      </a:pPr>
                      <a:endParaRPr lang="en-US" dirty="0" smtClean="0"/>
                    </a:p>
                  </a:txBody>
                  <a:tcPr/>
                </a:tc>
                <a:extLst>
                  <a:ext uri="{0D108BD9-81ED-4DB2-BD59-A6C34878D82A}">
                    <a16:rowId xmlns:a16="http://schemas.microsoft.com/office/drawing/2014/main" val="10001"/>
                  </a:ext>
                </a:extLst>
              </a:tr>
            </a:tbl>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sz="5400" dirty="0"/>
              <a:t>Built Environment Issues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3297470720"/>
              </p:ext>
            </p:extLst>
          </p:nvPr>
        </p:nvGraphicFramePr>
        <p:xfrm>
          <a:off x="533400" y="1371600"/>
          <a:ext cx="8305800" cy="27432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1219200">
                <a:tc>
                  <a:txBody>
                    <a:bodyPr/>
                    <a:lstStyle/>
                    <a:p>
                      <a:pPr marL="342900" indent="-342900">
                        <a:buNone/>
                      </a:pPr>
                      <a:r>
                        <a:rPr lang="en-US" dirty="0" smtClean="0"/>
                        <a:t>3.</a:t>
                      </a:r>
                      <a:r>
                        <a:rPr lang="en-US" baseline="0" dirty="0" smtClean="0"/>
                        <a:t>   Develop a professional standard of report writing</a:t>
                      </a:r>
                      <a:endParaRPr lang="en-US" dirty="0"/>
                    </a:p>
                  </a:txBody>
                  <a:tcPr/>
                </a:tc>
                <a:tc>
                  <a:txBody>
                    <a:bodyPr/>
                    <a:lstStyle/>
                    <a:p>
                      <a:pPr marL="342900" indent="-342900">
                        <a:buAutoNum type="alphaLcParenR"/>
                      </a:pPr>
                      <a:r>
                        <a:rPr lang="en-US" dirty="0" smtClean="0"/>
                        <a:t>Prepare a report to a professional standard</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949" y="1038812"/>
            <a:ext cx="8763000" cy="5663089"/>
          </a:xfrm>
          <a:prstGeom prst="rect">
            <a:avLst/>
          </a:prstGeom>
          <a:noFill/>
        </p:spPr>
        <p:txBody>
          <a:bodyPr wrap="square" rtlCol="0">
            <a:spAutoFit/>
          </a:bodyPr>
          <a:lstStyle/>
          <a:p>
            <a:r>
              <a:rPr lang="en-US" sz="2800" dirty="0" smtClean="0"/>
              <a:t>ATTENDANCE</a:t>
            </a:r>
          </a:p>
          <a:p>
            <a:endParaRPr lang="en-US" sz="14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 – letter – and you could be automatically withdrawn.</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a:t>
            </a:r>
          </a:p>
          <a:p>
            <a:pPr algn="just"/>
            <a:r>
              <a:rPr lang="en-US" sz="2000" dirty="0" smtClean="0"/>
              <a:t>     If you are unable to submit in time for whatever reason, you need to</a:t>
            </a:r>
          </a:p>
          <a:p>
            <a:pPr algn="just"/>
            <a:r>
              <a:rPr lang="en-US" sz="2000" dirty="0" smtClean="0"/>
              <a:t>     complete a supported ‘extenuating circumstances’ form </a:t>
            </a:r>
            <a:r>
              <a:rPr lang="en-US" sz="2000" b="1" dirty="0" smtClean="0">
                <a:solidFill>
                  <a:srgbClr val="FF0000"/>
                </a:solidFill>
              </a:rPr>
              <a:t>before the </a:t>
            </a:r>
          </a:p>
          <a:p>
            <a:pPr algn="just"/>
            <a:r>
              <a:rPr lang="en-US" sz="2000" b="1" dirty="0" smtClean="0">
                <a:solidFill>
                  <a:srgbClr val="FF0000"/>
                </a:solidFill>
              </a:rPr>
              <a:t>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lgn="just">
              <a:buFont typeface="Wingdings" pitchFamily="2" charset="2"/>
              <a:buChar char="Ø"/>
            </a:pPr>
            <a:r>
              <a:rPr lang="en-US" sz="2000" dirty="0" smtClean="0"/>
              <a:t> Sickness needs to be covered by a </a:t>
            </a:r>
            <a:r>
              <a:rPr lang="en-US" sz="2000" b="1" dirty="0" smtClean="0">
                <a:solidFill>
                  <a:srgbClr val="0070C0"/>
                </a:solidFill>
              </a:rPr>
              <a:t>medical certificate as supporting</a:t>
            </a:r>
          </a:p>
          <a:p>
            <a:pPr algn="just"/>
            <a:r>
              <a:rPr lang="en-US" sz="2000" b="1" dirty="0" smtClean="0">
                <a:solidFill>
                  <a:srgbClr val="0070C0"/>
                </a:solidFill>
              </a:rPr>
              <a:t>    evidence</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4" name="Rectangle 3"/>
          <p:cNvSpPr/>
          <p:nvPr/>
        </p:nvSpPr>
        <p:spPr>
          <a:xfrm>
            <a:off x="156949" y="304800"/>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461665"/>
          </a:xfrm>
          <a:prstGeom prst="rect">
            <a:avLst/>
          </a:prstGeom>
          <a:noFill/>
        </p:spPr>
        <p:txBody>
          <a:bodyPr wrap="square" rtlCol="0">
            <a:spAutoFit/>
          </a:bodyPr>
          <a:lstStyle/>
          <a:p>
            <a:pPr algn="ctr"/>
            <a:r>
              <a:rPr lang="en-GB" sz="2400" dirty="0" smtClean="0"/>
              <a:t>Assessments and Assignments</a:t>
            </a:r>
            <a:endParaRPr lang="en-GB" sz="2400"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81000" y="1752600"/>
            <a:ext cx="83820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a:t>
            </a:r>
            <a:r>
              <a:rPr lang="en-GB" b="1" dirty="0" smtClean="0">
                <a:solidFill>
                  <a:srgbClr val="0070C0"/>
                </a:solidFill>
              </a:rPr>
              <a:t>‘referencing’ </a:t>
            </a:r>
            <a:r>
              <a:rPr lang="en-GB" dirty="0" smtClean="0"/>
              <a:t>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a:t>
            </a:r>
          </a:p>
          <a:p>
            <a:pPr marL="342900" indent="-342900"/>
            <a:r>
              <a:rPr lang="en-GB" dirty="0" smtClean="0"/>
              <a:t>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
        <p:nvSpPr>
          <p:cNvPr id="6" name="Rectangle 5"/>
          <p:cNvSpPr/>
          <p:nvPr/>
        </p:nvSpPr>
        <p:spPr>
          <a:xfrm>
            <a:off x="380999" y="194101"/>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0551" y="648270"/>
            <a:ext cx="5328592" cy="1384995"/>
          </a:xfrm>
          <a:prstGeom prst="rect">
            <a:avLst/>
          </a:prstGeom>
          <a:noFill/>
        </p:spPr>
        <p:txBody>
          <a:bodyPr wrap="square" rtlCol="0">
            <a:spAutoFit/>
          </a:bodyPr>
          <a:lstStyle/>
          <a:p>
            <a:r>
              <a:rPr lang="en-GB" sz="3600" dirty="0" smtClean="0">
                <a:solidFill>
                  <a:srgbClr val="0070C0"/>
                </a:solidFill>
              </a:rPr>
              <a:t>Referencing:</a:t>
            </a:r>
          </a:p>
          <a:p>
            <a:endParaRPr lang="en-GB" sz="3600" dirty="0" smtClean="0"/>
          </a:p>
          <a:p>
            <a:endParaRPr lang="en-GB" sz="1200" dirty="0"/>
          </a:p>
        </p:txBody>
      </p:sp>
      <p:sp>
        <p:nvSpPr>
          <p:cNvPr id="3" name="TextBox 2"/>
          <p:cNvSpPr txBox="1"/>
          <p:nvPr/>
        </p:nvSpPr>
        <p:spPr>
          <a:xfrm>
            <a:off x="539552" y="1524000"/>
            <a:ext cx="7920880" cy="4154984"/>
          </a:xfrm>
          <a:prstGeom prst="rect">
            <a:avLst/>
          </a:prstGeom>
          <a:noFill/>
        </p:spPr>
        <p:txBody>
          <a:bodyPr wrap="square" rtlCol="0">
            <a:spAutoFit/>
          </a:bodyPr>
          <a:lstStyle/>
          <a:p>
            <a:r>
              <a:rPr lang="en-GB" sz="2400" dirty="0" smtClean="0"/>
              <a:t>What’s the difference between </a:t>
            </a:r>
            <a:r>
              <a:rPr lang="en-GB" sz="2400" b="1" dirty="0" smtClean="0">
                <a:solidFill>
                  <a:srgbClr val="0070C0"/>
                </a:solidFill>
              </a:rPr>
              <a:t>Reference</a:t>
            </a:r>
            <a:r>
              <a:rPr lang="en-GB" sz="2400" dirty="0" smtClean="0"/>
              <a:t> and </a:t>
            </a:r>
            <a:r>
              <a:rPr lang="en-GB" sz="2400" b="1" dirty="0" smtClean="0">
                <a:solidFill>
                  <a:srgbClr val="0070C0"/>
                </a:solidFill>
              </a:rPr>
              <a:t>Bibliography</a:t>
            </a:r>
            <a:r>
              <a:rPr lang="en-GB" sz="2400" dirty="0" smtClean="0"/>
              <a:t> ?</a:t>
            </a:r>
          </a:p>
          <a:p>
            <a:endParaRPr lang="en-GB" sz="2400" dirty="0" smtClean="0"/>
          </a:p>
          <a:p>
            <a:r>
              <a:rPr lang="en-GB" sz="2400" dirty="0" smtClean="0"/>
              <a:t>For referencing we use ‘Harvard’ method.</a:t>
            </a:r>
          </a:p>
          <a:p>
            <a:endParaRPr lang="en-GB" sz="2400" dirty="0" smtClean="0"/>
          </a:p>
          <a:p>
            <a:endParaRPr lang="en-GB" sz="2400" dirty="0" smtClean="0"/>
          </a:p>
          <a:p>
            <a:r>
              <a:rPr lang="en-GB" sz="2400" dirty="0" smtClean="0"/>
              <a:t>References from last 5 years of academic research are the most relevant. </a:t>
            </a:r>
          </a:p>
          <a:p>
            <a:endParaRPr lang="en-GB" sz="2400" dirty="0" smtClean="0"/>
          </a:p>
          <a:p>
            <a:endParaRPr lang="en-GB" sz="2400" dirty="0" smtClean="0"/>
          </a:p>
          <a:p>
            <a:r>
              <a:rPr lang="en-GB" sz="2400" dirty="0" smtClean="0"/>
              <a:t>Only later than that if you are detailing the historical build up of your subject.</a:t>
            </a:r>
            <a:endParaRPr lang="en-GB" sz="2400" dirty="0"/>
          </a:p>
        </p:txBody>
      </p:sp>
      <p:sp>
        <p:nvSpPr>
          <p:cNvPr id="4" name="TextBox 3"/>
          <p:cNvSpPr txBox="1"/>
          <p:nvPr/>
        </p:nvSpPr>
        <p:spPr>
          <a:xfrm>
            <a:off x="3124200" y="6019800"/>
            <a:ext cx="5715000" cy="461665"/>
          </a:xfrm>
          <a:prstGeom prst="rect">
            <a:avLst/>
          </a:prstGeom>
          <a:noFill/>
        </p:spPr>
        <p:txBody>
          <a:bodyPr wrap="square" rtlCol="0">
            <a:spAutoFit/>
          </a:bodyPr>
          <a:lstStyle/>
          <a:p>
            <a:r>
              <a:rPr lang="en-US" sz="2400" b="1" dirty="0" smtClean="0">
                <a:solidFill>
                  <a:srgbClr val="0070C0"/>
                </a:solidFill>
              </a:rPr>
              <a:t>REFERENCING GUIDE ON MOODLE</a:t>
            </a:r>
            <a:endParaRPr lang="en-GB" sz="2400" b="1" dirty="0">
              <a:solidFill>
                <a:srgbClr val="0070C0"/>
              </a:solidFill>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copious academic evidence to confirm that recreational activity in woodland does have an impact upon soil, water, flora and fauna </a:t>
            </a: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(Cole, 1998; Newsome et al, 2002; Ode &amp; Fry, 2005; Rusterholz et al, </a:t>
            </a:r>
            <a:r>
              <a:rPr lang="en-GB" sz="1400" b="1" dirty="0" smtClean="0">
                <a:solidFill>
                  <a:srgbClr val="0070C0"/>
                </a:solidFill>
                <a:latin typeface="Arial" pitchFamily="34" charset="0"/>
                <a:ea typeface="Calibri" pitchFamily="34" charset="0"/>
                <a:cs typeface="Arial" pitchFamily="34" charset="0"/>
              </a:rPr>
              <a:t>2008; </a:t>
            </a:r>
            <a:r>
              <a:rPr lang="en-GB" sz="1400" b="1" dirty="0">
                <a:solidFill>
                  <a:srgbClr val="0070C0"/>
                </a:solidFill>
                <a:latin typeface="Arial" pitchFamily="34" charset="0"/>
                <a:ea typeface="Calibri" pitchFamily="34" charset="0"/>
                <a:cs typeface="Arial" pitchFamily="34" charset="0"/>
              </a:rPr>
              <a:t>Hamberg, </a:t>
            </a:r>
            <a:r>
              <a:rPr lang="en-GB" sz="1400" b="1" dirty="0" smtClean="0">
                <a:solidFill>
                  <a:srgbClr val="0070C0"/>
                </a:solidFill>
                <a:latin typeface="Arial" pitchFamily="34" charset="0"/>
                <a:ea typeface="Calibri" pitchFamily="34" charset="0"/>
                <a:cs typeface="Arial" pitchFamily="34" charset="0"/>
              </a:rPr>
              <a:t>2009). </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(Cole, 1998; Littlemore, </a:t>
            </a:r>
            <a:r>
              <a:rPr lang="en-GB" sz="1400" b="1" dirty="0" smtClean="0">
                <a:solidFill>
                  <a:srgbClr val="0070C0"/>
                </a:solidFill>
                <a:latin typeface="Arial" pitchFamily="34" charset="0"/>
                <a:ea typeface="Calibri" pitchFamily="34" charset="0"/>
                <a:cs typeface="Arial" pitchFamily="34" charset="0"/>
              </a:rPr>
              <a:t>2001; </a:t>
            </a:r>
            <a:r>
              <a:rPr lang="en-GB" sz="1400" b="1" dirty="0">
                <a:solidFill>
                  <a:srgbClr val="0070C0"/>
                </a:solidFill>
                <a:latin typeface="Arial" pitchFamily="34" charset="0"/>
                <a:ea typeface="Calibri" pitchFamily="34" charset="0"/>
                <a:cs typeface="Arial" pitchFamily="34" charset="0"/>
              </a:rPr>
              <a:t>Growcock, </a:t>
            </a:r>
            <a:r>
              <a:rPr lang="en-GB" sz="1400" b="1" dirty="0" smtClean="0">
                <a:solidFill>
                  <a:srgbClr val="0070C0"/>
                </a:solidFill>
                <a:latin typeface="Arial" pitchFamily="34" charset="0"/>
                <a:ea typeface="Calibri" pitchFamily="34" charset="0"/>
                <a:cs typeface="Arial" pitchFamily="34" charset="0"/>
              </a:rPr>
              <a:t>2005)</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a:t>
            </a:r>
            <a:r>
              <a:rPr kumimoji="0" lang="en-GB" sz="1400" b="1" i="0" u="none" strike="noStrike" cap="none" normalizeH="0" baseline="0" dirty="0" smtClean="0">
                <a:ln>
                  <a:noFill/>
                </a:ln>
                <a:solidFill>
                  <a:srgbClr val="0070C0"/>
                </a:solidFill>
                <a:effectLst/>
                <a:latin typeface="Arial" pitchFamily="34" charset="0"/>
                <a:ea typeface="Calibri" pitchFamily="34" charset="0"/>
              </a:rPr>
              <a:t>(Littlemore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a:t>
            </a:r>
            <a:r>
              <a:rPr kumimoji="0" lang="en-GB" sz="1400" b="1" i="0" u="none" strike="noStrike" cap="none" normalizeH="0" baseline="0" dirty="0" smtClean="0">
                <a:ln>
                  <a:noFill/>
                </a:ln>
                <a:solidFill>
                  <a:srgbClr val="0070C0"/>
                </a:solidFill>
                <a:effectLst/>
                <a:latin typeface="Arial" pitchFamily="34" charset="0"/>
                <a:ea typeface="Calibri" pitchFamily="34" charset="0"/>
              </a:rPr>
              <a:t>(Miller et al, 2001). </a:t>
            </a:r>
            <a:endParaRPr kumimoji="0" lang="en-GB" sz="1400" b="1" i="0" u="none" strike="noStrike" cap="none" normalizeH="0" baseline="0" dirty="0" smtClean="0">
              <a:ln>
                <a:noFill/>
              </a:ln>
              <a:solidFill>
                <a:srgbClr val="0070C0"/>
              </a:solidFill>
              <a:effectLst/>
              <a:latin typeface="Arial" pitchFamily="34" charset="0"/>
            </a:endParaRPr>
          </a:p>
        </p:txBody>
      </p:sp>
      <p:sp>
        <p:nvSpPr>
          <p:cNvPr id="4" name="TextBox 3"/>
          <p:cNvSpPr txBox="1"/>
          <p:nvPr/>
        </p:nvSpPr>
        <p:spPr>
          <a:xfrm>
            <a:off x="467544" y="332656"/>
            <a:ext cx="5040560" cy="461665"/>
          </a:xfrm>
          <a:prstGeom prst="rect">
            <a:avLst/>
          </a:prstGeom>
          <a:solidFill>
            <a:schemeClr val="bg1">
              <a:lumMod val="95000"/>
            </a:schemeClr>
          </a:solidFill>
        </p:spPr>
        <p:txBody>
          <a:bodyPr wrap="square" rtlCol="0">
            <a:spAutoFit/>
          </a:bodyPr>
          <a:lstStyle/>
          <a:p>
            <a:r>
              <a:rPr lang="en-GB" sz="2400" dirty="0" smtClean="0"/>
              <a:t>Referencing within the body of the text</a:t>
            </a:r>
            <a:endParaRPr lang="en-GB" sz="2400"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Ecology Economics 41 (3), pp.393-408.</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Environment and Behaviour. January 2001, pp.54-77.</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Hilton, K.J. (1967)</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Lower Swansea Valley Project.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Longmans.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539552" y="5563193"/>
            <a:ext cx="7272808"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4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404664"/>
            <a:ext cx="4176464" cy="584775"/>
          </a:xfrm>
          <a:prstGeom prst="rect">
            <a:avLst/>
          </a:prstGeom>
          <a:solidFill>
            <a:schemeClr val="bg1">
              <a:lumMod val="95000"/>
            </a:schemeClr>
          </a:solidFill>
        </p:spPr>
        <p:txBody>
          <a:bodyPr wrap="square" rtlCol="0">
            <a:spAutoFit/>
          </a:bodyPr>
          <a:lstStyle/>
          <a:p>
            <a:r>
              <a:rPr lang="en-GB" sz="3200" u="sng" dirty="0" smtClean="0">
                <a:solidFill>
                  <a:srgbClr val="0070C0"/>
                </a:solidFill>
              </a:rPr>
              <a:t>References</a:t>
            </a:r>
            <a:endParaRPr lang="en-GB" sz="3200" u="sng" dirty="0">
              <a:solidFill>
                <a:srgbClr val="0070C0"/>
              </a:solidFill>
            </a:endParaRPr>
          </a:p>
        </p:txBody>
      </p:sp>
      <p:sp>
        <p:nvSpPr>
          <p:cNvPr id="2" name="TextBox 1"/>
          <p:cNvSpPr txBox="1"/>
          <p:nvPr/>
        </p:nvSpPr>
        <p:spPr>
          <a:xfrm>
            <a:off x="553200" y="5940596"/>
            <a:ext cx="3566356" cy="381000"/>
          </a:xfrm>
          <a:prstGeom prst="rect">
            <a:avLst/>
          </a:prstGeom>
          <a:noFill/>
        </p:spPr>
        <p:txBody>
          <a:bodyPr wrap="square" rtlCol="0">
            <a:spAutoFit/>
          </a:bodyPr>
          <a:lstStyle/>
          <a:p>
            <a:r>
              <a:rPr lang="en-GB" dirty="0" smtClean="0"/>
              <a:t>RSPB</a:t>
            </a:r>
            <a:endParaRPr lang="en-GB" dirty="0"/>
          </a:p>
        </p:txBody>
      </p:sp>
      <p:sp>
        <p:nvSpPr>
          <p:cNvPr id="3" name="TextBox 2"/>
          <p:cNvSpPr txBox="1"/>
          <p:nvPr/>
        </p:nvSpPr>
        <p:spPr>
          <a:xfrm>
            <a:off x="4800600" y="512385"/>
            <a:ext cx="3733800" cy="369332"/>
          </a:xfrm>
          <a:prstGeom prst="rect">
            <a:avLst/>
          </a:prstGeom>
          <a:solidFill>
            <a:schemeClr val="bg1">
              <a:lumMod val="85000"/>
            </a:schemeClr>
          </a:solidFill>
        </p:spPr>
        <p:txBody>
          <a:bodyPr wrap="square" rtlCol="0">
            <a:spAutoFit/>
          </a:bodyPr>
          <a:lstStyle/>
          <a:p>
            <a:r>
              <a:rPr lang="en-GB" dirty="0" smtClean="0"/>
              <a:t>A full list at the end of your work</a:t>
            </a:r>
            <a:endParaRPr lang="en-GB" dirty="0"/>
          </a:p>
        </p:txBody>
      </p:sp>
      <p:sp>
        <p:nvSpPr>
          <p:cNvPr id="4" name="TextBox 3"/>
          <p:cNvSpPr txBox="1"/>
          <p:nvPr/>
        </p:nvSpPr>
        <p:spPr>
          <a:xfrm>
            <a:off x="4311442" y="6321596"/>
            <a:ext cx="4712116" cy="369332"/>
          </a:xfrm>
          <a:prstGeom prst="rect">
            <a:avLst/>
          </a:prstGeom>
          <a:solidFill>
            <a:schemeClr val="bg1">
              <a:lumMod val="85000"/>
            </a:schemeClr>
          </a:solidFill>
        </p:spPr>
        <p:txBody>
          <a:bodyPr wrap="square" rtlCol="0">
            <a:spAutoFit/>
          </a:bodyPr>
          <a:lstStyle/>
          <a:p>
            <a:r>
              <a:rPr lang="en-GB" dirty="0" smtClean="0"/>
              <a:t>Avoid too many internet references and WIKI ! </a:t>
            </a:r>
            <a:endParaRPr lang="en-US" dirty="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968523" y="1981200"/>
            <a:ext cx="7391400" cy="369332"/>
          </a:xfrm>
          <a:prstGeom prst="rect">
            <a:avLst/>
          </a:prstGeom>
          <a:noFill/>
        </p:spPr>
        <p:txBody>
          <a:bodyPr wrap="square" rtlCol="0">
            <a:spAutoFit/>
          </a:bodyPr>
          <a:lstStyle/>
          <a:p>
            <a:r>
              <a:rPr lang="en-GB" dirty="0" smtClean="0"/>
              <a:t>Reference HANDOUT – THE HARVARD SYSTEM SUMMARY NOTES</a:t>
            </a:r>
            <a:endParaRPr lang="en-GB" dirty="0"/>
          </a:p>
        </p:txBody>
      </p:sp>
      <p:sp>
        <p:nvSpPr>
          <p:cNvPr id="3" name="TextBox 2"/>
          <p:cNvSpPr txBox="1"/>
          <p:nvPr/>
        </p:nvSpPr>
        <p:spPr>
          <a:xfrm>
            <a:off x="1806723" y="2971800"/>
            <a:ext cx="5715000" cy="369332"/>
          </a:xfrm>
          <a:prstGeom prst="rect">
            <a:avLst/>
          </a:prstGeom>
          <a:noFill/>
        </p:spPr>
        <p:txBody>
          <a:bodyPr wrap="square" rtlCol="0">
            <a:spAutoFit/>
          </a:bodyPr>
          <a:lstStyle/>
          <a:p>
            <a:r>
              <a:rPr lang="en-GB" dirty="0" smtClean="0"/>
              <a:t>REFERENCES EXERCISE – WORK IN GROUPS </a:t>
            </a:r>
            <a:endParaRPr lang="en-GB" dirty="0"/>
          </a:p>
        </p:txBody>
      </p:sp>
    </p:spTree>
    <p:extLst>
      <p:ext uri="{BB962C8B-B14F-4D97-AF65-F5344CB8AC3E}">
        <p14:creationId xmlns:p14="http://schemas.microsoft.com/office/powerpoint/2010/main" val="10233189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304800"/>
            <a:ext cx="3657600" cy="3785652"/>
          </a:xfrm>
          <a:prstGeom prst="rect">
            <a:avLst/>
          </a:prstGeom>
          <a:solidFill>
            <a:schemeClr val="bg1">
              <a:lumMod val="95000"/>
            </a:schemeClr>
          </a:solidFill>
        </p:spPr>
        <p:txBody>
          <a:bodyPr wrap="square" rtlCol="0">
            <a:spAutoFit/>
          </a:bodyPr>
          <a:lstStyle/>
          <a:p>
            <a:r>
              <a:rPr lang="en-GB" sz="4000" dirty="0" smtClean="0"/>
              <a:t>1.Write out the correct </a:t>
            </a:r>
            <a:r>
              <a:rPr lang="en-GB" sz="4000" b="1" dirty="0" smtClean="0"/>
              <a:t>full</a:t>
            </a:r>
            <a:r>
              <a:rPr lang="en-GB" sz="4000" dirty="0" smtClean="0"/>
              <a:t> reference line for this book if it was published in 2013</a:t>
            </a:r>
            <a:endParaRPr lang="en-GB" sz="4000" dirty="0"/>
          </a:p>
        </p:txBody>
      </p:sp>
      <p:sp>
        <p:nvSpPr>
          <p:cNvPr id="6" name="TextBox 5"/>
          <p:cNvSpPr txBox="1"/>
          <p:nvPr/>
        </p:nvSpPr>
        <p:spPr>
          <a:xfrm>
            <a:off x="304800" y="4572000"/>
            <a:ext cx="3733800" cy="2062103"/>
          </a:xfrm>
          <a:prstGeom prst="rect">
            <a:avLst/>
          </a:prstGeom>
          <a:noFill/>
        </p:spPr>
        <p:txBody>
          <a:bodyPr wrap="square" rtlCol="0">
            <a:spAutoFit/>
          </a:bodyPr>
          <a:lstStyle/>
          <a:p>
            <a:r>
              <a:rPr lang="en-GB" sz="3200" dirty="0" smtClean="0"/>
              <a:t>2. What would the reference be if it was included </a:t>
            </a:r>
            <a:r>
              <a:rPr lang="en-GB" sz="3200" b="1" dirty="0" smtClean="0"/>
              <a:t>inside the text </a:t>
            </a:r>
            <a:r>
              <a:rPr lang="en-GB" sz="3200" dirty="0" smtClean="0"/>
              <a:t>of a report?</a:t>
            </a:r>
            <a:endParaRPr lang="en-GB" sz="3200" dirty="0"/>
          </a:p>
        </p:txBody>
      </p:sp>
      <p:pic>
        <p:nvPicPr>
          <p:cNvPr id="5122" name="Picture 2" descr="Image result for architecture book cover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9600" y="457200"/>
            <a:ext cx="4385426"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355261"/>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2133600"/>
            <a:ext cx="8458200" cy="830997"/>
          </a:xfrm>
          <a:prstGeom prst="rect">
            <a:avLst/>
          </a:prstGeom>
          <a:noFill/>
        </p:spPr>
        <p:txBody>
          <a:bodyPr wrap="square" rtlCol="0">
            <a:spAutoFit/>
          </a:bodyPr>
          <a:lstStyle/>
          <a:p>
            <a:r>
              <a:rPr lang="en-GB" sz="2400" dirty="0" smtClean="0">
                <a:latin typeface="+mj-lt"/>
              </a:rPr>
              <a:t>Schreyer, A.C. (2013) – </a:t>
            </a:r>
            <a:r>
              <a:rPr lang="en-GB" sz="2400" i="1" dirty="0" smtClean="0">
                <a:latin typeface="+mj-lt"/>
              </a:rPr>
              <a:t>Architectural Design with Sketch Up (2</a:t>
            </a:r>
            <a:r>
              <a:rPr lang="en-GB" sz="2400" i="1" baseline="30000" dirty="0" smtClean="0">
                <a:latin typeface="+mj-lt"/>
              </a:rPr>
              <a:t>nd</a:t>
            </a:r>
            <a:r>
              <a:rPr lang="en-GB" sz="2400" i="1" dirty="0" smtClean="0">
                <a:latin typeface="+mj-lt"/>
              </a:rPr>
              <a:t> edition). </a:t>
            </a:r>
            <a:r>
              <a:rPr lang="en-GB" sz="2400" dirty="0" smtClean="0">
                <a:latin typeface="+mj-lt"/>
              </a:rPr>
              <a:t>Wiley</a:t>
            </a:r>
            <a:endParaRPr lang="en-US" sz="2400" dirty="0">
              <a:latin typeface="+mj-lt"/>
            </a:endParaRPr>
          </a:p>
        </p:txBody>
      </p:sp>
      <p:sp>
        <p:nvSpPr>
          <p:cNvPr id="3" name="TextBox 2"/>
          <p:cNvSpPr txBox="1"/>
          <p:nvPr/>
        </p:nvSpPr>
        <p:spPr>
          <a:xfrm>
            <a:off x="381000" y="4038600"/>
            <a:ext cx="7924800" cy="461665"/>
          </a:xfrm>
          <a:prstGeom prst="rect">
            <a:avLst/>
          </a:prstGeom>
          <a:noFill/>
        </p:spPr>
        <p:txBody>
          <a:bodyPr wrap="square" rtlCol="0">
            <a:spAutoFit/>
          </a:bodyPr>
          <a:lstStyle/>
          <a:p>
            <a:r>
              <a:rPr lang="en-GB" sz="2400" dirty="0" smtClean="0">
                <a:latin typeface="+mj-lt"/>
              </a:rPr>
              <a:t>Schreyer (2013) states that……</a:t>
            </a:r>
            <a:endParaRPr lang="en-US" sz="2400" dirty="0">
              <a:latin typeface="+mj-lt"/>
            </a:endParaRPr>
          </a:p>
        </p:txBody>
      </p:sp>
      <p:sp>
        <p:nvSpPr>
          <p:cNvPr id="4" name="TextBox 3"/>
          <p:cNvSpPr txBox="1"/>
          <p:nvPr/>
        </p:nvSpPr>
        <p:spPr>
          <a:xfrm>
            <a:off x="457200" y="1447800"/>
            <a:ext cx="1981200" cy="369332"/>
          </a:xfrm>
          <a:prstGeom prst="rect">
            <a:avLst/>
          </a:prstGeom>
          <a:noFill/>
        </p:spPr>
        <p:txBody>
          <a:bodyPr wrap="square" rtlCol="0">
            <a:spAutoFit/>
          </a:bodyPr>
          <a:lstStyle/>
          <a:p>
            <a:r>
              <a:rPr lang="en-GB" u="sng" dirty="0" smtClean="0"/>
              <a:t>Full Reference:</a:t>
            </a:r>
            <a:endParaRPr lang="en-GB" u="sng" dirty="0"/>
          </a:p>
        </p:txBody>
      </p:sp>
      <p:sp>
        <p:nvSpPr>
          <p:cNvPr id="5" name="TextBox 4"/>
          <p:cNvSpPr txBox="1"/>
          <p:nvPr/>
        </p:nvSpPr>
        <p:spPr>
          <a:xfrm>
            <a:off x="381000" y="3581400"/>
            <a:ext cx="2629256" cy="369332"/>
          </a:xfrm>
          <a:prstGeom prst="rect">
            <a:avLst/>
          </a:prstGeom>
          <a:noFill/>
        </p:spPr>
        <p:txBody>
          <a:bodyPr wrap="square" rtlCol="0">
            <a:spAutoFit/>
          </a:bodyPr>
          <a:lstStyle/>
          <a:p>
            <a:r>
              <a:rPr lang="en-GB" u="sng" dirty="0" smtClean="0"/>
              <a:t>In the Text Reference:</a:t>
            </a:r>
            <a:endParaRPr lang="en-GB" u="sng" dirty="0"/>
          </a:p>
        </p:txBody>
      </p:sp>
    </p:spTree>
    <p:extLst>
      <p:ext uri="{BB962C8B-B14F-4D97-AF65-F5344CB8AC3E}">
        <p14:creationId xmlns:p14="http://schemas.microsoft.com/office/powerpoint/2010/main" val="26839135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8305800" cy="5078313"/>
          </a:xfrm>
          <a:prstGeom prst="rect">
            <a:avLst/>
          </a:prstGeom>
          <a:noFill/>
        </p:spPr>
        <p:txBody>
          <a:bodyPr wrap="square" rtlCol="0">
            <a:spAutoFit/>
          </a:bodyPr>
          <a:lstStyle/>
          <a:p>
            <a:r>
              <a:rPr lang="en-GB" sz="2400" b="1" u="sng" dirty="0" smtClean="0"/>
              <a:t>Literature essential for this module:</a:t>
            </a:r>
          </a:p>
          <a:p>
            <a:endParaRPr lang="en-GB" sz="2400" u="sng" dirty="0" smtClean="0"/>
          </a:p>
          <a:p>
            <a:pPr>
              <a:buFont typeface="Arial" pitchFamily="34" charset="0"/>
              <a:buChar char="•"/>
            </a:pPr>
            <a:r>
              <a:rPr lang="en-GB" sz="2000" dirty="0" smtClean="0"/>
              <a:t> Forster, G. (2004) – </a:t>
            </a:r>
            <a:r>
              <a:rPr lang="en-GB" sz="2000" i="1" dirty="0" smtClean="0"/>
              <a:t>Building Organisations and Procedures</a:t>
            </a:r>
            <a:r>
              <a:rPr lang="en-GB" sz="2000" dirty="0" smtClean="0"/>
              <a:t>. Longman</a:t>
            </a:r>
          </a:p>
          <a:p>
            <a:pPr>
              <a:buFont typeface="Arial" pitchFamily="34" charset="0"/>
              <a:buChar char="•"/>
            </a:pPr>
            <a:r>
              <a:rPr lang="en-GB" sz="2000" dirty="0" smtClean="0"/>
              <a:t> Bolton, G. (2014) – </a:t>
            </a:r>
            <a:r>
              <a:rPr lang="en-GB" sz="2000" i="1" dirty="0" smtClean="0"/>
              <a:t>Reflective Practice: Writing and Professional</a:t>
            </a:r>
          </a:p>
          <a:p>
            <a:r>
              <a:rPr lang="en-GB" sz="2000" i="1" dirty="0" smtClean="0"/>
              <a:t>                                  Development. </a:t>
            </a:r>
            <a:r>
              <a:rPr lang="en-GB" sz="2000" dirty="0" smtClean="0"/>
              <a:t>SAGE</a:t>
            </a:r>
          </a:p>
          <a:p>
            <a:pPr>
              <a:buFont typeface="Arial" pitchFamily="34" charset="0"/>
              <a:buChar char="•"/>
            </a:pPr>
            <a:r>
              <a:rPr lang="en-GB" sz="2000" dirty="0" smtClean="0"/>
              <a:t> Greetham, B. (2013) – </a:t>
            </a:r>
            <a:r>
              <a:rPr lang="en-GB" sz="2000" i="1" dirty="0" smtClean="0"/>
              <a:t>How to write better essays. </a:t>
            </a:r>
            <a:r>
              <a:rPr lang="en-GB" sz="2000" dirty="0" smtClean="0"/>
              <a:t>Palgrave McMillan</a:t>
            </a:r>
          </a:p>
          <a:p>
            <a:pPr>
              <a:buFont typeface="Arial" pitchFamily="34" charset="0"/>
              <a:buChar char="•"/>
            </a:pPr>
            <a:r>
              <a:rPr lang="en-GB" sz="2000" dirty="0"/>
              <a:t> </a:t>
            </a:r>
            <a:r>
              <a:rPr lang="en-GB" sz="2000" dirty="0" smtClean="0"/>
              <a:t>Cottrell, S. (2011) – </a:t>
            </a:r>
            <a:r>
              <a:rPr lang="en-GB" sz="2000" i="1" dirty="0" smtClean="0"/>
              <a:t>Critical thinking Skills</a:t>
            </a:r>
            <a:r>
              <a:rPr lang="en-GB" sz="2000" dirty="0" smtClean="0"/>
              <a:t>. Palgrave McMillan</a:t>
            </a:r>
          </a:p>
          <a:p>
            <a:pPr>
              <a:buFont typeface="Arial" pitchFamily="34" charset="0"/>
              <a:buChar char="•"/>
            </a:pPr>
            <a:r>
              <a:rPr lang="en-US" sz="2000" dirty="0" smtClean="0"/>
              <a:t> Megginson et al (2007) – </a:t>
            </a:r>
            <a:r>
              <a:rPr lang="en-US" sz="2000" i="1" dirty="0" smtClean="0"/>
              <a:t>Continuing Professional Development. </a:t>
            </a:r>
            <a:r>
              <a:rPr lang="en-US" sz="2000" dirty="0" smtClean="0"/>
              <a:t>CIPD</a:t>
            </a:r>
            <a:endParaRPr lang="en-GB" sz="2000" dirty="0" smtClean="0"/>
          </a:p>
          <a:p>
            <a:endParaRPr lang="en-GB" sz="2400" dirty="0" smtClean="0"/>
          </a:p>
          <a:p>
            <a:r>
              <a:rPr lang="en-GB" sz="2400" b="1" u="sng" dirty="0" smtClean="0"/>
              <a:t>Recommended</a:t>
            </a:r>
          </a:p>
          <a:p>
            <a:endParaRPr lang="en-GB" sz="2000" i="1" dirty="0" smtClean="0"/>
          </a:p>
          <a:p>
            <a:pPr marL="342900" indent="-342900">
              <a:buFont typeface="Arial" panose="020B0604020202020204" pitchFamily="34" charset="0"/>
              <a:buChar char="•"/>
            </a:pPr>
            <a:r>
              <a:rPr lang="en-GB" sz="2000" dirty="0" smtClean="0"/>
              <a:t>Cottrell, S. (2014) – </a:t>
            </a:r>
            <a:r>
              <a:rPr lang="en-GB" sz="2000" i="1" dirty="0" smtClean="0"/>
              <a:t>Dissertations and Project reports. </a:t>
            </a:r>
            <a:r>
              <a:rPr lang="en-GB" sz="2000" dirty="0" smtClean="0"/>
              <a:t>Palgrave McMillan	</a:t>
            </a:r>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709303" y="6053251"/>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
        <p:nvSpPr>
          <p:cNvPr id="5" name="Rectangle 4"/>
          <p:cNvSpPr/>
          <p:nvPr/>
        </p:nvSpPr>
        <p:spPr>
          <a:xfrm>
            <a:off x="457200" y="371753"/>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703428" y="1983277"/>
            <a:ext cx="7696200" cy="1323439"/>
          </a:xfrm>
          <a:prstGeom prst="rect">
            <a:avLst/>
          </a:prstGeom>
          <a:noFill/>
        </p:spPr>
        <p:txBody>
          <a:bodyPr wrap="square" rtlCol="0">
            <a:spAutoFit/>
          </a:bodyPr>
          <a:lstStyle/>
          <a:p>
            <a:pPr algn="ctr"/>
            <a:r>
              <a:rPr lang="en-GB" sz="4000" dirty="0" smtClean="0"/>
              <a:t>Exercise: How well do you manage your time?</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2862722377"/>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27013" y="-3561"/>
            <a:ext cx="5816987" cy="6858000"/>
          </a:xfrm>
          <a:prstGeom prst="rect">
            <a:avLst/>
          </a:prstGeom>
        </p:spPr>
      </p:pic>
      <p:sp>
        <p:nvSpPr>
          <p:cNvPr id="3" name="TextBox 2"/>
          <p:cNvSpPr txBox="1"/>
          <p:nvPr/>
        </p:nvSpPr>
        <p:spPr>
          <a:xfrm>
            <a:off x="457200" y="1524000"/>
            <a:ext cx="2514600" cy="1569660"/>
          </a:xfrm>
          <a:prstGeom prst="rect">
            <a:avLst/>
          </a:prstGeom>
          <a:noFill/>
        </p:spPr>
        <p:txBody>
          <a:bodyPr wrap="square" rtlCol="0">
            <a:spAutoFit/>
          </a:bodyPr>
          <a:lstStyle/>
          <a:p>
            <a:r>
              <a:rPr lang="en-GB" sz="3200" dirty="0" smtClean="0"/>
              <a:t>Time Management Self Survey</a:t>
            </a:r>
            <a:endParaRPr lang="en-GB" sz="3200" dirty="0"/>
          </a:p>
        </p:txBody>
      </p:sp>
    </p:spTree>
    <p:extLst>
      <p:ext uri="{BB962C8B-B14F-4D97-AF65-F5344CB8AC3E}">
        <p14:creationId xmlns:p14="http://schemas.microsoft.com/office/powerpoint/2010/main" val="1748201041"/>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47697" y="14955"/>
            <a:ext cx="5496303" cy="6858000"/>
          </a:xfrm>
          <a:prstGeom prst="rect">
            <a:avLst/>
          </a:prstGeom>
        </p:spPr>
      </p:pic>
      <p:sp>
        <p:nvSpPr>
          <p:cNvPr id="2" name="TextBox 1"/>
          <p:cNvSpPr txBox="1"/>
          <p:nvPr/>
        </p:nvSpPr>
        <p:spPr>
          <a:xfrm>
            <a:off x="381000" y="1295400"/>
            <a:ext cx="2819400" cy="1569660"/>
          </a:xfrm>
          <a:prstGeom prst="rect">
            <a:avLst/>
          </a:prstGeom>
          <a:noFill/>
        </p:spPr>
        <p:txBody>
          <a:bodyPr wrap="square" rtlCol="0">
            <a:spAutoFit/>
          </a:bodyPr>
          <a:lstStyle/>
          <a:p>
            <a:r>
              <a:rPr lang="en-GB" sz="3200" dirty="0" smtClean="0"/>
              <a:t>Time Management exercise</a:t>
            </a:r>
            <a:endParaRPr lang="en-GB" sz="3200" dirty="0"/>
          </a:p>
        </p:txBody>
      </p:sp>
    </p:spTree>
    <p:extLst>
      <p:ext uri="{BB962C8B-B14F-4D97-AF65-F5344CB8AC3E}">
        <p14:creationId xmlns:p14="http://schemas.microsoft.com/office/powerpoint/2010/main" val="598889797"/>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500" y="914400"/>
            <a:ext cx="8206099" cy="1938992"/>
          </a:xfrm>
          <a:prstGeom prst="rect">
            <a:avLst/>
          </a:prstGeom>
          <a:noFill/>
        </p:spPr>
        <p:txBody>
          <a:bodyPr wrap="square" rtlCol="0">
            <a:spAutoFit/>
          </a:bodyPr>
          <a:lstStyle/>
          <a:p>
            <a:r>
              <a:rPr lang="en-GB" sz="4000" dirty="0" smtClean="0"/>
              <a:t>During an ordinary day…</a:t>
            </a:r>
          </a:p>
          <a:p>
            <a:r>
              <a:rPr lang="en-GB" sz="4000" dirty="0" smtClean="0"/>
              <a:t>Essentials : Everyone needs to….. ???</a:t>
            </a:r>
          </a:p>
          <a:p>
            <a:r>
              <a:rPr lang="en-GB" sz="4000" dirty="0" smtClean="0"/>
              <a:t>                   TEESH</a:t>
            </a:r>
            <a:endParaRPr lang="en-GB" sz="4000" dirty="0"/>
          </a:p>
        </p:txBody>
      </p:sp>
      <p:sp>
        <p:nvSpPr>
          <p:cNvPr id="3" name="TextBox 2"/>
          <p:cNvSpPr txBox="1"/>
          <p:nvPr/>
        </p:nvSpPr>
        <p:spPr>
          <a:xfrm>
            <a:off x="990600" y="2514600"/>
            <a:ext cx="3429000" cy="461665"/>
          </a:xfrm>
          <a:prstGeom prst="rect">
            <a:avLst/>
          </a:prstGeom>
          <a:noFill/>
        </p:spPr>
        <p:txBody>
          <a:bodyPr wrap="square" rtlCol="0">
            <a:spAutoFit/>
          </a:bodyPr>
          <a:lstStyle/>
          <a:p>
            <a:r>
              <a:rPr lang="en-GB" sz="2400" b="1" dirty="0" smtClean="0"/>
              <a:t>T</a:t>
            </a:r>
            <a:r>
              <a:rPr lang="en-GB" sz="2400" dirty="0" smtClean="0"/>
              <a:t>RAVEL</a:t>
            </a:r>
            <a:endParaRPr lang="en-GB" sz="2400" dirty="0"/>
          </a:p>
        </p:txBody>
      </p:sp>
      <p:sp>
        <p:nvSpPr>
          <p:cNvPr id="4" name="TextBox 3"/>
          <p:cNvSpPr txBox="1"/>
          <p:nvPr/>
        </p:nvSpPr>
        <p:spPr>
          <a:xfrm>
            <a:off x="1003819" y="2976265"/>
            <a:ext cx="3586424" cy="461665"/>
          </a:xfrm>
          <a:prstGeom prst="rect">
            <a:avLst/>
          </a:prstGeom>
          <a:noFill/>
        </p:spPr>
        <p:txBody>
          <a:bodyPr wrap="square" rtlCol="0">
            <a:spAutoFit/>
          </a:bodyPr>
          <a:lstStyle/>
          <a:p>
            <a:r>
              <a:rPr lang="en-GB" sz="2400" b="1" dirty="0" smtClean="0"/>
              <a:t>E</a:t>
            </a:r>
            <a:r>
              <a:rPr lang="en-GB" sz="2400" dirty="0" smtClean="0"/>
              <a:t>AT</a:t>
            </a:r>
            <a:endParaRPr lang="en-GB" sz="2400" dirty="0"/>
          </a:p>
        </p:txBody>
      </p:sp>
      <p:sp>
        <p:nvSpPr>
          <p:cNvPr id="5" name="TextBox 4"/>
          <p:cNvSpPr txBox="1"/>
          <p:nvPr/>
        </p:nvSpPr>
        <p:spPr>
          <a:xfrm>
            <a:off x="1012651" y="3464553"/>
            <a:ext cx="2949749" cy="461665"/>
          </a:xfrm>
          <a:prstGeom prst="rect">
            <a:avLst/>
          </a:prstGeom>
          <a:noFill/>
        </p:spPr>
        <p:txBody>
          <a:bodyPr wrap="square" rtlCol="0">
            <a:spAutoFit/>
          </a:bodyPr>
          <a:lstStyle/>
          <a:p>
            <a:r>
              <a:rPr lang="en-GB" sz="2400" b="1" dirty="0" smtClean="0"/>
              <a:t>E</a:t>
            </a:r>
            <a:r>
              <a:rPr lang="en-GB" sz="2400" dirty="0" smtClean="0"/>
              <a:t>RRAND</a:t>
            </a:r>
            <a:endParaRPr lang="en-GB" sz="2400" dirty="0"/>
          </a:p>
        </p:txBody>
      </p:sp>
      <p:sp>
        <p:nvSpPr>
          <p:cNvPr id="6" name="TextBox 5"/>
          <p:cNvSpPr txBox="1"/>
          <p:nvPr/>
        </p:nvSpPr>
        <p:spPr>
          <a:xfrm>
            <a:off x="1012651" y="3885433"/>
            <a:ext cx="5257800" cy="461665"/>
          </a:xfrm>
          <a:prstGeom prst="rect">
            <a:avLst/>
          </a:prstGeom>
          <a:noFill/>
        </p:spPr>
        <p:txBody>
          <a:bodyPr wrap="square" rtlCol="0">
            <a:spAutoFit/>
          </a:bodyPr>
          <a:lstStyle/>
          <a:p>
            <a:r>
              <a:rPr lang="en-GB" sz="2400" b="1" dirty="0" smtClean="0"/>
              <a:t>S</a:t>
            </a:r>
            <a:r>
              <a:rPr lang="en-GB" sz="2400" dirty="0" smtClean="0"/>
              <a:t>LEEP</a:t>
            </a:r>
            <a:endParaRPr lang="en-GB" sz="2400" dirty="0"/>
          </a:p>
        </p:txBody>
      </p:sp>
      <p:sp>
        <p:nvSpPr>
          <p:cNvPr id="7" name="TextBox 6"/>
          <p:cNvSpPr txBox="1"/>
          <p:nvPr/>
        </p:nvSpPr>
        <p:spPr>
          <a:xfrm>
            <a:off x="995572" y="4343400"/>
            <a:ext cx="2628900" cy="461665"/>
          </a:xfrm>
          <a:prstGeom prst="rect">
            <a:avLst/>
          </a:prstGeom>
          <a:noFill/>
        </p:spPr>
        <p:txBody>
          <a:bodyPr wrap="square" rtlCol="0">
            <a:spAutoFit/>
          </a:bodyPr>
          <a:lstStyle/>
          <a:p>
            <a:r>
              <a:rPr lang="en-GB" sz="2400" b="1" dirty="0" smtClean="0"/>
              <a:t>H</a:t>
            </a:r>
            <a:r>
              <a:rPr lang="en-GB" sz="2400" dirty="0" smtClean="0"/>
              <a:t>YGIENE</a:t>
            </a:r>
            <a:endParaRPr lang="en-GB" sz="2400" dirty="0"/>
          </a:p>
        </p:txBody>
      </p:sp>
      <p:sp>
        <p:nvSpPr>
          <p:cNvPr id="8" name="TextBox 7"/>
          <p:cNvSpPr txBox="1"/>
          <p:nvPr/>
        </p:nvSpPr>
        <p:spPr>
          <a:xfrm>
            <a:off x="762000" y="6125256"/>
            <a:ext cx="8229600" cy="523220"/>
          </a:xfrm>
          <a:prstGeom prst="rect">
            <a:avLst/>
          </a:prstGeom>
          <a:noFill/>
        </p:spPr>
        <p:txBody>
          <a:bodyPr wrap="square" rtlCol="0">
            <a:spAutoFit/>
          </a:bodyPr>
          <a:lstStyle/>
          <a:p>
            <a:r>
              <a:rPr lang="en-GB" sz="2800" b="1" dirty="0" smtClean="0">
                <a:solidFill>
                  <a:srgbClr val="0070C0"/>
                </a:solidFill>
              </a:rPr>
              <a:t>The Reality of Study Time Needed….A calculation </a:t>
            </a:r>
            <a:endParaRPr lang="en-GB" sz="2800" b="1" dirty="0">
              <a:solidFill>
                <a:srgbClr val="0070C0"/>
              </a:solidFill>
            </a:endParaRPr>
          </a:p>
        </p:txBody>
      </p:sp>
      <p:sp>
        <p:nvSpPr>
          <p:cNvPr id="9" name="TextBox 8"/>
          <p:cNvSpPr txBox="1"/>
          <p:nvPr/>
        </p:nvSpPr>
        <p:spPr>
          <a:xfrm>
            <a:off x="979206" y="5334000"/>
            <a:ext cx="544794" cy="381000"/>
          </a:xfrm>
          <a:prstGeom prst="rect">
            <a:avLst/>
          </a:prstGeom>
          <a:noFill/>
        </p:spPr>
        <p:txBody>
          <a:bodyPr wrap="square" rtlCol="0">
            <a:spAutoFit/>
          </a:bodyPr>
          <a:lstStyle/>
          <a:p>
            <a:r>
              <a:rPr lang="en-GB" dirty="0" smtClean="0"/>
              <a:t>and</a:t>
            </a:r>
            <a:endParaRPr lang="en-GB" dirty="0"/>
          </a:p>
        </p:txBody>
      </p:sp>
      <p:sp>
        <p:nvSpPr>
          <p:cNvPr id="10" name="TextBox 9"/>
          <p:cNvSpPr txBox="1"/>
          <p:nvPr/>
        </p:nvSpPr>
        <p:spPr>
          <a:xfrm rot="20486457">
            <a:off x="2040934" y="5239062"/>
            <a:ext cx="1852423" cy="369332"/>
          </a:xfrm>
          <a:prstGeom prst="rect">
            <a:avLst/>
          </a:prstGeom>
          <a:noFill/>
        </p:spPr>
        <p:txBody>
          <a:bodyPr wrap="square" rtlCol="0">
            <a:spAutoFit/>
          </a:bodyPr>
          <a:lstStyle/>
          <a:p>
            <a:r>
              <a:rPr lang="en-GB" b="1" dirty="0" smtClean="0"/>
              <a:t>Socialising</a:t>
            </a:r>
            <a:endParaRPr lang="en-GB" b="1" dirty="0"/>
          </a:p>
        </p:txBody>
      </p:sp>
      <p:sp>
        <p:nvSpPr>
          <p:cNvPr id="11" name="TextBox 10"/>
          <p:cNvSpPr txBox="1"/>
          <p:nvPr/>
        </p:nvSpPr>
        <p:spPr>
          <a:xfrm rot="20486457">
            <a:off x="3330749" y="5336467"/>
            <a:ext cx="1219200" cy="369332"/>
          </a:xfrm>
          <a:prstGeom prst="rect">
            <a:avLst/>
          </a:prstGeom>
          <a:noFill/>
        </p:spPr>
        <p:txBody>
          <a:bodyPr wrap="square" rtlCol="0">
            <a:spAutoFit/>
          </a:bodyPr>
          <a:lstStyle/>
          <a:p>
            <a:r>
              <a:rPr lang="en-GB" b="1" dirty="0" smtClean="0"/>
              <a:t>Sports</a:t>
            </a:r>
            <a:endParaRPr lang="en-GB" b="1" dirty="0"/>
          </a:p>
        </p:txBody>
      </p:sp>
      <p:sp>
        <p:nvSpPr>
          <p:cNvPr id="12" name="TextBox 11"/>
          <p:cNvSpPr txBox="1"/>
          <p:nvPr/>
        </p:nvSpPr>
        <p:spPr>
          <a:xfrm rot="20486457">
            <a:off x="4218073" y="5339832"/>
            <a:ext cx="1219200" cy="369332"/>
          </a:xfrm>
          <a:prstGeom prst="rect">
            <a:avLst/>
          </a:prstGeom>
          <a:noFill/>
        </p:spPr>
        <p:txBody>
          <a:bodyPr wrap="square" rtlCol="0">
            <a:spAutoFit/>
          </a:bodyPr>
          <a:lstStyle/>
          <a:p>
            <a:r>
              <a:rPr lang="en-GB" b="1" dirty="0" smtClean="0"/>
              <a:t>Hobbies</a:t>
            </a:r>
            <a:endParaRPr lang="en-GB" b="1" dirty="0"/>
          </a:p>
        </p:txBody>
      </p:sp>
      <p:pic>
        <p:nvPicPr>
          <p:cNvPr id="5122" name="Picture 2" descr="C:\Users\fad-an\Desktop\urban-city-life-bus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7400" y="2554618"/>
            <a:ext cx="2743200" cy="27432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505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additive="base">
                                        <p:cTn id="2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0" end="0"/>
                                            </p:txEl>
                                          </p:spTgt>
                                        </p:tgtEl>
                                        <p:attrNameLst>
                                          <p:attrName>style.visibility</p:attrName>
                                        </p:attrNameLst>
                                      </p:cBhvr>
                                      <p:to>
                                        <p:strVal val="visible"/>
                                      </p:to>
                                    </p:set>
                                    <p:anim calcmode="lin" valueType="num">
                                      <p:cBhvr additive="base">
                                        <p:cTn id="4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
                                            <p:txEl>
                                              <p:pRg st="0" end="0"/>
                                            </p:txEl>
                                          </p:spTgt>
                                        </p:tgtEl>
                                        <p:attrNameLst>
                                          <p:attrName>style.visibility</p:attrName>
                                        </p:attrNameLst>
                                      </p:cBhvr>
                                      <p:to>
                                        <p:strVal val="visible"/>
                                      </p:to>
                                    </p:set>
                                    <p:anim calcmode="lin" valueType="num">
                                      <p:cBhvr additive="base">
                                        <p:cTn id="4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xEl>
                                              <p:pRg st="0" end="0"/>
                                            </p:txEl>
                                          </p:spTgt>
                                        </p:tgtEl>
                                        <p:attrNameLst>
                                          <p:attrName>style.visibility</p:attrName>
                                        </p:attrNameLst>
                                      </p:cBhvr>
                                      <p:to>
                                        <p:strVal val="visible"/>
                                      </p:to>
                                    </p:set>
                                    <p:anim calcmode="lin" valueType="num">
                                      <p:cBhvr additive="base">
                                        <p:cTn id="5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0" end="0"/>
                                            </p:txEl>
                                          </p:spTgt>
                                        </p:tgtEl>
                                        <p:attrNameLst>
                                          <p:attrName>style.visibility</p:attrName>
                                        </p:attrNameLst>
                                      </p:cBhvr>
                                      <p:to>
                                        <p:strVal val="visible"/>
                                      </p:to>
                                    </p:set>
                                    <p:anim calcmode="lin" valueType="num">
                                      <p:cBhvr additive="base">
                                        <p:cTn id="6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5300" y="914400"/>
            <a:ext cx="4114800" cy="1477328"/>
          </a:xfrm>
          <a:prstGeom prst="rect">
            <a:avLst/>
          </a:prstGeom>
          <a:noFill/>
        </p:spPr>
        <p:txBody>
          <a:bodyPr wrap="square" rtlCol="0">
            <a:spAutoFit/>
          </a:bodyPr>
          <a:lstStyle/>
          <a:p>
            <a:r>
              <a:rPr lang="en-GB" dirty="0" smtClean="0"/>
              <a:t>TRAVEL      1 hour</a:t>
            </a:r>
          </a:p>
          <a:p>
            <a:r>
              <a:rPr lang="en-GB" dirty="0" smtClean="0"/>
              <a:t>EAT              2 hours</a:t>
            </a:r>
          </a:p>
          <a:p>
            <a:r>
              <a:rPr lang="en-GB" dirty="0" smtClean="0"/>
              <a:t>ERRAND     1 hour</a:t>
            </a:r>
          </a:p>
          <a:p>
            <a:r>
              <a:rPr lang="en-GB" dirty="0" smtClean="0"/>
              <a:t>SLEEP          7 hours</a:t>
            </a:r>
          </a:p>
          <a:p>
            <a:r>
              <a:rPr lang="en-GB" dirty="0" smtClean="0"/>
              <a:t>HYGIENE    1 hour</a:t>
            </a:r>
            <a:endParaRPr lang="en-GB" dirty="0"/>
          </a:p>
        </p:txBody>
      </p:sp>
      <p:cxnSp>
        <p:nvCxnSpPr>
          <p:cNvPr id="4" name="Straight Connector 3"/>
          <p:cNvCxnSpPr/>
          <p:nvPr/>
        </p:nvCxnSpPr>
        <p:spPr>
          <a:xfrm>
            <a:off x="1676400" y="2514600"/>
            <a:ext cx="990600"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524000" y="2590800"/>
            <a:ext cx="1752600" cy="369332"/>
          </a:xfrm>
          <a:prstGeom prst="rect">
            <a:avLst/>
          </a:prstGeom>
          <a:noFill/>
        </p:spPr>
        <p:txBody>
          <a:bodyPr wrap="square" rtlCol="0">
            <a:spAutoFit/>
          </a:bodyPr>
          <a:lstStyle/>
          <a:p>
            <a:r>
              <a:rPr lang="en-GB" dirty="0" smtClean="0"/>
              <a:t>12 hours a day</a:t>
            </a:r>
            <a:endParaRPr lang="en-GB" dirty="0"/>
          </a:p>
        </p:txBody>
      </p:sp>
      <p:sp>
        <p:nvSpPr>
          <p:cNvPr id="6" name="TextBox 5"/>
          <p:cNvSpPr txBox="1"/>
          <p:nvPr/>
        </p:nvSpPr>
        <p:spPr>
          <a:xfrm>
            <a:off x="457200" y="3124200"/>
            <a:ext cx="7924800" cy="369332"/>
          </a:xfrm>
          <a:prstGeom prst="rect">
            <a:avLst/>
          </a:prstGeom>
          <a:noFill/>
        </p:spPr>
        <p:txBody>
          <a:bodyPr wrap="square" rtlCol="0">
            <a:spAutoFit/>
          </a:bodyPr>
          <a:lstStyle/>
          <a:p>
            <a:r>
              <a:rPr lang="en-GB" dirty="0" smtClean="0"/>
              <a:t>How many modules at say 1.5 hrs learning per week?</a:t>
            </a:r>
            <a:endParaRPr lang="en-GB" dirty="0"/>
          </a:p>
        </p:txBody>
      </p:sp>
      <p:sp>
        <p:nvSpPr>
          <p:cNvPr id="7" name="TextBox 6"/>
          <p:cNvSpPr txBox="1"/>
          <p:nvPr/>
        </p:nvSpPr>
        <p:spPr>
          <a:xfrm>
            <a:off x="473578" y="3581400"/>
            <a:ext cx="7451221" cy="369332"/>
          </a:xfrm>
          <a:prstGeom prst="rect">
            <a:avLst/>
          </a:prstGeom>
          <a:noFill/>
        </p:spPr>
        <p:txBody>
          <a:bodyPr wrap="square" rtlCol="0">
            <a:spAutoFit/>
          </a:bodyPr>
          <a:lstStyle/>
          <a:p>
            <a:r>
              <a:rPr lang="en-GB" dirty="0" smtClean="0"/>
              <a:t>Lets average 6 modules (full time) at 1.5 hours lectures per week each </a:t>
            </a:r>
            <a:endParaRPr lang="en-GB" dirty="0"/>
          </a:p>
        </p:txBody>
      </p:sp>
      <p:sp>
        <p:nvSpPr>
          <p:cNvPr id="8" name="TextBox 7"/>
          <p:cNvSpPr txBox="1"/>
          <p:nvPr/>
        </p:nvSpPr>
        <p:spPr>
          <a:xfrm>
            <a:off x="533400" y="4038600"/>
            <a:ext cx="5502779" cy="369332"/>
          </a:xfrm>
          <a:prstGeom prst="rect">
            <a:avLst/>
          </a:prstGeom>
          <a:noFill/>
        </p:spPr>
        <p:txBody>
          <a:bodyPr wrap="square" rtlCol="0">
            <a:spAutoFit/>
          </a:bodyPr>
          <a:lstStyle/>
          <a:p>
            <a:r>
              <a:rPr lang="en-GB" dirty="0" smtClean="0"/>
              <a:t>= </a:t>
            </a:r>
            <a:r>
              <a:rPr lang="en-GB" b="1" dirty="0" smtClean="0"/>
              <a:t>9 hours per week</a:t>
            </a:r>
            <a:endParaRPr lang="en-GB" b="1" dirty="0"/>
          </a:p>
        </p:txBody>
      </p:sp>
      <p:sp>
        <p:nvSpPr>
          <p:cNvPr id="9" name="TextBox 8"/>
          <p:cNvSpPr txBox="1"/>
          <p:nvPr/>
        </p:nvSpPr>
        <p:spPr>
          <a:xfrm>
            <a:off x="427289" y="4495800"/>
            <a:ext cx="8365622" cy="646331"/>
          </a:xfrm>
          <a:prstGeom prst="rect">
            <a:avLst/>
          </a:prstGeom>
          <a:noFill/>
        </p:spPr>
        <p:txBody>
          <a:bodyPr wrap="square" rtlCol="0">
            <a:spAutoFit/>
          </a:bodyPr>
          <a:lstStyle/>
          <a:p>
            <a:r>
              <a:rPr lang="en-GB" dirty="0" smtClean="0"/>
              <a:t>Rule of thumb is for every hour spent in lecture time you should spend twice that for study yourselves</a:t>
            </a:r>
            <a:endParaRPr lang="en-GB" dirty="0"/>
          </a:p>
        </p:txBody>
      </p:sp>
      <p:sp>
        <p:nvSpPr>
          <p:cNvPr id="10" name="TextBox 9"/>
          <p:cNvSpPr txBox="1"/>
          <p:nvPr/>
        </p:nvSpPr>
        <p:spPr>
          <a:xfrm>
            <a:off x="521293" y="5257800"/>
            <a:ext cx="5502779" cy="369332"/>
          </a:xfrm>
          <a:prstGeom prst="rect">
            <a:avLst/>
          </a:prstGeom>
          <a:noFill/>
        </p:spPr>
        <p:txBody>
          <a:bodyPr wrap="square" rtlCol="0">
            <a:spAutoFit/>
          </a:bodyPr>
          <a:lstStyle/>
          <a:p>
            <a:r>
              <a:rPr lang="en-GB" dirty="0" smtClean="0"/>
              <a:t>= </a:t>
            </a:r>
            <a:r>
              <a:rPr lang="en-GB" b="1" dirty="0" smtClean="0"/>
              <a:t>18 hours per week minimum</a:t>
            </a:r>
            <a:endParaRPr lang="en-GB" b="1" dirty="0"/>
          </a:p>
        </p:txBody>
      </p:sp>
      <p:sp>
        <p:nvSpPr>
          <p:cNvPr id="11" name="TextBox 10"/>
          <p:cNvSpPr txBox="1"/>
          <p:nvPr/>
        </p:nvSpPr>
        <p:spPr>
          <a:xfrm>
            <a:off x="468592" y="5712151"/>
            <a:ext cx="8001000" cy="369332"/>
          </a:xfrm>
          <a:prstGeom prst="rect">
            <a:avLst/>
          </a:prstGeom>
          <a:noFill/>
        </p:spPr>
        <p:txBody>
          <a:bodyPr wrap="square" rtlCol="0">
            <a:spAutoFit/>
          </a:bodyPr>
          <a:lstStyle/>
          <a:p>
            <a:r>
              <a:rPr lang="en-GB" dirty="0" smtClean="0"/>
              <a:t>Divide this by 6 days in a week (one day off cos we are kind!)</a:t>
            </a:r>
            <a:endParaRPr lang="en-GB" dirty="0"/>
          </a:p>
        </p:txBody>
      </p:sp>
      <p:sp>
        <p:nvSpPr>
          <p:cNvPr id="12" name="TextBox 11"/>
          <p:cNvSpPr txBox="1"/>
          <p:nvPr/>
        </p:nvSpPr>
        <p:spPr>
          <a:xfrm>
            <a:off x="533400" y="6172200"/>
            <a:ext cx="4876800" cy="381000"/>
          </a:xfrm>
          <a:prstGeom prst="rect">
            <a:avLst/>
          </a:prstGeom>
          <a:noFill/>
        </p:spPr>
        <p:txBody>
          <a:bodyPr wrap="square" rtlCol="0">
            <a:spAutoFit/>
          </a:bodyPr>
          <a:lstStyle/>
          <a:p>
            <a:r>
              <a:rPr lang="en-GB" b="1" dirty="0" smtClean="0"/>
              <a:t>= 3 hours per day for private study !</a:t>
            </a:r>
            <a:endParaRPr lang="en-GB" b="1" dirty="0"/>
          </a:p>
        </p:txBody>
      </p:sp>
      <p:sp>
        <p:nvSpPr>
          <p:cNvPr id="13" name="TextBox 12"/>
          <p:cNvSpPr txBox="1"/>
          <p:nvPr/>
        </p:nvSpPr>
        <p:spPr>
          <a:xfrm>
            <a:off x="3810000" y="2590800"/>
            <a:ext cx="3124200" cy="369332"/>
          </a:xfrm>
          <a:prstGeom prst="rect">
            <a:avLst/>
          </a:prstGeom>
          <a:noFill/>
        </p:spPr>
        <p:txBody>
          <a:bodyPr wrap="square" rtlCol="0">
            <a:spAutoFit/>
          </a:bodyPr>
          <a:lstStyle/>
          <a:p>
            <a:r>
              <a:rPr lang="en-GB" b="1" dirty="0" smtClean="0"/>
              <a:t>That’s half a day gone !</a:t>
            </a:r>
            <a:endParaRPr lang="en-GB" b="1" dirty="0"/>
          </a:p>
        </p:txBody>
      </p:sp>
      <p:sp>
        <p:nvSpPr>
          <p:cNvPr id="14" name="Rectangle 13"/>
          <p:cNvSpPr/>
          <p:nvPr/>
        </p:nvSpPr>
        <p:spPr>
          <a:xfrm>
            <a:off x="427289" y="228600"/>
            <a:ext cx="4695581" cy="461665"/>
          </a:xfrm>
          <a:prstGeom prst="rect">
            <a:avLst/>
          </a:prstGeom>
        </p:spPr>
        <p:txBody>
          <a:bodyPr wrap="none">
            <a:spAutoFit/>
          </a:bodyPr>
          <a:lstStyle/>
          <a:p>
            <a:r>
              <a:rPr lang="en-GB" sz="2400" b="1" dirty="0">
                <a:solidFill>
                  <a:srgbClr val="0070C0"/>
                </a:solidFill>
              </a:rPr>
              <a:t>The Reality of Study Time Needed</a:t>
            </a:r>
            <a:endParaRPr lang="en-GB" sz="2400" dirty="0"/>
          </a:p>
        </p:txBody>
      </p:sp>
    </p:spTree>
    <p:extLst>
      <p:ext uri="{BB962C8B-B14F-4D97-AF65-F5344CB8AC3E}">
        <p14:creationId xmlns:p14="http://schemas.microsoft.com/office/powerpoint/2010/main" val="1437488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ppt_x"/>
                                          </p:val>
                                        </p:tav>
                                        <p:tav tm="100000">
                                          <p:val>
                                            <p:strVal val="#ppt_x"/>
                                          </p:val>
                                        </p:tav>
                                      </p:tavLst>
                                    </p:anim>
                                    <p:anim calcmode="lin" valueType="num">
                                      <p:cBhvr additive="base">
                                        <p:cTn id="5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0" grpId="0"/>
      <p:bldP spid="11" grpId="0"/>
      <p:bldP spid="12"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762000"/>
            <a:ext cx="7543800" cy="1077218"/>
          </a:xfrm>
          <a:prstGeom prst="rect">
            <a:avLst/>
          </a:prstGeom>
          <a:noFill/>
        </p:spPr>
        <p:txBody>
          <a:bodyPr wrap="square" rtlCol="0">
            <a:spAutoFit/>
          </a:bodyPr>
          <a:lstStyle/>
          <a:p>
            <a:r>
              <a:rPr lang="en-GB" sz="3200" b="1" dirty="0" smtClean="0">
                <a:solidFill>
                  <a:srgbClr val="0070C0"/>
                </a:solidFill>
              </a:rPr>
              <a:t>3 Important Questions to ask yourself about your study time…</a:t>
            </a:r>
            <a:endParaRPr lang="en-GB" sz="3200" b="1" dirty="0">
              <a:solidFill>
                <a:srgbClr val="0070C0"/>
              </a:solidFill>
            </a:endParaRPr>
          </a:p>
        </p:txBody>
      </p:sp>
      <p:sp>
        <p:nvSpPr>
          <p:cNvPr id="3" name="TextBox 2"/>
          <p:cNvSpPr txBox="1"/>
          <p:nvPr/>
        </p:nvSpPr>
        <p:spPr>
          <a:xfrm>
            <a:off x="762000" y="2057400"/>
            <a:ext cx="7696200" cy="2677656"/>
          </a:xfrm>
          <a:prstGeom prst="rect">
            <a:avLst/>
          </a:prstGeom>
          <a:noFill/>
        </p:spPr>
        <p:txBody>
          <a:bodyPr wrap="square" rtlCol="0">
            <a:spAutoFit/>
          </a:bodyPr>
          <a:lstStyle/>
          <a:p>
            <a:pPr marL="342900" indent="-342900">
              <a:buAutoNum type="arabicPeriod"/>
            </a:pPr>
            <a:r>
              <a:rPr lang="en-GB" sz="2800" b="1" dirty="0" smtClean="0">
                <a:solidFill>
                  <a:srgbClr val="0070C0"/>
                </a:solidFill>
              </a:rPr>
              <a:t>AM I TOO BUSY ??!</a:t>
            </a:r>
          </a:p>
          <a:p>
            <a:pPr marL="342900" indent="-342900">
              <a:buAutoNum type="arabicPeriod"/>
            </a:pPr>
            <a:endParaRPr lang="en-GB" sz="2800" dirty="0"/>
          </a:p>
          <a:p>
            <a:pPr marL="342900" indent="-342900">
              <a:buAutoNum type="arabicPeriod"/>
            </a:pPr>
            <a:r>
              <a:rPr lang="en-GB" sz="2800" b="1" dirty="0" smtClean="0">
                <a:solidFill>
                  <a:srgbClr val="0070C0"/>
                </a:solidFill>
              </a:rPr>
              <a:t>DO I KNOW WHAT’S COMING ??</a:t>
            </a:r>
          </a:p>
          <a:p>
            <a:pPr marL="342900" indent="-342900">
              <a:buAutoNum type="arabicPeriod"/>
            </a:pPr>
            <a:endParaRPr lang="en-GB" sz="2800" dirty="0"/>
          </a:p>
          <a:p>
            <a:pPr marL="342900" indent="-342900">
              <a:buAutoNum type="arabicPeriod"/>
            </a:pPr>
            <a:r>
              <a:rPr lang="en-GB" sz="2800" b="1" dirty="0" smtClean="0">
                <a:solidFill>
                  <a:srgbClr val="0070C0"/>
                </a:solidFill>
              </a:rPr>
              <a:t>DO I KNOW HOW TO SET AND REACH MY GOALS</a:t>
            </a:r>
            <a:endParaRPr lang="en-GB" sz="2800" b="1" dirty="0">
              <a:solidFill>
                <a:srgbClr val="0070C0"/>
              </a:solidFill>
            </a:endParaRPr>
          </a:p>
        </p:txBody>
      </p:sp>
      <p:sp>
        <p:nvSpPr>
          <p:cNvPr id="4" name="TextBox 3"/>
          <p:cNvSpPr txBox="1"/>
          <p:nvPr/>
        </p:nvSpPr>
        <p:spPr>
          <a:xfrm>
            <a:off x="3052985" y="5586259"/>
            <a:ext cx="3124200" cy="769441"/>
          </a:xfrm>
          <a:prstGeom prst="rect">
            <a:avLst/>
          </a:prstGeom>
          <a:noFill/>
        </p:spPr>
        <p:txBody>
          <a:bodyPr wrap="square" rtlCol="0">
            <a:spAutoFit/>
          </a:bodyPr>
          <a:lstStyle/>
          <a:p>
            <a:r>
              <a:rPr lang="en-GB" sz="4400" b="1" dirty="0">
                <a:solidFill>
                  <a:srgbClr val="0070C0"/>
                </a:solidFill>
              </a:rPr>
              <a:t>S.M.A.R.T.</a:t>
            </a:r>
            <a:endParaRPr lang="en-GB" sz="4400" dirty="0"/>
          </a:p>
        </p:txBody>
      </p:sp>
      <p:sp>
        <p:nvSpPr>
          <p:cNvPr id="5" name="TextBox 4"/>
          <p:cNvSpPr txBox="1"/>
          <p:nvPr/>
        </p:nvSpPr>
        <p:spPr>
          <a:xfrm>
            <a:off x="1600200" y="4996934"/>
            <a:ext cx="6019800" cy="369332"/>
          </a:xfrm>
          <a:prstGeom prst="rect">
            <a:avLst/>
          </a:prstGeom>
          <a:noFill/>
        </p:spPr>
        <p:txBody>
          <a:bodyPr wrap="square" rtlCol="0">
            <a:spAutoFit/>
          </a:bodyPr>
          <a:lstStyle/>
          <a:p>
            <a:r>
              <a:rPr lang="en-GB" dirty="0" smtClean="0"/>
              <a:t>We can set the goals and achieve the desired results using…. </a:t>
            </a:r>
            <a:endParaRPr lang="en-GB" dirty="0"/>
          </a:p>
        </p:txBody>
      </p:sp>
    </p:spTree>
    <p:extLst>
      <p:ext uri="{BB962C8B-B14F-4D97-AF65-F5344CB8AC3E}">
        <p14:creationId xmlns:p14="http://schemas.microsoft.com/office/powerpoint/2010/main" val="36455885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66800" y="1752600"/>
            <a:ext cx="7010400" cy="3477875"/>
          </a:xfrm>
          <a:prstGeom prst="rect">
            <a:avLst/>
          </a:prstGeom>
          <a:noFill/>
        </p:spPr>
        <p:txBody>
          <a:bodyPr wrap="square" rtlCol="0">
            <a:spAutoFit/>
          </a:bodyPr>
          <a:lstStyle/>
          <a:p>
            <a:r>
              <a:rPr lang="en-GB" sz="4400" dirty="0" smtClean="0"/>
              <a:t>S   </a:t>
            </a:r>
            <a:r>
              <a:rPr lang="en-GB" sz="3600" dirty="0" smtClean="0"/>
              <a:t>PECIFIC</a:t>
            </a:r>
          </a:p>
          <a:p>
            <a:r>
              <a:rPr lang="en-GB" sz="4400" dirty="0" smtClean="0"/>
              <a:t>M  </a:t>
            </a:r>
            <a:r>
              <a:rPr lang="en-GB" sz="3600" dirty="0" smtClean="0"/>
              <a:t>EASUREABLE</a:t>
            </a:r>
          </a:p>
          <a:p>
            <a:r>
              <a:rPr lang="en-GB" sz="4400" dirty="0" smtClean="0"/>
              <a:t>A   </a:t>
            </a:r>
            <a:r>
              <a:rPr lang="en-GB" sz="3600" dirty="0" smtClean="0"/>
              <a:t>CTION ORIENTED</a:t>
            </a:r>
          </a:p>
          <a:p>
            <a:r>
              <a:rPr lang="en-GB" sz="4400" dirty="0" smtClean="0"/>
              <a:t>R   </a:t>
            </a:r>
            <a:r>
              <a:rPr lang="en-GB" sz="3600" dirty="0" smtClean="0"/>
              <a:t>EALISTIC</a:t>
            </a:r>
          </a:p>
          <a:p>
            <a:r>
              <a:rPr lang="en-GB" sz="4400" dirty="0" smtClean="0"/>
              <a:t>T   </a:t>
            </a:r>
            <a:r>
              <a:rPr lang="en-GB" sz="3600" dirty="0" smtClean="0"/>
              <a:t>IME BASED</a:t>
            </a:r>
            <a:endParaRPr lang="en-GB" sz="3600" dirty="0"/>
          </a:p>
        </p:txBody>
      </p:sp>
      <p:pic>
        <p:nvPicPr>
          <p:cNvPr id="6146" name="Picture 2" descr="Smart Goal Sett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3600" y="4496460"/>
            <a:ext cx="2809875" cy="210436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smart goal dart targe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1125" y="533400"/>
            <a:ext cx="2292350" cy="22643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81000" y="5943600"/>
            <a:ext cx="4495800" cy="584775"/>
          </a:xfrm>
          <a:prstGeom prst="rect">
            <a:avLst/>
          </a:prstGeom>
          <a:noFill/>
        </p:spPr>
        <p:txBody>
          <a:bodyPr wrap="square" rtlCol="0">
            <a:spAutoFit/>
          </a:bodyPr>
          <a:lstStyle/>
          <a:p>
            <a:r>
              <a:rPr lang="en-GB" sz="3200" b="1" dirty="0" smtClean="0">
                <a:solidFill>
                  <a:srgbClr val="0070C0"/>
                </a:solidFill>
              </a:rPr>
              <a:t>Example: Losing weight</a:t>
            </a:r>
            <a:endParaRPr lang="en-GB" sz="3200" b="1" dirty="0">
              <a:solidFill>
                <a:srgbClr val="0070C0"/>
              </a:solidFill>
            </a:endParaRPr>
          </a:p>
        </p:txBody>
      </p:sp>
    </p:spTree>
    <p:extLst>
      <p:ext uri="{BB962C8B-B14F-4D97-AF65-F5344CB8AC3E}">
        <p14:creationId xmlns:p14="http://schemas.microsoft.com/office/powerpoint/2010/main" val="16445209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54469473"/>
              </p:ext>
            </p:extLst>
          </p:nvPr>
        </p:nvGraphicFramePr>
        <p:xfrm>
          <a:off x="30622" y="76200"/>
          <a:ext cx="8820016" cy="4343399"/>
        </p:xfrm>
        <a:graphic>
          <a:graphicData uri="http://schemas.openxmlformats.org/presentationml/2006/ole">
            <mc:AlternateContent xmlns:mc="http://schemas.openxmlformats.org/markup-compatibility/2006">
              <mc:Choice xmlns:v="urn:schemas-microsoft-com:vml" Requires="v">
                <p:oleObj spid="_x0000_s4167" name="Worksheet" r:id="rId3" imgW="11525222" imgH="5677020" progId="Excel.Sheet.12">
                  <p:embed/>
                </p:oleObj>
              </mc:Choice>
              <mc:Fallback>
                <p:oleObj name="Worksheet" r:id="rId3" imgW="11525222" imgH="5677020" progId="Excel.Sheet.12">
                  <p:embed/>
                  <p:pic>
                    <p:nvPicPr>
                      <p:cNvPr id="0" name="Picture 6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22" y="76200"/>
                        <a:ext cx="8820016" cy="434339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p:cNvSpPr txBox="1"/>
          <p:nvPr/>
        </p:nvSpPr>
        <p:spPr>
          <a:xfrm>
            <a:off x="0" y="0"/>
            <a:ext cx="3505200" cy="461665"/>
          </a:xfrm>
          <a:prstGeom prst="rect">
            <a:avLst/>
          </a:prstGeom>
          <a:solidFill>
            <a:schemeClr val="bg1"/>
          </a:solidFill>
        </p:spPr>
        <p:txBody>
          <a:bodyPr wrap="square" rtlCol="0">
            <a:spAutoFit/>
          </a:bodyPr>
          <a:lstStyle/>
          <a:p>
            <a:r>
              <a:rPr lang="en-GB" sz="2400" dirty="0" smtClean="0"/>
              <a:t>Plan your Academic </a:t>
            </a:r>
            <a:r>
              <a:rPr lang="en-GB" sz="2400" dirty="0"/>
              <a:t>Y</a:t>
            </a:r>
            <a:r>
              <a:rPr lang="en-GB" sz="2400" dirty="0" smtClean="0"/>
              <a:t>ear</a:t>
            </a:r>
            <a:endParaRPr lang="en-GB" sz="2400" dirty="0"/>
          </a:p>
        </p:txBody>
      </p:sp>
      <p:sp>
        <p:nvSpPr>
          <p:cNvPr id="4" name="TextBox 3"/>
          <p:cNvSpPr txBox="1"/>
          <p:nvPr/>
        </p:nvSpPr>
        <p:spPr>
          <a:xfrm>
            <a:off x="228600" y="4800600"/>
            <a:ext cx="8534400" cy="1200329"/>
          </a:xfrm>
          <a:prstGeom prst="rect">
            <a:avLst/>
          </a:prstGeom>
          <a:noFill/>
        </p:spPr>
        <p:txBody>
          <a:bodyPr wrap="square" rtlCol="0">
            <a:spAutoFit/>
          </a:bodyPr>
          <a:lstStyle/>
          <a:p>
            <a:pPr marL="342900" indent="-342900">
              <a:buAutoNum type="arabicPeriod"/>
            </a:pPr>
            <a:r>
              <a:rPr lang="en-GB" b="1" dirty="0" smtClean="0"/>
              <a:t>Set specific goals </a:t>
            </a:r>
            <a:r>
              <a:rPr lang="en-GB" dirty="0" smtClean="0"/>
              <a:t>– Both academic and personal</a:t>
            </a:r>
          </a:p>
          <a:p>
            <a:pPr marL="342900" indent="-342900">
              <a:buAutoNum type="arabicPeriod"/>
            </a:pPr>
            <a:r>
              <a:rPr lang="en-GB" b="1" dirty="0" smtClean="0"/>
              <a:t>Create a Term Calendar</a:t>
            </a:r>
            <a:r>
              <a:rPr lang="en-GB" dirty="0" smtClean="0"/>
              <a:t>, recording events (assignment deadlines, trips, tutorials etc.)</a:t>
            </a:r>
          </a:p>
          <a:p>
            <a:pPr marL="342900" indent="-342900">
              <a:buAutoNum type="arabicPeriod"/>
            </a:pPr>
            <a:r>
              <a:rPr lang="en-GB" b="1" dirty="0" smtClean="0"/>
              <a:t>Create a weekly schedule of classes</a:t>
            </a:r>
            <a:r>
              <a:rPr lang="en-GB" dirty="0" smtClean="0"/>
              <a:t>, labs, meetings….so nothing is missed.</a:t>
            </a:r>
          </a:p>
          <a:p>
            <a:pPr marL="342900" indent="-342900">
              <a:buAutoNum type="arabicPeriod"/>
            </a:pPr>
            <a:r>
              <a:rPr lang="en-GB" b="1" dirty="0" smtClean="0"/>
              <a:t>Decide on specific times to work </a:t>
            </a:r>
            <a:r>
              <a:rPr lang="en-GB" dirty="0" smtClean="0"/>
              <a:t>on each module coursework.</a:t>
            </a:r>
            <a:endParaRPr lang="en-GB" dirty="0"/>
          </a:p>
        </p:txBody>
      </p:sp>
    </p:spTree>
    <p:extLst>
      <p:ext uri="{BB962C8B-B14F-4D97-AF65-F5344CB8AC3E}">
        <p14:creationId xmlns:p14="http://schemas.microsoft.com/office/powerpoint/2010/main" val="2893326981"/>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0" y="2590800"/>
            <a:ext cx="6400800" cy="1077218"/>
          </a:xfrm>
          <a:prstGeom prst="rect">
            <a:avLst/>
          </a:prstGeom>
          <a:noFill/>
        </p:spPr>
        <p:txBody>
          <a:bodyPr wrap="square" rtlCol="0">
            <a:spAutoFit/>
          </a:bodyPr>
          <a:lstStyle/>
          <a:p>
            <a:pPr algn="ctr"/>
            <a:r>
              <a:rPr lang="en-GB" sz="3200" dirty="0" smtClean="0"/>
              <a:t>DRAFT REPORT WRITING EXERCISE</a:t>
            </a:r>
            <a:endParaRPr lang="en-GB" sz="3200" dirty="0"/>
          </a:p>
        </p:txBody>
      </p:sp>
    </p:spTree>
    <p:extLst>
      <p:ext uri="{BB962C8B-B14F-4D97-AF65-F5344CB8AC3E}">
        <p14:creationId xmlns:p14="http://schemas.microsoft.com/office/powerpoint/2010/main" val="33894135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857" y="806410"/>
            <a:ext cx="8610600" cy="1077218"/>
          </a:xfrm>
          <a:prstGeom prst="rect">
            <a:avLst/>
          </a:prstGeom>
          <a:noFill/>
        </p:spPr>
        <p:txBody>
          <a:bodyPr wrap="square" rtlCol="0">
            <a:spAutoFit/>
          </a:bodyPr>
          <a:lstStyle/>
          <a:p>
            <a:r>
              <a:rPr lang="en-GB" sz="3200" b="1" dirty="0" smtClean="0">
                <a:solidFill>
                  <a:srgbClr val="0070C0"/>
                </a:solidFill>
              </a:rPr>
              <a:t>What is the purpose of any professional repor</a:t>
            </a:r>
            <a:r>
              <a:rPr lang="en-GB" sz="3600" b="1" dirty="0" smtClean="0">
                <a:solidFill>
                  <a:srgbClr val="0070C0"/>
                </a:solidFill>
              </a:rPr>
              <a:t>t ?</a:t>
            </a:r>
          </a:p>
          <a:p>
            <a:r>
              <a:rPr lang="en-GB" sz="2800" b="1" dirty="0" smtClean="0">
                <a:solidFill>
                  <a:srgbClr val="0070C0"/>
                </a:solidFill>
              </a:rPr>
              <a:t> Write down five reasons….</a:t>
            </a:r>
            <a:endParaRPr lang="en-GB" sz="2800" b="1" dirty="0">
              <a:solidFill>
                <a:srgbClr val="0070C0"/>
              </a:solidFill>
            </a:endParaRPr>
          </a:p>
        </p:txBody>
      </p:sp>
      <p:sp>
        <p:nvSpPr>
          <p:cNvPr id="3" name="TextBox 2"/>
          <p:cNvSpPr txBox="1"/>
          <p:nvPr/>
        </p:nvSpPr>
        <p:spPr>
          <a:xfrm>
            <a:off x="838200" y="2133600"/>
            <a:ext cx="7315200" cy="4093428"/>
          </a:xfrm>
          <a:prstGeom prst="rect">
            <a:avLst/>
          </a:prstGeom>
          <a:noFill/>
        </p:spPr>
        <p:txBody>
          <a:bodyPr wrap="square" rtlCol="0">
            <a:spAutoFit/>
          </a:bodyPr>
          <a:lstStyle/>
          <a:p>
            <a:r>
              <a:rPr lang="en-GB" sz="2000" b="1" dirty="0" smtClean="0">
                <a:solidFill>
                  <a:srgbClr val="0070C0"/>
                </a:solidFill>
              </a:rPr>
              <a:t>To Inform</a:t>
            </a:r>
          </a:p>
          <a:p>
            <a:endParaRPr lang="en-GB" sz="2000" b="1" dirty="0">
              <a:solidFill>
                <a:srgbClr val="0070C0"/>
              </a:solidFill>
            </a:endParaRPr>
          </a:p>
          <a:p>
            <a:r>
              <a:rPr lang="en-GB" sz="2000" b="1" dirty="0" smtClean="0">
                <a:solidFill>
                  <a:srgbClr val="0070C0"/>
                </a:solidFill>
              </a:rPr>
              <a:t>To Describe</a:t>
            </a:r>
          </a:p>
          <a:p>
            <a:endParaRPr lang="en-GB" sz="2000" b="1" dirty="0">
              <a:solidFill>
                <a:srgbClr val="0070C0"/>
              </a:solidFill>
            </a:endParaRPr>
          </a:p>
          <a:p>
            <a:r>
              <a:rPr lang="en-GB" sz="2000" b="1" dirty="0" smtClean="0">
                <a:solidFill>
                  <a:srgbClr val="0070C0"/>
                </a:solidFill>
              </a:rPr>
              <a:t>To Explain</a:t>
            </a:r>
          </a:p>
          <a:p>
            <a:endParaRPr lang="en-GB" sz="2000" b="1" dirty="0">
              <a:solidFill>
                <a:srgbClr val="0070C0"/>
              </a:solidFill>
            </a:endParaRPr>
          </a:p>
          <a:p>
            <a:r>
              <a:rPr lang="en-GB" sz="2000" b="1" dirty="0" smtClean="0">
                <a:solidFill>
                  <a:srgbClr val="0070C0"/>
                </a:solidFill>
              </a:rPr>
              <a:t>To Instruct</a:t>
            </a:r>
          </a:p>
          <a:p>
            <a:endParaRPr lang="en-GB" sz="2000" b="1" dirty="0">
              <a:solidFill>
                <a:srgbClr val="0070C0"/>
              </a:solidFill>
            </a:endParaRPr>
          </a:p>
          <a:p>
            <a:r>
              <a:rPr lang="en-GB" sz="2000" b="1" dirty="0" smtClean="0">
                <a:solidFill>
                  <a:srgbClr val="0070C0"/>
                </a:solidFill>
              </a:rPr>
              <a:t>To Evaluate</a:t>
            </a:r>
          </a:p>
          <a:p>
            <a:endParaRPr lang="en-GB" sz="2000" b="1" dirty="0">
              <a:solidFill>
                <a:srgbClr val="0070C0"/>
              </a:solidFill>
            </a:endParaRPr>
          </a:p>
          <a:p>
            <a:r>
              <a:rPr lang="en-GB" sz="2000" b="1" dirty="0" smtClean="0">
                <a:solidFill>
                  <a:srgbClr val="0070C0"/>
                </a:solidFill>
              </a:rPr>
              <a:t>To Provoke Debate</a:t>
            </a:r>
          </a:p>
          <a:p>
            <a:endParaRPr lang="en-GB" sz="2000" b="1" dirty="0">
              <a:solidFill>
                <a:srgbClr val="0070C0"/>
              </a:solidFill>
            </a:endParaRPr>
          </a:p>
          <a:p>
            <a:r>
              <a:rPr lang="en-GB" sz="2000" b="1" dirty="0" smtClean="0">
                <a:solidFill>
                  <a:srgbClr val="0070C0"/>
                </a:solidFill>
              </a:rPr>
              <a:t>To Persuade</a:t>
            </a:r>
            <a:endParaRPr lang="en-GB" sz="2000" b="1" dirty="0">
              <a:solidFill>
                <a:srgbClr val="0070C0"/>
              </a:solidFill>
            </a:endParaRPr>
          </a:p>
        </p:txBody>
      </p:sp>
      <p:sp>
        <p:nvSpPr>
          <p:cNvPr id="4" name="TextBox 3"/>
          <p:cNvSpPr txBox="1"/>
          <p:nvPr/>
        </p:nvSpPr>
        <p:spPr>
          <a:xfrm>
            <a:off x="6248400" y="6096000"/>
            <a:ext cx="2590800" cy="381000"/>
          </a:xfrm>
          <a:prstGeom prst="rect">
            <a:avLst/>
          </a:prstGeom>
          <a:noFill/>
        </p:spPr>
        <p:txBody>
          <a:bodyPr wrap="square" rtlCol="0">
            <a:spAutoFit/>
          </a:bodyPr>
          <a:lstStyle/>
          <a:p>
            <a:r>
              <a:rPr lang="en-GB" b="1" dirty="0" smtClean="0">
                <a:solidFill>
                  <a:srgbClr val="0070C0"/>
                </a:solidFill>
              </a:rPr>
              <a:t>10 minutes</a:t>
            </a:r>
            <a:endParaRPr lang="en-GB" b="1" dirty="0">
              <a:solidFill>
                <a:srgbClr val="0070C0"/>
              </a:solidFill>
            </a:endParaRPr>
          </a:p>
        </p:txBody>
      </p:sp>
    </p:spTree>
    <p:extLst>
      <p:ext uri="{BB962C8B-B14F-4D97-AF65-F5344CB8AC3E}">
        <p14:creationId xmlns:p14="http://schemas.microsoft.com/office/powerpoint/2010/main" val="362708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3000" y="596972"/>
            <a:ext cx="6705600" cy="1323439"/>
          </a:xfrm>
          <a:prstGeom prst="rect">
            <a:avLst/>
          </a:prstGeom>
          <a:noFill/>
        </p:spPr>
        <p:txBody>
          <a:bodyPr wrap="square" rtlCol="0">
            <a:spAutoFit/>
          </a:bodyPr>
          <a:lstStyle/>
          <a:p>
            <a:pPr algn="ctr"/>
            <a:r>
              <a:rPr lang="en-GB" sz="4000" dirty="0" smtClean="0">
                <a:solidFill>
                  <a:srgbClr val="0070C0"/>
                </a:solidFill>
              </a:rPr>
              <a:t>What would you consider to be the keys to good </a:t>
            </a:r>
            <a:r>
              <a:rPr lang="en-GB" sz="4000" dirty="0">
                <a:solidFill>
                  <a:srgbClr val="0070C0"/>
                </a:solidFill>
              </a:rPr>
              <a:t>r</a:t>
            </a:r>
            <a:r>
              <a:rPr lang="en-GB" sz="4000" dirty="0" smtClean="0">
                <a:solidFill>
                  <a:srgbClr val="0070C0"/>
                </a:solidFill>
              </a:rPr>
              <a:t>eport </a:t>
            </a:r>
            <a:r>
              <a:rPr lang="en-GB" sz="4000" dirty="0">
                <a:solidFill>
                  <a:srgbClr val="0070C0"/>
                </a:solidFill>
              </a:rPr>
              <a:t>w</a:t>
            </a:r>
            <a:r>
              <a:rPr lang="en-GB" sz="4000" dirty="0" smtClean="0">
                <a:solidFill>
                  <a:srgbClr val="0070C0"/>
                </a:solidFill>
              </a:rPr>
              <a:t>riting?</a:t>
            </a:r>
            <a:endParaRPr lang="en-GB" sz="4000" dirty="0">
              <a:solidFill>
                <a:srgbClr val="0070C0"/>
              </a:solidFill>
            </a:endParaRPr>
          </a:p>
        </p:txBody>
      </p:sp>
      <p:sp>
        <p:nvSpPr>
          <p:cNvPr id="3" name="TextBox 2"/>
          <p:cNvSpPr txBox="1"/>
          <p:nvPr/>
        </p:nvSpPr>
        <p:spPr>
          <a:xfrm>
            <a:off x="609600" y="2514600"/>
            <a:ext cx="8382000" cy="4062651"/>
          </a:xfrm>
          <a:prstGeom prst="rect">
            <a:avLst/>
          </a:prstGeom>
          <a:noFill/>
        </p:spPr>
        <p:txBody>
          <a:bodyPr wrap="square" rtlCol="0">
            <a:spAutoFit/>
          </a:bodyPr>
          <a:lstStyle/>
          <a:p>
            <a:pPr marL="342900" indent="-342900">
              <a:buAutoNum type="arabicPeriod"/>
            </a:pPr>
            <a:r>
              <a:rPr lang="en-GB" sz="4000" dirty="0" smtClean="0"/>
              <a:t> Accuracy of Information</a:t>
            </a:r>
          </a:p>
          <a:p>
            <a:pPr marL="342900" indent="-342900">
              <a:buAutoNum type="arabicPeriod"/>
            </a:pPr>
            <a:r>
              <a:rPr lang="en-GB" sz="4000" dirty="0" smtClean="0"/>
              <a:t> Be Precise with the Information</a:t>
            </a:r>
          </a:p>
          <a:p>
            <a:pPr marL="342900" indent="-342900">
              <a:buFontTx/>
              <a:buAutoNum type="arabicPeriod"/>
            </a:pPr>
            <a:r>
              <a:rPr lang="en-GB" sz="4000" dirty="0"/>
              <a:t> </a:t>
            </a:r>
            <a:r>
              <a:rPr lang="en-GB" sz="4000" dirty="0" smtClean="0"/>
              <a:t>Data Presentation is REALLY</a:t>
            </a:r>
          </a:p>
          <a:p>
            <a:r>
              <a:rPr lang="en-GB" sz="4000" dirty="0"/>
              <a:t> </a:t>
            </a:r>
            <a:r>
              <a:rPr lang="en-GB" sz="4000" dirty="0" smtClean="0"/>
              <a:t>   important.</a:t>
            </a:r>
          </a:p>
          <a:p>
            <a:r>
              <a:rPr lang="en-GB" sz="4000" dirty="0" smtClean="0"/>
              <a:t>4. The Visual (</a:t>
            </a:r>
            <a:r>
              <a:rPr lang="en-GB" sz="3200" dirty="0" smtClean="0"/>
              <a:t>Photo’s, Graphs, Tables</a:t>
            </a:r>
            <a:r>
              <a:rPr lang="en-GB" sz="4000" dirty="0" smtClean="0"/>
              <a:t>)</a:t>
            </a:r>
          </a:p>
          <a:p>
            <a:r>
              <a:rPr lang="en-GB" sz="4000" dirty="0" smtClean="0"/>
              <a:t>5. Clarity</a:t>
            </a:r>
          </a:p>
          <a:p>
            <a:pPr marL="342900" indent="-342900">
              <a:buAutoNum type="arabicPeriod"/>
            </a:pPr>
            <a:endParaRPr lang="en-GB" dirty="0"/>
          </a:p>
        </p:txBody>
      </p:sp>
      <p:sp>
        <p:nvSpPr>
          <p:cNvPr id="4" name="TextBox 3"/>
          <p:cNvSpPr txBox="1"/>
          <p:nvPr/>
        </p:nvSpPr>
        <p:spPr>
          <a:xfrm>
            <a:off x="6019800" y="6172200"/>
            <a:ext cx="2667000" cy="584775"/>
          </a:xfrm>
          <a:prstGeom prst="rect">
            <a:avLst/>
          </a:prstGeom>
          <a:noFill/>
        </p:spPr>
        <p:txBody>
          <a:bodyPr wrap="square" rtlCol="0">
            <a:spAutoFit/>
          </a:bodyPr>
          <a:lstStyle/>
          <a:p>
            <a:r>
              <a:rPr lang="en-US" sz="3200" b="1" dirty="0" smtClean="0">
                <a:solidFill>
                  <a:srgbClr val="0070C0"/>
                </a:solidFill>
              </a:rPr>
              <a:t>10 minutes</a:t>
            </a:r>
            <a:endParaRPr lang="en-GB" sz="3200" b="1" dirty="0">
              <a:solidFill>
                <a:srgbClr val="0070C0"/>
              </a:solidFill>
            </a:endParaRPr>
          </a:p>
        </p:txBody>
      </p:sp>
    </p:spTree>
    <p:extLst>
      <p:ext uri="{BB962C8B-B14F-4D97-AF65-F5344CB8AC3E}">
        <p14:creationId xmlns:p14="http://schemas.microsoft.com/office/powerpoint/2010/main" val="408622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1143000"/>
            <a:ext cx="8153400" cy="5016758"/>
          </a:xfrm>
          <a:prstGeom prst="rect">
            <a:avLst/>
          </a:prstGeom>
          <a:noFill/>
        </p:spPr>
        <p:txBody>
          <a:bodyPr wrap="square" rtlCol="0">
            <a:spAutoFit/>
          </a:bodyPr>
          <a:lstStyle/>
          <a:p>
            <a:r>
              <a:rPr lang="en-GB" sz="3200" dirty="0" smtClean="0"/>
              <a:t>Before you start your report:</a:t>
            </a:r>
          </a:p>
          <a:p>
            <a:endParaRPr lang="en-GB" sz="3200" dirty="0"/>
          </a:p>
          <a:p>
            <a:pPr marL="285750" indent="-285750">
              <a:buFont typeface="Arial" panose="020B0604020202020204" pitchFamily="34" charset="0"/>
              <a:buChar char="•"/>
            </a:pPr>
            <a:r>
              <a:rPr lang="en-GB" sz="3200" dirty="0" smtClean="0"/>
              <a:t>Set the objective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Assess the readership (?)</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Decide what information you will need to include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Prepare a ‘framework’ (Mind Map)</a:t>
            </a:r>
            <a:endParaRPr lang="en-GB" sz="3200" dirty="0"/>
          </a:p>
        </p:txBody>
      </p:sp>
      <p:cxnSp>
        <p:nvCxnSpPr>
          <p:cNvPr id="4" name="Straight Arrow Connector 3"/>
          <p:cNvCxnSpPr/>
          <p:nvPr/>
        </p:nvCxnSpPr>
        <p:spPr>
          <a:xfrm>
            <a:off x="3962400" y="4876800"/>
            <a:ext cx="0" cy="45720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077665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00400" y="2286000"/>
            <a:ext cx="2667000" cy="830997"/>
          </a:xfrm>
          <a:prstGeom prst="rect">
            <a:avLst/>
          </a:prstGeom>
          <a:noFill/>
        </p:spPr>
        <p:txBody>
          <a:bodyPr wrap="square" rtlCol="0">
            <a:spAutoFit/>
          </a:bodyPr>
          <a:lstStyle/>
          <a:p>
            <a:r>
              <a:rPr lang="en-GB" sz="4800" b="1" dirty="0" smtClean="0">
                <a:solidFill>
                  <a:srgbClr val="0070C0"/>
                </a:solidFill>
              </a:rPr>
              <a:t>Exercise</a:t>
            </a:r>
            <a:endParaRPr lang="en-GB" sz="4800" b="1" dirty="0">
              <a:solidFill>
                <a:srgbClr val="0070C0"/>
              </a:solidFill>
            </a:endParaRPr>
          </a:p>
        </p:txBody>
      </p:sp>
    </p:spTree>
    <p:extLst>
      <p:ext uri="{BB962C8B-B14F-4D97-AF65-F5344CB8AC3E}">
        <p14:creationId xmlns:p14="http://schemas.microsoft.com/office/powerpoint/2010/main" val="29983292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INFO\1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729813" y="76200"/>
            <a:ext cx="2362200" cy="1477328"/>
          </a:xfrm>
          <a:prstGeom prst="rect">
            <a:avLst/>
          </a:prstGeom>
        </p:spPr>
        <p:txBody>
          <a:bodyPr wrap="square">
            <a:spAutoFit/>
          </a:bodyPr>
          <a:lstStyle/>
          <a:p>
            <a:pPr marL="342900" indent="-342900">
              <a:buAutoNum type="arabicPeriod"/>
            </a:pPr>
            <a:r>
              <a:rPr lang="en-GB" dirty="0" smtClean="0"/>
              <a:t> Accuracy</a:t>
            </a:r>
            <a:endParaRPr lang="en-GB" dirty="0"/>
          </a:p>
          <a:p>
            <a:pPr marL="342900" indent="-342900">
              <a:buAutoNum type="arabicPeriod"/>
            </a:pPr>
            <a:r>
              <a:rPr lang="en-GB" dirty="0"/>
              <a:t> Be Precise</a:t>
            </a:r>
          </a:p>
          <a:p>
            <a:pPr marL="342900" indent="-342900">
              <a:buFontTx/>
              <a:buAutoNum type="arabicPeriod"/>
            </a:pPr>
            <a:r>
              <a:rPr lang="en-GB" dirty="0"/>
              <a:t> Data Presentation</a:t>
            </a:r>
          </a:p>
          <a:p>
            <a:pPr marL="342900" indent="-342900">
              <a:buAutoNum type="arabicPeriod"/>
            </a:pPr>
            <a:r>
              <a:rPr lang="en-GB" dirty="0"/>
              <a:t> The Visual</a:t>
            </a:r>
          </a:p>
          <a:p>
            <a:pPr marL="342900" indent="-342900">
              <a:buAutoNum type="arabicPeriod"/>
            </a:pPr>
            <a:r>
              <a:rPr lang="en-GB" dirty="0"/>
              <a:t> Clarity</a:t>
            </a:r>
          </a:p>
        </p:txBody>
      </p:sp>
      <p:sp>
        <p:nvSpPr>
          <p:cNvPr id="3" name="Rectangle 2"/>
          <p:cNvSpPr/>
          <p:nvPr/>
        </p:nvSpPr>
        <p:spPr>
          <a:xfrm>
            <a:off x="152400" y="3048000"/>
            <a:ext cx="4572000" cy="3693319"/>
          </a:xfrm>
          <a:prstGeom prst="rect">
            <a:avLst/>
          </a:prstGeom>
        </p:spPr>
        <p:txBody>
          <a:bodyPr>
            <a:spAutoFit/>
          </a:bodyPr>
          <a:lstStyle/>
          <a:p>
            <a:r>
              <a:rPr lang="en-GB" b="1" dirty="0">
                <a:solidFill>
                  <a:schemeClr val="bg1"/>
                </a:solidFill>
              </a:rPr>
              <a:t>To Inform</a:t>
            </a:r>
          </a:p>
          <a:p>
            <a:endParaRPr lang="en-GB" b="1" dirty="0">
              <a:solidFill>
                <a:schemeClr val="bg1"/>
              </a:solidFill>
            </a:endParaRPr>
          </a:p>
          <a:p>
            <a:r>
              <a:rPr lang="en-GB" b="1" dirty="0">
                <a:solidFill>
                  <a:schemeClr val="bg1"/>
                </a:solidFill>
              </a:rPr>
              <a:t>To Describe</a:t>
            </a:r>
          </a:p>
          <a:p>
            <a:endParaRPr lang="en-GB" b="1" dirty="0">
              <a:solidFill>
                <a:schemeClr val="bg1"/>
              </a:solidFill>
            </a:endParaRPr>
          </a:p>
          <a:p>
            <a:r>
              <a:rPr lang="en-GB" b="1" dirty="0">
                <a:solidFill>
                  <a:schemeClr val="bg1"/>
                </a:solidFill>
              </a:rPr>
              <a:t>To Explain</a:t>
            </a:r>
          </a:p>
          <a:p>
            <a:endParaRPr lang="en-GB" b="1" dirty="0">
              <a:solidFill>
                <a:schemeClr val="bg1"/>
              </a:solidFill>
            </a:endParaRPr>
          </a:p>
          <a:p>
            <a:r>
              <a:rPr lang="en-GB" b="1" dirty="0">
                <a:solidFill>
                  <a:schemeClr val="bg1"/>
                </a:solidFill>
              </a:rPr>
              <a:t>To Instruct</a:t>
            </a:r>
          </a:p>
          <a:p>
            <a:endParaRPr lang="en-GB" b="1" dirty="0">
              <a:solidFill>
                <a:schemeClr val="bg1"/>
              </a:solidFill>
            </a:endParaRPr>
          </a:p>
          <a:p>
            <a:r>
              <a:rPr lang="en-GB" b="1" dirty="0">
                <a:solidFill>
                  <a:schemeClr val="bg1"/>
                </a:solidFill>
              </a:rPr>
              <a:t>To Evaluate</a:t>
            </a:r>
          </a:p>
          <a:p>
            <a:endParaRPr lang="en-GB" b="1" dirty="0">
              <a:solidFill>
                <a:schemeClr val="bg1"/>
              </a:solidFill>
            </a:endParaRPr>
          </a:p>
          <a:p>
            <a:r>
              <a:rPr lang="en-GB" b="1" dirty="0">
                <a:solidFill>
                  <a:schemeClr val="bg1"/>
                </a:solidFill>
              </a:rPr>
              <a:t>To Provoke Debate</a:t>
            </a:r>
          </a:p>
          <a:p>
            <a:endParaRPr lang="en-GB" b="1" dirty="0">
              <a:solidFill>
                <a:schemeClr val="bg1"/>
              </a:solidFill>
            </a:endParaRPr>
          </a:p>
          <a:p>
            <a:r>
              <a:rPr lang="en-GB" b="1" dirty="0">
                <a:solidFill>
                  <a:schemeClr val="bg1"/>
                </a:solidFill>
              </a:rPr>
              <a:t>To Persuade</a:t>
            </a:r>
          </a:p>
        </p:txBody>
      </p:sp>
      <p:sp>
        <p:nvSpPr>
          <p:cNvPr id="5" name="TextBox 4"/>
          <p:cNvSpPr txBox="1"/>
          <p:nvPr/>
        </p:nvSpPr>
        <p:spPr>
          <a:xfrm>
            <a:off x="5029200" y="152400"/>
            <a:ext cx="1828800" cy="276999"/>
          </a:xfrm>
          <a:prstGeom prst="rect">
            <a:avLst/>
          </a:prstGeom>
          <a:noFill/>
        </p:spPr>
        <p:txBody>
          <a:bodyPr wrap="square" rtlCol="0">
            <a:spAutoFit/>
          </a:bodyPr>
          <a:lstStyle/>
          <a:p>
            <a:r>
              <a:rPr lang="en-US" sz="1200" dirty="0" smtClean="0"/>
              <a:t>Keys to good writing :</a:t>
            </a:r>
            <a:endParaRPr lang="en-GB" sz="1200" dirty="0"/>
          </a:p>
        </p:txBody>
      </p:sp>
      <p:sp>
        <p:nvSpPr>
          <p:cNvPr id="6" name="TextBox 5"/>
          <p:cNvSpPr txBox="1"/>
          <p:nvPr/>
        </p:nvSpPr>
        <p:spPr>
          <a:xfrm>
            <a:off x="0" y="2743200"/>
            <a:ext cx="2590800" cy="307777"/>
          </a:xfrm>
          <a:prstGeom prst="rect">
            <a:avLst/>
          </a:prstGeom>
          <a:noFill/>
        </p:spPr>
        <p:txBody>
          <a:bodyPr wrap="square" rtlCol="0">
            <a:spAutoFit/>
          </a:bodyPr>
          <a:lstStyle/>
          <a:p>
            <a:r>
              <a:rPr lang="en-US" sz="1400" b="1" dirty="0" smtClean="0">
                <a:solidFill>
                  <a:schemeClr val="bg1"/>
                </a:solidFill>
              </a:rPr>
              <a:t>What is the Purpose</a:t>
            </a:r>
            <a:endParaRPr lang="en-GB" sz="1400" b="1" dirty="0">
              <a:solidFill>
                <a:schemeClr val="bg1"/>
              </a:solidFill>
            </a:endParaRPr>
          </a:p>
        </p:txBody>
      </p:sp>
    </p:spTree>
    <p:extLst>
      <p:ext uri="{BB962C8B-B14F-4D97-AF65-F5344CB8AC3E}">
        <p14:creationId xmlns:p14="http://schemas.microsoft.com/office/powerpoint/2010/main" val="166440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 calcmode="lin" valueType="num">
                                      <p:cBhvr additive="base">
                                        <p:cTn id="2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 calcmode="lin" valueType="num">
                                      <p:cBhvr additive="base">
                                        <p:cTn id="28"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 calcmode="lin" valueType="num">
                                      <p:cBhvr additive="base">
                                        <p:cTn id="3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3">
                                            <p:txEl>
                                              <p:pRg st="12" end="12"/>
                                            </p:txEl>
                                          </p:spTgt>
                                        </p:tgtEl>
                                        <p:attrNameLst>
                                          <p:attrName>style.visibility</p:attrName>
                                        </p:attrNameLst>
                                      </p:cBhvr>
                                      <p:to>
                                        <p:strVal val="visible"/>
                                      </p:to>
                                    </p:set>
                                    <p:anim calcmode="lin" valueType="num">
                                      <p:cBhvr additive="base">
                                        <p:cTn id="36"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382000" cy="4525962"/>
          </a:xfrm>
        </p:spPr>
        <p:txBody>
          <a:bodyPr/>
          <a:lstStyle/>
          <a:p>
            <a:pPr eaLnBrk="1" hangingPunct="1">
              <a:defRPr/>
            </a:pPr>
            <a:endParaRPr lang="en-US" sz="2800" dirty="0"/>
          </a:p>
          <a:p>
            <a:pPr eaLnBrk="1" hangingPunct="1">
              <a:defRPr/>
            </a:pPr>
            <a:r>
              <a:rPr lang="en-US" sz="2800" dirty="0" smtClean="0"/>
              <a:t>Produce a </a:t>
            </a:r>
            <a:r>
              <a:rPr lang="en-US" sz="2800" b="1" dirty="0" smtClean="0"/>
              <a:t>creative mind map </a:t>
            </a:r>
            <a:r>
              <a:rPr lang="en-US" sz="2800" dirty="0" smtClean="0"/>
              <a:t>that shows </a:t>
            </a:r>
            <a:r>
              <a:rPr lang="en-US" sz="2800" b="1" dirty="0" smtClean="0">
                <a:solidFill>
                  <a:srgbClr val="0070C0"/>
                </a:solidFill>
              </a:rPr>
              <a:t>the possible information that you will need </a:t>
            </a:r>
            <a:r>
              <a:rPr lang="en-US" sz="2800" dirty="0" smtClean="0"/>
              <a:t>to build your report on this accident</a:t>
            </a:r>
            <a:r>
              <a:rPr lang="en-US" sz="2800" dirty="0"/>
              <a:t> </a:t>
            </a:r>
            <a:r>
              <a:rPr lang="en-US" sz="2800" dirty="0" smtClean="0"/>
              <a:t>for your Client and HSE.</a:t>
            </a:r>
          </a:p>
          <a:p>
            <a:pPr marL="0" indent="0" eaLnBrk="1" hangingPunct="1">
              <a:buFontTx/>
              <a:buNone/>
              <a:defRPr/>
            </a:pPr>
            <a:endParaRPr lang="en-US" sz="2800" dirty="0" smtClean="0"/>
          </a:p>
          <a:p>
            <a:pPr marL="0" indent="0" eaLnBrk="1" hangingPunct="1">
              <a:buFontTx/>
              <a:buNone/>
              <a:defRPr/>
            </a:pPr>
            <a:r>
              <a:rPr lang="en-US" sz="2800" i="1" dirty="0" smtClean="0"/>
              <a:t>   Task  : in a group</a:t>
            </a:r>
          </a:p>
          <a:p>
            <a:pPr marL="0" indent="0" eaLnBrk="1" hangingPunct="1">
              <a:buFontTx/>
              <a:buNone/>
              <a:defRPr/>
            </a:pPr>
            <a:r>
              <a:rPr lang="en-US" sz="2800" dirty="0" smtClean="0"/>
              <a:t>* Mind map should be produced in A3 paper</a:t>
            </a:r>
          </a:p>
        </p:txBody>
      </p:sp>
      <p:sp>
        <p:nvSpPr>
          <p:cNvPr id="2" name="TextBox 1"/>
          <p:cNvSpPr txBox="1"/>
          <p:nvPr/>
        </p:nvSpPr>
        <p:spPr>
          <a:xfrm>
            <a:off x="609600" y="1066800"/>
            <a:ext cx="3352800"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4" name="TextBox 3"/>
          <p:cNvSpPr txBox="1"/>
          <p:nvPr/>
        </p:nvSpPr>
        <p:spPr>
          <a:xfrm>
            <a:off x="6019800" y="5943600"/>
            <a:ext cx="3124200" cy="523220"/>
          </a:xfrm>
          <a:prstGeom prst="rect">
            <a:avLst/>
          </a:prstGeom>
          <a:noFill/>
        </p:spPr>
        <p:txBody>
          <a:bodyPr wrap="square" rtlCol="0">
            <a:spAutoFit/>
          </a:bodyPr>
          <a:lstStyle/>
          <a:p>
            <a:r>
              <a:rPr lang="en-GB" sz="2800" b="1" dirty="0" smtClean="0">
                <a:solidFill>
                  <a:srgbClr val="0070C0"/>
                </a:solidFill>
              </a:rPr>
              <a:t>30 minutes</a:t>
            </a:r>
            <a:endParaRPr lang="en-GB" sz="2800" b="1" dirty="0">
              <a:solidFill>
                <a:srgbClr val="0070C0"/>
              </a:solidFill>
            </a:endParaRPr>
          </a:p>
        </p:txBody>
      </p:sp>
    </p:spTree>
    <p:extLst>
      <p:ext uri="{BB962C8B-B14F-4D97-AF65-F5344CB8AC3E}">
        <p14:creationId xmlns:p14="http://schemas.microsoft.com/office/powerpoint/2010/main" val="22147682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p:cNvSpPr/>
          <p:nvPr/>
        </p:nvSpPr>
        <p:spPr>
          <a:xfrm>
            <a:off x="3810000" y="2971800"/>
            <a:ext cx="1371600" cy="1143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10000" y="3143934"/>
            <a:ext cx="1447800" cy="646331"/>
          </a:xfrm>
          <a:prstGeom prst="rect">
            <a:avLst/>
          </a:prstGeom>
          <a:noFill/>
        </p:spPr>
        <p:txBody>
          <a:bodyPr wrap="square" rtlCol="0">
            <a:spAutoFit/>
          </a:bodyPr>
          <a:lstStyle/>
          <a:p>
            <a:pPr algn="ctr"/>
            <a:r>
              <a:rPr lang="en-GB" dirty="0" smtClean="0"/>
              <a:t>THE ACCIDENT</a:t>
            </a:r>
            <a:endParaRPr lang="en-GB" dirty="0"/>
          </a:p>
        </p:txBody>
      </p:sp>
      <p:cxnSp>
        <p:nvCxnSpPr>
          <p:cNvPr id="7" name="Straight Connector 6"/>
          <p:cNvCxnSpPr>
            <a:stCxn id="4" idx="1"/>
          </p:cNvCxnSpPr>
          <p:nvPr/>
        </p:nvCxnSpPr>
        <p:spPr>
          <a:xfrm flipH="1" flipV="1">
            <a:off x="3581400" y="2514600"/>
            <a:ext cx="429466" cy="624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4939133" y="2519346"/>
            <a:ext cx="637334" cy="624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675467" y="4115875"/>
            <a:ext cx="353733" cy="707207"/>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3276600" y="3685612"/>
            <a:ext cx="591292" cy="657344"/>
          </a:xfrm>
          <a:prstGeom prst="line">
            <a:avLst/>
          </a:prstGeom>
        </p:spPr>
        <p:style>
          <a:lnRef idx="1">
            <a:schemeClr val="accent1"/>
          </a:lnRef>
          <a:fillRef idx="0">
            <a:schemeClr val="accent1"/>
          </a:fillRef>
          <a:effectRef idx="0">
            <a:schemeClr val="accent1"/>
          </a:effectRef>
          <a:fontRef idx="minor">
            <a:schemeClr val="tx1"/>
          </a:fontRef>
        </p:style>
      </p:cxnSp>
      <p:sp>
        <p:nvSpPr>
          <p:cNvPr id="15" name="Flowchart: Connector 14"/>
          <p:cNvSpPr/>
          <p:nvPr/>
        </p:nvSpPr>
        <p:spPr>
          <a:xfrm>
            <a:off x="5447063" y="1517233"/>
            <a:ext cx="1433933" cy="118465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p:cNvSpPr/>
          <p:nvPr/>
        </p:nvSpPr>
        <p:spPr>
          <a:xfrm>
            <a:off x="2957932" y="1643161"/>
            <a:ext cx="1052933" cy="10587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p:cNvSpPr/>
          <p:nvPr/>
        </p:nvSpPr>
        <p:spPr>
          <a:xfrm>
            <a:off x="4533900" y="4796482"/>
            <a:ext cx="1451737" cy="12192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Connector 17"/>
          <p:cNvSpPr/>
          <p:nvPr/>
        </p:nvSpPr>
        <p:spPr>
          <a:xfrm>
            <a:off x="2377783" y="4191000"/>
            <a:ext cx="1129132" cy="1264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904249" y="1986313"/>
            <a:ext cx="1205333" cy="400110"/>
          </a:xfrm>
          <a:prstGeom prst="rect">
            <a:avLst/>
          </a:prstGeom>
          <a:noFill/>
        </p:spPr>
        <p:txBody>
          <a:bodyPr wrap="square" rtlCol="0">
            <a:spAutoFit/>
          </a:bodyPr>
          <a:lstStyle/>
          <a:p>
            <a:pPr algn="ctr"/>
            <a:r>
              <a:rPr lang="en-GB" sz="2000" dirty="0" smtClean="0"/>
              <a:t>Details</a:t>
            </a:r>
            <a:r>
              <a:rPr lang="en-GB" sz="1400" dirty="0" smtClean="0"/>
              <a:t> </a:t>
            </a:r>
            <a:endParaRPr lang="en-GB" sz="1400" dirty="0"/>
          </a:p>
        </p:txBody>
      </p:sp>
      <p:sp>
        <p:nvSpPr>
          <p:cNvPr id="20" name="TextBox 19"/>
          <p:cNvSpPr txBox="1"/>
          <p:nvPr/>
        </p:nvSpPr>
        <p:spPr>
          <a:xfrm>
            <a:off x="2368354" y="4436585"/>
            <a:ext cx="1138561" cy="646331"/>
          </a:xfrm>
          <a:prstGeom prst="rect">
            <a:avLst/>
          </a:prstGeom>
          <a:noFill/>
        </p:spPr>
        <p:txBody>
          <a:bodyPr wrap="square" rtlCol="0" anchor="ctr">
            <a:spAutoFit/>
          </a:bodyPr>
          <a:lstStyle/>
          <a:p>
            <a:pPr algn="ctr"/>
            <a:r>
              <a:rPr lang="en-GB" dirty="0" smtClean="0"/>
              <a:t>Site Inspection</a:t>
            </a:r>
            <a:endParaRPr lang="en-GB" dirty="0"/>
          </a:p>
        </p:txBody>
      </p:sp>
      <p:cxnSp>
        <p:nvCxnSpPr>
          <p:cNvPr id="22" name="Straight Connector 21"/>
          <p:cNvCxnSpPr/>
          <p:nvPr/>
        </p:nvCxnSpPr>
        <p:spPr>
          <a:xfrm flipH="1" flipV="1">
            <a:off x="2286000" y="2100361"/>
            <a:ext cx="67193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2514600" y="1295400"/>
            <a:ext cx="626900" cy="443666"/>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3506916" y="1143001"/>
            <a:ext cx="396583" cy="50016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5447064" y="1817037"/>
            <a:ext cx="1868136" cy="646331"/>
          </a:xfrm>
          <a:prstGeom prst="rect">
            <a:avLst/>
          </a:prstGeom>
          <a:noFill/>
        </p:spPr>
        <p:txBody>
          <a:bodyPr wrap="square" rtlCol="0">
            <a:spAutoFit/>
          </a:bodyPr>
          <a:lstStyle/>
          <a:p>
            <a:r>
              <a:rPr lang="en-GB" dirty="0" smtClean="0"/>
              <a:t>Consequence </a:t>
            </a:r>
          </a:p>
          <a:p>
            <a:r>
              <a:rPr lang="en-GB" dirty="0" smtClean="0"/>
              <a:t>for all parties</a:t>
            </a:r>
            <a:endParaRPr lang="en-GB" dirty="0"/>
          </a:p>
        </p:txBody>
      </p:sp>
      <p:cxnSp>
        <p:nvCxnSpPr>
          <p:cNvPr id="30" name="Straight Connector 29"/>
          <p:cNvCxnSpPr/>
          <p:nvPr/>
        </p:nvCxnSpPr>
        <p:spPr>
          <a:xfrm flipH="1" flipV="1">
            <a:off x="5395907" y="931625"/>
            <a:ext cx="313450" cy="73386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6434189" y="931625"/>
            <a:ext cx="291541" cy="6444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6705600" y="2519346"/>
            <a:ext cx="739004" cy="442043"/>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4579565" y="5082915"/>
            <a:ext cx="1364039" cy="646331"/>
          </a:xfrm>
          <a:prstGeom prst="rect">
            <a:avLst/>
          </a:prstGeom>
          <a:noFill/>
        </p:spPr>
        <p:txBody>
          <a:bodyPr wrap="square" rtlCol="0">
            <a:spAutoFit/>
          </a:bodyPr>
          <a:lstStyle/>
          <a:p>
            <a:r>
              <a:rPr lang="en-GB" dirty="0" smtClean="0"/>
              <a:t>  Statements</a:t>
            </a:r>
          </a:p>
          <a:p>
            <a:r>
              <a:rPr lang="en-GB" dirty="0" smtClean="0"/>
              <a:t>    received ?</a:t>
            </a:r>
            <a:endParaRPr lang="en-GB" dirty="0"/>
          </a:p>
        </p:txBody>
      </p:sp>
      <p:sp>
        <p:nvSpPr>
          <p:cNvPr id="39" name="TextBox 38"/>
          <p:cNvSpPr txBox="1"/>
          <p:nvPr/>
        </p:nvSpPr>
        <p:spPr>
          <a:xfrm>
            <a:off x="76200" y="55101"/>
            <a:ext cx="3408198" cy="1077218"/>
          </a:xfrm>
          <a:prstGeom prst="rect">
            <a:avLst/>
          </a:prstGeom>
          <a:solidFill>
            <a:schemeClr val="bg1">
              <a:lumMod val="95000"/>
            </a:schemeClr>
          </a:solidFill>
        </p:spPr>
        <p:txBody>
          <a:bodyPr wrap="square" rtlCol="0">
            <a:spAutoFit/>
          </a:bodyPr>
          <a:lstStyle/>
          <a:p>
            <a:r>
              <a:rPr lang="en-GB" sz="3200" dirty="0" smtClean="0">
                <a:solidFill>
                  <a:srgbClr val="0070C0"/>
                </a:solidFill>
              </a:rPr>
              <a:t>MIND MAPPING TECHNIQUE</a:t>
            </a:r>
            <a:endParaRPr lang="en-GB" sz="3200" dirty="0">
              <a:solidFill>
                <a:srgbClr val="0070C0"/>
              </a:solidFill>
            </a:endParaRPr>
          </a:p>
        </p:txBody>
      </p:sp>
      <p:cxnSp>
        <p:nvCxnSpPr>
          <p:cNvPr id="40" name="Straight Connector 39"/>
          <p:cNvCxnSpPr/>
          <p:nvPr/>
        </p:nvCxnSpPr>
        <p:spPr>
          <a:xfrm flipV="1">
            <a:off x="5181600" y="3467099"/>
            <a:ext cx="742064" cy="98088"/>
          </a:xfrm>
          <a:prstGeom prst="line">
            <a:avLst/>
          </a:prstGeom>
        </p:spPr>
        <p:style>
          <a:lnRef idx="1">
            <a:schemeClr val="accent1"/>
          </a:lnRef>
          <a:fillRef idx="0">
            <a:schemeClr val="accent1"/>
          </a:fillRef>
          <a:effectRef idx="0">
            <a:schemeClr val="accent1"/>
          </a:effectRef>
          <a:fontRef idx="minor">
            <a:schemeClr val="tx1"/>
          </a:fontRef>
        </p:style>
      </p:cxnSp>
      <p:sp>
        <p:nvSpPr>
          <p:cNvPr id="42" name="Flowchart: Connector 41"/>
          <p:cNvSpPr/>
          <p:nvPr/>
        </p:nvSpPr>
        <p:spPr>
          <a:xfrm>
            <a:off x="5667212" y="2961389"/>
            <a:ext cx="1451737" cy="10596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5826847" y="3168037"/>
            <a:ext cx="1617757" cy="646331"/>
          </a:xfrm>
          <a:prstGeom prst="rect">
            <a:avLst/>
          </a:prstGeom>
          <a:noFill/>
        </p:spPr>
        <p:txBody>
          <a:bodyPr wrap="square" rtlCol="0">
            <a:spAutoFit/>
          </a:bodyPr>
          <a:lstStyle/>
          <a:p>
            <a:r>
              <a:rPr lang="en-GB" dirty="0" smtClean="0"/>
              <a:t>Machinery Involved?</a:t>
            </a:r>
            <a:endParaRPr lang="en-GB" dirty="0"/>
          </a:p>
        </p:txBody>
      </p:sp>
      <p:cxnSp>
        <p:nvCxnSpPr>
          <p:cNvPr id="26" name="Straight Connector 25"/>
          <p:cNvCxnSpPr>
            <a:stCxn id="4" idx="2"/>
          </p:cNvCxnSpPr>
          <p:nvPr/>
        </p:nvCxnSpPr>
        <p:spPr>
          <a:xfrm flipH="1" flipV="1">
            <a:off x="2377783" y="3385562"/>
            <a:ext cx="1432217" cy="157738"/>
          </a:xfrm>
          <a:prstGeom prst="line">
            <a:avLst/>
          </a:prstGeom>
        </p:spPr>
        <p:style>
          <a:lnRef idx="1">
            <a:schemeClr val="accent1"/>
          </a:lnRef>
          <a:fillRef idx="0">
            <a:schemeClr val="accent1"/>
          </a:fillRef>
          <a:effectRef idx="0">
            <a:schemeClr val="accent1"/>
          </a:effectRef>
          <a:fontRef idx="minor">
            <a:schemeClr val="tx1"/>
          </a:fontRef>
        </p:style>
      </p:cxnSp>
      <p:sp>
        <p:nvSpPr>
          <p:cNvPr id="29" name="Flowchart: Connector 28"/>
          <p:cNvSpPr/>
          <p:nvPr/>
        </p:nvSpPr>
        <p:spPr>
          <a:xfrm>
            <a:off x="1315421" y="2856198"/>
            <a:ext cx="1052933" cy="10587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1118163" y="3168037"/>
            <a:ext cx="1421458" cy="353943"/>
          </a:xfrm>
          <a:prstGeom prst="rect">
            <a:avLst/>
          </a:prstGeom>
          <a:noFill/>
        </p:spPr>
        <p:txBody>
          <a:bodyPr wrap="square" rtlCol="0">
            <a:spAutoFit/>
          </a:bodyPr>
          <a:lstStyle/>
          <a:p>
            <a:pPr algn="ctr"/>
            <a:r>
              <a:rPr lang="en-GB" sz="1700" dirty="0" smtClean="0"/>
              <a:t>Avoidable?</a:t>
            </a:r>
            <a:endParaRPr lang="en-GB" sz="1700" dirty="0"/>
          </a:p>
        </p:txBody>
      </p:sp>
    </p:spTree>
    <p:extLst>
      <p:ext uri="{BB962C8B-B14F-4D97-AF65-F5344CB8AC3E}">
        <p14:creationId xmlns:p14="http://schemas.microsoft.com/office/powerpoint/2010/main" val="421698149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mind ma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0" y="879100"/>
            <a:ext cx="6932613" cy="539506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43000" y="6400800"/>
            <a:ext cx="7239000" cy="369332"/>
          </a:xfrm>
          <a:prstGeom prst="rect">
            <a:avLst/>
          </a:prstGeom>
          <a:noFill/>
        </p:spPr>
        <p:txBody>
          <a:bodyPr wrap="square" rtlCol="0">
            <a:spAutoFit/>
          </a:bodyPr>
          <a:lstStyle/>
          <a:p>
            <a:r>
              <a:rPr lang="en-GB" dirty="0" smtClean="0"/>
              <a:t>                       Mind Mapping exercise – Sample Answer</a:t>
            </a:r>
            <a:endParaRPr lang="en-GB" dirty="0"/>
          </a:p>
        </p:txBody>
      </p:sp>
      <p:sp>
        <p:nvSpPr>
          <p:cNvPr id="3" name="TextBox 2"/>
          <p:cNvSpPr txBox="1"/>
          <p:nvPr/>
        </p:nvSpPr>
        <p:spPr>
          <a:xfrm>
            <a:off x="1666163" y="3048000"/>
            <a:ext cx="680113" cy="461665"/>
          </a:xfrm>
          <a:prstGeom prst="rect">
            <a:avLst/>
          </a:prstGeom>
          <a:solidFill>
            <a:schemeClr val="bg1">
              <a:lumMod val="95000"/>
            </a:schemeClr>
          </a:solidFill>
        </p:spPr>
        <p:txBody>
          <a:bodyPr wrap="square" rtlCol="0">
            <a:spAutoFit/>
          </a:bodyPr>
          <a:lstStyle/>
          <a:p>
            <a:r>
              <a:rPr lang="en-GB" sz="1200" b="1" dirty="0" smtClean="0"/>
              <a:t>Plan of Work</a:t>
            </a:r>
            <a:endParaRPr lang="en-GB" sz="1200" b="1" dirty="0"/>
          </a:p>
        </p:txBody>
      </p:sp>
    </p:spTree>
    <p:extLst>
      <p:ext uri="{BB962C8B-B14F-4D97-AF65-F5344CB8AC3E}">
        <p14:creationId xmlns:p14="http://schemas.microsoft.com/office/powerpoint/2010/main" val="24604622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a:xfrm>
            <a:off x="990600" y="381000"/>
            <a:ext cx="7162800" cy="1498600"/>
          </a:xfrm>
        </p:spPr>
        <p:txBody>
          <a:bodyPr>
            <a:normAutofit fontScale="90000"/>
          </a:bodyPr>
          <a:lstStyle/>
          <a:p>
            <a:pPr eaLnBrk="1" hangingPunct="1"/>
            <a:r>
              <a:rPr lang="en-GB" altLang="en-US" sz="4000" dirty="0" smtClean="0">
                <a:solidFill>
                  <a:srgbClr val="0070C0"/>
                </a:solidFill>
                <a:latin typeface="+mn-lt"/>
              </a:rPr>
              <a:t>Same skills and procedure</a:t>
            </a:r>
            <a:r>
              <a:rPr lang="en-GB" altLang="en-US" sz="4000" dirty="0" smtClean="0">
                <a:solidFill>
                  <a:srgbClr val="0070C0"/>
                </a:solidFill>
                <a:latin typeface="+mn-lt"/>
                <a:cs typeface="Times New Roman" panose="02020603050405020304" pitchFamily="18" charset="0"/>
              </a:rPr>
              <a:t> for Report Writing, Assignments and Exams !</a:t>
            </a:r>
            <a:endParaRPr lang="en-GB" altLang="en-US" sz="4000" dirty="0" smtClean="0">
              <a:solidFill>
                <a:srgbClr val="0070C0"/>
              </a:solidFill>
              <a:latin typeface="Trebuchet MS" pitchFamily="34" charset="0"/>
            </a:endParaRPr>
          </a:p>
        </p:txBody>
      </p:sp>
      <p:pic>
        <p:nvPicPr>
          <p:cNvPr id="2051" name="Picture 7"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1200" y="1905000"/>
            <a:ext cx="5024880"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743200" y="6157315"/>
            <a:ext cx="3886200" cy="461665"/>
          </a:xfrm>
          <a:prstGeom prst="rect">
            <a:avLst/>
          </a:prstGeom>
          <a:noFill/>
        </p:spPr>
        <p:txBody>
          <a:bodyPr wrap="square" rtlCol="0">
            <a:spAutoFit/>
          </a:bodyPr>
          <a:lstStyle/>
          <a:p>
            <a:pPr algn="ctr"/>
            <a:r>
              <a:rPr lang="en-GB" sz="2400" b="1" dirty="0" smtClean="0">
                <a:solidFill>
                  <a:srgbClr val="0070C0"/>
                </a:solidFill>
              </a:rPr>
              <a:t>SUMMARISE</a:t>
            </a:r>
            <a:endParaRPr lang="en-US" sz="2400" b="1" dirty="0">
              <a:solidFill>
                <a:srgbClr val="0070C0"/>
              </a:solidFill>
            </a:endParaRPr>
          </a:p>
        </p:txBody>
      </p:sp>
    </p:spTree>
    <p:extLst>
      <p:ext uri="{BB962C8B-B14F-4D97-AF65-F5344CB8AC3E}">
        <p14:creationId xmlns:p14="http://schemas.microsoft.com/office/powerpoint/2010/main" val="121156166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2400" y="805111"/>
            <a:ext cx="7315200" cy="533431"/>
          </a:xfrm>
        </p:spPr>
        <p:txBody>
          <a:bodyPr>
            <a:no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 INDEPENDENT LEARNER</a:t>
            </a:r>
          </a:p>
        </p:txBody>
      </p:sp>
      <p:sp>
        <p:nvSpPr>
          <p:cNvPr id="7171" name="Rectangle 3"/>
          <p:cNvSpPr>
            <a:spLocks noGrp="1" noChangeArrowheads="1"/>
          </p:cNvSpPr>
          <p:nvPr>
            <p:ph type="body" idx="1"/>
          </p:nvPr>
        </p:nvSpPr>
        <p:spPr>
          <a:xfrm>
            <a:off x="304800" y="1730028"/>
            <a:ext cx="8229600" cy="5264046"/>
          </a:xfrm>
        </p:spPr>
        <p:txBody>
          <a:bodyPr/>
          <a:lstStyle/>
          <a:p>
            <a:pPr eaLnBrk="1" hangingPunct="1">
              <a:buFontTx/>
              <a:buNone/>
            </a:pPr>
            <a:r>
              <a:rPr lang="en-GB" altLang="en-US" sz="2400" dirty="0" smtClean="0">
                <a:latin typeface="Trebuchet MS" pitchFamily="34" charset="0"/>
              </a:rPr>
              <a:t>   Develop these in yourself…</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Ask questions – </a:t>
            </a:r>
            <a:r>
              <a:rPr lang="en-GB" altLang="en-US" sz="2400" dirty="0" smtClean="0">
                <a:solidFill>
                  <a:srgbClr val="0070C0"/>
                </a:solidFill>
                <a:latin typeface="Trebuchet MS" pitchFamily="34" charset="0"/>
              </a:rPr>
              <a:t>Experience share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Discuss topics with your peers – </a:t>
            </a:r>
            <a:r>
              <a:rPr lang="en-GB" altLang="en-US" sz="2400" dirty="0" smtClean="0">
                <a:solidFill>
                  <a:srgbClr val="0070C0"/>
                </a:solidFill>
                <a:latin typeface="Trebuchet MS" pitchFamily="34" charset="0"/>
              </a:rPr>
              <a:t>Get other views</a:t>
            </a:r>
          </a:p>
          <a:p>
            <a:pPr eaLnBrk="1" hangingPunct="1"/>
            <a:endParaRPr lang="en-GB" altLang="en-US" sz="2400" dirty="0" smtClean="0">
              <a:solidFill>
                <a:srgbClr val="0070C0"/>
              </a:solidFill>
              <a:latin typeface="Trebuchet MS" pitchFamily="34" charset="0"/>
            </a:endParaRPr>
          </a:p>
          <a:p>
            <a:pPr eaLnBrk="1" hangingPunct="1"/>
            <a:r>
              <a:rPr lang="en-GB" altLang="en-US" sz="2400" dirty="0" smtClean="0">
                <a:latin typeface="Trebuchet MS" pitchFamily="34" charset="0"/>
              </a:rPr>
              <a:t>If you don’t understand </a:t>
            </a:r>
          </a:p>
          <a:p>
            <a:pPr eaLnBrk="1" hangingPunct="1">
              <a:buFontTx/>
              <a:buNone/>
            </a:pPr>
            <a:r>
              <a:rPr lang="en-GB" altLang="en-US" sz="2400" dirty="0" smtClean="0">
                <a:latin typeface="Trebuchet MS" pitchFamily="34" charset="0"/>
              </a:rPr>
              <a:t>   something, speak up</a:t>
            </a:r>
          </a:p>
          <a:p>
            <a:pPr eaLnBrk="1" hangingPunct="1">
              <a:buFontTx/>
              <a:buNone/>
            </a:pPr>
            <a:endParaRPr lang="en-GB" altLang="en-US" sz="2400" dirty="0">
              <a:latin typeface="Trebuchet MS" pitchFamily="34" charset="0"/>
            </a:endParaRPr>
          </a:p>
          <a:p>
            <a:pPr eaLnBrk="1" hangingPunct="1">
              <a:buFont typeface="Arial" panose="020B0604020202020204" pitchFamily="34" charset="0"/>
              <a:buChar char="•"/>
            </a:pPr>
            <a:r>
              <a:rPr lang="en-GB" altLang="en-US" sz="2400" dirty="0" smtClean="0">
                <a:latin typeface="Trebuchet MS" pitchFamily="34" charset="0"/>
              </a:rPr>
              <a:t>Commit your ideas to Paper</a:t>
            </a:r>
          </a:p>
        </p:txBody>
      </p:sp>
      <p:pic>
        <p:nvPicPr>
          <p:cNvPr id="7172" name="Picture 5" descr="question%20mar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709975"/>
            <a:ext cx="13271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7" descr="Dartmouth_Energy_Journal_00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1651490"/>
            <a:ext cx="1484312"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blog_big_JULY_TILED_IMAGES_p4CEC9E_"/>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15000" y="4221163"/>
            <a:ext cx="3090863"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descr="IdeasToPap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1424" y="0"/>
            <a:ext cx="2792123" cy="14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http://in1.ccio.co/KR/6s/6I/54817320433877906QXOdEqg8c.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39277" y="1492514"/>
            <a:ext cx="1769004" cy="2737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147584"/>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evepiscitelli.files.wordpress.com/2012/01/red_model_web.jpg?w=150&amp;h=13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143000"/>
            <a:ext cx="2333282" cy="2162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14400" y="1371600"/>
            <a:ext cx="4592347" cy="769441"/>
          </a:xfrm>
          <a:prstGeom prst="rect">
            <a:avLst/>
          </a:prstGeom>
        </p:spPr>
        <p:txBody>
          <a:bodyPr wrap="none">
            <a:spAutoFit/>
          </a:bodyPr>
          <a:lstStyle/>
          <a:p>
            <a:r>
              <a:rPr lang="en-GB" sz="1400" dirty="0"/>
              <a:t> </a:t>
            </a:r>
            <a:r>
              <a:rPr lang="en-GB" sz="4400" dirty="0"/>
              <a:t>Critical Thinking ! </a:t>
            </a:r>
          </a:p>
        </p:txBody>
      </p:sp>
      <p:pic>
        <p:nvPicPr>
          <p:cNvPr id="7172" name="Picture 4" descr="https://ruthcatchen.files.wordpress.com/2012/03/thinking-cap.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4793" y="2819400"/>
            <a:ext cx="2943960" cy="340995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Users\fad-an\AppData\Local\Microsoft\Windows\Temporary Internet Files\Content.IE5\V9PA58TC\thinking-150339_64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 y="3124200"/>
            <a:ext cx="1913859" cy="12858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20071146">
            <a:off x="513604" y="3361357"/>
            <a:ext cx="1350218" cy="646331"/>
          </a:xfrm>
          <a:prstGeom prst="rect">
            <a:avLst/>
          </a:prstGeom>
          <a:noFill/>
        </p:spPr>
        <p:txBody>
          <a:bodyPr wrap="square" rtlCol="0">
            <a:spAutoFit/>
          </a:bodyPr>
          <a:lstStyle/>
          <a:p>
            <a:pPr algn="ctr"/>
            <a:r>
              <a:rPr lang="en-GB" dirty="0" smtClean="0"/>
              <a:t>NEW WAYS</a:t>
            </a:r>
            <a:endParaRPr lang="en-GB" dirty="0"/>
          </a:p>
        </p:txBody>
      </p:sp>
    </p:spTree>
    <p:extLst>
      <p:ext uri="{BB962C8B-B14F-4D97-AF65-F5344CB8AC3E}">
        <p14:creationId xmlns:p14="http://schemas.microsoft.com/office/powerpoint/2010/main" val="123637569"/>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5400" y="1752600"/>
            <a:ext cx="6582251" cy="707886"/>
          </a:xfrm>
          <a:prstGeom prst="rect">
            <a:avLst/>
          </a:prstGeom>
        </p:spPr>
        <p:txBody>
          <a:bodyPr wrap="none">
            <a:spAutoFit/>
          </a:bodyPr>
          <a:lstStyle/>
          <a:p>
            <a:r>
              <a:rPr lang="en-GB" altLang="en-US" sz="3200" i="1" dirty="0">
                <a:solidFill>
                  <a:srgbClr val="0070C0"/>
                </a:solidFill>
                <a:latin typeface="Trebuchet MS" pitchFamily="34" charset="0"/>
              </a:rPr>
              <a:t>‘Be a </a:t>
            </a:r>
            <a:r>
              <a:rPr lang="en-GB" altLang="en-US" sz="4000" i="1" dirty="0" smtClean="0">
                <a:solidFill>
                  <a:srgbClr val="0070C0"/>
                </a:solidFill>
                <a:latin typeface="Trebuchet MS" pitchFamily="34" charset="0"/>
              </a:rPr>
              <a:t>NEW VOICE</a:t>
            </a:r>
            <a:r>
              <a:rPr lang="en-GB" altLang="en-US" sz="3200" i="1" dirty="0" smtClean="0">
                <a:solidFill>
                  <a:srgbClr val="0070C0"/>
                </a:solidFill>
                <a:latin typeface="Trebuchet MS" pitchFamily="34" charset="0"/>
              </a:rPr>
              <a:t>….</a:t>
            </a:r>
            <a:r>
              <a:rPr lang="en-GB" altLang="en-US" sz="3200" i="1" dirty="0">
                <a:solidFill>
                  <a:srgbClr val="0070C0"/>
                </a:solidFill>
                <a:latin typeface="Trebuchet MS" pitchFamily="34" charset="0"/>
              </a:rPr>
              <a:t>not an echo’</a:t>
            </a:r>
          </a:p>
        </p:txBody>
      </p:sp>
      <p:pic>
        <p:nvPicPr>
          <p:cNvPr id="8196" name="Picture 4" descr="http://50.57.22.103/wp-content/uploads/2014/06/Love-Happiness-2-600x45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482" y="2931206"/>
            <a:ext cx="3686086" cy="276456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074866"/>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3400" y="304800"/>
            <a:ext cx="7848600" cy="1143000"/>
          </a:xfrm>
        </p:spPr>
        <p:txBody>
          <a:bodyPr/>
          <a:lstStyle/>
          <a:p>
            <a:pPr eaLnBrk="1" hangingPunct="1"/>
            <a:r>
              <a:rPr lang="en-GB" altLang="en-US" dirty="0" smtClean="0">
                <a:latin typeface="Trebuchet MS" pitchFamily="34"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SOME TIPS</a:t>
            </a:r>
          </a:p>
        </p:txBody>
      </p:sp>
      <p:sp>
        <p:nvSpPr>
          <p:cNvPr id="11267" name="Rectangle 3"/>
          <p:cNvSpPr>
            <a:spLocks noGrp="1" noChangeArrowheads="1"/>
          </p:cNvSpPr>
          <p:nvPr>
            <p:ph type="body" idx="1"/>
          </p:nvPr>
        </p:nvSpPr>
        <p:spPr>
          <a:xfrm>
            <a:off x="381000" y="1676400"/>
            <a:ext cx="8229600" cy="4857750"/>
          </a:xfrm>
        </p:spPr>
        <p:txBody>
          <a:bodyPr>
            <a:normAutofit fontScale="85000" lnSpcReduction="20000"/>
          </a:bodyPr>
          <a:lstStyle/>
          <a:p>
            <a:pPr eaLnBrk="1" hangingPunct="1"/>
            <a:r>
              <a:rPr lang="en-GB" altLang="en-US" sz="2400" dirty="0" smtClean="0">
                <a:latin typeface="Trebuchet MS" pitchFamily="34" charset="0"/>
              </a:rPr>
              <a:t>Don’t study after 11.00pm</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Divide time between subjects </a:t>
            </a:r>
            <a:r>
              <a:rPr lang="en-GB" altLang="en-US" sz="2400" dirty="0" smtClean="0">
                <a:solidFill>
                  <a:srgbClr val="0070C0"/>
                </a:solidFill>
                <a:latin typeface="Trebuchet MS" pitchFamily="34" charset="0"/>
              </a:rPr>
              <a:t>– if one is weaker, give this more.</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Put a copy of all work somewhere – </a:t>
            </a:r>
            <a:r>
              <a:rPr lang="en-GB" altLang="en-US" sz="2400" dirty="0" smtClean="0">
                <a:solidFill>
                  <a:srgbClr val="0070C0"/>
                </a:solidFill>
                <a:latin typeface="Trebuchet MS" pitchFamily="34" charset="0"/>
              </a:rPr>
              <a:t>in fact keep 3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Review and revise your study timetable –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things change, priorities change too.</a:t>
            </a:r>
          </a:p>
          <a:p>
            <a:pPr eaLnBrk="1" hangingPunct="1"/>
            <a:endParaRPr lang="en-GB" altLang="en-US" sz="2400" dirty="0" smtClean="0">
              <a:latin typeface="Trebuchet MS" pitchFamily="34" charset="0"/>
            </a:endParaRPr>
          </a:p>
          <a:p>
            <a:pPr algn="just" eaLnBrk="1" hangingPunct="1"/>
            <a:r>
              <a:rPr lang="en-GB" altLang="en-US" sz="2400" dirty="0" smtClean="0">
                <a:latin typeface="Trebuchet MS" pitchFamily="34" charset="0"/>
              </a:rPr>
              <a:t>Stick to it ! – There is ALWAYS help available.</a:t>
            </a:r>
          </a:p>
          <a:p>
            <a:pPr algn="just" eaLnBrk="1" hangingPunct="1"/>
            <a:endParaRPr lang="en-GB" altLang="en-US" sz="2400" dirty="0">
              <a:latin typeface="Trebuchet MS" pitchFamily="34" charset="0"/>
            </a:endParaRPr>
          </a:p>
          <a:p>
            <a:pPr marL="0" indent="0" algn="ctr" eaLnBrk="1" hangingPunct="1">
              <a:buNone/>
            </a:pPr>
            <a:r>
              <a:rPr lang="en-GB" altLang="en-US" sz="1900" b="1" dirty="0" smtClean="0">
                <a:solidFill>
                  <a:srgbClr val="0070C0"/>
                </a:solidFill>
                <a:latin typeface="Trebuchet MS" pitchFamily="34" charset="0"/>
              </a:rPr>
              <a:t>Doesn’t matter how many times you fall, as long as the number of times you pick yourself back up and try again is +1 more.</a:t>
            </a:r>
          </a:p>
          <a:p>
            <a:pPr algn="ctr" eaLnBrk="1" hangingPunct="1"/>
            <a:endParaRPr lang="en-GB" altLang="en-US" sz="2400" b="1" dirty="0" smtClean="0">
              <a:solidFill>
                <a:srgbClr val="0070C0"/>
              </a:solidFill>
              <a:latin typeface="Trebuchet MS" pitchFamily="34" charset="0"/>
            </a:endParaRPr>
          </a:p>
          <a:p>
            <a:pPr algn="ctr" eaLnBrk="1" hangingPunct="1">
              <a:buFontTx/>
              <a:buNone/>
            </a:pPr>
            <a:r>
              <a:rPr lang="en-GB" altLang="en-US" sz="2400" dirty="0" smtClean="0">
                <a:latin typeface="Trebuchet MS" pitchFamily="34" charset="0"/>
              </a:rPr>
              <a:t>	</a:t>
            </a:r>
            <a:endParaRPr lang="en-GB" altLang="en-US" sz="2400" i="1" dirty="0" smtClean="0">
              <a:latin typeface="Trebuchet MS" pitchFamily="34" charset="0"/>
            </a:endParaRPr>
          </a:p>
        </p:txBody>
      </p:sp>
    </p:spTree>
    <p:extLst>
      <p:ext uri="{BB962C8B-B14F-4D97-AF65-F5344CB8AC3E}">
        <p14:creationId xmlns:p14="http://schemas.microsoft.com/office/powerpoint/2010/main" val="3409902858"/>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533400"/>
            <a:ext cx="8229600" cy="762000"/>
          </a:xfrm>
        </p:spPr>
        <p:txBody>
          <a:bodyPr>
            <a:normAutofit fontScale="90000"/>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COUNTDOWN to Assignments and Exams</a:t>
            </a:r>
          </a:p>
        </p:txBody>
      </p:sp>
      <p:sp>
        <p:nvSpPr>
          <p:cNvPr id="19459" name="Rectangle 3"/>
          <p:cNvSpPr>
            <a:spLocks noGrp="1" noChangeArrowheads="1"/>
          </p:cNvSpPr>
          <p:nvPr>
            <p:ph type="body" idx="1"/>
          </p:nvPr>
        </p:nvSpPr>
        <p:spPr>
          <a:xfrm>
            <a:off x="381000" y="1676400"/>
            <a:ext cx="8229600" cy="2209800"/>
          </a:xfrm>
        </p:spPr>
        <p:txBody>
          <a:bodyPr>
            <a:normAutofit/>
          </a:bodyPr>
          <a:lstStyle/>
          <a:p>
            <a:pPr eaLnBrk="1" hangingPunct="1">
              <a:buFontTx/>
              <a:buNone/>
            </a:pPr>
            <a:r>
              <a:rPr lang="en-GB" altLang="en-US" sz="2400" dirty="0" smtClean="0">
                <a:latin typeface="Trebuchet MS" pitchFamily="34" charset="0"/>
              </a:rPr>
              <a:t>		</a:t>
            </a:r>
          </a:p>
        </p:txBody>
      </p:sp>
      <p:pic>
        <p:nvPicPr>
          <p:cNvPr id="19460" name="Picture 5" descr="countdown%20tim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8600" y="2743200"/>
            <a:ext cx="484022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609600" y="1695994"/>
            <a:ext cx="3046294" cy="4031873"/>
          </a:xfrm>
          <a:prstGeom prst="rect">
            <a:avLst/>
          </a:prstGeom>
        </p:spPr>
        <p:txBody>
          <a:bodyPr wrap="square">
            <a:spAutoFit/>
          </a:bodyPr>
          <a:lstStyle/>
          <a:p>
            <a:r>
              <a:rPr lang="en-GB" altLang="en-US" sz="3200" b="1" dirty="0">
                <a:solidFill>
                  <a:srgbClr val="0070C0"/>
                </a:solidFill>
                <a:latin typeface="Trebuchet MS" pitchFamily="34" charset="0"/>
              </a:rPr>
              <a:t>Look at them </a:t>
            </a:r>
            <a:r>
              <a:rPr lang="en-GB" altLang="en-US" sz="3200" b="1" dirty="0" smtClean="0">
                <a:solidFill>
                  <a:srgbClr val="0070C0"/>
                </a:solidFill>
                <a:latin typeface="Trebuchet MS" pitchFamily="34" charset="0"/>
              </a:rPr>
              <a:t>positively,</a:t>
            </a:r>
            <a:r>
              <a:rPr lang="en-GB" altLang="en-US" sz="3200" dirty="0" smtClean="0">
                <a:latin typeface="Trebuchet MS" pitchFamily="34" charset="0"/>
              </a:rPr>
              <a:t> </a:t>
            </a:r>
            <a:r>
              <a:rPr lang="en-GB" altLang="en-US" sz="3200" dirty="0">
                <a:latin typeface="Trebuchet MS" pitchFamily="34" charset="0"/>
              </a:rPr>
              <a:t>as an opportunity to demonstrate your </a:t>
            </a:r>
            <a:r>
              <a:rPr lang="en-GB" altLang="en-US" sz="3200" dirty="0" smtClean="0">
                <a:latin typeface="Trebuchet MS" pitchFamily="34" charset="0"/>
              </a:rPr>
              <a:t>understanding and express your views</a:t>
            </a:r>
            <a:endParaRPr lang="en-GB" altLang="en-US" sz="3200" dirty="0">
              <a:latin typeface="Trebuchet MS" pitchFamily="34" charset="0"/>
            </a:endParaRPr>
          </a:p>
        </p:txBody>
      </p:sp>
      <p:sp>
        <p:nvSpPr>
          <p:cNvPr id="3" name="TextBox 2"/>
          <p:cNvSpPr txBox="1"/>
          <p:nvPr/>
        </p:nvSpPr>
        <p:spPr>
          <a:xfrm>
            <a:off x="5105400" y="5562600"/>
            <a:ext cx="2819400" cy="584775"/>
          </a:xfrm>
          <a:prstGeom prst="rect">
            <a:avLst/>
          </a:prstGeom>
          <a:noFill/>
        </p:spPr>
        <p:txBody>
          <a:bodyPr wrap="square" rtlCol="0">
            <a:spAutoFit/>
          </a:bodyPr>
          <a:lstStyle/>
          <a:p>
            <a:r>
              <a:rPr lang="en-GB" sz="3200" dirty="0" smtClean="0"/>
              <a:t>FEEDBACK?</a:t>
            </a:r>
            <a:endParaRPr lang="en-US" sz="3200" dirty="0"/>
          </a:p>
        </p:txBody>
      </p:sp>
    </p:spTree>
    <p:extLst>
      <p:ext uri="{BB962C8B-B14F-4D97-AF65-F5344CB8AC3E}">
        <p14:creationId xmlns:p14="http://schemas.microsoft.com/office/powerpoint/2010/main" val="3704513653"/>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type="body" idx="1"/>
          </p:nvPr>
        </p:nvSpPr>
        <p:spPr>
          <a:xfrm>
            <a:off x="228600" y="1447800"/>
            <a:ext cx="8229600" cy="4525963"/>
          </a:xfrm>
        </p:spPr>
        <p:txBody>
          <a:bodyPr>
            <a:normAutofit lnSpcReduction="10000"/>
          </a:bodyPr>
          <a:lstStyle/>
          <a:p>
            <a:pPr algn="just" eaLnBrk="1" hangingPunct="1"/>
            <a:r>
              <a:rPr lang="en-GB" altLang="en-US" sz="2400" dirty="0" smtClean="0">
                <a:latin typeface="Trebuchet MS" pitchFamily="34" charset="0"/>
              </a:rPr>
              <a:t>Academic skills are learned by doing problems, </a:t>
            </a:r>
          </a:p>
          <a:p>
            <a:pPr marL="0" indent="0" algn="just" eaLnBrk="1" hangingPunct="1">
              <a:buNone/>
            </a:pPr>
            <a:r>
              <a:rPr lang="en-GB" altLang="en-US" sz="2400" dirty="0">
                <a:latin typeface="Trebuchet MS" pitchFamily="34" charset="0"/>
              </a:rPr>
              <a:t> </a:t>
            </a:r>
            <a:r>
              <a:rPr lang="en-GB" altLang="en-US" sz="2400" dirty="0" smtClean="0">
                <a:latin typeface="Trebuchet MS" pitchFamily="34" charset="0"/>
              </a:rPr>
              <a:t>  exercises and essays – </a:t>
            </a:r>
            <a:r>
              <a:rPr lang="en-GB" altLang="en-US" sz="2400" b="1" dirty="0" smtClean="0">
                <a:solidFill>
                  <a:srgbClr val="0070C0"/>
                </a:solidFill>
                <a:latin typeface="Trebuchet MS" pitchFamily="34" charset="0"/>
              </a:rPr>
              <a:t>repetition is the key.</a:t>
            </a:r>
          </a:p>
          <a:p>
            <a:pPr marL="0" indent="0" algn="just" eaLnBrk="1" hangingPunct="1">
              <a:buNone/>
            </a:pPr>
            <a:endParaRPr lang="en-GB" altLang="en-US" sz="2400" dirty="0" smtClean="0">
              <a:latin typeface="Trebuchet MS" pitchFamily="34" charset="0"/>
            </a:endParaRPr>
          </a:p>
          <a:p>
            <a:pPr algn="just" eaLnBrk="1" hangingPunct="1"/>
            <a:r>
              <a:rPr lang="en-GB" altLang="en-US" sz="2400" dirty="0" smtClean="0">
                <a:latin typeface="Trebuchet MS" pitchFamily="34" charset="0"/>
              </a:rPr>
              <a:t>Aim to build a clear understanding by </a:t>
            </a:r>
            <a:r>
              <a:rPr lang="en-GB" altLang="en-US" sz="2400" b="1" dirty="0" smtClean="0">
                <a:solidFill>
                  <a:srgbClr val="0070C0"/>
                </a:solidFill>
                <a:latin typeface="Trebuchet MS" pitchFamily="34" charset="0"/>
              </a:rPr>
              <a:t>connecting areas of knowledge.</a:t>
            </a:r>
          </a:p>
          <a:p>
            <a:pPr algn="just" eaLnBrk="1" hangingPunct="1"/>
            <a:endParaRPr lang="en-GB" altLang="en-US" sz="2400" b="1" dirty="0" smtClean="0">
              <a:solidFill>
                <a:srgbClr val="0070C0"/>
              </a:solidFill>
              <a:latin typeface="Trebuchet MS" pitchFamily="34" charset="0"/>
            </a:endParaRPr>
          </a:p>
          <a:p>
            <a:pPr algn="just" eaLnBrk="1" hangingPunct="1"/>
            <a:r>
              <a:rPr lang="en-GB" altLang="en-US" sz="2400" dirty="0" smtClean="0">
                <a:latin typeface="Trebuchet MS" pitchFamily="34" charset="0"/>
              </a:rPr>
              <a:t>Lecture sessions are the backbone of your Study Programme, </a:t>
            </a:r>
            <a:r>
              <a:rPr lang="en-GB" altLang="en-US" sz="2400" b="1" dirty="0" smtClean="0">
                <a:solidFill>
                  <a:srgbClr val="0070C0"/>
                </a:solidFill>
                <a:latin typeface="Trebuchet MS" pitchFamily="34" charset="0"/>
              </a:rPr>
              <a:t>but put flesh on the bone</a:t>
            </a:r>
            <a:r>
              <a:rPr lang="en-GB" altLang="en-US" sz="2400" dirty="0" smtClean="0">
                <a:latin typeface="Trebuchet MS" pitchFamily="34" charset="0"/>
              </a:rPr>
              <a:t>.</a:t>
            </a:r>
          </a:p>
          <a:p>
            <a:pPr eaLnBrk="1" hangingPunct="1"/>
            <a:endParaRPr lang="en-GB" altLang="en-US" sz="2400" dirty="0" smtClean="0">
              <a:latin typeface="Trebuchet MS" pitchFamily="34" charset="0"/>
            </a:endParaRPr>
          </a:p>
          <a:p>
            <a:pPr algn="ctr" eaLnBrk="1" hangingPunct="1">
              <a:buFontTx/>
              <a:buNone/>
            </a:pPr>
            <a:r>
              <a:rPr lang="en-GB" altLang="en-US" sz="2400" dirty="0" smtClean="0">
                <a:latin typeface="Trebuchet MS" pitchFamily="34" charset="0"/>
              </a:rPr>
              <a:t>	</a:t>
            </a:r>
            <a:r>
              <a:rPr lang="en-GB" altLang="en-US" sz="2000" b="1" i="1" dirty="0" smtClean="0">
                <a:solidFill>
                  <a:srgbClr val="0070C0"/>
                </a:solidFill>
                <a:latin typeface="Trebuchet MS" pitchFamily="34" charset="0"/>
              </a:rPr>
              <a:t>‘ Some succeed because they are destined to:</a:t>
            </a:r>
          </a:p>
          <a:p>
            <a:pPr algn="ctr" eaLnBrk="1" hangingPunct="1">
              <a:buFontTx/>
              <a:buNone/>
            </a:pPr>
            <a:r>
              <a:rPr lang="en-GB" altLang="en-US" sz="2000" b="1" i="1" dirty="0" smtClean="0">
                <a:solidFill>
                  <a:srgbClr val="0070C0"/>
                </a:solidFill>
                <a:latin typeface="Trebuchet MS" pitchFamily="34" charset="0"/>
              </a:rPr>
              <a:t>	 most succeed because they are determined to.’</a:t>
            </a:r>
          </a:p>
        </p:txBody>
      </p:sp>
      <p:pic>
        <p:nvPicPr>
          <p:cNvPr id="14339" name="Picture 4" descr="boystudy"/>
          <p:cNvPicPr>
            <a:picLocks noGrp="1" noChangeAspect="1" noChangeArrowheads="1"/>
          </p:cNvPicPr>
          <p:nvPr>
            <p:ph type="title"/>
          </p:nvPr>
        </p:nvPicPr>
        <p:blipFill>
          <a:blip r:embed="rId2" cstate="print">
            <a:extLst>
              <a:ext uri="{28A0092B-C50C-407E-A947-70E740481C1C}">
                <a14:useLocalDpi xmlns:a14="http://schemas.microsoft.com/office/drawing/2010/main" val="0"/>
              </a:ext>
            </a:extLst>
          </a:blip>
          <a:srcRect/>
          <a:stretch>
            <a:fillRect/>
          </a:stretch>
        </p:blipFill>
        <p:spPr>
          <a:xfrm>
            <a:off x="7162800" y="304800"/>
            <a:ext cx="1728788" cy="1436688"/>
          </a:xfrm>
          <a:noFill/>
        </p:spPr>
      </p:pic>
    </p:spTree>
    <p:extLst>
      <p:ext uri="{BB962C8B-B14F-4D97-AF65-F5344CB8AC3E}">
        <p14:creationId xmlns:p14="http://schemas.microsoft.com/office/powerpoint/2010/main" val="1917929691"/>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curve of forgetting.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8690" y="584775"/>
            <a:ext cx="7277100" cy="33620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1480" y="0"/>
            <a:ext cx="3440750" cy="584775"/>
          </a:xfrm>
          <a:prstGeom prst="rect">
            <a:avLst/>
          </a:prstGeom>
        </p:spPr>
        <p:txBody>
          <a:bodyPr wrap="none">
            <a:spAutoFit/>
          </a:bodyPr>
          <a:lstStyle/>
          <a:p>
            <a:r>
              <a:rPr lang="en-GB" sz="3200" b="1" dirty="0"/>
              <a:t>Curve of Forgetting</a:t>
            </a:r>
            <a:endParaRPr lang="en-GB" sz="3200" dirty="0"/>
          </a:p>
        </p:txBody>
      </p:sp>
      <p:sp>
        <p:nvSpPr>
          <p:cNvPr id="5" name="Rectangle 4"/>
          <p:cNvSpPr/>
          <p:nvPr/>
        </p:nvSpPr>
        <p:spPr>
          <a:xfrm>
            <a:off x="358140" y="4038600"/>
            <a:ext cx="8458200"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By day 2</a:t>
            </a:r>
            <a:r>
              <a:rPr lang="en-GB" dirty="0"/>
              <a:t>, if you have done nothing with the information you learned in that lecture, didn't think about it again, read it again, etc. you will have lost </a:t>
            </a:r>
            <a:r>
              <a:rPr lang="en-GB" b="1" dirty="0">
                <a:solidFill>
                  <a:srgbClr val="0070C0"/>
                </a:solidFill>
              </a:rPr>
              <a:t>50%-80% </a:t>
            </a:r>
            <a:r>
              <a:rPr lang="en-GB" dirty="0"/>
              <a:t>of what you learned. </a:t>
            </a:r>
          </a:p>
        </p:txBody>
      </p:sp>
      <p:sp>
        <p:nvSpPr>
          <p:cNvPr id="6" name="Rectangle 5"/>
          <p:cNvSpPr/>
          <p:nvPr/>
        </p:nvSpPr>
        <p:spPr>
          <a:xfrm>
            <a:off x="411480" y="4872254"/>
            <a:ext cx="8351520"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By day 7</a:t>
            </a:r>
            <a:r>
              <a:rPr lang="en-GB" dirty="0"/>
              <a:t>, we remember even less, and by day 30, we retain about </a:t>
            </a:r>
            <a:r>
              <a:rPr lang="en-GB" b="1" dirty="0">
                <a:solidFill>
                  <a:srgbClr val="0070C0"/>
                </a:solidFill>
              </a:rPr>
              <a:t>2%-3% </a:t>
            </a:r>
            <a:r>
              <a:rPr lang="en-GB" dirty="0"/>
              <a:t>of the original hour! </a:t>
            </a:r>
          </a:p>
        </p:txBody>
      </p:sp>
      <p:sp>
        <p:nvSpPr>
          <p:cNvPr id="7" name="Rectangle 6"/>
          <p:cNvSpPr/>
          <p:nvPr/>
        </p:nvSpPr>
        <p:spPr>
          <a:xfrm>
            <a:off x="411480" y="5542214"/>
            <a:ext cx="8275320"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Reprocessing the same chunk of information sends a big signal to your brain to hold onto that data.</a:t>
            </a:r>
          </a:p>
        </p:txBody>
      </p:sp>
      <p:pic>
        <p:nvPicPr>
          <p:cNvPr id="8" name="Picture 2" descr="https://encrypted-tbn2.gstatic.com/images?q=tbn:ANd9GcRupuZe3rM4Rs5-eNdFtWZuM4JcKQg1ByHOMQ9HuAGNxfcGbFgE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1967749"/>
            <a:ext cx="2133600" cy="15169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514600" y="2819400"/>
            <a:ext cx="11430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Short term memory loss</a:t>
            </a:r>
            <a:endParaRPr lang="en-GB" sz="1200" b="1" dirty="0"/>
          </a:p>
        </p:txBody>
      </p:sp>
      <p:cxnSp>
        <p:nvCxnSpPr>
          <p:cNvPr id="11" name="Straight Arrow Connector 10"/>
          <p:cNvCxnSpPr/>
          <p:nvPr/>
        </p:nvCxnSpPr>
        <p:spPr>
          <a:xfrm flipV="1">
            <a:off x="3657600" y="2971800"/>
            <a:ext cx="5334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5867400" y="152400"/>
            <a:ext cx="16002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Long term memory reinforced</a:t>
            </a:r>
            <a:endParaRPr lang="en-GB" sz="1200" b="1" dirty="0"/>
          </a:p>
        </p:txBody>
      </p:sp>
      <p:cxnSp>
        <p:nvCxnSpPr>
          <p:cNvPr id="14" name="Straight Arrow Connector 13"/>
          <p:cNvCxnSpPr>
            <a:stCxn id="12" idx="2"/>
          </p:cNvCxnSpPr>
          <p:nvPr/>
        </p:nvCxnSpPr>
        <p:spPr>
          <a:xfrm flipH="1">
            <a:off x="6172200" y="614065"/>
            <a:ext cx="495300" cy="68133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723900" y="6231931"/>
            <a:ext cx="6934200" cy="400110"/>
          </a:xfrm>
          <a:prstGeom prst="rect">
            <a:avLst/>
          </a:prstGeom>
          <a:noFill/>
        </p:spPr>
        <p:txBody>
          <a:bodyPr wrap="square" rtlCol="0">
            <a:spAutoFit/>
          </a:bodyPr>
          <a:lstStyle/>
          <a:p>
            <a:r>
              <a:rPr lang="en-GB" sz="2000" b="1" dirty="0" smtClean="0">
                <a:solidFill>
                  <a:srgbClr val="0070C0"/>
                </a:solidFill>
              </a:rPr>
              <a:t>Repetition is the key ! ……(formulae triggers)</a:t>
            </a:r>
            <a:endParaRPr lang="en-US" sz="2000" b="1" dirty="0">
              <a:solidFill>
                <a:srgbClr val="0070C0"/>
              </a:solidFill>
            </a:endParaRPr>
          </a:p>
        </p:txBody>
      </p:sp>
    </p:spTree>
    <p:extLst>
      <p:ext uri="{BB962C8B-B14F-4D97-AF65-F5344CB8AC3E}">
        <p14:creationId xmlns:p14="http://schemas.microsoft.com/office/powerpoint/2010/main" val="2868456572"/>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09600"/>
            <a:ext cx="8229600" cy="747238"/>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Assignments + Exams</a:t>
            </a:r>
          </a:p>
        </p:txBody>
      </p:sp>
      <p:sp>
        <p:nvSpPr>
          <p:cNvPr id="24579" name="Rectangle 3"/>
          <p:cNvSpPr>
            <a:spLocks noGrp="1" noChangeArrowheads="1"/>
          </p:cNvSpPr>
          <p:nvPr>
            <p:ph type="body" idx="1"/>
          </p:nvPr>
        </p:nvSpPr>
        <p:spPr>
          <a:xfrm>
            <a:off x="457200" y="1600200"/>
            <a:ext cx="8229600" cy="5068888"/>
          </a:xfrm>
        </p:spPr>
        <p:txBody>
          <a:bodyPr>
            <a:normAutofit fontScale="92500" lnSpcReduction="20000"/>
          </a:bodyPr>
          <a:lstStyle/>
          <a:p>
            <a:pPr eaLnBrk="1" hangingPunct="1">
              <a:buFontTx/>
              <a:buNone/>
            </a:pPr>
            <a:r>
              <a:rPr lang="en-GB" altLang="en-US" sz="2400" dirty="0" smtClean="0">
                <a:latin typeface="Trebuchet MS" pitchFamily="34" charset="0"/>
              </a:rPr>
              <a:t>The secrets to success: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Have genuine faith in your preparation.</a:t>
            </a:r>
          </a:p>
          <a:p>
            <a:pPr eaLnBrk="1" hangingPunct="1"/>
            <a:r>
              <a:rPr lang="en-GB" altLang="en-US" sz="2400" dirty="0" smtClean="0">
                <a:latin typeface="Trebuchet MS" pitchFamily="34" charset="0"/>
              </a:rPr>
              <a:t>Don’t leave anything to chance.</a:t>
            </a:r>
          </a:p>
          <a:p>
            <a:pPr eaLnBrk="1" hangingPunct="1">
              <a:buFontTx/>
              <a:buNone/>
            </a:pPr>
            <a:r>
              <a:rPr lang="en-GB" altLang="en-US" sz="2400" dirty="0" smtClean="0">
                <a:latin typeface="Trebuchet MS" pitchFamily="34" charset="0"/>
              </a:rPr>
              <a:t>   Know exactly what is required for each assessment.</a:t>
            </a:r>
          </a:p>
          <a:p>
            <a:pPr eaLnBrk="1" hangingPunct="1"/>
            <a:r>
              <a:rPr lang="en-GB" altLang="en-US" sz="2400" dirty="0" smtClean="0">
                <a:latin typeface="Trebuchet MS" pitchFamily="34" charset="0"/>
              </a:rPr>
              <a:t>Understand each subject as fully as possible.</a:t>
            </a:r>
          </a:p>
          <a:p>
            <a:pPr eaLnBrk="1" hangingPunct="1"/>
            <a:r>
              <a:rPr lang="en-GB" altLang="en-US" sz="2400" dirty="0" smtClean="0">
                <a:latin typeface="Trebuchet MS" pitchFamily="34" charset="0"/>
              </a:rPr>
              <a:t>Quiz your Lecturers, and each other.</a:t>
            </a:r>
          </a:p>
          <a:p>
            <a:pPr eaLnBrk="1" hangingPunct="1"/>
            <a:r>
              <a:rPr lang="en-GB" altLang="en-US" sz="2400" dirty="0" smtClean="0">
                <a:latin typeface="Trebuchet MS" pitchFamily="34" charset="0"/>
              </a:rPr>
              <a:t>Know the format of the task that will be presented.</a:t>
            </a:r>
          </a:p>
          <a:p>
            <a:pPr eaLnBrk="1" hangingPunct="1"/>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Multiple choice</a:t>
            </a:r>
          </a:p>
          <a:p>
            <a:pPr eaLnBrk="1" hangingPunct="1">
              <a:buFontTx/>
              <a:buNone/>
            </a:pPr>
            <a:r>
              <a:rPr lang="en-GB" altLang="en-US" sz="2400" dirty="0" smtClean="0">
                <a:latin typeface="Trebuchet MS" pitchFamily="34" charset="0"/>
              </a:rPr>
              <a:t>		Calculation</a:t>
            </a:r>
          </a:p>
          <a:p>
            <a:pPr eaLnBrk="1" hangingPunct="1">
              <a:buFontTx/>
              <a:buNone/>
            </a:pPr>
            <a:r>
              <a:rPr lang="en-GB" altLang="en-US" sz="2400" dirty="0" smtClean="0">
                <a:latin typeface="Trebuchet MS" pitchFamily="34" charset="0"/>
              </a:rPr>
              <a:t>		Essays</a:t>
            </a:r>
          </a:p>
          <a:p>
            <a:pPr eaLnBrk="1" hangingPunct="1">
              <a:buFontTx/>
              <a:buNone/>
            </a:pPr>
            <a:r>
              <a:rPr lang="en-GB" altLang="en-US" sz="2400" dirty="0">
                <a:latin typeface="Trebuchet MS" pitchFamily="34" charset="0"/>
              </a:rPr>
              <a:t>	</a:t>
            </a:r>
            <a:r>
              <a:rPr lang="en-GB" altLang="en-US" sz="2400" dirty="0" smtClean="0">
                <a:latin typeface="Trebuchet MS" pitchFamily="34" charset="0"/>
              </a:rPr>
              <a:t>	Reports</a:t>
            </a:r>
          </a:p>
          <a:p>
            <a:pPr eaLnBrk="1" hangingPunct="1">
              <a:buFontTx/>
              <a:buNone/>
            </a:pPr>
            <a:r>
              <a:rPr lang="en-GB" altLang="en-US" sz="2400" dirty="0" smtClean="0">
                <a:latin typeface="Trebuchet MS" pitchFamily="34" charset="0"/>
              </a:rPr>
              <a:t>		Software</a:t>
            </a:r>
          </a:p>
          <a:p>
            <a:pPr eaLnBrk="1" hangingPunct="1">
              <a:buFontTx/>
              <a:buNone/>
            </a:pPr>
            <a:r>
              <a:rPr lang="en-GB" altLang="en-US" sz="2400" dirty="0" smtClean="0">
                <a:latin typeface="Trebuchet MS" pitchFamily="34" charset="0"/>
              </a:rPr>
              <a:t>		Practical Testing</a:t>
            </a:r>
          </a:p>
        </p:txBody>
      </p:sp>
      <p:pic>
        <p:nvPicPr>
          <p:cNvPr id="24580"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0" y="213838"/>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943600" y="5334000"/>
            <a:ext cx="2514600" cy="830997"/>
          </a:xfrm>
          <a:prstGeom prst="rect">
            <a:avLst/>
          </a:prstGeom>
          <a:noFill/>
        </p:spPr>
        <p:txBody>
          <a:bodyPr wrap="square" rtlCol="0">
            <a:spAutoFit/>
          </a:bodyPr>
          <a:lstStyle/>
          <a:p>
            <a:pPr algn="ctr"/>
            <a:r>
              <a:rPr lang="en-GB" sz="2400" b="1" dirty="0" smtClean="0">
                <a:solidFill>
                  <a:srgbClr val="0070C0"/>
                </a:solidFill>
              </a:rPr>
              <a:t>ANY QUESTIONS ??</a:t>
            </a:r>
            <a:endParaRPr lang="en-GB" sz="2400" b="1" dirty="0">
              <a:solidFill>
                <a:srgbClr val="0070C0"/>
              </a:solidFill>
            </a:endParaRPr>
          </a:p>
        </p:txBody>
      </p:sp>
      <p:cxnSp>
        <p:nvCxnSpPr>
          <p:cNvPr id="7" name="Straight Arrow Connector 6"/>
          <p:cNvCxnSpPr/>
          <p:nvPr/>
        </p:nvCxnSpPr>
        <p:spPr>
          <a:xfrm>
            <a:off x="2057400" y="4343400"/>
            <a:ext cx="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23643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42" name="Picture 2" descr="I'm outta here"/>
          <p:cNvPicPr>
            <a:picLocks noChangeAspect="1" noChangeArrowheads="1" noCrop="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3600" y="728133"/>
            <a:ext cx="5715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2190920"/>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3"/>
          <p:cNvSpPr>
            <a:spLocks noGrp="1" noChangeArrowheads="1"/>
          </p:cNvSpPr>
          <p:nvPr>
            <p:ph type="body" idx="1"/>
          </p:nvPr>
        </p:nvSpPr>
        <p:spPr>
          <a:xfrm>
            <a:off x="381000" y="990600"/>
            <a:ext cx="8229600" cy="4525962"/>
          </a:xfrm>
        </p:spPr>
        <p:txBody>
          <a:bodyPr>
            <a:normAutofit fontScale="92500" lnSpcReduction="20000"/>
          </a:bodyPr>
          <a:lstStyle/>
          <a:p>
            <a:pPr eaLnBrk="1" hangingPunct="1"/>
            <a:r>
              <a:rPr lang="en-GB" altLang="en-US" sz="2400" dirty="0" smtClean="0">
                <a:latin typeface="Trebuchet MS" pitchFamily="34" charset="0"/>
              </a:rPr>
              <a:t>Don’t make study sessions too long</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Keep hydrated (this does not mean alcohol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as you work.</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Break tasks down into smaller manageable ones.</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Do daily summaries of work covered in class in your own words under </a:t>
            </a:r>
            <a:r>
              <a:rPr lang="en-GB" altLang="en-US" sz="2400" b="1" dirty="0" smtClean="0">
                <a:latin typeface="Trebuchet MS" pitchFamily="34" charset="0"/>
              </a:rPr>
              <a:t>Main Points.</a:t>
            </a:r>
          </a:p>
          <a:p>
            <a:pPr eaLnBrk="1" hangingPunct="1"/>
            <a:endParaRPr lang="en-GB" altLang="en-US" sz="2400" b="1" dirty="0" smtClean="0">
              <a:latin typeface="Trebuchet MS" pitchFamily="34" charset="0"/>
            </a:endParaRPr>
          </a:p>
          <a:p>
            <a:pPr eaLnBrk="1" hangingPunct="1"/>
            <a:r>
              <a:rPr lang="en-GB" altLang="en-US" sz="2400" b="1" dirty="0" smtClean="0">
                <a:latin typeface="Trebuchet MS" pitchFamily="34" charset="0"/>
              </a:rPr>
              <a:t>Use Mnemonics </a:t>
            </a:r>
            <a:r>
              <a:rPr lang="en-GB" altLang="en-US" sz="1700" dirty="0" smtClean="0">
                <a:latin typeface="Trebuchet MS" pitchFamily="34" charset="0"/>
              </a:rPr>
              <a:t>(We will practice this later)</a:t>
            </a:r>
          </a:p>
          <a:p>
            <a:pPr eaLnBrk="1" hangingPunct="1"/>
            <a:endParaRPr lang="en-GB" altLang="en-US" sz="2400" b="1" dirty="0" smtClean="0">
              <a:latin typeface="Trebuchet MS" pitchFamily="34" charset="0"/>
            </a:endParaRPr>
          </a:p>
          <a:p>
            <a:pPr eaLnBrk="1" hangingPunct="1"/>
            <a:r>
              <a:rPr lang="en-GB" altLang="en-US" sz="2400" dirty="0" smtClean="0">
                <a:latin typeface="Trebuchet MS" pitchFamily="34" charset="0"/>
              </a:rPr>
              <a:t>Set a task to achieve for each session.</a:t>
            </a:r>
          </a:p>
        </p:txBody>
      </p:sp>
      <p:pic>
        <p:nvPicPr>
          <p:cNvPr id="13315" name="Picture 5"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94320" y="152400"/>
            <a:ext cx="2039937" cy="1693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2056200"/>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1000" y="304800"/>
            <a:ext cx="8229600" cy="1143000"/>
          </a:xfrm>
        </p:spPr>
        <p:txBody>
          <a:bodyPr>
            <a:normAutofit/>
          </a:bodyPr>
          <a:lstStyle/>
          <a:p>
            <a:pPr eaLnBrk="1" hangingPunct="1"/>
            <a:r>
              <a:rPr lang="en-GB" altLang="en-US" sz="4000" dirty="0" smtClean="0">
                <a:latin typeface="Times New Roman" panose="02020603050405020304" pitchFamily="18" charset="0"/>
                <a:cs typeface="Times New Roman" panose="02020603050405020304" pitchFamily="18"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PRIORITISE your OPTIONS</a:t>
            </a:r>
          </a:p>
        </p:txBody>
      </p:sp>
      <p:sp>
        <p:nvSpPr>
          <p:cNvPr id="16387" name="Rectangle 3"/>
          <p:cNvSpPr>
            <a:spLocks noGrp="1" noChangeArrowheads="1"/>
          </p:cNvSpPr>
          <p:nvPr>
            <p:ph type="body" idx="1"/>
          </p:nvPr>
        </p:nvSpPr>
        <p:spPr>
          <a:xfrm>
            <a:off x="457200" y="1676400"/>
            <a:ext cx="8229600" cy="5329237"/>
          </a:xfrm>
        </p:spPr>
        <p:txBody>
          <a:bodyPr/>
          <a:lstStyle/>
          <a:p>
            <a:pPr eaLnBrk="1" hangingPunct="1"/>
            <a:r>
              <a:rPr lang="en-GB" altLang="en-US" sz="2400" dirty="0" smtClean="0">
                <a:latin typeface="Trebuchet MS" pitchFamily="34" charset="0"/>
              </a:rPr>
              <a:t>Make a list….You can’t do everything</a:t>
            </a:r>
          </a:p>
          <a:p>
            <a:pPr eaLnBrk="1" hangingPunct="1"/>
            <a:r>
              <a:rPr lang="en-GB" altLang="en-US" sz="2400" dirty="0" smtClean="0">
                <a:latin typeface="Trebuchet MS" pitchFamily="34" charset="0"/>
              </a:rPr>
              <a:t>To achieve your goals, sacrifices have to be made</a:t>
            </a:r>
          </a:p>
          <a:p>
            <a:pPr eaLnBrk="1" hangingPunct="1"/>
            <a:r>
              <a:rPr lang="en-GB" altLang="en-US" sz="2400" dirty="0" smtClean="0">
                <a:latin typeface="Trebuchet MS" pitchFamily="34" charset="0"/>
              </a:rPr>
              <a:t>Reward yourself for working well and achieving short term goals</a:t>
            </a:r>
          </a:p>
          <a:p>
            <a:pPr eaLnBrk="1" hangingPunct="1"/>
            <a:r>
              <a:rPr lang="en-GB" altLang="en-US" sz="2400" dirty="0" smtClean="0">
                <a:latin typeface="Trebuchet MS" pitchFamily="34" charset="0"/>
              </a:rPr>
              <a:t>To perform at your best requires fulfilling and stimulating leisure/relaxation time</a:t>
            </a:r>
          </a:p>
          <a:p>
            <a:pPr eaLnBrk="1" hangingPunct="1"/>
            <a:r>
              <a:rPr lang="en-GB" altLang="en-US" sz="2400" dirty="0" smtClean="0">
                <a:latin typeface="Trebuchet MS" pitchFamily="34" charset="0"/>
              </a:rPr>
              <a:t>You are responsible for the organisation of </a:t>
            </a:r>
            <a:r>
              <a:rPr lang="en-GB" altLang="en-US" sz="2400" b="1" dirty="0" smtClean="0">
                <a:latin typeface="Trebuchet MS" pitchFamily="34" charset="0"/>
              </a:rPr>
              <a:t>your</a:t>
            </a:r>
            <a:r>
              <a:rPr lang="en-GB" altLang="en-US" sz="2400" dirty="0" smtClean="0">
                <a:latin typeface="Trebuchet MS" pitchFamily="34" charset="0"/>
              </a:rPr>
              <a:t> time and lifestyle</a:t>
            </a:r>
          </a:p>
          <a:p>
            <a:pPr eaLnBrk="1" hangingPunct="1">
              <a:buFontTx/>
              <a:buNone/>
            </a:pPr>
            <a:endParaRPr lang="en-GB" altLang="en-US" sz="2400" dirty="0" smtClean="0">
              <a:latin typeface="Trebuchet MS" pitchFamily="34" charset="0"/>
            </a:endParaRPr>
          </a:p>
          <a:p>
            <a:pPr eaLnBrk="1" hangingPunct="1">
              <a:buFontTx/>
              <a:buNone/>
            </a:pPr>
            <a:r>
              <a:rPr lang="en-GB" altLang="en-US" sz="2400" i="1" dirty="0" smtClean="0">
                <a:latin typeface="Trebuchet MS" pitchFamily="34" charset="0"/>
              </a:rPr>
              <a:t>	‘The first step is the most difficult part of the journey’</a:t>
            </a:r>
          </a:p>
        </p:txBody>
      </p:sp>
    </p:spTree>
    <p:extLst>
      <p:ext uri="{BB962C8B-B14F-4D97-AF65-F5344CB8AC3E}">
        <p14:creationId xmlns:p14="http://schemas.microsoft.com/office/powerpoint/2010/main" val="884713601"/>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759222"/>
            <a:ext cx="7696200" cy="680244"/>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      PRIORITISING STUDY</a:t>
            </a:r>
          </a:p>
        </p:txBody>
      </p:sp>
      <p:sp>
        <p:nvSpPr>
          <p:cNvPr id="17411" name="Rectangle 3"/>
          <p:cNvSpPr>
            <a:spLocks noGrp="1" noChangeArrowheads="1"/>
          </p:cNvSpPr>
          <p:nvPr>
            <p:ph type="body" idx="1"/>
          </p:nvPr>
        </p:nvSpPr>
        <p:spPr>
          <a:xfrm>
            <a:off x="395288" y="1916113"/>
            <a:ext cx="8229600" cy="4392612"/>
          </a:xfrm>
        </p:spPr>
        <p:txBody>
          <a:bodyPr>
            <a:normAutofit/>
          </a:bodyPr>
          <a:lstStyle/>
          <a:p>
            <a:pPr eaLnBrk="1" hangingPunct="1">
              <a:buFontTx/>
              <a:buNone/>
            </a:pPr>
            <a:r>
              <a:rPr lang="en-GB" altLang="en-US" sz="2400" dirty="0" smtClean="0">
                <a:latin typeface="Trebuchet MS" pitchFamily="34" charset="0"/>
              </a:rPr>
              <a:t>	</a:t>
            </a:r>
          </a:p>
          <a:p>
            <a:pPr eaLnBrk="1" hangingPunct="1">
              <a:buFontTx/>
              <a:buNone/>
            </a:pPr>
            <a:r>
              <a:rPr lang="en-GB" altLang="en-US" sz="2400" dirty="0" smtClean="0">
                <a:latin typeface="Trebuchet MS" pitchFamily="34" charset="0"/>
              </a:rPr>
              <a:t>	Too often you tend to ‘</a:t>
            </a:r>
            <a:r>
              <a:rPr lang="en-GB" altLang="en-US" sz="2400" b="1" dirty="0" smtClean="0">
                <a:latin typeface="Trebuchet MS" pitchFamily="34" charset="0"/>
              </a:rPr>
              <a:t>let it happen</a:t>
            </a:r>
            <a:r>
              <a:rPr lang="en-GB" altLang="en-US" sz="2400" dirty="0" smtClean="0">
                <a:latin typeface="Trebuchet MS" pitchFamily="34" charset="0"/>
              </a:rPr>
              <a:t>’ and </a:t>
            </a:r>
            <a:r>
              <a:rPr lang="en-GB" altLang="en-US" sz="2400" b="1" dirty="0" smtClean="0">
                <a:latin typeface="Trebuchet MS" pitchFamily="34" charset="0"/>
              </a:rPr>
              <a:t>don’t plan</a:t>
            </a:r>
            <a:r>
              <a:rPr lang="en-GB" altLang="en-US" sz="2400" dirty="0" smtClean="0">
                <a:latin typeface="Trebuchet MS" pitchFamily="34" charset="0"/>
              </a:rPr>
              <a:t> ahead.</a:t>
            </a:r>
          </a:p>
          <a:p>
            <a:pPr eaLnBrk="1" hangingPunct="1">
              <a:buFontTx/>
              <a:buNone/>
            </a:pPr>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Procrastination and delay is an obstacle to your goals – as the NIKE advert says……</a:t>
            </a:r>
            <a:r>
              <a:rPr lang="en-GB" altLang="en-US" sz="2400" b="1" dirty="0" smtClean="0">
                <a:solidFill>
                  <a:srgbClr val="0070C0"/>
                </a:solidFill>
                <a:latin typeface="Trebuchet MS" pitchFamily="34" charset="0"/>
              </a:rPr>
              <a:t>’JUST DO IT’ !</a:t>
            </a:r>
          </a:p>
          <a:p>
            <a:pPr eaLnBrk="1" hangingPunct="1">
              <a:buFontTx/>
              <a:buNone/>
            </a:pPr>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a:t>
            </a:r>
          </a:p>
        </p:txBody>
      </p:sp>
      <p:pic>
        <p:nvPicPr>
          <p:cNvPr id="17412"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381000"/>
            <a:ext cx="1728788" cy="143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7055939"/>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457200" y="762000"/>
            <a:ext cx="8229600" cy="4389120"/>
          </a:xfrm>
        </p:spPr>
        <p:txBody>
          <a:bodyPr/>
          <a:lstStyle/>
          <a:p>
            <a:pPr eaLnBrk="1" hangingPunct="1">
              <a:buFontTx/>
              <a:buNone/>
            </a:pPr>
            <a:r>
              <a:rPr lang="en-GB" altLang="en-US" sz="2400" b="1" dirty="0" smtClean="0">
                <a:solidFill>
                  <a:srgbClr val="0070C0"/>
                </a:solidFill>
                <a:latin typeface="Trebuchet MS" pitchFamily="34" charset="0"/>
              </a:rPr>
              <a:t>   </a:t>
            </a:r>
            <a:r>
              <a:rPr lang="en-GB" altLang="en-US" sz="4000" b="1" dirty="0" smtClean="0">
                <a:solidFill>
                  <a:srgbClr val="0070C0"/>
                </a:solidFill>
                <a:latin typeface="Trebuchet MS" pitchFamily="34" charset="0"/>
              </a:rPr>
              <a:t>Distractions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Eliminate noise</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Organise for friends to call at an agreed time</a:t>
            </a:r>
          </a:p>
        </p:txBody>
      </p:sp>
      <p:pic>
        <p:nvPicPr>
          <p:cNvPr id="21508" name="Picture 5" descr="sony-MDR-NC500D-digital-noise-cancelling-canceling-headphones-digit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72200" y="3962400"/>
            <a:ext cx="2491894"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5577775"/>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200" y="838200"/>
            <a:ext cx="8229600" cy="5865813"/>
          </a:xfrm>
        </p:spPr>
        <p:txBody>
          <a:bodyPr/>
          <a:lstStyle/>
          <a:p>
            <a:pPr eaLnBrk="1" hangingPunct="1">
              <a:buFontTx/>
              <a:buNone/>
            </a:pPr>
            <a:r>
              <a:rPr lang="en-GB" altLang="en-US" sz="4000" b="1" dirty="0" smtClean="0">
                <a:solidFill>
                  <a:srgbClr val="0070C0"/>
                </a:solidFill>
                <a:latin typeface="Trebuchet MS" pitchFamily="34" charset="0"/>
              </a:rPr>
              <a:t>Travel time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Read over notes, summarise</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these and take them with you.</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Listen to study tapes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as you travel</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Plan your schedule of module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revision. </a:t>
            </a:r>
          </a:p>
        </p:txBody>
      </p:sp>
      <p:pic>
        <p:nvPicPr>
          <p:cNvPr id="22532" name="Picture 5" descr="study-reading-textbook-200X20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34200" y="168098"/>
            <a:ext cx="1905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7" descr="CDope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2286000"/>
            <a:ext cx="3780896"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9" descr="revise_you_know_you_want_to_but_dont_end_tshirt-p235024334726587113t5tr_40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48400" y="4256280"/>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0989615"/>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a:xfrm>
            <a:off x="381000" y="762000"/>
            <a:ext cx="8229600" cy="5903912"/>
          </a:xfrm>
        </p:spPr>
        <p:txBody>
          <a:bodyPr/>
          <a:lstStyle/>
          <a:p>
            <a:pPr eaLnBrk="1" hangingPunct="1">
              <a:buFontTx/>
              <a:buNone/>
            </a:pPr>
            <a:r>
              <a:rPr lang="en-GB" altLang="en-US" sz="2400" dirty="0" smtClean="0">
                <a:latin typeface="Trebuchet MS" pitchFamily="34" charset="0"/>
              </a:rPr>
              <a:t>The key is to study actively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Take notes</a:t>
            </a:r>
          </a:p>
          <a:p>
            <a:pPr marL="0" indent="0">
              <a:buNone/>
            </a:pPr>
            <a:r>
              <a:rPr lang="en-GB" altLang="en-US" sz="2400" dirty="0" smtClean="0">
                <a:latin typeface="Trebuchet MS" pitchFamily="34" charset="0"/>
              </a:rPr>
              <a:t>   Don’t </a:t>
            </a:r>
            <a:r>
              <a:rPr lang="en-GB" altLang="en-US" sz="2400" u="sng" dirty="0">
                <a:latin typeface="Trebuchet MS" pitchFamily="34" charset="0"/>
              </a:rPr>
              <a:t>just</a:t>
            </a:r>
            <a:r>
              <a:rPr lang="en-GB" altLang="en-US" sz="2400" dirty="0">
                <a:latin typeface="Trebuchet MS" pitchFamily="34" charset="0"/>
              </a:rPr>
              <a:t> read</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Test yourself</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buFontTx/>
              <a:buNone/>
            </a:pPr>
            <a:r>
              <a:rPr lang="en-GB" altLang="en-US" sz="2400" i="1" dirty="0" smtClean="0">
                <a:latin typeface="Trebuchet MS" pitchFamily="34" charset="0"/>
              </a:rPr>
              <a:t>‘ Many drops fill the bucket ‘</a:t>
            </a:r>
          </a:p>
        </p:txBody>
      </p:sp>
      <p:pic>
        <p:nvPicPr>
          <p:cNvPr id="23556" name="Picture 5" descr="pe01718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5963" y="260350"/>
            <a:ext cx="2146300" cy="208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bookworm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2133600"/>
            <a:ext cx="2578100" cy="224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9" descr="water%20dripping%20from%20tap%20compresse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8125" y="4437063"/>
            <a:ext cx="19050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832341"/>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61402" y="15240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PREPARATION</a:t>
            </a:r>
          </a:p>
        </p:txBody>
      </p:sp>
      <p:sp>
        <p:nvSpPr>
          <p:cNvPr id="25603" name="Rectangle 3"/>
          <p:cNvSpPr>
            <a:spLocks noGrp="1" noChangeArrowheads="1"/>
          </p:cNvSpPr>
          <p:nvPr>
            <p:ph type="body" idx="1"/>
          </p:nvPr>
        </p:nvSpPr>
        <p:spPr>
          <a:xfrm>
            <a:off x="457200" y="1600200"/>
            <a:ext cx="8229600" cy="4852988"/>
          </a:xfrm>
        </p:spPr>
        <p:txBody>
          <a:bodyPr/>
          <a:lstStyle/>
          <a:p>
            <a:pPr eaLnBrk="1" hangingPunct="1">
              <a:buFontTx/>
              <a:buNone/>
            </a:pPr>
            <a:r>
              <a:rPr lang="en-GB" altLang="en-US" sz="2400" b="1" dirty="0" smtClean="0">
                <a:solidFill>
                  <a:srgbClr val="0070C0"/>
                </a:solidFill>
                <a:latin typeface="Trebuchet MS" pitchFamily="34" charset="0"/>
              </a:rPr>
              <a:t>Around the house put up lists of</a:t>
            </a:r>
          </a:p>
          <a:p>
            <a:pPr eaLnBrk="1" hangingPunct="1"/>
            <a:r>
              <a:rPr lang="en-GB" altLang="en-US" sz="2400" b="1" dirty="0" smtClean="0">
                <a:solidFill>
                  <a:srgbClr val="0070C0"/>
                </a:solidFill>
                <a:latin typeface="Trebuchet MS" pitchFamily="34" charset="0"/>
              </a:rPr>
              <a:t>Key facts</a:t>
            </a:r>
          </a:p>
          <a:p>
            <a:pPr eaLnBrk="1" hangingPunct="1"/>
            <a:r>
              <a:rPr lang="en-GB" altLang="en-US" sz="2400" b="1" dirty="0" smtClean="0">
                <a:solidFill>
                  <a:srgbClr val="0070C0"/>
                </a:solidFill>
                <a:latin typeface="Trebuchet MS" pitchFamily="34" charset="0"/>
              </a:rPr>
              <a:t>Formulae</a:t>
            </a:r>
          </a:p>
          <a:p>
            <a:pPr eaLnBrk="1" hangingPunct="1"/>
            <a:r>
              <a:rPr lang="en-GB" altLang="en-US" sz="2400" b="1" dirty="0" smtClean="0">
                <a:solidFill>
                  <a:srgbClr val="0070C0"/>
                </a:solidFill>
                <a:latin typeface="Trebuchet MS" pitchFamily="34" charset="0"/>
              </a:rPr>
              <a:t>Quotes</a:t>
            </a:r>
          </a:p>
          <a:p>
            <a:pPr eaLnBrk="1" hangingPunct="1"/>
            <a:r>
              <a:rPr lang="en-GB" altLang="en-US" sz="2400" b="1" dirty="0" smtClean="0">
                <a:solidFill>
                  <a:srgbClr val="0070C0"/>
                </a:solidFill>
                <a:latin typeface="Trebuchet MS" pitchFamily="34" charset="0"/>
              </a:rPr>
              <a:t>Examples</a:t>
            </a:r>
          </a:p>
          <a:p>
            <a:pPr eaLnBrk="1" hangingPunct="1">
              <a:buFontTx/>
              <a:buNone/>
            </a:pPr>
            <a:r>
              <a:rPr lang="en-GB" altLang="en-US" sz="2400" dirty="0" smtClean="0">
                <a:latin typeface="Trebuchet MS" pitchFamily="34" charset="0"/>
              </a:rPr>
              <a:t>Recite them aloud when you see them</a:t>
            </a:r>
          </a:p>
          <a:p>
            <a:pPr eaLnBrk="1" hangingPunct="1">
              <a:buFontTx/>
              <a:buNone/>
            </a:pPr>
            <a:r>
              <a:rPr lang="en-GB" altLang="en-US" sz="2400" dirty="0" smtClean="0">
                <a:latin typeface="Trebuchet MS" pitchFamily="34" charset="0"/>
              </a:rPr>
              <a:t>Do past papers under exam conditions</a:t>
            </a:r>
          </a:p>
          <a:p>
            <a:pPr eaLnBrk="1" hangingPunct="1"/>
            <a:r>
              <a:rPr lang="en-GB" altLang="en-US" sz="2400" dirty="0" smtClean="0">
                <a:latin typeface="Trebuchet MS" pitchFamily="34" charset="0"/>
              </a:rPr>
              <a:t>Identify areas of weakness and address them</a:t>
            </a:r>
          </a:p>
          <a:p>
            <a:pPr eaLnBrk="1" hangingPunct="1"/>
            <a:r>
              <a:rPr lang="en-GB" altLang="en-US" sz="2400" dirty="0" smtClean="0">
                <a:latin typeface="Trebuchet MS" pitchFamily="34" charset="0"/>
              </a:rPr>
              <a:t>Become comfortable with the vocabulary used</a:t>
            </a:r>
          </a:p>
          <a:p>
            <a:pPr eaLnBrk="1" hangingPunct="1"/>
            <a:r>
              <a:rPr lang="en-GB" altLang="en-US" sz="2400" dirty="0" smtClean="0">
                <a:latin typeface="Trebuchet MS" pitchFamily="34" charset="0"/>
              </a:rPr>
              <a:t>Perfect the pace you must work at</a:t>
            </a:r>
          </a:p>
          <a:p>
            <a:pPr eaLnBrk="1" hangingPunct="1"/>
            <a:r>
              <a:rPr lang="en-GB" altLang="en-US" sz="2400" dirty="0" smtClean="0">
                <a:latin typeface="Trebuchet MS" pitchFamily="34" charset="0"/>
              </a:rPr>
              <a:t>Your timing is critical</a:t>
            </a:r>
          </a:p>
        </p:txBody>
      </p:sp>
      <p:pic>
        <p:nvPicPr>
          <p:cNvPr id="25604"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90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4073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30480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PREPARATION</a:t>
            </a:r>
          </a:p>
        </p:txBody>
      </p:sp>
      <p:sp>
        <p:nvSpPr>
          <p:cNvPr id="26627" name="Rectangle 3"/>
          <p:cNvSpPr>
            <a:spLocks noGrp="1" noChangeArrowheads="1"/>
          </p:cNvSpPr>
          <p:nvPr>
            <p:ph type="body" idx="1"/>
          </p:nvPr>
        </p:nvSpPr>
        <p:spPr>
          <a:xfrm>
            <a:off x="457200" y="1600200"/>
            <a:ext cx="8229600" cy="4997450"/>
          </a:xfrm>
        </p:spPr>
        <p:txBody>
          <a:bodyPr/>
          <a:lstStyle/>
          <a:p>
            <a:pPr eaLnBrk="1" hangingPunct="1">
              <a:buFontTx/>
              <a:buNone/>
            </a:pPr>
            <a:r>
              <a:rPr lang="en-GB" altLang="en-US" sz="2400" dirty="0" smtClean="0">
                <a:latin typeface="Trebuchet MS" pitchFamily="34" charset="0"/>
              </a:rPr>
              <a:t>Test your knowledge and understanding</a:t>
            </a:r>
          </a:p>
          <a:p>
            <a:pPr eaLnBrk="1" hangingPunct="1"/>
            <a:r>
              <a:rPr lang="en-GB" altLang="en-US" sz="2400" dirty="0" smtClean="0">
                <a:latin typeface="Trebuchet MS" pitchFamily="34" charset="0"/>
              </a:rPr>
              <a:t>Discuss it, explain it</a:t>
            </a:r>
          </a:p>
          <a:p>
            <a:pPr eaLnBrk="1" hangingPunct="1"/>
            <a:r>
              <a:rPr lang="en-GB" altLang="en-US" sz="2400" dirty="0" smtClean="0">
                <a:latin typeface="Trebuchet MS" pitchFamily="34" charset="0"/>
              </a:rPr>
              <a:t>Justify it with friends</a:t>
            </a:r>
          </a:p>
          <a:p>
            <a:pPr eaLnBrk="1" hangingPunct="1"/>
            <a:r>
              <a:rPr lang="en-GB" altLang="en-US" sz="2400" dirty="0" smtClean="0">
                <a:latin typeface="Trebuchet MS" pitchFamily="34" charset="0"/>
              </a:rPr>
              <a:t>Question each other</a:t>
            </a:r>
          </a:p>
          <a:p>
            <a:pPr eaLnBrk="1" hangingPunct="1">
              <a:buFontTx/>
              <a:buNone/>
            </a:pPr>
            <a:r>
              <a:rPr lang="en-GB" altLang="en-US" sz="2400" dirty="0" smtClean="0">
                <a:latin typeface="Trebuchet MS" pitchFamily="34" charset="0"/>
              </a:rPr>
              <a:t>List any improvements needed</a:t>
            </a:r>
          </a:p>
          <a:p>
            <a:pPr eaLnBrk="1" hangingPunct="1"/>
            <a:r>
              <a:rPr lang="en-GB" altLang="en-US" sz="2400" dirty="0" smtClean="0">
                <a:latin typeface="Trebuchet MS" pitchFamily="34" charset="0"/>
              </a:rPr>
              <a:t>Work through them systematically</a:t>
            </a:r>
          </a:p>
          <a:p>
            <a:pPr eaLnBrk="1" hangingPunct="1"/>
            <a:r>
              <a:rPr lang="en-GB" altLang="en-US" sz="2400" dirty="0" smtClean="0">
                <a:latin typeface="Trebuchet MS" pitchFamily="34" charset="0"/>
              </a:rPr>
              <a:t>Retest your knowledge</a:t>
            </a:r>
          </a:p>
          <a:p>
            <a:pPr eaLnBrk="1" hangingPunct="1">
              <a:buFontTx/>
              <a:buNone/>
            </a:pPr>
            <a:r>
              <a:rPr lang="en-GB" altLang="en-US" sz="2400" dirty="0" smtClean="0">
                <a:latin typeface="Trebuchet MS" pitchFamily="34" charset="0"/>
              </a:rPr>
              <a:t>   Be thorough and focused – have a Study Timetable in your study area</a:t>
            </a:r>
          </a:p>
          <a:p>
            <a:pPr eaLnBrk="1" hangingPunct="1">
              <a:buFontTx/>
              <a:buNone/>
            </a:pPr>
            <a:endParaRPr lang="en-GB" altLang="en-US" sz="2400" dirty="0" smtClean="0">
              <a:latin typeface="Trebuchet MS" pitchFamily="34" charset="0"/>
            </a:endParaRPr>
          </a:p>
        </p:txBody>
      </p:sp>
      <p:pic>
        <p:nvPicPr>
          <p:cNvPr id="26628"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6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49336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914400"/>
            <a:ext cx="8229600" cy="762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TECHNIQUE</a:t>
            </a:r>
          </a:p>
        </p:txBody>
      </p:sp>
      <p:sp>
        <p:nvSpPr>
          <p:cNvPr id="27651" name="Rectangle 3"/>
          <p:cNvSpPr>
            <a:spLocks noGrp="1" noChangeArrowheads="1"/>
          </p:cNvSpPr>
          <p:nvPr>
            <p:ph type="body" idx="1"/>
          </p:nvPr>
        </p:nvSpPr>
        <p:spPr>
          <a:xfrm>
            <a:off x="522540" y="1981200"/>
            <a:ext cx="8229600" cy="4389120"/>
          </a:xfrm>
        </p:spPr>
        <p:txBody>
          <a:bodyPr/>
          <a:lstStyle/>
          <a:p>
            <a:pPr eaLnBrk="1" hangingPunct="1">
              <a:buFontTx/>
              <a:buNone/>
            </a:pPr>
            <a:r>
              <a:rPr lang="en-GB" altLang="en-US" sz="2400" dirty="0" smtClean="0">
                <a:latin typeface="Trebuchet MS" pitchFamily="34" charset="0"/>
              </a:rPr>
              <a:t>Understanding Instructions</a:t>
            </a:r>
          </a:p>
          <a:p>
            <a:pPr eaLnBrk="1" hangingPunct="1">
              <a:buFontTx/>
              <a:buNone/>
            </a:pPr>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On the front cover of the assignment / exam paper are instructions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Read them</a:t>
            </a:r>
          </a:p>
          <a:p>
            <a:pPr eaLnBrk="1" hangingPunct="1"/>
            <a:r>
              <a:rPr lang="en-GB" altLang="en-US" sz="2400" dirty="0" smtClean="0">
                <a:latin typeface="Trebuchet MS" pitchFamily="34" charset="0"/>
              </a:rPr>
              <a:t>Understand them</a:t>
            </a:r>
          </a:p>
          <a:p>
            <a:pPr eaLnBrk="1" hangingPunct="1"/>
            <a:r>
              <a:rPr lang="en-GB" altLang="en-US" sz="2400" dirty="0" smtClean="0">
                <a:latin typeface="Trebuchet MS" pitchFamily="34" charset="0"/>
              </a:rPr>
              <a:t>Know what questions to do</a:t>
            </a:r>
          </a:p>
          <a:p>
            <a:pPr eaLnBrk="1" hangingPunct="1"/>
            <a:r>
              <a:rPr lang="en-GB" altLang="en-US" sz="2400" dirty="0" smtClean="0">
                <a:latin typeface="Trebuchet MS" pitchFamily="34" charset="0"/>
              </a:rPr>
              <a:t>Where to put your answers</a:t>
            </a:r>
          </a:p>
          <a:p>
            <a:pPr eaLnBrk="1" hangingPunct="1">
              <a:buFontTx/>
              <a:buNone/>
            </a:pPr>
            <a:endParaRPr lang="en-GB" altLang="en-US" sz="2400" dirty="0" smtClean="0">
              <a:latin typeface="Trebuchet MS" pitchFamily="34" charset="0"/>
            </a:endParaRPr>
          </a:p>
        </p:txBody>
      </p:sp>
      <p:pic>
        <p:nvPicPr>
          <p:cNvPr id="27653" name="Picture 7" descr="SQA_EXAM_LAYOU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7000" y="3352800"/>
            <a:ext cx="2305050" cy="338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85469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85750" y="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STUDY TIMETABLE</a:t>
            </a:r>
          </a:p>
        </p:txBody>
      </p:sp>
      <p:sp>
        <p:nvSpPr>
          <p:cNvPr id="10243" name="Rectangle 3"/>
          <p:cNvSpPr>
            <a:spLocks noGrp="1" noChangeArrowheads="1"/>
          </p:cNvSpPr>
          <p:nvPr>
            <p:ph type="body" idx="1"/>
          </p:nvPr>
        </p:nvSpPr>
        <p:spPr>
          <a:xfrm>
            <a:off x="457200" y="1295400"/>
            <a:ext cx="8229600" cy="4857750"/>
          </a:xfrm>
        </p:spPr>
        <p:txBody>
          <a:bodyPr/>
          <a:lstStyle/>
          <a:p>
            <a:pPr eaLnBrk="1" hangingPunct="1">
              <a:buFontTx/>
              <a:buNone/>
            </a:pPr>
            <a:r>
              <a:rPr lang="en-GB" altLang="en-US" sz="2400" dirty="0" smtClean="0">
                <a:latin typeface="Trebuchet MS" pitchFamily="34" charset="0"/>
              </a:rPr>
              <a:t>	</a:t>
            </a:r>
            <a:r>
              <a:rPr lang="en-GB" altLang="en-US" sz="2000" dirty="0" smtClean="0">
                <a:latin typeface="Trebuchet MS" pitchFamily="34" charset="0"/>
              </a:rPr>
              <a:t>Study sessions just don’t happen when you feel like doing them.</a:t>
            </a:r>
          </a:p>
          <a:p>
            <a:pPr eaLnBrk="1" hangingPunct="1">
              <a:buFontTx/>
              <a:buNone/>
            </a:pPr>
            <a:r>
              <a:rPr lang="en-GB" altLang="en-US" sz="2000" dirty="0" smtClean="0">
                <a:latin typeface="Trebuchet MS" pitchFamily="34" charset="0"/>
              </a:rPr>
              <a:t>	They need to be scheduled on an organised timetable.</a:t>
            </a:r>
          </a:p>
          <a:p>
            <a:pPr eaLnBrk="1" hangingPunct="1">
              <a:buFontTx/>
              <a:buNone/>
            </a:pPr>
            <a:r>
              <a:rPr lang="en-GB" altLang="en-US" sz="2000" dirty="0" smtClean="0">
                <a:latin typeface="Trebuchet MS" pitchFamily="34" charset="0"/>
              </a:rPr>
              <a:t>	Your study timetable should rule your life.</a:t>
            </a:r>
          </a:p>
        </p:txBody>
      </p:sp>
      <p:pic>
        <p:nvPicPr>
          <p:cNvPr id="10244" name="Picture 5" descr="qref02-image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2216" y="2590800"/>
            <a:ext cx="7642184" cy="4267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76521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4225</TotalTime>
  <Words>2826</Words>
  <Application>Microsoft Office PowerPoint</Application>
  <PresentationFormat>On-screen Show (4:3)</PresentationFormat>
  <Paragraphs>574</Paragraphs>
  <Slides>62</Slides>
  <Notes>0</Notes>
  <HiddenSlides>17</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62</vt:i4>
      </vt:variant>
    </vt:vector>
  </HeadingPairs>
  <TitlesOfParts>
    <vt:vector size="70" baseType="lpstr">
      <vt:lpstr>Arial</vt:lpstr>
      <vt:lpstr>Calibri</vt:lpstr>
      <vt:lpstr>Times New Roman</vt:lpstr>
      <vt:lpstr>Trebuchet MS</vt:lpstr>
      <vt:lpstr>Wingdings</vt:lpstr>
      <vt:lpstr>Wingdings 2</vt:lpstr>
      <vt:lpstr>Flow</vt:lpstr>
      <vt:lpstr>Worksheet</vt:lpstr>
      <vt:lpstr>Built Issues, Study Skills Academic and Professional Practice</vt:lpstr>
      <vt:lpstr>Built Environment Issues</vt:lpstr>
      <vt:lpstr>Built Environment Issues</vt:lpstr>
      <vt:lpstr>Built Environment Issues</vt:lpstr>
      <vt:lpstr>Built Environment Issues</vt:lpstr>
      <vt:lpstr>Built Environment Issues</vt:lpstr>
      <vt:lpstr>PowerPoint Presentation</vt:lpstr>
      <vt:lpstr>Built Environment Issues</vt:lpstr>
      <vt:lpstr>PowerPoint Presentation</vt:lpstr>
      <vt:lpstr>Built Environment Issues</vt:lpstr>
      <vt:lpstr>PowerPoint Presentation</vt:lpstr>
      <vt:lpstr>Built Environment Issues</vt:lpstr>
      <vt:lpstr>Built Environment Issues</vt:lpstr>
      <vt:lpstr>Built Environment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Same skills and procedure for Report Writing, Assignments and Exams !</vt:lpstr>
      <vt:lpstr> INDEPENDENT LEARNER</vt:lpstr>
      <vt:lpstr>PowerPoint Presentation</vt:lpstr>
      <vt:lpstr>PowerPoint Presentation</vt:lpstr>
      <vt:lpstr> SOME TIPS</vt:lpstr>
      <vt:lpstr>COUNTDOWN to Assignments and Exams</vt:lpstr>
      <vt:lpstr>PowerPoint Presentation</vt:lpstr>
      <vt:lpstr>PowerPoint Presentation</vt:lpstr>
      <vt:lpstr>Assignments + Exams</vt:lpstr>
      <vt:lpstr>PowerPoint Presentation</vt:lpstr>
      <vt:lpstr>PowerPoint Presentation</vt:lpstr>
      <vt:lpstr>   PRIORITISE your OPTIONS</vt:lpstr>
      <vt:lpstr>      PRIORITISING STUDY</vt:lpstr>
      <vt:lpstr>PowerPoint Presentation</vt:lpstr>
      <vt:lpstr>PowerPoint Presentation</vt:lpstr>
      <vt:lpstr>PowerPoint Presentation</vt:lpstr>
      <vt:lpstr>EXAM PREPARATION</vt:lpstr>
      <vt:lpstr>PowerPoint Presentation</vt:lpstr>
      <vt:lpstr>EXAM PREPARATION</vt:lpstr>
      <vt:lpstr>EXAM TECHNIQUE</vt:lpstr>
      <vt:lpstr>STUDY TIMETABLE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332</cp:revision>
  <cp:lastPrinted>2015-09-24T13:27:48Z</cp:lastPrinted>
  <dcterms:created xsi:type="dcterms:W3CDTF">2011-09-21T08:53:52Z</dcterms:created>
  <dcterms:modified xsi:type="dcterms:W3CDTF">2018-10-09T11:01:02Z</dcterms:modified>
</cp:coreProperties>
</file>