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tags/tag1.xml" ContentType="application/vnd.openxmlformats-officedocument.presentationml.tags+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tags/tag2.xml" ContentType="application/vnd.openxmlformats-officedocument.presentationml.tags+xml"/>
  <Override PartName="/ppt/notesSlides/notesSlide23.xml" ContentType="application/vnd.openxmlformats-officedocument.presentationml.notesSlide+xml"/>
  <Override PartName="/ppt/tags/tag3.xml" ContentType="application/vnd.openxmlformats-officedocument.presentationml.tags+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0" r:id="rId1"/>
  </p:sldMasterIdLst>
  <p:notesMasterIdLst>
    <p:notesMasterId r:id="rId28"/>
  </p:notesMasterIdLst>
  <p:sldIdLst>
    <p:sldId id="256" r:id="rId2"/>
    <p:sldId id="257" r:id="rId3"/>
    <p:sldId id="258" r:id="rId4"/>
    <p:sldId id="280" r:id="rId5"/>
    <p:sldId id="259" r:id="rId6"/>
    <p:sldId id="260" r:id="rId7"/>
    <p:sldId id="261" r:id="rId8"/>
    <p:sldId id="275" r:id="rId9"/>
    <p:sldId id="262" r:id="rId10"/>
    <p:sldId id="263" r:id="rId11"/>
    <p:sldId id="264" r:id="rId12"/>
    <p:sldId id="281" r:id="rId13"/>
    <p:sldId id="265" r:id="rId14"/>
    <p:sldId id="266" r:id="rId15"/>
    <p:sldId id="267" r:id="rId16"/>
    <p:sldId id="277" r:id="rId17"/>
    <p:sldId id="268" r:id="rId18"/>
    <p:sldId id="269" r:id="rId19"/>
    <p:sldId id="270" r:id="rId20"/>
    <p:sldId id="278" r:id="rId21"/>
    <p:sldId id="271" r:id="rId22"/>
    <p:sldId id="272" r:id="rId23"/>
    <p:sldId id="273" r:id="rId24"/>
    <p:sldId id="274" r:id="rId25"/>
    <p:sldId id="282" r:id="rId26"/>
    <p:sldId id="283" r:id="rId27"/>
  </p:sldIdLst>
  <p:sldSz cx="12192000" cy="6858000"/>
  <p:notesSz cx="6794500" cy="99314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D457052-3B48-4669-AFBF-3F30C6D9F75F}" v="1" dt="2021-10-14T11:56:06.52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4740" autoAdjust="0"/>
  </p:normalViewPr>
  <p:slideViewPr>
    <p:cSldViewPr snapToGrid="0">
      <p:cViewPr varScale="1">
        <p:scale>
          <a:sx n="73" d="100"/>
          <a:sy n="73" d="100"/>
        </p:scale>
        <p:origin x="1070"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4283" cy="498295"/>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48645" y="0"/>
            <a:ext cx="2944283" cy="498295"/>
          </a:xfrm>
          <a:prstGeom prst="rect">
            <a:avLst/>
          </a:prstGeom>
        </p:spPr>
        <p:txBody>
          <a:bodyPr vert="horz" lIns="91440" tIns="45720" rIns="91440" bIns="45720" rtlCol="0"/>
          <a:lstStyle>
            <a:lvl1pPr algn="r">
              <a:defRPr sz="1200"/>
            </a:lvl1pPr>
          </a:lstStyle>
          <a:p>
            <a:fld id="{2D355D96-2A20-4294-B026-28C265FF5C7E}" type="datetimeFigureOut">
              <a:rPr lang="en-GB" smtClean="0"/>
              <a:t>24/01/2024</a:t>
            </a:fld>
            <a:endParaRPr lang="en-GB"/>
          </a:p>
        </p:txBody>
      </p:sp>
      <p:sp>
        <p:nvSpPr>
          <p:cNvPr id="4" name="Slide Image Placeholder 3"/>
          <p:cNvSpPr>
            <a:spLocks noGrp="1" noRot="1" noChangeAspect="1"/>
          </p:cNvSpPr>
          <p:nvPr>
            <p:ph type="sldImg" idx="2"/>
          </p:nvPr>
        </p:nvSpPr>
        <p:spPr>
          <a:xfrm>
            <a:off x="419100" y="1241425"/>
            <a:ext cx="5956300" cy="3351213"/>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450" y="4779486"/>
            <a:ext cx="5435600" cy="3910489"/>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33107"/>
            <a:ext cx="2944283" cy="498294"/>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48645" y="9433107"/>
            <a:ext cx="2944283" cy="498294"/>
          </a:xfrm>
          <a:prstGeom prst="rect">
            <a:avLst/>
          </a:prstGeom>
        </p:spPr>
        <p:txBody>
          <a:bodyPr vert="horz" lIns="91440" tIns="45720" rIns="91440" bIns="45720" rtlCol="0" anchor="b"/>
          <a:lstStyle>
            <a:lvl1pPr algn="r">
              <a:defRPr sz="1200"/>
            </a:lvl1pPr>
          </a:lstStyle>
          <a:p>
            <a:fld id="{1D8DD009-CDA9-4CEF-BDD8-6398CFCB2E77}" type="slidenum">
              <a:rPr lang="en-GB" smtClean="0"/>
              <a:t>‹#›</a:t>
            </a:fld>
            <a:endParaRPr lang="en-GB"/>
          </a:p>
        </p:txBody>
      </p:sp>
    </p:spTree>
    <p:extLst>
      <p:ext uri="{BB962C8B-B14F-4D97-AF65-F5344CB8AC3E}">
        <p14:creationId xmlns:p14="http://schemas.microsoft.com/office/powerpoint/2010/main" val="28036946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D8DD009-CDA9-4CEF-BDD8-6398CFCB2E77}" type="slidenum">
              <a:rPr lang="en-GB" smtClean="0"/>
              <a:t>1</a:t>
            </a:fld>
            <a:endParaRPr lang="en-GB"/>
          </a:p>
        </p:txBody>
      </p:sp>
    </p:spTree>
    <p:extLst>
      <p:ext uri="{BB962C8B-B14F-4D97-AF65-F5344CB8AC3E}">
        <p14:creationId xmlns:p14="http://schemas.microsoft.com/office/powerpoint/2010/main" val="1954758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D8DD009-CDA9-4CEF-BDD8-6398CFCB2E77}" type="slidenum">
              <a:rPr lang="en-GB" smtClean="0"/>
              <a:t>2</a:t>
            </a:fld>
            <a:endParaRPr lang="en-GB"/>
          </a:p>
        </p:txBody>
      </p:sp>
    </p:spTree>
    <p:extLst>
      <p:ext uri="{BB962C8B-B14F-4D97-AF65-F5344CB8AC3E}">
        <p14:creationId xmlns:p14="http://schemas.microsoft.com/office/powerpoint/2010/main" val="22512580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1D8DD009-CDA9-4CEF-BDD8-6398CFCB2E77}" type="slidenum">
              <a:rPr lang="en-GB" smtClean="0"/>
              <a:t>3</a:t>
            </a:fld>
            <a:endParaRPr lang="en-GB"/>
          </a:p>
        </p:txBody>
      </p:sp>
    </p:spTree>
    <p:extLst>
      <p:ext uri="{BB962C8B-B14F-4D97-AF65-F5344CB8AC3E}">
        <p14:creationId xmlns:p14="http://schemas.microsoft.com/office/powerpoint/2010/main" val="20067647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D8DD009-CDA9-4CEF-BDD8-6398CFCB2E77}" type="slidenum">
              <a:rPr lang="en-GB" smtClean="0"/>
              <a:t>4</a:t>
            </a:fld>
            <a:endParaRPr lang="en-GB"/>
          </a:p>
        </p:txBody>
      </p:sp>
    </p:spTree>
    <p:extLst>
      <p:ext uri="{BB962C8B-B14F-4D97-AF65-F5344CB8AC3E}">
        <p14:creationId xmlns:p14="http://schemas.microsoft.com/office/powerpoint/2010/main" val="3133946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D8DD009-CDA9-4CEF-BDD8-6398CFCB2E77}" type="slidenum">
              <a:rPr lang="en-GB" smtClean="0"/>
              <a:t>5</a:t>
            </a:fld>
            <a:endParaRPr lang="en-GB"/>
          </a:p>
        </p:txBody>
      </p:sp>
    </p:spTree>
    <p:extLst>
      <p:ext uri="{BB962C8B-B14F-4D97-AF65-F5344CB8AC3E}">
        <p14:creationId xmlns:p14="http://schemas.microsoft.com/office/powerpoint/2010/main" val="39840571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b="1" i="1" dirty="0"/>
              <a:t> </a:t>
            </a:r>
            <a:endParaRPr lang="en-GB" dirty="0">
              <a:ea typeface="+mn-ea"/>
              <a:cs typeface="+mn-cs"/>
            </a:endParaRPr>
          </a:p>
          <a:p>
            <a:pPr marL="0" indent="0">
              <a:buNone/>
            </a:pPr>
            <a:endParaRPr lang="en-GB" baseline="0" dirty="0"/>
          </a:p>
          <a:p>
            <a:pPr marL="0" indent="0">
              <a:buNone/>
            </a:pPr>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6</a:t>
            </a:fld>
            <a:endParaRPr lang="en-GB"/>
          </a:p>
        </p:txBody>
      </p:sp>
    </p:spTree>
    <p:extLst>
      <p:ext uri="{BB962C8B-B14F-4D97-AF65-F5344CB8AC3E}">
        <p14:creationId xmlns:p14="http://schemas.microsoft.com/office/powerpoint/2010/main" val="22384752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panose="020F0502020204030204"/>
            </a:endParaRPr>
          </a:p>
        </p:txBody>
      </p:sp>
      <p:sp>
        <p:nvSpPr>
          <p:cNvPr id="4" name="Slide Number Placeholder 3"/>
          <p:cNvSpPr>
            <a:spLocks noGrp="1"/>
          </p:cNvSpPr>
          <p:nvPr>
            <p:ph type="sldNum" sz="quarter" idx="10"/>
          </p:nvPr>
        </p:nvSpPr>
        <p:spPr/>
        <p:txBody>
          <a:bodyPr/>
          <a:lstStyle/>
          <a:p>
            <a:fld id="{1D8DD009-CDA9-4CEF-BDD8-6398CFCB2E77}" type="slidenum">
              <a:rPr lang="en-GB" smtClean="0"/>
              <a:t>7</a:t>
            </a:fld>
            <a:endParaRPr lang="en-GB"/>
          </a:p>
        </p:txBody>
      </p:sp>
    </p:spTree>
    <p:extLst>
      <p:ext uri="{BB962C8B-B14F-4D97-AF65-F5344CB8AC3E}">
        <p14:creationId xmlns:p14="http://schemas.microsoft.com/office/powerpoint/2010/main" val="3173383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1D8DD009-CDA9-4CEF-BDD8-6398CFCB2E77}" type="slidenum">
              <a:rPr lang="en-GB" smtClean="0"/>
              <a:t>8</a:t>
            </a:fld>
            <a:endParaRPr lang="en-GB"/>
          </a:p>
        </p:txBody>
      </p:sp>
    </p:spTree>
    <p:extLst>
      <p:ext uri="{BB962C8B-B14F-4D97-AF65-F5344CB8AC3E}">
        <p14:creationId xmlns:p14="http://schemas.microsoft.com/office/powerpoint/2010/main" val="5494696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9</a:t>
            </a:fld>
            <a:endParaRPr lang="en-GB"/>
          </a:p>
        </p:txBody>
      </p:sp>
    </p:spTree>
    <p:extLst>
      <p:ext uri="{BB962C8B-B14F-4D97-AF65-F5344CB8AC3E}">
        <p14:creationId xmlns:p14="http://schemas.microsoft.com/office/powerpoint/2010/main" val="11410648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10</a:t>
            </a:fld>
            <a:endParaRPr lang="en-GB"/>
          </a:p>
        </p:txBody>
      </p:sp>
    </p:spTree>
    <p:extLst>
      <p:ext uri="{BB962C8B-B14F-4D97-AF65-F5344CB8AC3E}">
        <p14:creationId xmlns:p14="http://schemas.microsoft.com/office/powerpoint/2010/main" val="34974670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example, if D swings</a:t>
            </a:r>
            <a:r>
              <a:rPr lang="en-GB" baseline="0" dirty="0"/>
              <a:t> a baseball bat around in a crowded place, he could have the MR for assault according to any of the three routes mentioned above.</a:t>
            </a:r>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11</a:t>
            </a:fld>
            <a:endParaRPr lang="en-GB"/>
          </a:p>
        </p:txBody>
      </p:sp>
    </p:spTree>
    <p:extLst>
      <p:ext uri="{BB962C8B-B14F-4D97-AF65-F5344CB8AC3E}">
        <p14:creationId xmlns:p14="http://schemas.microsoft.com/office/powerpoint/2010/main" val="98077069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D8DD009-CDA9-4CEF-BDD8-6398CFCB2E77}" type="slidenum">
              <a:rPr lang="en-GB" smtClean="0"/>
              <a:t>12</a:t>
            </a:fld>
            <a:endParaRPr lang="en-GB"/>
          </a:p>
        </p:txBody>
      </p:sp>
    </p:spTree>
    <p:extLst>
      <p:ext uri="{BB962C8B-B14F-4D97-AF65-F5344CB8AC3E}">
        <p14:creationId xmlns:p14="http://schemas.microsoft.com/office/powerpoint/2010/main" val="185422611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offence is triable</a:t>
            </a:r>
            <a:r>
              <a:rPr lang="en-GB" baseline="0" dirty="0"/>
              <a:t> either way. This means that unlike assault and battery, it can be attempted and an attempt will be an offence contrary to s1 Criminal Attempts Act 1981.</a:t>
            </a:r>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13</a:t>
            </a:fld>
            <a:endParaRPr lang="en-GB"/>
          </a:p>
        </p:txBody>
      </p:sp>
    </p:spTree>
    <p:extLst>
      <p:ext uri="{BB962C8B-B14F-4D97-AF65-F5344CB8AC3E}">
        <p14:creationId xmlns:p14="http://schemas.microsoft.com/office/powerpoint/2010/main" val="65446542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14</a:t>
            </a:fld>
            <a:endParaRPr lang="en-GB"/>
          </a:p>
        </p:txBody>
      </p:sp>
    </p:spTree>
    <p:extLst>
      <p:ext uri="{BB962C8B-B14F-4D97-AF65-F5344CB8AC3E}">
        <p14:creationId xmlns:p14="http://schemas.microsoft.com/office/powerpoint/2010/main" val="314363145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15</a:t>
            </a:fld>
            <a:endParaRPr lang="en-GB"/>
          </a:p>
        </p:txBody>
      </p:sp>
    </p:spTree>
    <p:extLst>
      <p:ext uri="{BB962C8B-B14F-4D97-AF65-F5344CB8AC3E}">
        <p14:creationId xmlns:p14="http://schemas.microsoft.com/office/powerpoint/2010/main" val="279766658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16</a:t>
            </a:fld>
            <a:endParaRPr lang="en-GB"/>
          </a:p>
        </p:txBody>
      </p:sp>
    </p:spTree>
    <p:extLst>
      <p:ext uri="{BB962C8B-B14F-4D97-AF65-F5344CB8AC3E}">
        <p14:creationId xmlns:p14="http://schemas.microsoft.com/office/powerpoint/2010/main" val="417119370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17</a:t>
            </a:fld>
            <a:endParaRPr lang="en-GB"/>
          </a:p>
        </p:txBody>
      </p:sp>
    </p:spTree>
    <p:extLst>
      <p:ext uri="{BB962C8B-B14F-4D97-AF65-F5344CB8AC3E}">
        <p14:creationId xmlns:p14="http://schemas.microsoft.com/office/powerpoint/2010/main" val="273885941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18</a:t>
            </a:fld>
            <a:endParaRPr lang="en-GB"/>
          </a:p>
        </p:txBody>
      </p:sp>
    </p:spTree>
    <p:extLst>
      <p:ext uri="{BB962C8B-B14F-4D97-AF65-F5344CB8AC3E}">
        <p14:creationId xmlns:p14="http://schemas.microsoft.com/office/powerpoint/2010/main" val="300859640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19</a:t>
            </a:fld>
            <a:endParaRPr lang="en-GB"/>
          </a:p>
        </p:txBody>
      </p:sp>
    </p:spTree>
    <p:extLst>
      <p:ext uri="{BB962C8B-B14F-4D97-AF65-F5344CB8AC3E}">
        <p14:creationId xmlns:p14="http://schemas.microsoft.com/office/powerpoint/2010/main" val="281287386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20</a:t>
            </a:fld>
            <a:endParaRPr lang="en-GB"/>
          </a:p>
        </p:txBody>
      </p:sp>
    </p:spTree>
    <p:extLst>
      <p:ext uri="{BB962C8B-B14F-4D97-AF65-F5344CB8AC3E}">
        <p14:creationId xmlns:p14="http://schemas.microsoft.com/office/powerpoint/2010/main" val="160626865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21</a:t>
            </a:fld>
            <a:endParaRPr lang="en-GB"/>
          </a:p>
        </p:txBody>
      </p:sp>
    </p:spTree>
    <p:extLst>
      <p:ext uri="{BB962C8B-B14F-4D97-AF65-F5344CB8AC3E}">
        <p14:creationId xmlns:p14="http://schemas.microsoft.com/office/powerpoint/2010/main" val="327112426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D8DD009-CDA9-4CEF-BDD8-6398CFCB2E77}" type="slidenum">
              <a:rPr lang="en-GB" smtClean="0"/>
              <a:t>22</a:t>
            </a:fld>
            <a:endParaRPr lang="en-GB"/>
          </a:p>
        </p:txBody>
      </p:sp>
    </p:spTree>
    <p:extLst>
      <p:ext uri="{BB962C8B-B14F-4D97-AF65-F5344CB8AC3E}">
        <p14:creationId xmlns:p14="http://schemas.microsoft.com/office/powerpoint/2010/main" val="78067856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baseline="0" dirty="0"/>
          </a:p>
          <a:p>
            <a:pPr marL="0" indent="0">
              <a:buNone/>
            </a:pPr>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23</a:t>
            </a:fld>
            <a:endParaRPr lang="en-GB"/>
          </a:p>
        </p:txBody>
      </p:sp>
    </p:spTree>
    <p:extLst>
      <p:ext uri="{BB962C8B-B14F-4D97-AF65-F5344CB8AC3E}">
        <p14:creationId xmlns:p14="http://schemas.microsoft.com/office/powerpoint/2010/main" val="420145867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24</a:t>
            </a:fld>
            <a:endParaRPr lang="en-GB"/>
          </a:p>
        </p:txBody>
      </p:sp>
    </p:spTree>
    <p:extLst>
      <p:ext uri="{BB962C8B-B14F-4D97-AF65-F5344CB8AC3E}">
        <p14:creationId xmlns:p14="http://schemas.microsoft.com/office/powerpoint/2010/main" val="225691955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D8DD009-CDA9-4CEF-BDD8-6398CFCB2E77}" type="slidenum">
              <a:rPr lang="en-GB" smtClean="0"/>
              <a:t>25</a:t>
            </a:fld>
            <a:endParaRPr lang="en-GB"/>
          </a:p>
        </p:txBody>
      </p:sp>
    </p:spTree>
    <p:extLst>
      <p:ext uri="{BB962C8B-B14F-4D97-AF65-F5344CB8AC3E}">
        <p14:creationId xmlns:p14="http://schemas.microsoft.com/office/powerpoint/2010/main" val="350652468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D8DD009-CDA9-4CEF-BDD8-6398CFCB2E77}" type="slidenum">
              <a:rPr lang="en-GB" smtClean="0"/>
              <a:t>26</a:t>
            </a:fld>
            <a:endParaRPr lang="en-GB"/>
          </a:p>
        </p:txBody>
      </p:sp>
    </p:spTree>
    <p:extLst>
      <p:ext uri="{BB962C8B-B14F-4D97-AF65-F5344CB8AC3E}">
        <p14:creationId xmlns:p14="http://schemas.microsoft.com/office/powerpoint/2010/main" val="16512947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1/24/2024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5251391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1/24/2024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392822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1/24/2024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0102479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1/24/2024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614863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1/24/2024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830224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1/24/2024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6530109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1/24/2024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719656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1/24/2024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7204829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1/24/2024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1108088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1/24/2024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216613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1/24/2024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5877691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1/24/2024</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91262883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3.m4a"/><Relationship Id="rId1" Type="http://schemas.openxmlformats.org/officeDocument/2006/relationships/audio" Target="NULL" TargetMode="External"/><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image" Target="../media/image6.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7.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png"/><Relationship Id="rId5" Type="http://schemas.openxmlformats.org/officeDocument/2006/relationships/image" Target="../media/image8.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2.png"/><Relationship Id="rId5" Type="http://schemas.openxmlformats.org/officeDocument/2006/relationships/image" Target="../media/image7.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2.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6.xml"/><Relationship Id="rId7" Type="http://schemas.openxmlformats.org/officeDocument/2006/relationships/image" Target="../media/image11.png"/><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2.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2.png"/><Relationship Id="rId5" Type="http://schemas.openxmlformats.org/officeDocument/2006/relationships/image" Target="../media/image7.pn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2.png"/><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2.png"/><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image" Target="../media/image2.png"/><Relationship Id="rId5" Type="http://schemas.openxmlformats.org/officeDocument/2006/relationships/image" Target="../media/image14.png"/><Relationship Id="rId4"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0.m4a"/><Relationship Id="rId1" Type="http://schemas.microsoft.com/office/2007/relationships/media" Target="../media/media20.m4a"/><Relationship Id="rId5" Type="http://schemas.openxmlformats.org/officeDocument/2006/relationships/image" Target="../media/image2.png"/><Relationship Id="rId4"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3" Type="http://schemas.openxmlformats.org/officeDocument/2006/relationships/audio" Target="../media/media21.m4a"/><Relationship Id="rId2" Type="http://schemas.microsoft.com/office/2007/relationships/media" Target="../media/media21.m4a"/><Relationship Id="rId1" Type="http://schemas.openxmlformats.org/officeDocument/2006/relationships/tags" Target="../tags/tag1.xml"/><Relationship Id="rId6" Type="http://schemas.openxmlformats.org/officeDocument/2006/relationships/image" Target="../media/image2.png"/><Relationship Id="rId5" Type="http://schemas.openxmlformats.org/officeDocument/2006/relationships/notesSlide" Target="../notesSlides/notesSlide21.xml"/><Relationship Id="rId4"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2.m4a"/><Relationship Id="rId1" Type="http://schemas.microsoft.com/office/2007/relationships/media" Target="../media/media22.m4a"/><Relationship Id="rId5" Type="http://schemas.openxmlformats.org/officeDocument/2006/relationships/image" Target="../media/image2.png"/><Relationship Id="rId4"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3" Type="http://schemas.openxmlformats.org/officeDocument/2006/relationships/audio" Target="../media/media23.m4a"/><Relationship Id="rId2" Type="http://schemas.microsoft.com/office/2007/relationships/media" Target="../media/media23.m4a"/><Relationship Id="rId1" Type="http://schemas.openxmlformats.org/officeDocument/2006/relationships/tags" Target="../tags/tag2.xml"/><Relationship Id="rId6" Type="http://schemas.openxmlformats.org/officeDocument/2006/relationships/image" Target="../media/image2.png"/><Relationship Id="rId5" Type="http://schemas.openxmlformats.org/officeDocument/2006/relationships/notesSlide" Target="../notesSlides/notesSlide23.xml"/><Relationship Id="rId4"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audio" Target="../media/media24.m4a"/><Relationship Id="rId2" Type="http://schemas.microsoft.com/office/2007/relationships/media" Target="../media/media24.m4a"/><Relationship Id="rId1" Type="http://schemas.openxmlformats.org/officeDocument/2006/relationships/tags" Target="../tags/tag3.xml"/><Relationship Id="rId6" Type="http://schemas.openxmlformats.org/officeDocument/2006/relationships/image" Target="../media/image2.png"/><Relationship Id="rId5" Type="http://schemas.openxmlformats.org/officeDocument/2006/relationships/notesSlide" Target="../notesSlides/notesSlide24.xml"/><Relationship Id="rId4"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5.m4a"/><Relationship Id="rId1" Type="http://schemas.microsoft.com/office/2007/relationships/media" Target="../media/media25.m4a"/><Relationship Id="rId5" Type="http://schemas.openxmlformats.org/officeDocument/2006/relationships/image" Target="../media/image2.png"/><Relationship Id="rId4"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6.m4a"/><Relationship Id="rId1" Type="http://schemas.microsoft.com/office/2007/relationships/media" Target="../media/media26.m4a"/><Relationship Id="rId6" Type="http://schemas.openxmlformats.org/officeDocument/2006/relationships/image" Target="../media/image2.png"/><Relationship Id="rId5" Type="http://schemas.openxmlformats.org/officeDocument/2006/relationships/image" Target="../media/image15.png"/><Relationship Id="rId4" Type="http://schemas.openxmlformats.org/officeDocument/2006/relationships/notesSlide" Target="../notesSlides/notesSlide2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olo journey">
            <a:extLst>
              <a:ext uri="{FF2B5EF4-FFF2-40B4-BE49-F238E27FC236}">
                <a16:creationId xmlns:a16="http://schemas.microsoft.com/office/drawing/2014/main" id="{2D7F6D2C-63B3-47EF-90AB-562CC94BACE8}"/>
              </a:ext>
            </a:extLst>
          </p:cNvPr>
          <p:cNvPicPr>
            <a:picLocks noChangeAspect="1"/>
          </p:cNvPicPr>
          <p:nvPr/>
        </p:nvPicPr>
        <p:blipFill rotWithShape="1">
          <a:blip r:embed="rId5"/>
          <a:srcRect t="16435" b="8565"/>
          <a:stretch/>
        </p:blipFill>
        <p:spPr>
          <a:xfrm>
            <a:off x="-3048" y="10"/>
            <a:ext cx="12191999" cy="6857990"/>
          </a:xfrm>
          <a:prstGeom prst="rect">
            <a:avLst/>
          </a:prstGeom>
        </p:spPr>
      </p:pic>
      <p:sp>
        <p:nvSpPr>
          <p:cNvPr id="12" name="Rectangle 11">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5200">
                <a:solidFill>
                  <a:srgbClr val="FFFFFF"/>
                </a:solidFill>
              </a:rPr>
              <a:t>Non-fatal offences against the person</a:t>
            </a:r>
          </a:p>
        </p:txBody>
      </p:sp>
      <p:sp>
        <p:nvSpPr>
          <p:cNvPr id="3" name="Subtitle 2"/>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pPr>
              <a:spcAft>
                <a:spcPts val="600"/>
              </a:spcAft>
            </a:pPr>
            <a:endParaRPr lang="en-GB">
              <a:solidFill>
                <a:srgbClr val="FFFFFF"/>
              </a:solidFill>
            </a:endParaRP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231066781"/>
      </p:ext>
    </p:extLst>
  </p:cSld>
  <p:clrMapOvr>
    <a:masterClrMapping/>
  </p:clrMapOvr>
  <mc:AlternateContent xmlns:mc="http://schemas.openxmlformats.org/markup-compatibility/2006" xmlns:p14="http://schemas.microsoft.com/office/powerpoint/2010/main">
    <mc:Choice Requires="p14">
      <p:transition spd="slow" p14:dur="2000" advTm="9571"/>
    </mc:Choice>
    <mc:Fallback xmlns="">
      <p:transition spd="slow" advTm="95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934872" y="982272"/>
            <a:ext cx="3388419" cy="4560970"/>
          </a:xfrm>
        </p:spPr>
        <p:txBody>
          <a:bodyPr>
            <a:normAutofit/>
          </a:bodyPr>
          <a:lstStyle/>
          <a:p>
            <a:r>
              <a:rPr lang="en-GB" sz="4000">
                <a:solidFill>
                  <a:srgbClr val="FFFFFF"/>
                </a:solidFill>
              </a:rPr>
              <a:t>Learning Objectives</a:t>
            </a: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p:cNvSpPr>
            <a:spLocks noGrp="1"/>
          </p:cNvSpPr>
          <p:nvPr>
            <p:ph idx="1"/>
          </p:nvPr>
        </p:nvSpPr>
        <p:spPr>
          <a:xfrm>
            <a:off x="5221862" y="1719618"/>
            <a:ext cx="5948831" cy="4334629"/>
          </a:xfrm>
        </p:spPr>
        <p:txBody>
          <a:bodyPr vert="horz" lIns="91440" tIns="45720" rIns="91440" bIns="45720" rtlCol="0" anchor="ctr">
            <a:noAutofit/>
          </a:bodyPr>
          <a:lstStyle/>
          <a:p>
            <a:pPr marL="0" indent="0">
              <a:buNone/>
            </a:pPr>
            <a:r>
              <a:rPr lang="en-GB" sz="3200" b="1" u="sng" dirty="0">
                <a:solidFill>
                  <a:srgbClr val="FEFFFF"/>
                </a:solidFill>
              </a:rPr>
              <a:t>By the end of this session, you should be able to:</a:t>
            </a:r>
            <a:endParaRPr lang="en-GB" sz="3200" b="1" u="sng" dirty="0">
              <a:solidFill>
                <a:srgbClr val="FEFFFF"/>
              </a:solidFill>
              <a:cs typeface="Calibri"/>
            </a:endParaRPr>
          </a:p>
          <a:p>
            <a:pPr marL="0" indent="0">
              <a:buNone/>
            </a:pPr>
            <a:endParaRPr lang="en-GB" sz="3200" b="1" u="sng" dirty="0">
              <a:solidFill>
                <a:srgbClr val="FEFFFF"/>
              </a:solidFill>
              <a:cs typeface="Calibri"/>
            </a:endParaRPr>
          </a:p>
          <a:p>
            <a:pPr marL="383540" indent="-383540">
              <a:buFontTx/>
              <a:buChar char="-"/>
            </a:pPr>
            <a:r>
              <a:rPr lang="en-GB" sz="3200" dirty="0">
                <a:solidFill>
                  <a:srgbClr val="FEFFFF"/>
                </a:solidFill>
              </a:rPr>
              <a:t>Explain the difference between the offences of Assault and Battery</a:t>
            </a:r>
            <a:endParaRPr lang="en-GB" sz="3200" dirty="0">
              <a:solidFill>
                <a:srgbClr val="FEFFFF"/>
              </a:solidFill>
              <a:cs typeface="Calibri"/>
            </a:endParaRPr>
          </a:p>
          <a:p>
            <a:pPr marL="383540" indent="-383540">
              <a:buFontTx/>
              <a:buChar char="-"/>
            </a:pPr>
            <a:r>
              <a:rPr lang="en-GB" sz="3200" dirty="0">
                <a:solidFill>
                  <a:srgbClr val="FEFFFF"/>
                </a:solidFill>
              </a:rPr>
              <a:t>Understand the requirements for liability for all non-fatal offences discussed in the lecture.</a:t>
            </a:r>
            <a:endParaRPr lang="en-GB" sz="3200" dirty="0">
              <a:solidFill>
                <a:srgbClr val="FEFFFF"/>
              </a:solidFill>
              <a:cs typeface="Calibri"/>
            </a:endParaRPr>
          </a:p>
          <a:p>
            <a:pPr marL="0" indent="0">
              <a:buNone/>
            </a:pPr>
            <a:endParaRPr lang="en-GB" sz="2400" dirty="0">
              <a:solidFill>
                <a:srgbClr val="FEFFFF"/>
              </a:solidFill>
            </a:endParaRP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540875244"/>
      </p:ext>
    </p:extLst>
  </p:cSld>
  <p:clrMapOvr>
    <a:masterClrMapping/>
  </p:clrMapOvr>
  <mc:AlternateContent xmlns:mc="http://schemas.openxmlformats.org/markup-compatibility/2006" xmlns:p14="http://schemas.microsoft.com/office/powerpoint/2010/main">
    <mc:Choice Requires="p14">
      <p:transition spd="slow" p14:dur="2000" advTm="19828"/>
    </mc:Choice>
    <mc:Fallback xmlns="">
      <p:transition spd="slow" advTm="198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958506" y="800392"/>
            <a:ext cx="10264697" cy="1212102"/>
          </a:xfrm>
        </p:spPr>
        <p:txBody>
          <a:bodyPr>
            <a:normAutofit/>
          </a:bodyPr>
          <a:lstStyle/>
          <a:p>
            <a:r>
              <a:rPr lang="en-GB" sz="4000">
                <a:solidFill>
                  <a:srgbClr val="FFFFFF"/>
                </a:solidFill>
              </a:rPr>
              <a:t>The offences to be discussed</a:t>
            </a:r>
          </a:p>
        </p:txBody>
      </p:sp>
      <p:sp>
        <p:nvSpPr>
          <p:cNvPr id="3" name="Content Placeholder 2"/>
          <p:cNvSpPr>
            <a:spLocks noGrp="1"/>
          </p:cNvSpPr>
          <p:nvPr>
            <p:ph idx="1"/>
          </p:nvPr>
        </p:nvSpPr>
        <p:spPr>
          <a:xfrm>
            <a:off x="1209473" y="3036775"/>
            <a:ext cx="10169070" cy="3710947"/>
          </a:xfrm>
        </p:spPr>
        <p:txBody>
          <a:bodyPr vert="horz" lIns="91440" tIns="45720" rIns="91440" bIns="45720" rtlCol="0" anchor="ctr">
            <a:noAutofit/>
          </a:bodyPr>
          <a:lstStyle/>
          <a:p>
            <a:pPr marL="383540" indent="-383540">
              <a:buFont typeface="Wingdings" panose="05000000000000000000" pitchFamily="2" charset="2"/>
              <a:buChar char="v"/>
            </a:pPr>
            <a:r>
              <a:rPr lang="en-GB" sz="2400" b="1" u="sng" dirty="0"/>
              <a:t>Common law and </a:t>
            </a:r>
            <a:r>
              <a:rPr lang="en-GB" sz="2400" b="1" u="sng" dirty="0">
                <a:solidFill>
                  <a:srgbClr val="FF0000"/>
                </a:solidFill>
              </a:rPr>
              <a:t>s39 Criminal Justice Act 1988</a:t>
            </a:r>
            <a:endParaRPr lang="en-US" sz="2400" dirty="0">
              <a:solidFill>
                <a:srgbClr val="FF0000"/>
              </a:solidFill>
              <a:cs typeface="Calibri"/>
            </a:endParaRPr>
          </a:p>
          <a:p>
            <a:pPr marL="383540" indent="-383540">
              <a:buFontTx/>
              <a:buChar char="-"/>
            </a:pPr>
            <a:r>
              <a:rPr lang="en-GB" sz="2400" dirty="0"/>
              <a:t>Assault</a:t>
            </a:r>
            <a:endParaRPr lang="en-GB" sz="2400" dirty="0">
              <a:cs typeface="Calibri"/>
            </a:endParaRPr>
          </a:p>
          <a:p>
            <a:pPr marL="383540" indent="-383540">
              <a:buFontTx/>
              <a:buChar char="-"/>
            </a:pPr>
            <a:r>
              <a:rPr lang="en-GB" sz="2400" dirty="0"/>
              <a:t>Battery</a:t>
            </a:r>
            <a:endParaRPr lang="en-GB" sz="2400" dirty="0">
              <a:cs typeface="Calibri"/>
            </a:endParaRPr>
          </a:p>
          <a:p>
            <a:pPr marL="383540" indent="-383540">
              <a:buFontTx/>
              <a:buChar char="-"/>
            </a:pPr>
            <a:endParaRPr lang="en-GB" sz="2400" b="1" dirty="0">
              <a:cs typeface="Calibri"/>
            </a:endParaRPr>
          </a:p>
          <a:p>
            <a:pPr marL="383540" indent="-383540">
              <a:buFont typeface="Wingdings" panose="05000000000000000000" pitchFamily="2" charset="2"/>
              <a:buChar char="v"/>
            </a:pPr>
            <a:r>
              <a:rPr lang="en-GB" sz="2400" b="1" u="sng" dirty="0">
                <a:solidFill>
                  <a:srgbClr val="FF0000"/>
                </a:solidFill>
              </a:rPr>
              <a:t>Offences against the Person Act 1861 (OAPA)</a:t>
            </a:r>
            <a:endParaRPr lang="en-GB" sz="2400" b="1" u="sng" dirty="0">
              <a:solidFill>
                <a:srgbClr val="FF0000"/>
              </a:solidFill>
              <a:cs typeface="Calibri"/>
            </a:endParaRPr>
          </a:p>
          <a:p>
            <a:pPr marL="383540" indent="-383540">
              <a:buFontTx/>
              <a:buChar char="-"/>
            </a:pPr>
            <a:r>
              <a:rPr lang="en-GB" sz="2400" b="1" dirty="0"/>
              <a:t>S47: </a:t>
            </a:r>
            <a:r>
              <a:rPr lang="en-GB" sz="2400" dirty="0"/>
              <a:t>Assault occasioning actual bodily harm (ABH)</a:t>
            </a:r>
            <a:endParaRPr lang="en-GB" sz="2400" dirty="0">
              <a:cs typeface="Calibri"/>
            </a:endParaRPr>
          </a:p>
          <a:p>
            <a:pPr marL="383540" indent="-383540">
              <a:buFontTx/>
              <a:buChar char="-"/>
            </a:pPr>
            <a:r>
              <a:rPr lang="en-GB" sz="2400" b="1" dirty="0"/>
              <a:t>S20: </a:t>
            </a:r>
            <a:r>
              <a:rPr lang="en-GB" sz="2400" dirty="0"/>
              <a:t>Unlawful and malicious wounding or inflicting grievous bodily harm (GBH) – without intent</a:t>
            </a:r>
            <a:endParaRPr lang="en-GB" sz="2400" dirty="0">
              <a:cs typeface="Calibri"/>
            </a:endParaRPr>
          </a:p>
          <a:p>
            <a:pPr marL="383540" indent="-383540">
              <a:buFontTx/>
              <a:buChar char="-"/>
            </a:pPr>
            <a:r>
              <a:rPr lang="en-GB" sz="2400" b="1" dirty="0"/>
              <a:t>S18: </a:t>
            </a:r>
            <a:r>
              <a:rPr lang="en-GB" sz="2400" dirty="0"/>
              <a:t>Unlawful and malicious wounding or causing GBH with intent to cause GBH.</a:t>
            </a:r>
            <a:endParaRPr lang="en-GB" sz="2400" dirty="0">
              <a:cs typeface="Calibri"/>
            </a:endParaRPr>
          </a:p>
          <a:p>
            <a:pPr marL="383540" indent="-383540">
              <a:buFontTx/>
              <a:buChar char="-"/>
            </a:pPr>
            <a:endParaRPr lang="en-GB" sz="2000" dirty="0"/>
          </a:p>
          <a:p>
            <a:pPr marL="0" indent="0">
              <a:buNone/>
            </a:pPr>
            <a:endParaRPr lang="en-GB" sz="2000" dirty="0"/>
          </a:p>
        </p:txBody>
      </p:sp>
      <p:pic>
        <p:nvPicPr>
          <p:cNvPr id="4" name="Audio 3">
            <a:hlinkClick r:id="" action="ppaction://media"/>
          </p:cNvPr>
          <p:cNvPicPr>
            <a:picLocks noChangeAspect="1"/>
          </p:cNvPicPr>
          <p:nvPr>
            <a:audioFile r:link="rId1"/>
            <p:extLst>
              <p:ext uri="{DAA4B4D4-6D71-4841-9C94-3DE7FCFB9230}">
                <p14:media xmlns:p14="http://schemas.microsoft.com/office/powerpoint/2010/main" r:embed="rId2">
                  <p14:trim end="28462.195"/>
                </p14:media>
              </p:ext>
            </p:extLst>
          </p:nvPr>
        </p:nvPicPr>
        <p:blipFill>
          <a:blip r:embed="rId5"/>
          <a:stretch>
            <a:fillRect/>
          </a:stretch>
        </p:blipFill>
        <p:spPr>
          <a:xfrm>
            <a:off x="11375465" y="6032500"/>
            <a:ext cx="609600" cy="609600"/>
          </a:xfrm>
          <a:prstGeom prst="rect">
            <a:avLst/>
          </a:prstGeom>
        </p:spPr>
      </p:pic>
    </p:spTree>
    <p:extLst>
      <p:ext uri="{BB962C8B-B14F-4D97-AF65-F5344CB8AC3E}">
        <p14:creationId xmlns:p14="http://schemas.microsoft.com/office/powerpoint/2010/main" val="883059856"/>
      </p:ext>
    </p:extLst>
  </p:cSld>
  <p:clrMapOvr>
    <a:masterClrMapping/>
  </p:clrMapOvr>
  <mc:AlternateContent xmlns:mc="http://schemas.openxmlformats.org/markup-compatibility/2006" xmlns:p14="http://schemas.microsoft.com/office/powerpoint/2010/main">
    <mc:Choice Requires="p14">
      <p:transition spd="slow" p14:dur="2000" advTm="93508"/>
    </mc:Choice>
    <mc:Fallback xmlns="">
      <p:transition spd="slow" advTm="935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8CAE4AE-A9DF-45AF-9A9C-1712BC634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6C272060-BC98-4C91-A58F-4DFEC566CF7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5" name="Freeform 5">
              <a:extLst>
                <a:ext uri="{FF2B5EF4-FFF2-40B4-BE49-F238E27FC236}">
                  <a16:creationId xmlns:a16="http://schemas.microsoft.com/office/drawing/2014/main" id="{8BA2DCB9-0DC0-4109-B2A2-56896E35E66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 name="Freeform 6">
              <a:extLst>
                <a:ext uri="{FF2B5EF4-FFF2-40B4-BE49-F238E27FC236}">
                  <a16:creationId xmlns:a16="http://schemas.microsoft.com/office/drawing/2014/main" id="{64A33555-1142-4AD7-8084-1A99422A11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 name="Freeform 7">
              <a:extLst>
                <a:ext uri="{FF2B5EF4-FFF2-40B4-BE49-F238E27FC236}">
                  <a16:creationId xmlns:a16="http://schemas.microsoft.com/office/drawing/2014/main" id="{BC6E4081-1A88-453E-8CCF-B97B0CE20D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Freeform 8">
              <a:extLst>
                <a:ext uri="{FF2B5EF4-FFF2-40B4-BE49-F238E27FC236}">
                  <a16:creationId xmlns:a16="http://schemas.microsoft.com/office/drawing/2014/main" id="{5B7E0935-6EE8-4C61-AED5-09B9A2A99A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9">
              <a:extLst>
                <a:ext uri="{FF2B5EF4-FFF2-40B4-BE49-F238E27FC236}">
                  <a16:creationId xmlns:a16="http://schemas.microsoft.com/office/drawing/2014/main" id="{EB962BD6-C878-48FF-A75E-DCC7BDA3C3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10">
              <a:extLst>
                <a:ext uri="{FF2B5EF4-FFF2-40B4-BE49-F238E27FC236}">
                  <a16:creationId xmlns:a16="http://schemas.microsoft.com/office/drawing/2014/main" id="{CABF3786-BDE1-4FE5-9967-F6B6131A2C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11">
              <a:extLst>
                <a:ext uri="{FF2B5EF4-FFF2-40B4-BE49-F238E27FC236}">
                  <a16:creationId xmlns:a16="http://schemas.microsoft.com/office/drawing/2014/main" id="{4969707A-C75E-4F7F-A5C2-2991C65475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12">
              <a:extLst>
                <a:ext uri="{FF2B5EF4-FFF2-40B4-BE49-F238E27FC236}">
                  <a16:creationId xmlns:a16="http://schemas.microsoft.com/office/drawing/2014/main" id="{0E293989-8389-48CD-85D3-CAEFD5E9637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3">
              <a:extLst>
                <a:ext uri="{FF2B5EF4-FFF2-40B4-BE49-F238E27FC236}">
                  <a16:creationId xmlns:a16="http://schemas.microsoft.com/office/drawing/2014/main" id="{8DCF1E8B-9247-45E2-8641-90DA9F7D52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4">
              <a:extLst>
                <a:ext uri="{FF2B5EF4-FFF2-40B4-BE49-F238E27FC236}">
                  <a16:creationId xmlns:a16="http://schemas.microsoft.com/office/drawing/2014/main" id="{48DF418F-91AD-4E55-AF3B-F28FF45961B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5">
              <a:extLst>
                <a:ext uri="{FF2B5EF4-FFF2-40B4-BE49-F238E27FC236}">
                  <a16:creationId xmlns:a16="http://schemas.microsoft.com/office/drawing/2014/main" id="{EDBF35BD-D1DA-49B1-AE30-289189DACD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6">
              <a:extLst>
                <a:ext uri="{FF2B5EF4-FFF2-40B4-BE49-F238E27FC236}">
                  <a16:creationId xmlns:a16="http://schemas.microsoft.com/office/drawing/2014/main" id="{69198BEC-A3B6-4562-AB0F-3E7760026C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7">
              <a:extLst>
                <a:ext uri="{FF2B5EF4-FFF2-40B4-BE49-F238E27FC236}">
                  <a16:creationId xmlns:a16="http://schemas.microsoft.com/office/drawing/2014/main" id="{9AB30D45-77AB-4323-83A2-1A637D07D54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8">
              <a:extLst>
                <a:ext uri="{FF2B5EF4-FFF2-40B4-BE49-F238E27FC236}">
                  <a16:creationId xmlns:a16="http://schemas.microsoft.com/office/drawing/2014/main" id="{D1AD137E-7B63-434C-9D0D-5A64BB4968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9">
              <a:extLst>
                <a:ext uri="{FF2B5EF4-FFF2-40B4-BE49-F238E27FC236}">
                  <a16:creationId xmlns:a16="http://schemas.microsoft.com/office/drawing/2014/main" id="{8B32BE2D-36DC-4BD0-952E-8FE32A70DB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20">
              <a:extLst>
                <a:ext uri="{FF2B5EF4-FFF2-40B4-BE49-F238E27FC236}">
                  <a16:creationId xmlns:a16="http://schemas.microsoft.com/office/drawing/2014/main" id="{930295E0-AD01-4DB0-9829-AD91BED608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21">
              <a:extLst>
                <a:ext uri="{FF2B5EF4-FFF2-40B4-BE49-F238E27FC236}">
                  <a16:creationId xmlns:a16="http://schemas.microsoft.com/office/drawing/2014/main" id="{29807E74-6BFD-4EA7-B3F3-92C0728A7D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22">
              <a:extLst>
                <a:ext uri="{FF2B5EF4-FFF2-40B4-BE49-F238E27FC236}">
                  <a16:creationId xmlns:a16="http://schemas.microsoft.com/office/drawing/2014/main" id="{C9EDBF49-4B87-4B6F-BEE6-DDC4A63CE60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3">
              <a:extLst>
                <a:ext uri="{FF2B5EF4-FFF2-40B4-BE49-F238E27FC236}">
                  <a16:creationId xmlns:a16="http://schemas.microsoft.com/office/drawing/2014/main" id="{7738C468-1405-4ED9-8392-F93FA995EE0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4">
              <a:extLst>
                <a:ext uri="{FF2B5EF4-FFF2-40B4-BE49-F238E27FC236}">
                  <a16:creationId xmlns:a16="http://schemas.microsoft.com/office/drawing/2014/main" id="{F16402CF-F511-450A-8584-8C8A5B7E9D9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5">
              <a:extLst>
                <a:ext uri="{FF2B5EF4-FFF2-40B4-BE49-F238E27FC236}">
                  <a16:creationId xmlns:a16="http://schemas.microsoft.com/office/drawing/2014/main" id="{85E5B49A-CFC2-4019-9BA6-528095F788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33" name="Rectangle 32">
            <a:extLst>
              <a:ext uri="{FF2B5EF4-FFF2-40B4-BE49-F238E27FC236}">
                <a16:creationId xmlns:a16="http://schemas.microsoft.com/office/drawing/2014/main" id="{E972DE0D-2E53-4159-ABD3-C60152426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7720" y="795527"/>
            <a:ext cx="5970638" cy="5248847"/>
          </a:xfrm>
          <a:prstGeom prst="rect">
            <a:avLst/>
          </a:prstGeom>
          <a:solidFill>
            <a:schemeClr val="bg1"/>
          </a:solidFill>
          <a:ln w="19050">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3" descr="A screenshot of a newspaper&#10;&#10;Description automatically generated">
            <a:extLst>
              <a:ext uri="{FF2B5EF4-FFF2-40B4-BE49-F238E27FC236}">
                <a16:creationId xmlns:a16="http://schemas.microsoft.com/office/drawing/2014/main" id="{A7E938F9-CA54-4843-8E49-2562DA630A36}"/>
              </a:ext>
            </a:extLst>
          </p:cNvPr>
          <p:cNvPicPr>
            <a:picLocks noChangeAspect="1"/>
          </p:cNvPicPr>
          <p:nvPr/>
        </p:nvPicPr>
        <p:blipFill rotWithShape="1">
          <a:blip r:embed="rId5"/>
          <a:srcRect t="1473" r="3" b="3"/>
          <a:stretch/>
        </p:blipFill>
        <p:spPr>
          <a:xfrm>
            <a:off x="972115" y="960214"/>
            <a:ext cx="5641848" cy="4919472"/>
          </a:xfrm>
          <a:prstGeom prst="rect">
            <a:avLst/>
          </a:prstGeom>
          <a:ln w="12700">
            <a:noFill/>
          </a:ln>
        </p:spPr>
      </p:pic>
      <p:sp>
        <p:nvSpPr>
          <p:cNvPr id="2" name="TextBox 1">
            <a:extLst>
              <a:ext uri="{FF2B5EF4-FFF2-40B4-BE49-F238E27FC236}">
                <a16:creationId xmlns:a16="http://schemas.microsoft.com/office/drawing/2014/main" id="{496006A6-419C-4278-84D0-2EA2C64BA613}"/>
              </a:ext>
            </a:extLst>
          </p:cNvPr>
          <p:cNvSpPr txBox="1"/>
          <p:nvPr/>
        </p:nvSpPr>
        <p:spPr>
          <a:xfrm>
            <a:off x="7293817" y="2338388"/>
            <a:ext cx="4099607" cy="367823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914400">
              <a:lnSpc>
                <a:spcPct val="90000"/>
              </a:lnSpc>
              <a:spcAft>
                <a:spcPts val="200"/>
              </a:spcAft>
            </a:pPr>
            <a:r>
              <a:rPr lang="en-US" sz="3600" dirty="0"/>
              <a:t>Note: 'Assault' is often referred to as an 'umbrella' term, when what has happened is a 'battery'. </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908052191"/>
      </p:ext>
    </p:extLst>
  </p:cSld>
  <p:clrMapOvr>
    <a:masterClrMapping/>
  </p:clrMapOvr>
  <mc:AlternateContent xmlns:mc="http://schemas.openxmlformats.org/markup-compatibility/2006" xmlns:p14="http://schemas.microsoft.com/office/powerpoint/2010/main">
    <mc:Choice Requires="p14">
      <p:transition spd="slow" p14:dur="2000" advTm="42045"/>
    </mc:Choice>
    <mc:Fallback xmlns="">
      <p:transition spd="slow" advTm="420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49CD2D09-B1BB-4DF5-9E1C-3D21B21EDE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0431" y="0"/>
            <a:ext cx="6271569"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83355637-BA71-4F63-94C9-E77BF81BDFC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flipH="1">
            <a:off x="0" y="0"/>
            <a:ext cx="12192000" cy="6858000"/>
          </a:xfrm>
          <a:prstGeom prst="rect">
            <a:avLst/>
          </a:prstGeom>
        </p:spPr>
      </p:pic>
      <p:sp>
        <p:nvSpPr>
          <p:cNvPr id="2" name="Title 1"/>
          <p:cNvSpPr>
            <a:spLocks noGrp="1"/>
          </p:cNvSpPr>
          <p:nvPr>
            <p:ph type="title"/>
          </p:nvPr>
        </p:nvSpPr>
        <p:spPr>
          <a:xfrm>
            <a:off x="804998" y="223351"/>
            <a:ext cx="4803636" cy="1311664"/>
          </a:xfrm>
        </p:spPr>
        <p:txBody>
          <a:bodyPr>
            <a:normAutofit/>
          </a:bodyPr>
          <a:lstStyle/>
          <a:p>
            <a:r>
              <a:rPr lang="en-GB">
                <a:solidFill>
                  <a:srgbClr val="000000"/>
                </a:solidFill>
              </a:rPr>
              <a:t>BATTERY</a:t>
            </a:r>
          </a:p>
        </p:txBody>
      </p:sp>
      <p:sp>
        <p:nvSpPr>
          <p:cNvPr id="3" name="Content Placeholder 2"/>
          <p:cNvSpPr>
            <a:spLocks noGrp="1"/>
          </p:cNvSpPr>
          <p:nvPr>
            <p:ph idx="1"/>
          </p:nvPr>
        </p:nvSpPr>
        <p:spPr>
          <a:xfrm>
            <a:off x="373677" y="1510143"/>
            <a:ext cx="5138123" cy="4550830"/>
          </a:xfrm>
        </p:spPr>
        <p:txBody>
          <a:bodyPr vert="horz" lIns="91440" tIns="45720" rIns="91440" bIns="45720" rtlCol="0" anchor="ctr">
            <a:noAutofit/>
          </a:bodyPr>
          <a:lstStyle/>
          <a:p>
            <a:pPr marL="0" indent="0">
              <a:buNone/>
            </a:pPr>
            <a:r>
              <a:rPr lang="en-GB" sz="2000" b="1" i="1" dirty="0">
                <a:solidFill>
                  <a:srgbClr val="000000"/>
                </a:solidFill>
              </a:rPr>
              <a:t>Battery is the intentional or reckless infliction of unlawful personal violence upon V </a:t>
            </a:r>
            <a:endParaRPr lang="en-GB" sz="2000" b="1" i="1" dirty="0">
              <a:solidFill>
                <a:srgbClr val="000000"/>
              </a:solidFill>
              <a:cs typeface="Calibri"/>
            </a:endParaRPr>
          </a:p>
          <a:p>
            <a:pPr marL="0" indent="0">
              <a:buNone/>
            </a:pPr>
            <a:r>
              <a:rPr lang="en-GB" sz="2000" b="1" i="1" dirty="0">
                <a:solidFill>
                  <a:srgbClr val="000000"/>
                </a:solidFill>
              </a:rPr>
              <a:t>(Rolfe 1952).</a:t>
            </a:r>
            <a:endParaRPr lang="en-GB" sz="2000" b="1" i="1" dirty="0">
              <a:solidFill>
                <a:srgbClr val="000000"/>
              </a:solidFill>
              <a:cs typeface="Calibri"/>
            </a:endParaRPr>
          </a:p>
          <a:p>
            <a:pPr marL="0" indent="0">
              <a:buNone/>
            </a:pPr>
            <a:r>
              <a:rPr lang="en-GB" sz="2000" b="1" u="sng" dirty="0">
                <a:solidFill>
                  <a:srgbClr val="000000"/>
                </a:solidFill>
              </a:rPr>
              <a:t>Elements of the offence:</a:t>
            </a:r>
            <a:endParaRPr lang="en-GB" sz="2000" b="1" u="sng" dirty="0">
              <a:solidFill>
                <a:srgbClr val="000000"/>
              </a:solidFill>
              <a:cs typeface="Calibri"/>
            </a:endParaRPr>
          </a:p>
          <a:p>
            <a:pPr marL="383540" indent="-383540">
              <a:buFontTx/>
              <a:buChar char="-"/>
            </a:pPr>
            <a:r>
              <a:rPr lang="en-GB" sz="2000" dirty="0">
                <a:solidFill>
                  <a:srgbClr val="000000"/>
                </a:solidFill>
                <a:latin typeface="Century Gothic"/>
              </a:rPr>
              <a:t>There was some conduct on the part of D;</a:t>
            </a:r>
          </a:p>
          <a:p>
            <a:pPr marL="383540" indent="-383540">
              <a:buFontTx/>
              <a:buChar char="-"/>
            </a:pPr>
            <a:r>
              <a:rPr lang="en-GB" sz="2000" dirty="0">
                <a:solidFill>
                  <a:srgbClr val="000000"/>
                </a:solidFill>
                <a:latin typeface="Century Gothic"/>
              </a:rPr>
              <a:t>V suffered unlawful personal violence;</a:t>
            </a:r>
          </a:p>
          <a:p>
            <a:pPr marL="383540" indent="-383540">
              <a:buFontTx/>
              <a:buChar char="-"/>
            </a:pPr>
            <a:r>
              <a:rPr lang="en-GB" sz="2000" dirty="0">
                <a:solidFill>
                  <a:srgbClr val="000000"/>
                </a:solidFill>
                <a:latin typeface="Century Gothic"/>
              </a:rPr>
              <a:t>This was inflicted as a result of D’s conduct;</a:t>
            </a:r>
          </a:p>
          <a:p>
            <a:pPr marL="383540" indent="-383540">
              <a:buFontTx/>
              <a:buChar char="-"/>
            </a:pPr>
            <a:r>
              <a:rPr lang="en-GB" sz="2000" dirty="0">
                <a:solidFill>
                  <a:srgbClr val="000000"/>
                </a:solidFill>
                <a:latin typeface="Century Gothic"/>
              </a:rPr>
              <a:t>D intended or was reckless to causing the unlawful personal violence</a:t>
            </a:r>
          </a:p>
        </p:txBody>
      </p:sp>
      <p:sp>
        <p:nvSpPr>
          <p:cNvPr id="13" name="Freeform 49">
            <a:extLst>
              <a:ext uri="{FF2B5EF4-FFF2-40B4-BE49-F238E27FC236}">
                <a16:creationId xmlns:a16="http://schemas.microsoft.com/office/drawing/2014/main" id="{967C29FE-FD32-4AFB-AD20-DBDF5864B2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13915" y="590635"/>
            <a:ext cx="5478085"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accent3"/>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p:cNvPicPr>
            <a:picLocks noChangeAspect="1"/>
          </p:cNvPicPr>
          <p:nvPr/>
        </p:nvPicPr>
        <p:blipFill rotWithShape="1">
          <a:blip r:embed="rId6"/>
          <a:srcRect l="13427" r="21481"/>
          <a:stretch/>
        </p:blipFill>
        <p:spPr>
          <a:xfrm>
            <a:off x="6893318" y="770037"/>
            <a:ext cx="5298683" cy="6097438"/>
          </a:xfrm>
          <a:custGeom>
            <a:avLst/>
            <a:gdLst/>
            <a:ahLst/>
            <a:cxnLst/>
            <a:rect l="l" t="t" r="r" b="b"/>
            <a:pathLst>
              <a:path w="5298683" h="6097438">
                <a:moveTo>
                  <a:pt x="3120528" y="0"/>
                </a:moveTo>
                <a:cubicBezTo>
                  <a:pt x="3874524" y="0"/>
                  <a:pt x="4566062" y="267415"/>
                  <a:pt x="5105473" y="712577"/>
                </a:cubicBezTo>
                <a:lnTo>
                  <a:pt x="5298683" y="888178"/>
                </a:lnTo>
                <a:lnTo>
                  <a:pt x="5298683" y="5352876"/>
                </a:lnTo>
                <a:lnTo>
                  <a:pt x="5105473" y="5528477"/>
                </a:lnTo>
                <a:cubicBezTo>
                  <a:pt x="4874296" y="5719261"/>
                  <a:pt x="4615179" y="5877397"/>
                  <a:pt x="4335177" y="5995828"/>
                </a:cubicBezTo>
                <a:lnTo>
                  <a:pt x="4057556" y="6097438"/>
                </a:lnTo>
                <a:lnTo>
                  <a:pt x="2183499" y="6097438"/>
                </a:lnTo>
                <a:lnTo>
                  <a:pt x="1905878" y="5995828"/>
                </a:lnTo>
                <a:cubicBezTo>
                  <a:pt x="785873" y="5522106"/>
                  <a:pt x="0" y="4413092"/>
                  <a:pt x="0" y="3120527"/>
                </a:cubicBezTo>
                <a:cubicBezTo>
                  <a:pt x="0" y="1397108"/>
                  <a:pt x="1397108" y="0"/>
                  <a:pt x="3120528" y="0"/>
                </a:cubicBezTo>
                <a:close/>
              </a:path>
            </a:pathLst>
          </a:custGeom>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932706563"/>
      </p:ext>
    </p:extLst>
  </p:cSld>
  <p:clrMapOvr>
    <a:masterClrMapping/>
  </p:clrMapOvr>
  <mc:AlternateContent xmlns:mc="http://schemas.openxmlformats.org/markup-compatibility/2006" xmlns:p14="http://schemas.microsoft.com/office/powerpoint/2010/main">
    <mc:Choice Requires="p14">
      <p:transition spd="slow" p14:dur="2000" advTm="72689"/>
    </mc:Choice>
    <mc:Fallback xmlns="">
      <p:transition spd="slow" advTm="726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10">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12"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Rectangle 15">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1047280" y="759805"/>
            <a:ext cx="10306520" cy="1325563"/>
          </a:xfrm>
        </p:spPr>
        <p:txBody>
          <a:bodyPr>
            <a:normAutofit/>
          </a:bodyPr>
          <a:lstStyle/>
          <a:p>
            <a:r>
              <a:rPr lang="en-GB" sz="4000">
                <a:solidFill>
                  <a:srgbClr val="FFFFFF"/>
                </a:solidFill>
              </a:rPr>
              <a:t>The actus reus of battery</a:t>
            </a:r>
          </a:p>
        </p:txBody>
      </p:sp>
      <p:sp>
        <p:nvSpPr>
          <p:cNvPr id="3" name="Content Placeholder 2"/>
          <p:cNvSpPr>
            <a:spLocks noGrp="1"/>
          </p:cNvSpPr>
          <p:nvPr>
            <p:ph idx="1"/>
          </p:nvPr>
        </p:nvSpPr>
        <p:spPr>
          <a:xfrm>
            <a:off x="1353018" y="2077507"/>
            <a:ext cx="8237354" cy="4368290"/>
          </a:xfrm>
        </p:spPr>
        <p:txBody>
          <a:bodyPr vert="horz" lIns="91440" tIns="45720" rIns="91440" bIns="45720" rtlCol="0" anchor="t">
            <a:noAutofit/>
          </a:bodyPr>
          <a:lstStyle/>
          <a:p>
            <a:pPr marL="457200" indent="-457200">
              <a:buAutoNum type="arabicParenBoth"/>
            </a:pPr>
            <a:r>
              <a:rPr lang="en-GB" sz="2400" b="1" u="sng" dirty="0"/>
              <a:t>Conduct </a:t>
            </a:r>
            <a:endParaRPr lang="en-GB" sz="2400" b="1" u="sng" dirty="0">
              <a:cs typeface="Calibri"/>
            </a:endParaRPr>
          </a:p>
          <a:p>
            <a:pPr marL="0" indent="0">
              <a:buNone/>
            </a:pPr>
            <a:r>
              <a:rPr lang="en-GB" sz="2400" b="1" i="1" dirty="0">
                <a:solidFill>
                  <a:srgbClr val="FF0000"/>
                </a:solidFill>
              </a:rPr>
              <a:t>Fagan v MPC [1968]</a:t>
            </a:r>
            <a:endParaRPr lang="en-GB" sz="2400" b="1" i="1" dirty="0">
              <a:solidFill>
                <a:srgbClr val="FF0000"/>
              </a:solidFill>
              <a:cs typeface="Calibri"/>
            </a:endParaRPr>
          </a:p>
          <a:p>
            <a:pPr marL="0" indent="0">
              <a:buNone/>
            </a:pPr>
            <a:r>
              <a:rPr lang="en-GB" sz="2400" b="1" i="1" dirty="0">
                <a:solidFill>
                  <a:srgbClr val="FF0000"/>
                </a:solidFill>
              </a:rPr>
              <a:t>DPP v K ( a minor)[1990]</a:t>
            </a:r>
            <a:endParaRPr lang="en-GB" sz="2400" b="1" i="1" dirty="0">
              <a:solidFill>
                <a:srgbClr val="FF0000"/>
              </a:solidFill>
              <a:cs typeface="Calibri"/>
            </a:endParaRPr>
          </a:p>
          <a:p>
            <a:pPr marL="0" indent="0">
              <a:buNone/>
            </a:pPr>
            <a:r>
              <a:rPr lang="en-GB" sz="2400" b="1" i="1" dirty="0">
                <a:solidFill>
                  <a:srgbClr val="FF0000"/>
                </a:solidFill>
              </a:rPr>
              <a:t>Santana Bermudez [2004]</a:t>
            </a:r>
            <a:endParaRPr lang="en-GB" sz="2400" b="1" i="1" dirty="0">
              <a:solidFill>
                <a:srgbClr val="FF0000"/>
              </a:solidFill>
              <a:cs typeface="Calibri"/>
            </a:endParaRPr>
          </a:p>
          <a:p>
            <a:pPr marL="0" indent="0">
              <a:buNone/>
            </a:pPr>
            <a:r>
              <a:rPr lang="en-GB" sz="2400" b="1" u="sng" dirty="0"/>
              <a:t>(2) V suffered unlawful personal violence</a:t>
            </a:r>
            <a:endParaRPr lang="en-GB" sz="2400" b="1" u="sng" dirty="0">
              <a:cs typeface="Calibri"/>
            </a:endParaRPr>
          </a:p>
          <a:p>
            <a:pPr marL="0" indent="0">
              <a:buNone/>
            </a:pPr>
            <a:r>
              <a:rPr lang="en-GB" sz="2400" dirty="0"/>
              <a:t>a)Unlawful – </a:t>
            </a:r>
            <a:r>
              <a:rPr lang="en-GB" sz="2400" b="1" i="1" dirty="0">
                <a:solidFill>
                  <a:srgbClr val="FF0000"/>
                </a:solidFill>
              </a:rPr>
              <a:t>McMillan v CPS [2008], </a:t>
            </a:r>
            <a:r>
              <a:rPr lang="en-GB" sz="2400" b="1" i="1" dirty="0" err="1">
                <a:solidFill>
                  <a:srgbClr val="FF0000"/>
                </a:solidFill>
              </a:rPr>
              <a:t>Kenlin</a:t>
            </a:r>
            <a:r>
              <a:rPr lang="en-GB" sz="2400" b="1" i="1" dirty="0">
                <a:solidFill>
                  <a:srgbClr val="FF0000"/>
                </a:solidFill>
              </a:rPr>
              <a:t> v Gardiner [1967]</a:t>
            </a:r>
            <a:endParaRPr lang="en-GB" sz="2400" b="1" i="1" dirty="0">
              <a:solidFill>
                <a:srgbClr val="FF0000"/>
              </a:solidFill>
              <a:cs typeface="Calibri"/>
            </a:endParaRPr>
          </a:p>
          <a:p>
            <a:pPr marL="0" indent="0">
              <a:buNone/>
            </a:pPr>
            <a:r>
              <a:rPr lang="en-GB" sz="2400" dirty="0"/>
              <a:t>b) Personal – </a:t>
            </a:r>
            <a:r>
              <a:rPr lang="en-GB" sz="2400" b="1" i="1" dirty="0">
                <a:solidFill>
                  <a:srgbClr val="FF0000"/>
                </a:solidFill>
              </a:rPr>
              <a:t>Day [1845]</a:t>
            </a:r>
            <a:endParaRPr lang="en-GB" sz="2400" b="1" i="1" dirty="0">
              <a:solidFill>
                <a:srgbClr val="FF0000"/>
              </a:solidFill>
              <a:cs typeface="Calibri"/>
            </a:endParaRPr>
          </a:p>
          <a:p>
            <a:pPr marL="0" indent="0">
              <a:buNone/>
            </a:pPr>
            <a:r>
              <a:rPr lang="en-GB" sz="2400" dirty="0"/>
              <a:t>c) Violence – </a:t>
            </a:r>
            <a:r>
              <a:rPr lang="en-GB" sz="2400" b="1" i="1" dirty="0">
                <a:solidFill>
                  <a:srgbClr val="FF0000"/>
                </a:solidFill>
              </a:rPr>
              <a:t>Cole v Turner [1704] </a:t>
            </a:r>
            <a:r>
              <a:rPr lang="en-GB" sz="2400" b="1" dirty="0">
                <a:solidFill>
                  <a:srgbClr val="FF0000"/>
                </a:solidFill>
              </a:rPr>
              <a:t>, </a:t>
            </a:r>
            <a:r>
              <a:rPr lang="en-GB" sz="2400" b="1" i="1" dirty="0">
                <a:solidFill>
                  <a:srgbClr val="FF0000"/>
                </a:solidFill>
              </a:rPr>
              <a:t>Ireland; Burstow [1998]</a:t>
            </a:r>
            <a:endParaRPr lang="en-GB" sz="2400" b="1" i="1" dirty="0">
              <a:solidFill>
                <a:srgbClr val="FF0000"/>
              </a:solidFill>
              <a:cs typeface="Calibri"/>
            </a:endParaRPr>
          </a:p>
          <a:p>
            <a:pPr marL="0" indent="0">
              <a:buNone/>
            </a:pPr>
            <a:r>
              <a:rPr lang="en-GB" sz="2400" b="1" u="sng" dirty="0"/>
              <a:t>(3) Violence was inflicted as a result of D’s conduct</a:t>
            </a:r>
            <a:endParaRPr lang="en-GB" sz="2400" b="1" u="sng" dirty="0">
              <a:cs typeface="Calibri"/>
            </a:endParaRPr>
          </a:p>
          <a:p>
            <a:pPr marL="0" indent="0">
              <a:buNone/>
            </a:pPr>
            <a:r>
              <a:rPr lang="en-GB" sz="2400" b="1" i="1" dirty="0">
                <a:solidFill>
                  <a:srgbClr val="FF0000"/>
                </a:solidFill>
                <a:cs typeface="Calibri"/>
              </a:rPr>
              <a:t>Haystead v Chief Constable of Derbyshire [2002]</a:t>
            </a:r>
            <a:endParaRPr lang="en-GB" sz="2400" b="1" dirty="0">
              <a:solidFill>
                <a:srgbClr val="000000"/>
              </a:solidFill>
              <a:cs typeface="Calibri"/>
            </a:endParaRPr>
          </a:p>
          <a:p>
            <a:pPr marL="0" indent="0">
              <a:buNone/>
            </a:pPr>
            <a:endParaRPr lang="en-GB" sz="2400" b="1" u="sng" dirty="0">
              <a:cs typeface="Calibri" panose="020F0502020204030204"/>
            </a:endParaRPr>
          </a:p>
          <a:p>
            <a:pPr marL="0" indent="0">
              <a:buNone/>
            </a:pPr>
            <a:endParaRPr lang="en-GB" sz="1500" b="1" dirty="0">
              <a:cs typeface="Calibri" panose="020F0502020204030204"/>
            </a:endParaRPr>
          </a:p>
        </p:txBody>
      </p:sp>
      <p:pic>
        <p:nvPicPr>
          <p:cNvPr id="4" name="Picture 3"/>
          <p:cNvPicPr>
            <a:picLocks noChangeAspect="1"/>
          </p:cNvPicPr>
          <p:nvPr/>
        </p:nvPicPr>
        <p:blipFill rotWithShape="1">
          <a:blip r:embed="rId5"/>
          <a:srcRect l="27898" r="-2" b="-2"/>
          <a:stretch/>
        </p:blipFill>
        <p:spPr>
          <a:xfrm>
            <a:off x="8739962" y="2492376"/>
            <a:ext cx="2161333" cy="1601135"/>
          </a:xfrm>
          <a:prstGeom prst="rect">
            <a:avLst/>
          </a:prstGeom>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174820748"/>
      </p:ext>
    </p:extLst>
  </p:cSld>
  <p:clrMapOvr>
    <a:masterClrMapping/>
  </p:clrMapOvr>
  <mc:AlternateContent xmlns:mc="http://schemas.openxmlformats.org/markup-compatibility/2006" xmlns:p14="http://schemas.microsoft.com/office/powerpoint/2010/main">
    <mc:Choice Requires="p14">
      <p:transition spd="slow" p14:dur="2000" advTm="423466"/>
    </mc:Choice>
    <mc:Fallback xmlns="">
      <p:transition spd="slow" advTm="4234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The mens rea of battery:</a:t>
            </a:r>
            <a:br>
              <a:rPr lang="en-GB" sz="4000">
                <a:solidFill>
                  <a:srgbClr val="FFFFFF"/>
                </a:solidFill>
              </a:rPr>
            </a:br>
            <a:r>
              <a:rPr lang="en-GB" sz="4000">
                <a:solidFill>
                  <a:srgbClr val="FFFFFF"/>
                </a:solidFill>
              </a:rPr>
              <a:t>‘D intended or was reckless’</a:t>
            </a:r>
          </a:p>
        </p:txBody>
      </p:sp>
      <p:sp>
        <p:nvSpPr>
          <p:cNvPr id="3" name="Content Placeholder 2"/>
          <p:cNvSpPr>
            <a:spLocks noGrp="1"/>
          </p:cNvSpPr>
          <p:nvPr>
            <p:ph idx="1"/>
          </p:nvPr>
        </p:nvSpPr>
        <p:spPr>
          <a:xfrm>
            <a:off x="4134811" y="1127051"/>
            <a:ext cx="7230796" cy="5068476"/>
          </a:xfrm>
        </p:spPr>
        <p:txBody>
          <a:bodyPr vert="horz" lIns="91440" tIns="45720" rIns="91440" bIns="45720" rtlCol="0" anchor="ctr">
            <a:noAutofit/>
          </a:bodyPr>
          <a:lstStyle/>
          <a:p>
            <a:r>
              <a:rPr lang="en-GB" sz="3200" i="1" dirty="0">
                <a:solidFill>
                  <a:srgbClr val="FF0000"/>
                </a:solidFill>
              </a:rPr>
              <a:t>Venna [1975]</a:t>
            </a:r>
            <a:r>
              <a:rPr lang="en-GB" sz="3200" dirty="0"/>
              <a:t> – Battery ( and assault) can be committed recklessly and intentionally.</a:t>
            </a:r>
            <a:endParaRPr lang="en-GB" sz="3200" dirty="0">
              <a:cs typeface="Calibri"/>
            </a:endParaRPr>
          </a:p>
          <a:p>
            <a:r>
              <a:rPr lang="en-GB" sz="3200" i="1" dirty="0">
                <a:solidFill>
                  <a:srgbClr val="FF0000"/>
                </a:solidFill>
                <a:cs typeface="Calibri"/>
              </a:rPr>
              <a:t>Pegram v DPP [2019]</a:t>
            </a:r>
          </a:p>
          <a:p>
            <a:pPr marL="0" indent="0">
              <a:buNone/>
            </a:pPr>
            <a:endParaRPr lang="en-GB" sz="3200" dirty="0">
              <a:cs typeface="Calibri"/>
            </a:endParaRPr>
          </a:p>
          <a:p>
            <a:r>
              <a:rPr lang="en-GB" sz="3200" b="1" dirty="0"/>
              <a:t>Intention</a:t>
            </a:r>
            <a:r>
              <a:rPr lang="en-GB" sz="3200" dirty="0"/>
              <a:t>: it must be either Ds aim or purpose to apply unlawful personal violence (direct intention)</a:t>
            </a:r>
            <a:endParaRPr lang="en-GB" sz="3200" dirty="0">
              <a:cs typeface="Calibri"/>
            </a:endParaRPr>
          </a:p>
          <a:p>
            <a:pPr marL="0" indent="0">
              <a:buNone/>
            </a:pPr>
            <a:r>
              <a:rPr lang="en-GB" sz="3200" dirty="0"/>
              <a:t> or</a:t>
            </a:r>
            <a:endParaRPr lang="en-GB" sz="3200" dirty="0">
              <a:cs typeface="Calibri"/>
            </a:endParaRPr>
          </a:p>
          <a:p>
            <a:pPr marL="0" indent="0">
              <a:buNone/>
            </a:pPr>
            <a:r>
              <a:rPr lang="en-GB" sz="3200" dirty="0"/>
              <a:t> that it must be virtually certain that D’s conduct would result in the application of such violence and that D was aware of this (Indirect intention).</a:t>
            </a:r>
            <a:endParaRPr lang="en-GB" sz="3200" dirty="0">
              <a:cs typeface="Calibri"/>
            </a:endParaRP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534844968"/>
      </p:ext>
    </p:extLst>
  </p:cSld>
  <p:clrMapOvr>
    <a:masterClrMapping/>
  </p:clrMapOvr>
  <mc:AlternateContent xmlns:mc="http://schemas.openxmlformats.org/markup-compatibility/2006" xmlns:p14="http://schemas.microsoft.com/office/powerpoint/2010/main">
    <mc:Choice Requires="p14">
      <p:transition spd="slow" p14:dur="2000" advTm="206331"/>
    </mc:Choice>
    <mc:Fallback xmlns="">
      <p:transition spd="slow" advTm="2063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47CA32C-F55E-44F2-AB96-944624F90E03}"/>
              </a:ext>
            </a:extLst>
          </p:cNvPr>
          <p:cNvSpPr txBox="1"/>
          <p:nvPr/>
        </p:nvSpPr>
        <p:spPr>
          <a:xfrm>
            <a:off x="713117" y="483079"/>
            <a:ext cx="488542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Was there some conduct on the part of the D?</a:t>
            </a:r>
          </a:p>
        </p:txBody>
      </p:sp>
      <p:cxnSp>
        <p:nvCxnSpPr>
          <p:cNvPr id="6" name="Straight Arrow Connector 5">
            <a:extLst>
              <a:ext uri="{FF2B5EF4-FFF2-40B4-BE49-F238E27FC236}">
                <a16:creationId xmlns:a16="http://schemas.microsoft.com/office/drawing/2014/main" id="{F12D3213-D441-4A5F-BA3D-56EA20B20269}"/>
              </a:ext>
            </a:extLst>
          </p:cNvPr>
          <p:cNvCxnSpPr/>
          <p:nvPr/>
        </p:nvCxnSpPr>
        <p:spPr>
          <a:xfrm flipH="1">
            <a:off x="2727925" y="900562"/>
            <a:ext cx="5750" cy="49745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AC81EF0B-9AE6-48AA-A1AE-5E4D7857FA79}"/>
              </a:ext>
            </a:extLst>
          </p:cNvPr>
          <p:cNvSpPr txBox="1"/>
          <p:nvPr/>
        </p:nvSpPr>
        <p:spPr>
          <a:xfrm>
            <a:off x="926980" y="1530830"/>
            <a:ext cx="389338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Did V suffer unlawful violence?</a:t>
            </a:r>
          </a:p>
        </p:txBody>
      </p:sp>
      <p:cxnSp>
        <p:nvCxnSpPr>
          <p:cNvPr id="8" name="Straight Arrow Connector 7">
            <a:extLst>
              <a:ext uri="{FF2B5EF4-FFF2-40B4-BE49-F238E27FC236}">
                <a16:creationId xmlns:a16="http://schemas.microsoft.com/office/drawing/2014/main" id="{49BB8C77-9E78-4339-88EC-AFE56C3C0259}"/>
              </a:ext>
            </a:extLst>
          </p:cNvPr>
          <p:cNvCxnSpPr/>
          <p:nvPr/>
        </p:nvCxnSpPr>
        <p:spPr>
          <a:xfrm flipH="1">
            <a:off x="2726128" y="2005821"/>
            <a:ext cx="5750" cy="92877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FC391E00-469B-4764-864D-79E582FE60D0}"/>
              </a:ext>
            </a:extLst>
          </p:cNvPr>
          <p:cNvSpPr txBox="1"/>
          <p:nvPr/>
        </p:nvSpPr>
        <p:spPr>
          <a:xfrm>
            <a:off x="925183" y="3053032"/>
            <a:ext cx="372086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Was this a result of the D's conduct?</a:t>
            </a:r>
          </a:p>
        </p:txBody>
      </p:sp>
      <p:cxnSp>
        <p:nvCxnSpPr>
          <p:cNvPr id="10" name="Straight Arrow Connector 9">
            <a:extLst>
              <a:ext uri="{FF2B5EF4-FFF2-40B4-BE49-F238E27FC236}">
                <a16:creationId xmlns:a16="http://schemas.microsoft.com/office/drawing/2014/main" id="{9E32EBD0-7A1F-4DF7-8B5D-4C8B004A1F86}"/>
              </a:ext>
            </a:extLst>
          </p:cNvPr>
          <p:cNvCxnSpPr/>
          <p:nvPr/>
        </p:nvCxnSpPr>
        <p:spPr>
          <a:xfrm flipH="1">
            <a:off x="2709953" y="3700553"/>
            <a:ext cx="20128" cy="69874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30A63883-BCA5-4F46-9126-965EBC5DFBF3}"/>
              </a:ext>
            </a:extLst>
          </p:cNvPr>
          <p:cNvSpPr txBox="1"/>
          <p:nvPr/>
        </p:nvSpPr>
        <p:spPr>
          <a:xfrm>
            <a:off x="793989" y="4661499"/>
            <a:ext cx="372086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Did the D intend or was reckless to causing the battery?</a:t>
            </a:r>
          </a:p>
        </p:txBody>
      </p:sp>
      <p:pic>
        <p:nvPicPr>
          <p:cNvPr id="12" name="Picture 12" descr="A close up of a sign&#10;&#10;Description automatically generated">
            <a:extLst>
              <a:ext uri="{FF2B5EF4-FFF2-40B4-BE49-F238E27FC236}">
                <a16:creationId xmlns:a16="http://schemas.microsoft.com/office/drawing/2014/main" id="{5ADD9EB1-5408-40A4-B867-0CC96C908BFA}"/>
              </a:ext>
            </a:extLst>
          </p:cNvPr>
          <p:cNvPicPr>
            <a:picLocks noChangeAspect="1"/>
          </p:cNvPicPr>
          <p:nvPr/>
        </p:nvPicPr>
        <p:blipFill>
          <a:blip r:embed="rId5"/>
          <a:stretch>
            <a:fillRect/>
          </a:stretch>
        </p:blipFill>
        <p:spPr>
          <a:xfrm>
            <a:off x="1101306" y="5864223"/>
            <a:ext cx="2743200" cy="995516"/>
          </a:xfrm>
          <a:prstGeom prst="rect">
            <a:avLst/>
          </a:prstGeom>
        </p:spPr>
      </p:pic>
      <p:cxnSp>
        <p:nvCxnSpPr>
          <p:cNvPr id="13" name="Straight Arrow Connector 12">
            <a:extLst>
              <a:ext uri="{FF2B5EF4-FFF2-40B4-BE49-F238E27FC236}">
                <a16:creationId xmlns:a16="http://schemas.microsoft.com/office/drawing/2014/main" id="{FAA2C177-C0B8-45AA-8AFF-E5B1CA2FE79A}"/>
              </a:ext>
            </a:extLst>
          </p:cNvPr>
          <p:cNvCxnSpPr/>
          <p:nvPr/>
        </p:nvCxnSpPr>
        <p:spPr>
          <a:xfrm>
            <a:off x="2627642" y="5309019"/>
            <a:ext cx="37381" cy="55496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D1E62251-5237-4BFC-A68E-098C07B6E200}"/>
              </a:ext>
            </a:extLst>
          </p:cNvPr>
          <p:cNvSpPr txBox="1"/>
          <p:nvPr/>
        </p:nvSpPr>
        <p:spPr>
          <a:xfrm>
            <a:off x="7966495" y="2718758"/>
            <a:ext cx="303074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If No, the offence fails </a:t>
            </a:r>
          </a:p>
          <a:p>
            <a:r>
              <a:rPr lang="en-GB" dirty="0">
                <a:cs typeface="Calibri"/>
              </a:rPr>
              <a:t>(possible assault though)</a:t>
            </a:r>
          </a:p>
        </p:txBody>
      </p:sp>
      <p:sp>
        <p:nvSpPr>
          <p:cNvPr id="16" name="Arrow: Striped Right 15">
            <a:extLst>
              <a:ext uri="{FF2B5EF4-FFF2-40B4-BE49-F238E27FC236}">
                <a16:creationId xmlns:a16="http://schemas.microsoft.com/office/drawing/2014/main" id="{6C6CBF90-EE08-476A-B2B6-D3C4589E2586}"/>
              </a:ext>
            </a:extLst>
          </p:cNvPr>
          <p:cNvSpPr/>
          <p:nvPr/>
        </p:nvSpPr>
        <p:spPr>
          <a:xfrm>
            <a:off x="6000376" y="2875774"/>
            <a:ext cx="977660" cy="488830"/>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023565325"/>
      </p:ext>
    </p:extLst>
  </p:cSld>
  <p:clrMapOvr>
    <a:masterClrMapping/>
  </p:clrMapOvr>
  <mc:AlternateContent xmlns:mc="http://schemas.openxmlformats.org/markup-compatibility/2006" xmlns:p14="http://schemas.microsoft.com/office/powerpoint/2010/main">
    <mc:Choice Requires="p14">
      <p:transition spd="slow" p14:dur="2000" advTm="149225"/>
    </mc:Choice>
    <mc:Fallback xmlns="">
      <p:transition spd="slow" advTm="1492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958506" y="800392"/>
            <a:ext cx="10264697" cy="1212102"/>
          </a:xfrm>
        </p:spPr>
        <p:txBody>
          <a:bodyPr>
            <a:normAutofit/>
          </a:bodyPr>
          <a:lstStyle/>
          <a:p>
            <a:r>
              <a:rPr lang="en-GB" sz="4000">
                <a:solidFill>
                  <a:srgbClr val="FFFFFF"/>
                </a:solidFill>
              </a:rPr>
              <a:t>ASSAULT – s39 CJA 1988</a:t>
            </a:r>
          </a:p>
        </p:txBody>
      </p:sp>
      <p:sp>
        <p:nvSpPr>
          <p:cNvPr id="3" name="Content Placeholder 2"/>
          <p:cNvSpPr>
            <a:spLocks noGrp="1"/>
          </p:cNvSpPr>
          <p:nvPr>
            <p:ph idx="1"/>
          </p:nvPr>
        </p:nvSpPr>
        <p:spPr>
          <a:xfrm>
            <a:off x="1367624" y="2490436"/>
            <a:ext cx="9708995" cy="3567173"/>
          </a:xfrm>
        </p:spPr>
        <p:txBody>
          <a:bodyPr anchor="ctr">
            <a:normAutofit fontScale="92500" lnSpcReduction="20000"/>
          </a:bodyPr>
          <a:lstStyle/>
          <a:p>
            <a:pPr marL="0" indent="0">
              <a:buNone/>
            </a:pPr>
            <a:r>
              <a:rPr lang="en-GB" b="1" dirty="0"/>
              <a:t>D commits an assault where he intentionally or recklessly causes V to apprehend immediate unlawful personal violence –</a:t>
            </a:r>
            <a:endParaRPr lang="en-GB" b="1" dirty="0">
              <a:cs typeface="Calibri"/>
            </a:endParaRPr>
          </a:p>
          <a:p>
            <a:pPr marL="0" indent="0">
              <a:buNone/>
            </a:pPr>
            <a:r>
              <a:rPr lang="en-GB" b="1" i="1" dirty="0">
                <a:solidFill>
                  <a:srgbClr val="FF0000"/>
                </a:solidFill>
              </a:rPr>
              <a:t> Fagan v Metropolitan Police Commissioner [1968]</a:t>
            </a:r>
            <a:endParaRPr lang="en-GB" b="1" i="1">
              <a:solidFill>
                <a:srgbClr val="FF0000"/>
              </a:solidFill>
              <a:cs typeface="Calibri"/>
            </a:endParaRPr>
          </a:p>
          <a:p>
            <a:pPr marL="0" indent="0">
              <a:buNone/>
            </a:pPr>
            <a:endParaRPr lang="en-GB" b="1" dirty="0">
              <a:cs typeface="Calibri"/>
            </a:endParaRPr>
          </a:p>
          <a:p>
            <a:pPr marL="0" indent="0">
              <a:buNone/>
            </a:pPr>
            <a:r>
              <a:rPr lang="en-GB" b="1" u="sng" dirty="0"/>
              <a:t>Elements of the offence:</a:t>
            </a:r>
            <a:endParaRPr lang="en-GB" b="1" u="sng" dirty="0">
              <a:cs typeface="Calibri"/>
            </a:endParaRPr>
          </a:p>
          <a:p>
            <a:pPr>
              <a:buFontTx/>
              <a:buChar char="-"/>
            </a:pPr>
            <a:r>
              <a:rPr lang="en-GB" dirty="0"/>
              <a:t>There was some conduct on the part of D</a:t>
            </a:r>
            <a:endParaRPr lang="en-GB" dirty="0">
              <a:cs typeface="Calibri"/>
            </a:endParaRPr>
          </a:p>
          <a:p>
            <a:pPr>
              <a:buFontTx/>
              <a:buChar char="-"/>
            </a:pPr>
            <a:r>
              <a:rPr lang="en-GB" dirty="0"/>
              <a:t>V apprehended immediate unlawful personal violence (a battery)</a:t>
            </a:r>
            <a:endParaRPr lang="en-GB" dirty="0">
              <a:cs typeface="Calibri"/>
            </a:endParaRPr>
          </a:p>
          <a:p>
            <a:pPr>
              <a:buFontTx/>
              <a:buChar char="-"/>
            </a:pPr>
            <a:r>
              <a:rPr lang="en-GB" dirty="0"/>
              <a:t>This was caused as a result of Ds conduct;</a:t>
            </a:r>
            <a:endParaRPr lang="en-GB" dirty="0">
              <a:cs typeface="Calibri"/>
            </a:endParaRPr>
          </a:p>
          <a:p>
            <a:pPr>
              <a:buFontTx/>
              <a:buChar char="-"/>
            </a:pPr>
            <a:r>
              <a:rPr lang="en-GB" dirty="0"/>
              <a:t>D intended or was reckless to causing the apprehension of  a battery</a:t>
            </a:r>
            <a:endParaRPr lang="en-GB" dirty="0">
              <a:cs typeface="Calibri"/>
            </a:endParaRP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781915868"/>
      </p:ext>
    </p:extLst>
  </p:cSld>
  <p:clrMapOvr>
    <a:masterClrMapping/>
  </p:clrMapOvr>
  <mc:AlternateContent xmlns:mc="http://schemas.openxmlformats.org/markup-compatibility/2006" xmlns:p14="http://schemas.microsoft.com/office/powerpoint/2010/main">
    <mc:Choice Requires="p14">
      <p:transition spd="slow" p14:dur="2000" advTm="98378"/>
    </mc:Choice>
    <mc:Fallback xmlns="">
      <p:transition spd="slow" advTm="983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C5E1D13B-3A3C-462E-A6FF-A3D5A3881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6">
            <a:extLst>
              <a:ext uri="{FF2B5EF4-FFF2-40B4-BE49-F238E27FC236}">
                <a16:creationId xmlns:a16="http://schemas.microsoft.com/office/drawing/2014/main" id="{B82AB0A7-5ADB-43AA-A85D-9EB9D8BC0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9421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7">
            <a:extLst>
              <a:ext uri="{FF2B5EF4-FFF2-40B4-BE49-F238E27FC236}">
                <a16:creationId xmlns:a16="http://schemas.microsoft.com/office/drawing/2014/main" id="{94214E17-97F3-4B04-AAE9-03BA148AE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92875"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Rectangle 8">
            <a:extLst>
              <a:ext uri="{FF2B5EF4-FFF2-40B4-BE49-F238E27FC236}">
                <a16:creationId xmlns:a16="http://schemas.microsoft.com/office/drawing/2014/main" id="{EC9D92EA-1FC7-47BC-8749-59CAF27E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 y="634080"/>
            <a:ext cx="7275530"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646050" y="304292"/>
            <a:ext cx="6149595" cy="1190546"/>
          </a:xfrm>
        </p:spPr>
        <p:txBody>
          <a:bodyPr>
            <a:normAutofit/>
          </a:bodyPr>
          <a:lstStyle/>
          <a:p>
            <a:r>
              <a:rPr lang="en-GB" sz="3600">
                <a:solidFill>
                  <a:srgbClr val="FFFFFF"/>
                </a:solidFill>
              </a:rPr>
              <a:t>The actus reus of assault</a:t>
            </a:r>
          </a:p>
        </p:txBody>
      </p:sp>
      <p:sp>
        <p:nvSpPr>
          <p:cNvPr id="3" name="Content Placeholder 2"/>
          <p:cNvSpPr>
            <a:spLocks noGrp="1"/>
          </p:cNvSpPr>
          <p:nvPr>
            <p:ph idx="1"/>
          </p:nvPr>
        </p:nvSpPr>
        <p:spPr>
          <a:xfrm>
            <a:off x="207245" y="1341195"/>
            <a:ext cx="6796576" cy="4192913"/>
          </a:xfrm>
        </p:spPr>
        <p:txBody>
          <a:bodyPr anchor="t">
            <a:normAutofit/>
          </a:bodyPr>
          <a:lstStyle/>
          <a:p>
            <a:pPr marL="457200" indent="-457200">
              <a:buAutoNum type="arabicParenBoth"/>
            </a:pPr>
            <a:r>
              <a:rPr lang="en-GB" sz="2400" b="1" dirty="0">
                <a:solidFill>
                  <a:srgbClr val="FEFFFF"/>
                </a:solidFill>
              </a:rPr>
              <a:t>There was some conduct on the part of D – </a:t>
            </a:r>
            <a:r>
              <a:rPr lang="en-GB" sz="2400" i="1" dirty="0">
                <a:solidFill>
                  <a:srgbClr val="FF0000"/>
                </a:solidFill>
              </a:rPr>
              <a:t>Meade v Belt [1823]: </a:t>
            </a:r>
            <a:r>
              <a:rPr lang="en-GB" sz="2400" b="1" i="1" dirty="0">
                <a:solidFill>
                  <a:srgbClr val="FF0000"/>
                </a:solidFill>
              </a:rPr>
              <a:t>Ireland: Burstow [1998]</a:t>
            </a:r>
            <a:endParaRPr lang="en-GB" sz="2400" b="1" i="1" dirty="0">
              <a:solidFill>
                <a:srgbClr val="FF0000"/>
              </a:solidFill>
              <a:cs typeface="Calibri"/>
            </a:endParaRPr>
          </a:p>
          <a:p>
            <a:pPr marL="457200" indent="-457200">
              <a:buAutoNum type="arabicParenBoth"/>
            </a:pPr>
            <a:r>
              <a:rPr lang="en-GB" sz="2400" b="1" dirty="0">
                <a:solidFill>
                  <a:srgbClr val="FEFFFF"/>
                </a:solidFill>
              </a:rPr>
              <a:t>V apprehended immediate unlawful personal violence (a battery)</a:t>
            </a:r>
            <a:endParaRPr lang="en-GB" sz="2400" b="1" dirty="0">
              <a:solidFill>
                <a:srgbClr val="FEFFFF"/>
              </a:solidFill>
              <a:cs typeface="Calibri"/>
            </a:endParaRPr>
          </a:p>
          <a:p>
            <a:pPr marL="457200" indent="-457200">
              <a:buAutoNum type="alphaLcParenR"/>
            </a:pPr>
            <a:r>
              <a:rPr lang="en-GB" sz="2400" b="1" dirty="0">
                <a:solidFill>
                  <a:srgbClr val="FEFFFF"/>
                </a:solidFill>
              </a:rPr>
              <a:t>Apprehension</a:t>
            </a:r>
            <a:endParaRPr lang="en-GB" sz="2400" b="1" dirty="0">
              <a:solidFill>
                <a:srgbClr val="FEFFFF"/>
              </a:solidFill>
              <a:cs typeface="Calibri"/>
            </a:endParaRPr>
          </a:p>
          <a:p>
            <a:pPr marL="457200" indent="-457200">
              <a:buAutoNum type="alphaLcParenR"/>
            </a:pPr>
            <a:r>
              <a:rPr lang="en-GB" sz="2400" b="1" dirty="0">
                <a:solidFill>
                  <a:srgbClr val="FEFFFF"/>
                </a:solidFill>
              </a:rPr>
              <a:t>Immediate – </a:t>
            </a:r>
            <a:r>
              <a:rPr lang="en-GB" sz="2400" b="1" dirty="0">
                <a:solidFill>
                  <a:srgbClr val="FF0000"/>
                </a:solidFill>
              </a:rPr>
              <a:t>Thomas v National Union of Mineworkers [1986]</a:t>
            </a:r>
            <a:endParaRPr lang="en-GB" sz="2400" b="1" dirty="0">
              <a:solidFill>
                <a:srgbClr val="FF0000"/>
              </a:solidFill>
              <a:cs typeface="Calibri"/>
            </a:endParaRPr>
          </a:p>
          <a:p>
            <a:pPr marL="0" indent="0">
              <a:buNone/>
            </a:pPr>
            <a:r>
              <a:rPr lang="en-GB" sz="2400" b="1" dirty="0">
                <a:solidFill>
                  <a:srgbClr val="FEFFFF"/>
                </a:solidFill>
              </a:rPr>
              <a:t>	</a:t>
            </a:r>
            <a:r>
              <a:rPr lang="en-GB" sz="2400" b="1" dirty="0">
                <a:solidFill>
                  <a:srgbClr val="FF0000"/>
                </a:solidFill>
              </a:rPr>
              <a:t>	- Constanza [1997]</a:t>
            </a:r>
            <a:endParaRPr lang="en-GB" sz="2400" b="1" dirty="0">
              <a:solidFill>
                <a:srgbClr val="FF0000"/>
              </a:solidFill>
              <a:cs typeface="Calibri"/>
            </a:endParaRPr>
          </a:p>
          <a:p>
            <a:pPr marL="0" indent="0">
              <a:buNone/>
            </a:pPr>
            <a:r>
              <a:rPr lang="en-GB" sz="2400" b="1" dirty="0">
                <a:solidFill>
                  <a:srgbClr val="FEFFFF"/>
                </a:solidFill>
              </a:rPr>
              <a:t>(3) This was caused as a result of D’s conduct</a:t>
            </a:r>
            <a:endParaRPr lang="en-GB" sz="2400" b="1" dirty="0">
              <a:solidFill>
                <a:srgbClr val="FEFFFF"/>
              </a:solidFill>
              <a:cs typeface="Calibri"/>
            </a:endParaRPr>
          </a:p>
        </p:txBody>
      </p:sp>
      <p:pic>
        <p:nvPicPr>
          <p:cNvPr id="4" name="Picture 3"/>
          <p:cNvPicPr>
            <a:picLocks noChangeAspect="1"/>
          </p:cNvPicPr>
          <p:nvPr/>
        </p:nvPicPr>
        <p:blipFill rotWithShape="1">
          <a:blip r:embed="rId5"/>
          <a:srcRect l="11232" r="34986" b="1"/>
          <a:stretch/>
        </p:blipFill>
        <p:spPr>
          <a:xfrm>
            <a:off x="7554137" y="1353980"/>
            <a:ext cx="4637558" cy="5257799"/>
          </a:xfrm>
          <a:prstGeom prst="rect">
            <a:avLst/>
          </a:prstGeom>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840049946"/>
      </p:ext>
    </p:extLst>
  </p:cSld>
  <p:clrMapOvr>
    <a:masterClrMapping/>
  </p:clrMapOvr>
  <mc:AlternateContent xmlns:mc="http://schemas.openxmlformats.org/markup-compatibility/2006" xmlns:p14="http://schemas.microsoft.com/office/powerpoint/2010/main">
    <mc:Choice Requires="p14">
      <p:transition spd="slow" p14:dur="2000" advTm="246054"/>
    </mc:Choice>
    <mc:Fallback xmlns="">
      <p:transition spd="slow" advTm="2460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958506" y="800392"/>
            <a:ext cx="10264697" cy="1212102"/>
          </a:xfrm>
        </p:spPr>
        <p:txBody>
          <a:bodyPr>
            <a:normAutofit/>
          </a:bodyPr>
          <a:lstStyle/>
          <a:p>
            <a:r>
              <a:rPr lang="en-GB" sz="4000" dirty="0">
                <a:solidFill>
                  <a:srgbClr val="FFFFFF"/>
                </a:solidFill>
              </a:rPr>
              <a:t>The Mens rea of assault</a:t>
            </a:r>
          </a:p>
        </p:txBody>
      </p:sp>
      <p:sp>
        <p:nvSpPr>
          <p:cNvPr id="3" name="Content Placeholder 2"/>
          <p:cNvSpPr>
            <a:spLocks noGrp="1"/>
          </p:cNvSpPr>
          <p:nvPr>
            <p:ph idx="1"/>
          </p:nvPr>
        </p:nvSpPr>
        <p:spPr>
          <a:xfrm>
            <a:off x="1367624" y="2490436"/>
            <a:ext cx="9708995" cy="3567173"/>
          </a:xfrm>
        </p:spPr>
        <p:txBody>
          <a:bodyPr anchor="ctr">
            <a:normAutofit/>
          </a:bodyPr>
          <a:lstStyle/>
          <a:p>
            <a:pPr marL="0" indent="0">
              <a:buNone/>
            </a:pPr>
            <a:r>
              <a:rPr lang="en-GB" sz="3200" b="1" u="sng" dirty="0"/>
              <a:t>D can possess the MR for assault in 3 ways:</a:t>
            </a:r>
          </a:p>
          <a:p>
            <a:r>
              <a:rPr lang="en-GB" sz="2400" dirty="0"/>
              <a:t>Where it is D’s aim or purpose to cause somebody to apprehend immediate unlawful personal violence – </a:t>
            </a:r>
            <a:r>
              <a:rPr lang="en-GB" sz="2400" b="1" dirty="0">
                <a:solidFill>
                  <a:srgbClr val="0070C0"/>
                </a:solidFill>
              </a:rPr>
              <a:t>DIRECT INTENTION</a:t>
            </a:r>
            <a:endParaRPr lang="en-GB" sz="2400" b="1" dirty="0">
              <a:solidFill>
                <a:srgbClr val="0070C0"/>
              </a:solidFill>
              <a:cs typeface="Calibri"/>
            </a:endParaRPr>
          </a:p>
          <a:p>
            <a:r>
              <a:rPr lang="en-GB" sz="2400" dirty="0"/>
              <a:t>Where it is virtually certain that D’s conduct will cause somebody to apprehend immediate unlawful personal violence and D is aware of this – </a:t>
            </a:r>
            <a:r>
              <a:rPr lang="en-GB" sz="2400" b="1" dirty="0">
                <a:solidFill>
                  <a:srgbClr val="0070C0"/>
                </a:solidFill>
              </a:rPr>
              <a:t>INDIRECT INTENTION</a:t>
            </a:r>
            <a:endParaRPr lang="en-GB" sz="2400" b="1" dirty="0">
              <a:solidFill>
                <a:srgbClr val="0070C0"/>
              </a:solidFill>
              <a:cs typeface="Calibri"/>
            </a:endParaRPr>
          </a:p>
          <a:p>
            <a:r>
              <a:rPr lang="en-GB" sz="2400" dirty="0"/>
              <a:t>Where D realises the risk that his conduct might cause somebody to apprehend immediate unlawful personal violence </a:t>
            </a:r>
            <a:r>
              <a:rPr lang="en-GB" sz="2400" b="1" dirty="0">
                <a:solidFill>
                  <a:srgbClr val="0070C0"/>
                </a:solidFill>
              </a:rPr>
              <a:t>(SUBJECTIVE</a:t>
            </a:r>
            <a:r>
              <a:rPr lang="en-GB" sz="2400" dirty="0"/>
              <a:t> </a:t>
            </a:r>
            <a:r>
              <a:rPr lang="en-GB" sz="2400" b="1" dirty="0">
                <a:solidFill>
                  <a:srgbClr val="0070C0"/>
                </a:solidFill>
              </a:rPr>
              <a:t>RECKLESSNESS</a:t>
            </a:r>
            <a:r>
              <a:rPr lang="en-GB" sz="2400" dirty="0"/>
              <a:t>) – Cunningham [1957]</a:t>
            </a:r>
            <a:endParaRPr lang="en-GB" sz="2400" dirty="0">
              <a:cs typeface="Calibri"/>
            </a:endParaRP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86577795"/>
      </p:ext>
    </p:extLst>
  </p:cSld>
  <p:clrMapOvr>
    <a:masterClrMapping/>
  </p:clrMapOvr>
  <mc:AlternateContent xmlns:mc="http://schemas.openxmlformats.org/markup-compatibility/2006" xmlns:p14="http://schemas.microsoft.com/office/powerpoint/2010/main">
    <mc:Choice Requires="p14">
      <p:transition spd="slow" p14:dur="2000" advTm="77161"/>
    </mc:Choice>
    <mc:Fallback xmlns="">
      <p:transition spd="slow" advTm="771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1C132D1-B0E2-4895-8D24-674A3C9CB80C}"/>
              </a:ext>
            </a:extLst>
          </p:cNvPr>
          <p:cNvSpPr txBox="1"/>
          <p:nvPr/>
        </p:nvSpPr>
        <p:spPr>
          <a:xfrm>
            <a:off x="957532" y="583721"/>
            <a:ext cx="4439728"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Was there some conduct on the part of the D?</a:t>
            </a:r>
          </a:p>
          <a:p>
            <a:endParaRPr lang="en-GB" dirty="0">
              <a:cs typeface="Calibri"/>
            </a:endParaRPr>
          </a:p>
        </p:txBody>
      </p:sp>
      <p:sp>
        <p:nvSpPr>
          <p:cNvPr id="3" name="Arrow: Down 2">
            <a:extLst>
              <a:ext uri="{FF2B5EF4-FFF2-40B4-BE49-F238E27FC236}">
                <a16:creationId xmlns:a16="http://schemas.microsoft.com/office/drawing/2014/main" id="{3136CC0E-C586-4490-8AA5-2A00DD57316B}"/>
              </a:ext>
            </a:extLst>
          </p:cNvPr>
          <p:cNvSpPr/>
          <p:nvPr/>
        </p:nvSpPr>
        <p:spPr>
          <a:xfrm>
            <a:off x="2603502" y="1041086"/>
            <a:ext cx="273170" cy="54634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BB5B00D4-7581-4100-8AA8-D1C40DCB3079}"/>
              </a:ext>
            </a:extLst>
          </p:cNvPr>
          <p:cNvSpPr txBox="1"/>
          <p:nvPr/>
        </p:nvSpPr>
        <p:spPr>
          <a:xfrm>
            <a:off x="1128263" y="1717734"/>
            <a:ext cx="409467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Did V apprehend immediate unlawful </a:t>
            </a:r>
            <a:r>
              <a:rPr lang="en-GB">
                <a:cs typeface="Calibri"/>
              </a:rPr>
              <a:t>violence (an immediate battery?)</a:t>
            </a:r>
            <a:endParaRPr lang="en-GB" dirty="0">
              <a:cs typeface="Calibri"/>
            </a:endParaRPr>
          </a:p>
        </p:txBody>
      </p:sp>
      <p:sp>
        <p:nvSpPr>
          <p:cNvPr id="5" name="Arrow: Down 4">
            <a:extLst>
              <a:ext uri="{FF2B5EF4-FFF2-40B4-BE49-F238E27FC236}">
                <a16:creationId xmlns:a16="http://schemas.microsoft.com/office/drawing/2014/main" id="{41193168-2E37-4CF3-B8C5-F33CE2B72732}"/>
              </a:ext>
            </a:extLst>
          </p:cNvPr>
          <p:cNvSpPr/>
          <p:nvPr/>
        </p:nvSpPr>
        <p:spPr>
          <a:xfrm>
            <a:off x="2675388" y="2363802"/>
            <a:ext cx="273170" cy="54634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597DA7DE-9005-43C4-92F7-2CC8D4BE4C81}"/>
              </a:ext>
            </a:extLst>
          </p:cNvPr>
          <p:cNvSpPr txBox="1"/>
          <p:nvPr/>
        </p:nvSpPr>
        <p:spPr>
          <a:xfrm>
            <a:off x="1314270" y="3039554"/>
            <a:ext cx="3907765"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Did D's conduct cause this apprehension (factual and </a:t>
            </a:r>
            <a:r>
              <a:rPr lang="en-GB">
                <a:cs typeface="Calibri"/>
              </a:rPr>
              <a:t>legal causation).</a:t>
            </a:r>
            <a:endParaRPr lang="en-GB" dirty="0">
              <a:cs typeface="Calibri"/>
            </a:endParaRPr>
          </a:p>
        </p:txBody>
      </p:sp>
      <p:sp>
        <p:nvSpPr>
          <p:cNvPr id="7" name="Arrow: Down 6">
            <a:extLst>
              <a:ext uri="{FF2B5EF4-FFF2-40B4-BE49-F238E27FC236}">
                <a16:creationId xmlns:a16="http://schemas.microsoft.com/office/drawing/2014/main" id="{FBB163A4-F540-4134-BDEB-22530084F967}"/>
              </a:ext>
            </a:extLst>
          </p:cNvPr>
          <p:cNvSpPr/>
          <p:nvPr/>
        </p:nvSpPr>
        <p:spPr>
          <a:xfrm>
            <a:off x="2675387" y="3974066"/>
            <a:ext cx="273170" cy="54634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1388649D-ED9D-432C-85E2-D2072F535B39}"/>
              </a:ext>
            </a:extLst>
          </p:cNvPr>
          <p:cNvSpPr txBox="1"/>
          <p:nvPr/>
        </p:nvSpPr>
        <p:spPr>
          <a:xfrm>
            <a:off x="1500277" y="476393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D intented or was reckless?</a:t>
            </a:r>
            <a:endParaRPr lang="en-GB" dirty="0">
              <a:cs typeface="Calibri"/>
            </a:endParaRPr>
          </a:p>
        </p:txBody>
      </p:sp>
      <p:sp>
        <p:nvSpPr>
          <p:cNvPr id="9" name="Arrow: Down 8">
            <a:extLst>
              <a:ext uri="{FF2B5EF4-FFF2-40B4-BE49-F238E27FC236}">
                <a16:creationId xmlns:a16="http://schemas.microsoft.com/office/drawing/2014/main" id="{01DA6B6A-E158-435F-9AFB-04A67B1D699E}"/>
              </a:ext>
            </a:extLst>
          </p:cNvPr>
          <p:cNvSpPr/>
          <p:nvPr/>
        </p:nvSpPr>
        <p:spPr>
          <a:xfrm>
            <a:off x="2675389" y="5354293"/>
            <a:ext cx="273170" cy="54634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2" descr="A close up of a sign&#10;&#10;Description automatically generated">
            <a:extLst>
              <a:ext uri="{FF2B5EF4-FFF2-40B4-BE49-F238E27FC236}">
                <a16:creationId xmlns:a16="http://schemas.microsoft.com/office/drawing/2014/main" id="{4733C28F-4584-4E0E-A483-2F1D20841110}"/>
              </a:ext>
            </a:extLst>
          </p:cNvPr>
          <p:cNvPicPr>
            <a:picLocks noChangeAspect="1"/>
          </p:cNvPicPr>
          <p:nvPr/>
        </p:nvPicPr>
        <p:blipFill>
          <a:blip r:embed="rId5"/>
          <a:stretch>
            <a:fillRect/>
          </a:stretch>
        </p:blipFill>
        <p:spPr>
          <a:xfrm>
            <a:off x="1820174" y="5950487"/>
            <a:ext cx="2254370" cy="822988"/>
          </a:xfrm>
          <a:prstGeom prst="rect">
            <a:avLst/>
          </a:prstGeom>
        </p:spPr>
      </p:pic>
      <p:sp>
        <p:nvSpPr>
          <p:cNvPr id="14" name="TextBox 13">
            <a:extLst>
              <a:ext uri="{FF2B5EF4-FFF2-40B4-BE49-F238E27FC236}">
                <a16:creationId xmlns:a16="http://schemas.microsoft.com/office/drawing/2014/main" id="{442E7D46-9464-4751-95C9-964FB11E0A92}"/>
              </a:ext>
            </a:extLst>
          </p:cNvPr>
          <p:cNvSpPr txBox="1"/>
          <p:nvPr/>
        </p:nvSpPr>
        <p:spPr>
          <a:xfrm>
            <a:off x="5630174" y="263968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a:t>
            </a:r>
            <a:endParaRPr lang="en-US"/>
          </a:p>
        </p:txBody>
      </p:sp>
      <p:sp>
        <p:nvSpPr>
          <p:cNvPr id="15" name="Arrow: Right 14">
            <a:extLst>
              <a:ext uri="{FF2B5EF4-FFF2-40B4-BE49-F238E27FC236}">
                <a16:creationId xmlns:a16="http://schemas.microsoft.com/office/drawing/2014/main" id="{541DE0C1-5BF3-4197-80CA-A34A96B5C602}"/>
              </a:ext>
            </a:extLst>
          </p:cNvPr>
          <p:cNvSpPr/>
          <p:nvPr/>
        </p:nvSpPr>
        <p:spPr>
          <a:xfrm>
            <a:off x="5606796" y="3186684"/>
            <a:ext cx="977660" cy="48883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2734BCE4-9817-4F83-8C9F-25D53D382BA7}"/>
              </a:ext>
            </a:extLst>
          </p:cNvPr>
          <p:cNvSpPr txBox="1"/>
          <p:nvPr/>
        </p:nvSpPr>
        <p:spPr>
          <a:xfrm>
            <a:off x="7542362" y="2999117"/>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Segoe UI"/>
              </a:rPr>
              <a:t>If No, the offence fails </a:t>
            </a:r>
            <a:r>
              <a:rPr lang="en-US">
                <a:cs typeface="Segoe UI"/>
              </a:rPr>
              <a:t>​</a:t>
            </a:r>
          </a:p>
          <a:p>
            <a:r>
              <a:rPr lang="en-GB">
                <a:cs typeface="Segoe UI"/>
              </a:rPr>
              <a:t>(possible battery though)</a:t>
            </a:r>
          </a:p>
        </p:txBody>
      </p:sp>
      <p:pic>
        <p:nvPicPr>
          <p:cNvPr id="10" name="Audio 9">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256224584"/>
      </p:ext>
    </p:extLst>
  </p:cSld>
  <p:clrMapOvr>
    <a:masterClrMapping/>
  </p:clrMapOvr>
  <mc:AlternateContent xmlns:mc="http://schemas.openxmlformats.org/markup-compatibility/2006" xmlns:p14="http://schemas.microsoft.com/office/powerpoint/2010/main">
    <mc:Choice Requires="p14">
      <p:transition spd="slow" p14:dur="2000" advTm="137151"/>
    </mc:Choice>
    <mc:Fallback xmlns="">
      <p:transition spd="slow" advTm="1371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ASSAULT OCCASIONING ACTUAL BODILY HARM  - S.47 OAPA 1861</a:t>
            </a:r>
          </a:p>
        </p:txBody>
      </p:sp>
      <p:sp>
        <p:nvSpPr>
          <p:cNvPr id="3" name="TextBox 2"/>
          <p:cNvSpPr txBox="1"/>
          <p:nvPr/>
        </p:nvSpPr>
        <p:spPr>
          <a:xfrm>
            <a:off x="1371600" y="2306171"/>
            <a:ext cx="10085294" cy="3879476"/>
          </a:xfrm>
          <a:prstGeom prst="rect">
            <a:avLst/>
          </a:prstGeom>
          <a:solidFill>
            <a:schemeClr val="bg1"/>
          </a:solidFill>
        </p:spPr>
        <p:txBody>
          <a:bodyPr wrap="square" rtlCol="0">
            <a:spAutoFit/>
          </a:bodyPr>
          <a:lstStyle/>
          <a:p>
            <a:endParaRPr lang="en-GB" dirty="0"/>
          </a:p>
        </p:txBody>
      </p:sp>
      <p:sp>
        <p:nvSpPr>
          <p:cNvPr id="4" name="TextBox 3"/>
          <p:cNvSpPr txBox="1"/>
          <p:nvPr/>
        </p:nvSpPr>
        <p:spPr>
          <a:xfrm>
            <a:off x="847419" y="2082138"/>
            <a:ext cx="9614393" cy="3416320"/>
          </a:xfrm>
          <a:prstGeom prst="rect">
            <a:avLst/>
          </a:prstGeom>
          <a:noFill/>
        </p:spPr>
        <p:txBody>
          <a:bodyPr wrap="square" rtlCol="0">
            <a:spAutoFit/>
          </a:bodyPr>
          <a:lstStyle/>
          <a:p>
            <a:r>
              <a:rPr lang="en-GB" sz="2400" b="1" dirty="0">
                <a:solidFill>
                  <a:srgbClr val="FF0000"/>
                </a:solidFill>
              </a:rPr>
              <a:t>S47 OAPA 1861:</a:t>
            </a:r>
          </a:p>
          <a:p>
            <a:r>
              <a:rPr lang="en-GB" sz="2400" i="1" dirty="0"/>
              <a:t>Whosoever shall be convicted on indictment of any assault occasioning actual bodily harm shall be liable to imprisonment for not more than five years.</a:t>
            </a:r>
          </a:p>
          <a:p>
            <a:endParaRPr lang="en-GB" sz="2400" i="1" dirty="0"/>
          </a:p>
          <a:p>
            <a:r>
              <a:rPr lang="en-GB" sz="2400" b="1" u="sng" dirty="0"/>
              <a:t>Elements of the offence</a:t>
            </a:r>
          </a:p>
          <a:p>
            <a:pPr marL="285750" indent="-285750">
              <a:buFontTx/>
              <a:buChar char="-"/>
            </a:pPr>
            <a:r>
              <a:rPr lang="en-GB" sz="2400" dirty="0"/>
              <a:t>D committed an assault or battery</a:t>
            </a:r>
          </a:p>
          <a:p>
            <a:pPr marL="285750" indent="-285750">
              <a:buFontTx/>
              <a:buChar char="-"/>
            </a:pPr>
            <a:r>
              <a:rPr lang="en-GB" sz="2400" dirty="0"/>
              <a:t>V suffered actual bodily harm (ABH)</a:t>
            </a:r>
          </a:p>
          <a:p>
            <a:pPr marL="285750" indent="-285750">
              <a:buFontTx/>
              <a:buChar char="-"/>
            </a:pPr>
            <a:r>
              <a:rPr lang="en-GB" sz="2400" dirty="0"/>
              <a:t>The assault or battery occasioned the actual bodily harm</a:t>
            </a:r>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734811165"/>
      </p:ext>
    </p:extLst>
  </p:cSld>
  <p:clrMapOvr>
    <a:masterClrMapping/>
  </p:clrMapOvr>
  <mc:AlternateContent xmlns:mc="http://schemas.openxmlformats.org/markup-compatibility/2006" xmlns:p14="http://schemas.microsoft.com/office/powerpoint/2010/main">
    <mc:Choice Requires="p14">
      <p:transition spd="slow" p14:dur="2000" advTm="61830"/>
    </mc:Choice>
    <mc:Fallback xmlns="">
      <p:transition spd="slow" advTm="618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C77198B-22A0-4205-A2E4-E24577A227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6">
            <a:extLst>
              <a:ext uri="{FF2B5EF4-FFF2-40B4-BE49-F238E27FC236}">
                <a16:creationId xmlns:a16="http://schemas.microsoft.com/office/drawing/2014/main" id="{19A35E77-CE03-4E92-9287-B397D2D34B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9421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7">
            <a:extLst>
              <a:ext uri="{FF2B5EF4-FFF2-40B4-BE49-F238E27FC236}">
                <a16:creationId xmlns:a16="http://schemas.microsoft.com/office/drawing/2014/main" id="{967A2DA2-D839-405E-B535-F5154508F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92875"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Rectangle 8">
            <a:extLst>
              <a:ext uri="{FF2B5EF4-FFF2-40B4-BE49-F238E27FC236}">
                <a16:creationId xmlns:a16="http://schemas.microsoft.com/office/drawing/2014/main" id="{4B5BF789-FD4E-4820-AA6B-A10BE210E5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 y="634080"/>
            <a:ext cx="7275530"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930" y="908140"/>
            <a:ext cx="6954726" cy="946131"/>
          </a:xfrm>
        </p:spPr>
        <p:txBody>
          <a:bodyPr vert="horz" lIns="91440" tIns="45720" rIns="91440" bIns="45720" rtlCol="0" anchor="ctr">
            <a:normAutofit fontScale="90000"/>
          </a:bodyPr>
          <a:lstStyle/>
          <a:p>
            <a:r>
              <a:rPr lang="en-US" sz="3600" kern="1200">
                <a:solidFill>
                  <a:srgbClr val="FFFFFF"/>
                </a:solidFill>
                <a:latin typeface="+mj-lt"/>
                <a:ea typeface="+mj-ea"/>
                <a:cs typeface="+mj-cs"/>
              </a:rPr>
              <a:t>The </a:t>
            </a:r>
            <a:r>
              <a:rPr lang="en-US" sz="3600">
                <a:solidFill>
                  <a:srgbClr val="FFFFFF"/>
                </a:solidFill>
              </a:rPr>
              <a:t>actus</a:t>
            </a:r>
            <a:r>
              <a:rPr lang="en-US" sz="3600" kern="1200">
                <a:solidFill>
                  <a:srgbClr val="FFFFFF"/>
                </a:solidFill>
                <a:latin typeface="+mj-lt"/>
                <a:ea typeface="+mj-ea"/>
                <a:cs typeface="+mj-cs"/>
              </a:rPr>
              <a:t> </a:t>
            </a:r>
            <a:r>
              <a:rPr lang="en-US" sz="3600" kern="1200" err="1">
                <a:solidFill>
                  <a:srgbClr val="FFFFFF"/>
                </a:solidFill>
                <a:latin typeface="+mj-lt"/>
                <a:ea typeface="+mj-ea"/>
                <a:cs typeface="+mj-cs"/>
              </a:rPr>
              <a:t>reus</a:t>
            </a:r>
            <a:r>
              <a:rPr lang="en-US" sz="3600" kern="1200" dirty="0">
                <a:solidFill>
                  <a:srgbClr val="FFFFFF"/>
                </a:solidFill>
                <a:latin typeface="+mj-lt"/>
                <a:ea typeface="+mj-ea"/>
                <a:cs typeface="+mj-cs"/>
              </a:rPr>
              <a:t> of Assault occasioning actual bodily harm</a:t>
            </a:r>
          </a:p>
        </p:txBody>
      </p:sp>
      <p:sp>
        <p:nvSpPr>
          <p:cNvPr id="3" name="TextBox 2"/>
          <p:cNvSpPr txBox="1"/>
          <p:nvPr/>
        </p:nvSpPr>
        <p:spPr>
          <a:xfrm>
            <a:off x="149736" y="2074441"/>
            <a:ext cx="6810953" cy="3804724"/>
          </a:xfrm>
          <a:prstGeom prst="rect">
            <a:avLst/>
          </a:prstGeom>
        </p:spPr>
        <p:txBody>
          <a:bodyPr vert="horz" lIns="91440" tIns="45720" rIns="91440" bIns="45720" rtlCol="0" anchor="t">
            <a:normAutofit/>
          </a:bodyPr>
          <a:lstStyle/>
          <a:p>
            <a:pPr marL="285750" indent="-228600" defTabSz="914400">
              <a:lnSpc>
                <a:spcPct val="90000"/>
              </a:lnSpc>
              <a:spcAft>
                <a:spcPts val="600"/>
              </a:spcAft>
              <a:buFont typeface="Arial" panose="020B0604020202020204" pitchFamily="34" charset="0"/>
              <a:buChar char="•"/>
            </a:pPr>
            <a:r>
              <a:rPr lang="en-US" sz="2000" b="1" u="sng" dirty="0">
                <a:solidFill>
                  <a:srgbClr val="FEFFFF"/>
                </a:solidFill>
              </a:rPr>
              <a:t>D committed an assault or battery</a:t>
            </a:r>
          </a:p>
          <a:p>
            <a:pPr marL="285750" indent="-228600" defTabSz="914400">
              <a:lnSpc>
                <a:spcPct val="90000"/>
              </a:lnSpc>
              <a:spcAft>
                <a:spcPts val="600"/>
              </a:spcAft>
              <a:buFont typeface="Arial" panose="020B0604020202020204" pitchFamily="34" charset="0"/>
              <a:buChar char="•"/>
            </a:pPr>
            <a:r>
              <a:rPr lang="en-US" sz="2000" b="1" u="sng" dirty="0">
                <a:solidFill>
                  <a:srgbClr val="FEFFFF"/>
                </a:solidFill>
              </a:rPr>
              <a:t>V suffered actual bodily harm</a:t>
            </a:r>
            <a:endParaRPr lang="en-US" sz="2000" b="1" u="sng" dirty="0">
              <a:solidFill>
                <a:srgbClr val="FEFFFF"/>
              </a:solidFill>
              <a:cs typeface="Calibri"/>
            </a:endParaRPr>
          </a:p>
          <a:p>
            <a:pPr indent="-228600" defTabSz="914400">
              <a:lnSpc>
                <a:spcPct val="90000"/>
              </a:lnSpc>
              <a:spcAft>
                <a:spcPts val="600"/>
              </a:spcAft>
              <a:buFont typeface="Arial" panose="020B0604020202020204" pitchFamily="34" charset="0"/>
              <a:buChar char="•"/>
            </a:pPr>
            <a:r>
              <a:rPr lang="en-US" i="1" dirty="0">
                <a:solidFill>
                  <a:srgbClr val="FEFFFF"/>
                </a:solidFill>
              </a:rPr>
              <a:t>Miller [1954]</a:t>
            </a:r>
          </a:p>
          <a:p>
            <a:pPr indent="-228600" defTabSz="914400">
              <a:lnSpc>
                <a:spcPct val="90000"/>
              </a:lnSpc>
              <a:spcAft>
                <a:spcPts val="600"/>
              </a:spcAft>
              <a:buFont typeface="Arial" panose="020B0604020202020204" pitchFamily="34" charset="0"/>
              <a:buChar char="•"/>
            </a:pPr>
            <a:r>
              <a:rPr lang="en-US" i="1" dirty="0">
                <a:solidFill>
                  <a:srgbClr val="FEFFFF"/>
                </a:solidFill>
              </a:rPr>
              <a:t>T v DPP [2003]</a:t>
            </a:r>
          </a:p>
          <a:p>
            <a:pPr indent="-228600" defTabSz="914400">
              <a:lnSpc>
                <a:spcPct val="90000"/>
              </a:lnSpc>
              <a:spcAft>
                <a:spcPts val="600"/>
              </a:spcAft>
              <a:buFont typeface="Arial" panose="020B0604020202020204" pitchFamily="34" charset="0"/>
              <a:buChar char="•"/>
            </a:pPr>
            <a:r>
              <a:rPr lang="en-US" i="1" dirty="0">
                <a:solidFill>
                  <a:srgbClr val="FEFFFF"/>
                </a:solidFill>
              </a:rPr>
              <a:t>Chan-Fook [1994]</a:t>
            </a:r>
          </a:p>
          <a:p>
            <a:pPr indent="-228600" defTabSz="914400">
              <a:lnSpc>
                <a:spcPct val="90000"/>
              </a:lnSpc>
              <a:spcAft>
                <a:spcPts val="600"/>
              </a:spcAft>
              <a:buFont typeface="Arial" panose="020B0604020202020204" pitchFamily="34" charset="0"/>
              <a:buChar char="•"/>
            </a:pPr>
            <a:r>
              <a:rPr lang="en-US" i="1" dirty="0">
                <a:solidFill>
                  <a:srgbClr val="FEFFFF"/>
                </a:solidFill>
              </a:rPr>
              <a:t>Saunders [1985]</a:t>
            </a:r>
          </a:p>
          <a:p>
            <a:pPr indent="-228600" defTabSz="914400">
              <a:lnSpc>
                <a:spcPct val="90000"/>
              </a:lnSpc>
              <a:spcAft>
                <a:spcPts val="600"/>
              </a:spcAft>
              <a:buFont typeface="Arial" panose="020B0604020202020204" pitchFamily="34" charset="0"/>
              <a:buChar char="•"/>
            </a:pPr>
            <a:r>
              <a:rPr lang="en-US" i="1" dirty="0">
                <a:solidFill>
                  <a:srgbClr val="FEFFFF"/>
                </a:solidFill>
              </a:rPr>
              <a:t>Smith [1985]</a:t>
            </a:r>
          </a:p>
          <a:p>
            <a:pPr indent="-228600" defTabSz="914400">
              <a:lnSpc>
                <a:spcPct val="90000"/>
              </a:lnSpc>
              <a:spcAft>
                <a:spcPts val="600"/>
              </a:spcAft>
              <a:buFont typeface="Arial" panose="020B0604020202020204" pitchFamily="34" charset="0"/>
              <a:buChar char="•"/>
            </a:pPr>
            <a:r>
              <a:rPr lang="en-US" i="1" dirty="0">
                <a:solidFill>
                  <a:srgbClr val="FEFFFF"/>
                </a:solidFill>
              </a:rPr>
              <a:t>Jones [1981]</a:t>
            </a:r>
          </a:p>
          <a:p>
            <a:pPr indent="-228600" defTabSz="914400">
              <a:lnSpc>
                <a:spcPct val="90000"/>
              </a:lnSpc>
              <a:spcAft>
                <a:spcPts val="600"/>
              </a:spcAft>
              <a:buFont typeface="Arial" panose="020B0604020202020204" pitchFamily="34" charset="0"/>
              <a:buChar char="•"/>
            </a:pPr>
            <a:r>
              <a:rPr lang="en-US" i="1" dirty="0">
                <a:solidFill>
                  <a:srgbClr val="FEFFFF"/>
                </a:solidFill>
              </a:rPr>
              <a:t>DPP v Smith [2006]</a:t>
            </a:r>
          </a:p>
          <a:p>
            <a:pPr indent="-228600" defTabSz="914400">
              <a:lnSpc>
                <a:spcPct val="90000"/>
              </a:lnSpc>
              <a:spcAft>
                <a:spcPts val="600"/>
              </a:spcAft>
              <a:buFont typeface="Arial" panose="020B0604020202020204" pitchFamily="34" charset="0"/>
              <a:buChar char="•"/>
            </a:pPr>
            <a:r>
              <a:rPr lang="en-US" i="1" dirty="0">
                <a:solidFill>
                  <a:srgbClr val="FEFFFF"/>
                </a:solidFill>
              </a:rPr>
              <a:t>Taylor v Granville [1978]</a:t>
            </a:r>
          </a:p>
          <a:p>
            <a:pPr marL="285750" indent="-228600" defTabSz="914400">
              <a:lnSpc>
                <a:spcPct val="90000"/>
              </a:lnSpc>
              <a:spcAft>
                <a:spcPts val="600"/>
              </a:spcAft>
              <a:buFont typeface="Arial" panose="020B0604020202020204" pitchFamily="34" charset="0"/>
              <a:buChar char="•"/>
            </a:pPr>
            <a:r>
              <a:rPr lang="en-US" sz="2000" b="1" u="sng" dirty="0">
                <a:solidFill>
                  <a:srgbClr val="FEFFFF"/>
                </a:solidFill>
              </a:rPr>
              <a:t>The assault or battery occasioned the actual bodily harm</a:t>
            </a:r>
            <a:endParaRPr lang="en-US" sz="2000" b="1" u="sng" dirty="0">
              <a:solidFill>
                <a:srgbClr val="FEFFFF"/>
              </a:solidFill>
              <a:cs typeface="Calibri"/>
            </a:endParaRPr>
          </a:p>
        </p:txBody>
      </p:sp>
      <p:pic>
        <p:nvPicPr>
          <p:cNvPr id="6" name="Picture 5"/>
          <p:cNvPicPr>
            <a:picLocks noChangeAspect="1"/>
          </p:cNvPicPr>
          <p:nvPr/>
        </p:nvPicPr>
        <p:blipFill rotWithShape="1">
          <a:blip r:embed="rId5"/>
          <a:srcRect t="7573" r="2" b="2"/>
          <a:stretch/>
        </p:blipFill>
        <p:spPr>
          <a:xfrm>
            <a:off x="9872767" y="1366856"/>
            <a:ext cx="2318928" cy="2642616"/>
          </a:xfrm>
          <a:prstGeom prst="rect">
            <a:avLst/>
          </a:prstGeom>
        </p:spPr>
      </p:pic>
      <p:pic>
        <p:nvPicPr>
          <p:cNvPr id="4" name="Picture 3"/>
          <p:cNvPicPr>
            <a:picLocks noChangeAspect="1"/>
          </p:cNvPicPr>
          <p:nvPr/>
        </p:nvPicPr>
        <p:blipFill rotWithShape="1">
          <a:blip r:embed="rId6"/>
          <a:srcRect t="5119" r="-1" b="10407"/>
          <a:stretch/>
        </p:blipFill>
        <p:spPr>
          <a:xfrm>
            <a:off x="7555687" y="4005739"/>
            <a:ext cx="4636008" cy="2606040"/>
          </a:xfrm>
          <a:prstGeom prst="rect">
            <a:avLst/>
          </a:prstGeom>
        </p:spPr>
      </p:pic>
      <p:pic>
        <p:nvPicPr>
          <p:cNvPr id="5" name="Picture 4"/>
          <p:cNvPicPr>
            <a:picLocks noChangeAspect="1"/>
          </p:cNvPicPr>
          <p:nvPr/>
        </p:nvPicPr>
        <p:blipFill rotWithShape="1">
          <a:blip r:embed="rId7"/>
          <a:srcRect l="23937" r="17579" b="3"/>
          <a:stretch/>
        </p:blipFill>
        <p:spPr>
          <a:xfrm>
            <a:off x="7555687" y="1366856"/>
            <a:ext cx="2322576" cy="2642616"/>
          </a:xfrm>
          <a:prstGeom prst="rect">
            <a:avLst/>
          </a:prstGeom>
        </p:spPr>
      </p:pic>
      <p:cxnSp>
        <p:nvCxnSpPr>
          <p:cNvPr id="19" name="Straight Connector 18">
            <a:extLst>
              <a:ext uri="{FF2B5EF4-FFF2-40B4-BE49-F238E27FC236}">
                <a16:creationId xmlns:a16="http://schemas.microsoft.com/office/drawing/2014/main" id="{60D18ED8-2F35-4D33-9DC6-1D564B0BEE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555687" y="4009472"/>
            <a:ext cx="4636008" cy="0"/>
          </a:xfrm>
          <a:prstGeom prst="line">
            <a:avLst/>
          </a:prstGeom>
          <a:ln w="12700">
            <a:solidFill>
              <a:srgbClr val="FEFFFF"/>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DC4CDFF7-59C2-4E97-883E-489B3B78B9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872767" y="1366856"/>
            <a:ext cx="298" cy="2642616"/>
          </a:xfrm>
          <a:prstGeom prst="line">
            <a:avLst/>
          </a:prstGeom>
          <a:ln w="12700">
            <a:solidFill>
              <a:srgbClr val="FEFFFF"/>
            </a:solidFill>
          </a:ln>
        </p:spPr>
        <p:style>
          <a:lnRef idx="1">
            <a:schemeClr val="accent1"/>
          </a:lnRef>
          <a:fillRef idx="0">
            <a:schemeClr val="accent1"/>
          </a:fillRef>
          <a:effectRef idx="0">
            <a:schemeClr val="accent1"/>
          </a:effectRef>
          <a:fontRef idx="minor">
            <a:schemeClr val="tx1"/>
          </a:fontRef>
        </p:style>
      </p:cxnSp>
      <p:pic>
        <p:nvPicPr>
          <p:cNvPr id="7" name="Audio 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366500" y="6041465"/>
            <a:ext cx="609600" cy="609600"/>
          </a:xfrm>
          <a:prstGeom prst="rect">
            <a:avLst/>
          </a:prstGeom>
        </p:spPr>
      </p:pic>
    </p:spTree>
    <p:extLst>
      <p:ext uri="{BB962C8B-B14F-4D97-AF65-F5344CB8AC3E}">
        <p14:creationId xmlns:p14="http://schemas.microsoft.com/office/powerpoint/2010/main" val="2003582644"/>
      </p:ext>
    </p:extLst>
  </p:cSld>
  <p:clrMapOvr>
    <a:masterClrMapping/>
  </p:clrMapOvr>
  <mc:AlternateContent xmlns:mc="http://schemas.openxmlformats.org/markup-compatibility/2006" xmlns:p14="http://schemas.microsoft.com/office/powerpoint/2010/main">
    <mc:Choice Requires="p14">
      <p:transition spd="slow" p14:dur="2000" advTm="265178"/>
    </mc:Choice>
    <mc:Fallback xmlns="">
      <p:transition spd="slow" advTm="2651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The </a:t>
            </a:r>
            <a:r>
              <a:rPr lang="en-GB" dirty="0" err="1"/>
              <a:t>mens</a:t>
            </a:r>
            <a:r>
              <a:rPr lang="en-GB" dirty="0"/>
              <a:t> rea for assault occasioning actual bodily harm</a:t>
            </a:r>
          </a:p>
        </p:txBody>
      </p:sp>
      <p:sp>
        <p:nvSpPr>
          <p:cNvPr id="3" name="TextBox 2"/>
          <p:cNvSpPr txBox="1"/>
          <p:nvPr/>
        </p:nvSpPr>
        <p:spPr>
          <a:xfrm>
            <a:off x="1143000" y="2070847"/>
            <a:ext cx="10596282" cy="4356847"/>
          </a:xfrm>
          <a:prstGeom prst="rect">
            <a:avLst/>
          </a:prstGeom>
          <a:solidFill>
            <a:schemeClr val="bg1"/>
          </a:solidFill>
        </p:spPr>
        <p:txBody>
          <a:bodyPr wrap="square" rtlCol="0">
            <a:spAutoFit/>
          </a:bodyPr>
          <a:lstStyle/>
          <a:p>
            <a:endParaRPr lang="en-GB" dirty="0"/>
          </a:p>
        </p:txBody>
      </p:sp>
      <p:sp>
        <p:nvSpPr>
          <p:cNvPr id="5" name="Rectangle 4"/>
          <p:cNvSpPr/>
          <p:nvPr/>
        </p:nvSpPr>
        <p:spPr>
          <a:xfrm>
            <a:off x="2091017" y="2823419"/>
            <a:ext cx="8700247" cy="2783541"/>
          </a:xfrm>
          <a:prstGeom prst="rect">
            <a:avLst/>
          </a:prstGeom>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2312893" y="3307976"/>
            <a:ext cx="1788459" cy="369332"/>
          </a:xfrm>
          <a:prstGeom prst="rect">
            <a:avLst/>
          </a:prstGeom>
          <a:noFill/>
        </p:spPr>
        <p:txBody>
          <a:bodyPr wrap="square" rtlCol="0">
            <a:spAutoFit/>
          </a:bodyPr>
          <a:lstStyle/>
          <a:p>
            <a:r>
              <a:rPr lang="en-GB" dirty="0"/>
              <a:t>Assault/battery</a:t>
            </a:r>
          </a:p>
        </p:txBody>
      </p:sp>
      <p:sp>
        <p:nvSpPr>
          <p:cNvPr id="7" name="TextBox 6"/>
          <p:cNvSpPr txBox="1"/>
          <p:nvPr/>
        </p:nvSpPr>
        <p:spPr>
          <a:xfrm>
            <a:off x="5150223" y="3307976"/>
            <a:ext cx="2043953" cy="369332"/>
          </a:xfrm>
          <a:prstGeom prst="rect">
            <a:avLst/>
          </a:prstGeom>
          <a:noFill/>
        </p:spPr>
        <p:txBody>
          <a:bodyPr wrap="square" rtlCol="0">
            <a:spAutoFit/>
          </a:bodyPr>
          <a:lstStyle/>
          <a:p>
            <a:r>
              <a:rPr lang="en-GB" dirty="0"/>
              <a:t>occasions</a:t>
            </a:r>
          </a:p>
        </p:txBody>
      </p:sp>
      <p:sp>
        <p:nvSpPr>
          <p:cNvPr id="8" name="TextBox 7"/>
          <p:cNvSpPr txBox="1"/>
          <p:nvPr/>
        </p:nvSpPr>
        <p:spPr>
          <a:xfrm>
            <a:off x="8633012" y="3307976"/>
            <a:ext cx="1990164" cy="369332"/>
          </a:xfrm>
          <a:prstGeom prst="rect">
            <a:avLst/>
          </a:prstGeom>
          <a:noFill/>
        </p:spPr>
        <p:txBody>
          <a:bodyPr wrap="square" rtlCol="0">
            <a:spAutoFit/>
          </a:bodyPr>
          <a:lstStyle/>
          <a:p>
            <a:r>
              <a:rPr lang="en-GB" dirty="0"/>
              <a:t>Actual bodily harm</a:t>
            </a:r>
          </a:p>
        </p:txBody>
      </p:sp>
      <p:sp>
        <p:nvSpPr>
          <p:cNvPr id="10" name="Right Arrow 9"/>
          <p:cNvSpPr/>
          <p:nvPr/>
        </p:nvSpPr>
        <p:spPr>
          <a:xfrm>
            <a:off x="4424082" y="3694812"/>
            <a:ext cx="3092824" cy="46705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Up Arrow 11"/>
          <p:cNvSpPr/>
          <p:nvPr/>
        </p:nvSpPr>
        <p:spPr>
          <a:xfrm>
            <a:off x="2675965" y="3832412"/>
            <a:ext cx="531157" cy="981635"/>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Up Arrow 12"/>
          <p:cNvSpPr/>
          <p:nvPr/>
        </p:nvSpPr>
        <p:spPr>
          <a:xfrm>
            <a:off x="9453282" y="3832412"/>
            <a:ext cx="510989" cy="981635"/>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a:off x="2312893" y="4908176"/>
            <a:ext cx="1425389" cy="646331"/>
          </a:xfrm>
          <a:prstGeom prst="rect">
            <a:avLst/>
          </a:prstGeom>
          <a:noFill/>
        </p:spPr>
        <p:txBody>
          <a:bodyPr wrap="square" rtlCol="0">
            <a:spAutoFit/>
          </a:bodyPr>
          <a:lstStyle/>
          <a:p>
            <a:r>
              <a:rPr lang="en-GB" dirty="0"/>
              <a:t>MR to be proved</a:t>
            </a:r>
          </a:p>
        </p:txBody>
      </p:sp>
      <p:sp>
        <p:nvSpPr>
          <p:cNvPr id="15" name="TextBox 14"/>
          <p:cNvSpPr txBox="1"/>
          <p:nvPr/>
        </p:nvSpPr>
        <p:spPr>
          <a:xfrm>
            <a:off x="9130553" y="4908176"/>
            <a:ext cx="1169894" cy="369332"/>
          </a:xfrm>
          <a:prstGeom prst="rect">
            <a:avLst/>
          </a:prstGeom>
          <a:noFill/>
        </p:spPr>
        <p:txBody>
          <a:bodyPr wrap="square" rtlCol="0">
            <a:spAutoFit/>
          </a:bodyPr>
          <a:lstStyle/>
          <a:p>
            <a:r>
              <a:rPr lang="en-GB" dirty="0"/>
              <a:t>No MR</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266375244"/>
      </p:ext>
    </p:extLst>
  </p:cSld>
  <p:clrMapOvr>
    <a:masterClrMapping/>
  </p:clrMapOvr>
  <mc:AlternateContent xmlns:mc="http://schemas.openxmlformats.org/markup-compatibility/2006" xmlns:p14="http://schemas.microsoft.com/office/powerpoint/2010/main">
    <mc:Choice Requires="p14">
      <p:transition spd="slow" p14:dur="2000" advTm="67315"/>
    </mc:Choice>
    <mc:Fallback xmlns="">
      <p:transition spd="slow" advTm="673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473F6B4-8D2C-45CC-B1A2-640BFC5A97C4}"/>
              </a:ext>
            </a:extLst>
          </p:cNvPr>
          <p:cNvSpPr txBox="1"/>
          <p:nvPr/>
        </p:nvSpPr>
        <p:spPr>
          <a:xfrm>
            <a:off x="684362" y="339306"/>
            <a:ext cx="489980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Did the D commit and assault or battery?</a:t>
            </a:r>
            <a:endParaRPr lang="en-GB">
              <a:cs typeface="Calibri"/>
            </a:endParaRPr>
          </a:p>
        </p:txBody>
      </p:sp>
      <p:sp>
        <p:nvSpPr>
          <p:cNvPr id="4" name="Arrow: Down 3">
            <a:extLst>
              <a:ext uri="{FF2B5EF4-FFF2-40B4-BE49-F238E27FC236}">
                <a16:creationId xmlns:a16="http://schemas.microsoft.com/office/drawing/2014/main" id="{E9E188F8-2207-4569-BA72-FFD8FEEBACEF}"/>
              </a:ext>
            </a:extLst>
          </p:cNvPr>
          <p:cNvSpPr/>
          <p:nvPr/>
        </p:nvSpPr>
        <p:spPr>
          <a:xfrm>
            <a:off x="2114672" y="710408"/>
            <a:ext cx="488830" cy="618226"/>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30C0BE86-C102-4E79-8A39-3CAA7BDA5B30}"/>
              </a:ext>
            </a:extLst>
          </p:cNvPr>
          <p:cNvSpPr txBox="1"/>
          <p:nvPr/>
        </p:nvSpPr>
        <p:spPr>
          <a:xfrm>
            <a:off x="682565" y="1530829"/>
            <a:ext cx="425282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Did V suffer actual bodily harm?</a:t>
            </a:r>
            <a:endParaRPr lang="en-GB" dirty="0">
              <a:cs typeface="Calibri"/>
            </a:endParaRPr>
          </a:p>
        </p:txBody>
      </p:sp>
      <p:sp>
        <p:nvSpPr>
          <p:cNvPr id="6" name="Arrow: Down 5">
            <a:extLst>
              <a:ext uri="{FF2B5EF4-FFF2-40B4-BE49-F238E27FC236}">
                <a16:creationId xmlns:a16="http://schemas.microsoft.com/office/drawing/2014/main" id="{FB3196B7-4595-4AC2-8410-454EA8182011}"/>
              </a:ext>
            </a:extLst>
          </p:cNvPr>
          <p:cNvSpPr/>
          <p:nvPr/>
        </p:nvSpPr>
        <p:spPr>
          <a:xfrm>
            <a:off x="2114671" y="1975615"/>
            <a:ext cx="488830" cy="618226"/>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BEE8B650-5F33-4062-83BF-29AB228BDFCE}"/>
              </a:ext>
            </a:extLst>
          </p:cNvPr>
          <p:cNvSpPr txBox="1"/>
          <p:nvPr/>
        </p:nvSpPr>
        <p:spPr>
          <a:xfrm>
            <a:off x="825440" y="2795138"/>
            <a:ext cx="370648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Where D's assault or battery occasioned this?</a:t>
            </a:r>
            <a:endParaRPr lang="en-GB" dirty="0">
              <a:cs typeface="Calibri"/>
            </a:endParaRPr>
          </a:p>
        </p:txBody>
      </p:sp>
      <p:sp>
        <p:nvSpPr>
          <p:cNvPr id="8" name="Arrow: Down 7">
            <a:extLst>
              <a:ext uri="{FF2B5EF4-FFF2-40B4-BE49-F238E27FC236}">
                <a16:creationId xmlns:a16="http://schemas.microsoft.com/office/drawing/2014/main" id="{726E6430-252B-42AE-A35A-0DCC190CB01F}"/>
              </a:ext>
            </a:extLst>
          </p:cNvPr>
          <p:cNvSpPr/>
          <p:nvPr/>
        </p:nvSpPr>
        <p:spPr>
          <a:xfrm>
            <a:off x="2114670" y="3442105"/>
            <a:ext cx="488830" cy="618226"/>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1BEF93DE-6459-404F-BCC6-66ABF7D009B6}"/>
              </a:ext>
            </a:extLst>
          </p:cNvPr>
          <p:cNvSpPr txBox="1"/>
          <p:nvPr/>
        </p:nvSpPr>
        <p:spPr>
          <a:xfrm>
            <a:off x="925183" y="4332617"/>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No other MR present, other than that of the initial assault or battery?</a:t>
            </a:r>
            <a:endParaRPr lang="en-GB" dirty="0">
              <a:cs typeface="Calibri"/>
            </a:endParaRPr>
          </a:p>
        </p:txBody>
      </p:sp>
      <p:sp>
        <p:nvSpPr>
          <p:cNvPr id="10" name="Arrow: Down 9">
            <a:extLst>
              <a:ext uri="{FF2B5EF4-FFF2-40B4-BE49-F238E27FC236}">
                <a16:creationId xmlns:a16="http://schemas.microsoft.com/office/drawing/2014/main" id="{6A788190-8369-451B-8403-8FB2FCDF0800}"/>
              </a:ext>
            </a:extLst>
          </p:cNvPr>
          <p:cNvSpPr/>
          <p:nvPr/>
        </p:nvSpPr>
        <p:spPr>
          <a:xfrm>
            <a:off x="2057161" y="5325539"/>
            <a:ext cx="488830" cy="618226"/>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2" descr="A close up of a sign&#10;&#10;Description automatically generated">
            <a:extLst>
              <a:ext uri="{FF2B5EF4-FFF2-40B4-BE49-F238E27FC236}">
                <a16:creationId xmlns:a16="http://schemas.microsoft.com/office/drawing/2014/main" id="{6712BD66-4D00-4DC6-92FB-373DFBE69627}"/>
              </a:ext>
            </a:extLst>
          </p:cNvPr>
          <p:cNvPicPr>
            <a:picLocks noChangeAspect="1"/>
          </p:cNvPicPr>
          <p:nvPr/>
        </p:nvPicPr>
        <p:blipFill>
          <a:blip r:embed="rId5"/>
          <a:stretch>
            <a:fillRect/>
          </a:stretch>
        </p:blipFill>
        <p:spPr>
          <a:xfrm>
            <a:off x="1230702" y="5950487"/>
            <a:ext cx="2254370" cy="822988"/>
          </a:xfrm>
          <a:prstGeom prst="rect">
            <a:avLst/>
          </a:prstGeom>
        </p:spPr>
      </p:pic>
      <p:sp>
        <p:nvSpPr>
          <p:cNvPr id="13" name="Arrow: Right 12">
            <a:extLst>
              <a:ext uri="{FF2B5EF4-FFF2-40B4-BE49-F238E27FC236}">
                <a16:creationId xmlns:a16="http://schemas.microsoft.com/office/drawing/2014/main" id="{956ED436-3258-4096-9336-6036C04F14EA}"/>
              </a:ext>
            </a:extLst>
          </p:cNvPr>
          <p:cNvSpPr/>
          <p:nvPr/>
        </p:nvSpPr>
        <p:spPr>
          <a:xfrm>
            <a:off x="6426305" y="699401"/>
            <a:ext cx="977660" cy="48883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Arrow: Right 15">
            <a:extLst>
              <a:ext uri="{FF2B5EF4-FFF2-40B4-BE49-F238E27FC236}">
                <a16:creationId xmlns:a16="http://schemas.microsoft.com/office/drawing/2014/main" id="{574D027C-7BC8-4839-A242-6C55B78E397B}"/>
              </a:ext>
            </a:extLst>
          </p:cNvPr>
          <p:cNvSpPr/>
          <p:nvPr/>
        </p:nvSpPr>
        <p:spPr>
          <a:xfrm>
            <a:off x="6425407" y="3573974"/>
            <a:ext cx="977660" cy="48883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Arrow: Right 16">
            <a:extLst>
              <a:ext uri="{FF2B5EF4-FFF2-40B4-BE49-F238E27FC236}">
                <a16:creationId xmlns:a16="http://schemas.microsoft.com/office/drawing/2014/main" id="{27098FB7-6008-4740-A172-5CAB055A38DA}"/>
              </a:ext>
            </a:extLst>
          </p:cNvPr>
          <p:cNvSpPr/>
          <p:nvPr/>
        </p:nvSpPr>
        <p:spPr>
          <a:xfrm>
            <a:off x="6424508" y="2164094"/>
            <a:ext cx="977660" cy="48883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A93A3262-1B13-4EC3-BAF5-BA3498282000}"/>
              </a:ext>
            </a:extLst>
          </p:cNvPr>
          <p:cNvSpPr txBox="1"/>
          <p:nvPr/>
        </p:nvSpPr>
        <p:spPr>
          <a:xfrm>
            <a:off x="7525289" y="63853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No, offence fails.</a:t>
            </a:r>
            <a:endParaRPr lang="en-GB" dirty="0">
              <a:cs typeface="Calibri"/>
            </a:endParaRPr>
          </a:p>
        </p:txBody>
      </p:sp>
      <p:sp>
        <p:nvSpPr>
          <p:cNvPr id="19" name="TextBox 18">
            <a:extLst>
              <a:ext uri="{FF2B5EF4-FFF2-40B4-BE49-F238E27FC236}">
                <a16:creationId xmlns:a16="http://schemas.microsoft.com/office/drawing/2014/main" id="{66C7CFF0-BCBE-4F1E-91E1-E7444D928966}"/>
              </a:ext>
            </a:extLst>
          </p:cNvPr>
          <p:cNvSpPr txBox="1"/>
          <p:nvPr/>
        </p:nvSpPr>
        <p:spPr>
          <a:xfrm>
            <a:off x="7711296" y="1974730"/>
            <a:ext cx="27432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No, offence fails (D guilty </a:t>
            </a:r>
            <a:r>
              <a:rPr lang="en-GB">
                <a:cs typeface="Calibri"/>
              </a:rPr>
              <a:t>of initial assult or bettery, or possible attempted ABH if D intended ABH).</a:t>
            </a:r>
            <a:endParaRPr lang="en-GB" dirty="0">
              <a:cs typeface="Calibri"/>
            </a:endParaRPr>
          </a:p>
        </p:txBody>
      </p:sp>
      <p:sp>
        <p:nvSpPr>
          <p:cNvPr id="20" name="TextBox 19">
            <a:extLst>
              <a:ext uri="{FF2B5EF4-FFF2-40B4-BE49-F238E27FC236}">
                <a16:creationId xmlns:a16="http://schemas.microsoft.com/office/drawing/2014/main" id="{9EB061B5-A11F-460A-9810-407B209AE1FC}"/>
              </a:ext>
            </a:extLst>
          </p:cNvPr>
          <p:cNvSpPr txBox="1"/>
          <p:nvPr/>
        </p:nvSpPr>
        <p:spPr>
          <a:xfrm>
            <a:off x="7710398" y="3569718"/>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No, offence fails (D guilty </a:t>
            </a:r>
            <a:r>
              <a:rPr lang="en-GB">
                <a:cs typeface="Calibri"/>
              </a:rPr>
              <a:t>of initial assault or battery, or attempted ABH). </a:t>
            </a:r>
            <a:endParaRPr lang="en-GB" dirty="0">
              <a:cs typeface="Calibri"/>
            </a:endParaRPr>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78825489"/>
      </p:ext>
    </p:extLst>
  </p:cSld>
  <p:clrMapOvr>
    <a:masterClrMapping/>
  </p:clrMapOvr>
  <mc:AlternateContent xmlns:mc="http://schemas.openxmlformats.org/markup-compatibility/2006" xmlns:p14="http://schemas.microsoft.com/office/powerpoint/2010/main">
    <mc:Choice Requires="p14">
      <p:transition spd="slow" p14:dur="2000" advTm="101405"/>
    </mc:Choice>
    <mc:Fallback xmlns="">
      <p:transition spd="slow" advTm="1014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WOUNDING AND INFLICTING GRIEVOUS BODILY HARM WITHOUT INTENT: S20</a:t>
            </a:r>
          </a:p>
        </p:txBody>
      </p:sp>
      <p:sp>
        <p:nvSpPr>
          <p:cNvPr id="4" name="TextBox 3"/>
          <p:cNvSpPr txBox="1"/>
          <p:nvPr/>
        </p:nvSpPr>
        <p:spPr>
          <a:xfrm>
            <a:off x="698656" y="1805881"/>
            <a:ext cx="9816944" cy="4836966"/>
          </a:xfrm>
          <a:prstGeom prst="rect">
            <a:avLst/>
          </a:prstGeom>
          <a:solidFill>
            <a:schemeClr val="bg1"/>
          </a:solidFill>
        </p:spPr>
        <p:txBody>
          <a:bodyPr wrap="square" rtlCol="0">
            <a:spAutoFit/>
          </a:bodyPr>
          <a:lstStyle/>
          <a:p>
            <a:endParaRPr lang="en-GB" dirty="0"/>
          </a:p>
        </p:txBody>
      </p:sp>
      <p:sp>
        <p:nvSpPr>
          <p:cNvPr id="6" name="TextBox 5"/>
          <p:cNvSpPr txBox="1"/>
          <p:nvPr/>
        </p:nvSpPr>
        <p:spPr>
          <a:xfrm>
            <a:off x="760520" y="1801166"/>
            <a:ext cx="10052649" cy="4678204"/>
          </a:xfrm>
          <a:prstGeom prst="rect">
            <a:avLst/>
          </a:prstGeom>
          <a:noFill/>
        </p:spPr>
        <p:txBody>
          <a:bodyPr wrap="square" lIns="91440" tIns="45720" rIns="91440" bIns="45720" rtlCol="0" anchor="t">
            <a:spAutoFit/>
          </a:bodyPr>
          <a:lstStyle/>
          <a:p>
            <a:r>
              <a:rPr lang="en-GB" sz="2800" b="1" i="1" dirty="0">
                <a:solidFill>
                  <a:srgbClr val="FF0000"/>
                </a:solidFill>
              </a:rPr>
              <a:t>S20 OAPA 1861: </a:t>
            </a:r>
            <a:r>
              <a:rPr lang="en-GB" sz="2800" i="1" dirty="0"/>
              <a:t>Whosoever shall unlawfully and maliciously wound or inflict any grievous bodily harm upon any other person, either with or without any weapon or instrument, shall be guilty of a misdemeanour, and being convicted thereof shall…. Be liable to imprisonment for not more than five years.</a:t>
            </a:r>
            <a:endParaRPr lang="en-GB" sz="2800" i="1" dirty="0">
              <a:cs typeface="Calibri"/>
            </a:endParaRPr>
          </a:p>
          <a:p>
            <a:endParaRPr lang="en-GB" sz="2800" b="1" u="sng" dirty="0">
              <a:cs typeface="Calibri"/>
            </a:endParaRPr>
          </a:p>
          <a:p>
            <a:r>
              <a:rPr lang="en-GB" sz="2800" b="1" u="sng" dirty="0"/>
              <a:t>Elements of the offence:</a:t>
            </a:r>
            <a:endParaRPr lang="en-GB" sz="2800" b="1" u="sng" dirty="0">
              <a:cs typeface="Calibri"/>
            </a:endParaRPr>
          </a:p>
          <a:p>
            <a:pPr marL="285750" indent="-285750">
              <a:buFontTx/>
              <a:buChar char="-"/>
            </a:pPr>
            <a:r>
              <a:rPr lang="en-GB" sz="2800" dirty="0"/>
              <a:t>There was unlawful conduct on the part of D;</a:t>
            </a:r>
            <a:endParaRPr lang="en-GB" sz="2800" dirty="0">
              <a:cs typeface="Calibri"/>
            </a:endParaRPr>
          </a:p>
          <a:p>
            <a:pPr marL="285750" indent="-285750">
              <a:buFontTx/>
              <a:buChar char="-"/>
            </a:pPr>
            <a:r>
              <a:rPr lang="en-GB" sz="2800" dirty="0"/>
              <a:t>Another person suffered a wound or grievous bodily harm (GBH);</a:t>
            </a:r>
            <a:endParaRPr lang="en-GB" sz="2800" dirty="0">
              <a:cs typeface="Calibri"/>
            </a:endParaRPr>
          </a:p>
          <a:p>
            <a:pPr marL="285750" indent="-285750">
              <a:buFontTx/>
              <a:buChar char="-"/>
            </a:pPr>
            <a:r>
              <a:rPr lang="en-GB" sz="2800" dirty="0"/>
              <a:t>D maliciously inflicted the wound or GBH.</a:t>
            </a:r>
            <a:endParaRPr lang="en-GB" sz="2800" dirty="0">
              <a:cs typeface="Calibri"/>
            </a:endParaRPr>
          </a:p>
          <a:p>
            <a:r>
              <a:rPr lang="en-GB" dirty="0"/>
              <a:t> </a:t>
            </a: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819567861"/>
      </p:ext>
    </p:extLst>
  </p:cSld>
  <p:clrMapOvr>
    <a:masterClrMapping/>
  </p:clrMapOvr>
  <mc:AlternateContent xmlns:mc="http://schemas.openxmlformats.org/markup-compatibility/2006" xmlns:p14="http://schemas.microsoft.com/office/powerpoint/2010/main">
    <mc:Choice Requires="p14">
      <p:transition spd="slow" p14:dur="2000" advTm="59774"/>
    </mc:Choice>
    <mc:Fallback xmlns="">
      <p:transition spd="slow" advTm="597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4993743-B10A-433C-9996-3035D2C3A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45">
            <a:extLst>
              <a:ext uri="{FF2B5EF4-FFF2-40B4-BE49-F238E27FC236}">
                <a16:creationId xmlns:a16="http://schemas.microsoft.com/office/drawing/2014/main" id="{BB3B8946-A0AA-42D4-8A24-639DC6EA17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6">
            <a:extLst>
              <a:ext uri="{FF2B5EF4-FFF2-40B4-BE49-F238E27FC236}">
                <a16:creationId xmlns:a16="http://schemas.microsoft.com/office/drawing/2014/main" id="{AB1038E6-06EF-4DCB-B52E-D3825C50F7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47">
            <a:extLst>
              <a:ext uri="{FF2B5EF4-FFF2-40B4-BE49-F238E27FC236}">
                <a16:creationId xmlns:a16="http://schemas.microsoft.com/office/drawing/2014/main" id="{5C7EF35C-8B7D-4026-8F09-8B2B225057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44">
            <a:extLst>
              <a:ext uri="{FF2B5EF4-FFF2-40B4-BE49-F238E27FC236}">
                <a16:creationId xmlns:a16="http://schemas.microsoft.com/office/drawing/2014/main" id="{5F24A71D-C0A9-49AC-B2D1-5A9EA2BD38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348538"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Rectangle 21">
            <a:extLst>
              <a:ext uri="{FF2B5EF4-FFF2-40B4-BE49-F238E27FC236}">
                <a16:creationId xmlns:a16="http://schemas.microsoft.com/office/drawing/2014/main" id="{14280C55-570C-4284-9850-B2BA33DB67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7033095"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964760" y="804328"/>
            <a:ext cx="6091312" cy="1205821"/>
          </a:xfrm>
        </p:spPr>
        <p:txBody>
          <a:bodyPr vert="horz" lIns="91440" tIns="45720" rIns="91440" bIns="45720" rtlCol="0" anchor="ctr">
            <a:normAutofit/>
          </a:bodyPr>
          <a:lstStyle/>
          <a:p>
            <a:r>
              <a:rPr lang="en-US" sz="3400">
                <a:solidFill>
                  <a:srgbClr val="FEFFFF"/>
                </a:solidFill>
              </a:rPr>
              <a:t>The actus reus of wounding and inflicting GBH without intent</a:t>
            </a:r>
          </a:p>
        </p:txBody>
      </p:sp>
      <p:sp>
        <p:nvSpPr>
          <p:cNvPr id="5" name="TextBox 4"/>
          <p:cNvSpPr txBox="1"/>
          <p:nvPr/>
        </p:nvSpPr>
        <p:spPr>
          <a:xfrm>
            <a:off x="1138416" y="2379431"/>
            <a:ext cx="6880938" cy="4296404"/>
          </a:xfrm>
          <a:prstGeom prst="rect">
            <a:avLst/>
          </a:prstGeom>
        </p:spPr>
        <p:txBody>
          <a:bodyPr vert="horz" lIns="91440" tIns="45720" rIns="91440" bIns="45720" rtlCol="0" anchor="t">
            <a:noAutofit/>
          </a:bodyPr>
          <a:lstStyle/>
          <a:p>
            <a:pPr indent="-228600" defTabSz="914400">
              <a:lnSpc>
                <a:spcPct val="90000"/>
              </a:lnSpc>
              <a:spcAft>
                <a:spcPts val="600"/>
              </a:spcAft>
              <a:buFont typeface="Arial" panose="020B0604020202020204" pitchFamily="34" charset="0"/>
              <a:buChar char="•"/>
            </a:pPr>
            <a:r>
              <a:rPr lang="en-US" sz="2000" b="1" dirty="0"/>
              <a:t>Actus </a:t>
            </a:r>
            <a:r>
              <a:rPr lang="en-US" sz="2000" b="1" dirty="0" err="1"/>
              <a:t>reus</a:t>
            </a:r>
            <a:r>
              <a:rPr lang="en-US" sz="2000" b="1" dirty="0"/>
              <a:t>: </a:t>
            </a:r>
            <a:r>
              <a:rPr lang="en-US" sz="2000" b="1" dirty="0">
                <a:solidFill>
                  <a:srgbClr val="0070C0"/>
                </a:solidFill>
              </a:rPr>
              <a:t>With or without a weapon, D unlawfully causes either a wound or GBH to another person</a:t>
            </a:r>
            <a:endParaRPr lang="en-US" sz="2000" b="1" dirty="0">
              <a:solidFill>
                <a:srgbClr val="0070C0"/>
              </a:solidFill>
              <a:cs typeface="Calibri"/>
            </a:endParaRPr>
          </a:p>
          <a:p>
            <a:pPr indent="-228600" defTabSz="914400">
              <a:lnSpc>
                <a:spcPct val="90000"/>
              </a:lnSpc>
              <a:spcAft>
                <a:spcPts val="600"/>
              </a:spcAft>
              <a:buFont typeface="Arial" panose="020B0604020202020204" pitchFamily="34" charset="0"/>
              <a:buChar char="•"/>
            </a:pPr>
            <a:endParaRPr lang="en-US" sz="2000" b="1" dirty="0">
              <a:cs typeface="Calibri"/>
            </a:endParaRPr>
          </a:p>
          <a:p>
            <a:pPr marL="285750" indent="-228600" defTabSz="914400">
              <a:lnSpc>
                <a:spcPct val="90000"/>
              </a:lnSpc>
              <a:spcAft>
                <a:spcPts val="600"/>
              </a:spcAft>
              <a:buFont typeface="Arial" panose="020B0604020202020204" pitchFamily="34" charset="0"/>
              <a:buChar char="•"/>
            </a:pPr>
            <a:r>
              <a:rPr lang="en-US" sz="2000" b="1" dirty="0"/>
              <a:t>There was unlawful conduct on the part of D</a:t>
            </a:r>
            <a:endParaRPr lang="en-US" sz="2000" b="1" dirty="0">
              <a:cs typeface="Calibri"/>
            </a:endParaRPr>
          </a:p>
          <a:p>
            <a:pPr marL="285750" indent="-228600" defTabSz="914400">
              <a:lnSpc>
                <a:spcPct val="90000"/>
              </a:lnSpc>
              <a:spcAft>
                <a:spcPts val="600"/>
              </a:spcAft>
              <a:buFont typeface="Arial" panose="020B0604020202020204" pitchFamily="34" charset="0"/>
              <a:buChar char="•"/>
            </a:pPr>
            <a:r>
              <a:rPr lang="en-US" sz="2000" b="1" dirty="0"/>
              <a:t>Another person suffered either a wound or grievous bodily harm</a:t>
            </a:r>
            <a:endParaRPr lang="en-US" sz="2000" b="1" dirty="0">
              <a:cs typeface="Calibri"/>
            </a:endParaRPr>
          </a:p>
          <a:p>
            <a:pPr marL="342900" indent="-228600" defTabSz="914400">
              <a:lnSpc>
                <a:spcPct val="90000"/>
              </a:lnSpc>
              <a:spcAft>
                <a:spcPts val="600"/>
              </a:spcAft>
              <a:buFont typeface="Arial" panose="020B0604020202020204" pitchFamily="34" charset="0"/>
              <a:buChar char="•"/>
            </a:pPr>
            <a:r>
              <a:rPr lang="en-US" sz="2000" b="1" dirty="0"/>
              <a:t>Wounding – </a:t>
            </a:r>
            <a:r>
              <a:rPr lang="en-US" sz="2000" b="1" i="1" dirty="0">
                <a:solidFill>
                  <a:srgbClr val="FF0000"/>
                </a:solidFill>
              </a:rPr>
              <a:t>C v Eisenhower (1984)</a:t>
            </a:r>
            <a:endParaRPr lang="en-US" sz="2000" b="1" i="1" dirty="0">
              <a:solidFill>
                <a:srgbClr val="FF0000"/>
              </a:solidFill>
              <a:cs typeface="Calibri"/>
            </a:endParaRPr>
          </a:p>
          <a:p>
            <a:pPr marL="342900" indent="-228600" defTabSz="914400">
              <a:lnSpc>
                <a:spcPct val="90000"/>
              </a:lnSpc>
              <a:spcAft>
                <a:spcPts val="600"/>
              </a:spcAft>
              <a:buFont typeface="Arial" panose="020B0604020202020204" pitchFamily="34" charset="0"/>
              <a:buChar char="•"/>
            </a:pPr>
            <a:r>
              <a:rPr lang="en-US" sz="2000" b="1" dirty="0"/>
              <a:t>Grievous bodily harm (GBH) – </a:t>
            </a:r>
            <a:endParaRPr lang="en-US" sz="2000" b="1" dirty="0">
              <a:cs typeface="Calibri"/>
            </a:endParaRPr>
          </a:p>
          <a:p>
            <a:pPr indent="-228600" defTabSz="914400">
              <a:lnSpc>
                <a:spcPct val="90000"/>
              </a:lnSpc>
              <a:spcAft>
                <a:spcPts val="600"/>
              </a:spcAft>
              <a:buFont typeface="Arial" panose="020B0604020202020204" pitchFamily="34" charset="0"/>
              <a:buChar char="•"/>
            </a:pPr>
            <a:r>
              <a:rPr lang="en-US" sz="2000" b="1" i="1" dirty="0">
                <a:solidFill>
                  <a:srgbClr val="FF0000"/>
                </a:solidFill>
              </a:rPr>
              <a:t>Smith [1961]</a:t>
            </a:r>
            <a:endParaRPr lang="en-US" sz="2000" b="1" i="1" dirty="0">
              <a:solidFill>
                <a:srgbClr val="FF0000"/>
              </a:solidFill>
              <a:cs typeface="Calibri"/>
            </a:endParaRPr>
          </a:p>
          <a:p>
            <a:pPr indent="-228600" defTabSz="914400">
              <a:lnSpc>
                <a:spcPct val="90000"/>
              </a:lnSpc>
              <a:spcAft>
                <a:spcPts val="600"/>
              </a:spcAft>
              <a:buFont typeface="Arial" panose="020B0604020202020204" pitchFamily="34" charset="0"/>
              <a:buChar char="•"/>
            </a:pPr>
            <a:r>
              <a:rPr lang="en-US" sz="2000" b="1" i="1" dirty="0">
                <a:solidFill>
                  <a:srgbClr val="FF0000"/>
                </a:solidFill>
              </a:rPr>
              <a:t>Wood [1830]</a:t>
            </a:r>
            <a:endParaRPr lang="en-US" sz="2000" b="1" i="1" dirty="0">
              <a:solidFill>
                <a:srgbClr val="FF0000"/>
              </a:solidFill>
              <a:cs typeface="Calibri"/>
            </a:endParaRPr>
          </a:p>
          <a:p>
            <a:pPr indent="-228600" defTabSz="914400">
              <a:lnSpc>
                <a:spcPct val="90000"/>
              </a:lnSpc>
              <a:spcAft>
                <a:spcPts val="600"/>
              </a:spcAft>
              <a:buFont typeface="Arial" panose="020B0604020202020204" pitchFamily="34" charset="0"/>
              <a:buChar char="•"/>
            </a:pPr>
            <a:r>
              <a:rPr lang="en-US" sz="2000" b="1" i="1" dirty="0" err="1">
                <a:solidFill>
                  <a:srgbClr val="FF0000"/>
                </a:solidFill>
              </a:rPr>
              <a:t>Bollom</a:t>
            </a:r>
            <a:r>
              <a:rPr lang="en-US" sz="2000" b="1" i="1" dirty="0">
                <a:solidFill>
                  <a:srgbClr val="FF0000"/>
                </a:solidFill>
              </a:rPr>
              <a:t> [2004]</a:t>
            </a:r>
            <a:endParaRPr lang="en-US" sz="2000" b="1" i="1" dirty="0">
              <a:solidFill>
                <a:srgbClr val="FF0000"/>
              </a:solidFill>
              <a:cs typeface="Calibri"/>
            </a:endParaRPr>
          </a:p>
          <a:p>
            <a:pPr marL="285750" indent="-228600" defTabSz="914400">
              <a:lnSpc>
                <a:spcPct val="90000"/>
              </a:lnSpc>
              <a:spcAft>
                <a:spcPts val="600"/>
              </a:spcAft>
              <a:buFont typeface="Arial" panose="020B0604020202020204" pitchFamily="34" charset="0"/>
              <a:buChar char="•"/>
            </a:pPr>
            <a:r>
              <a:rPr lang="en-US" sz="2000" b="1" dirty="0"/>
              <a:t>D’s conduct caused the wound/inflicted the grievous bodily harm</a:t>
            </a:r>
            <a:endParaRPr lang="en-US" sz="2000" b="1" dirty="0">
              <a:cs typeface="Calibri"/>
            </a:endParaRPr>
          </a:p>
        </p:txBody>
      </p:sp>
      <p:pic>
        <p:nvPicPr>
          <p:cNvPr id="6" name="Picture 5"/>
          <p:cNvPicPr>
            <a:picLocks noChangeAspect="1"/>
          </p:cNvPicPr>
          <p:nvPr/>
        </p:nvPicPr>
        <p:blipFill>
          <a:blip r:embed="rId5"/>
          <a:stretch>
            <a:fillRect/>
          </a:stretch>
        </p:blipFill>
        <p:spPr>
          <a:xfrm>
            <a:off x="8024706" y="1261619"/>
            <a:ext cx="3343407" cy="1451097"/>
          </a:xfrm>
          <a:prstGeom prst="rect">
            <a:avLst/>
          </a:prstGeom>
        </p:spPr>
      </p:pic>
      <p:pic>
        <p:nvPicPr>
          <p:cNvPr id="7" name="Picture 6"/>
          <p:cNvPicPr>
            <a:picLocks noChangeAspect="1"/>
          </p:cNvPicPr>
          <p:nvPr/>
        </p:nvPicPr>
        <p:blipFill>
          <a:blip r:embed="rId6"/>
          <a:stretch>
            <a:fillRect/>
          </a:stretch>
        </p:blipFill>
        <p:spPr>
          <a:xfrm>
            <a:off x="8024706" y="3547207"/>
            <a:ext cx="3340358" cy="2685647"/>
          </a:xfrm>
          <a:prstGeom prst="rect">
            <a:avLst/>
          </a:prstGeom>
        </p:spPr>
      </p:pic>
      <p:pic>
        <p:nvPicPr>
          <p:cNvPr id="8" name="Audio 7">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312978247"/>
      </p:ext>
    </p:extLst>
  </p:cSld>
  <p:clrMapOvr>
    <a:masterClrMapping/>
  </p:clrMapOvr>
  <mc:AlternateContent xmlns:mc="http://schemas.openxmlformats.org/markup-compatibility/2006" xmlns:p14="http://schemas.microsoft.com/office/powerpoint/2010/main">
    <mc:Choice Requires="p14">
      <p:transition spd="slow" p14:dur="2000" advTm="251635"/>
    </mc:Choice>
    <mc:Fallback xmlns="">
      <p:transition spd="slow" advTm="2516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13"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Rectangle 16">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1047280" y="759805"/>
            <a:ext cx="10306520" cy="1325563"/>
          </a:xfrm>
        </p:spPr>
        <p:txBody>
          <a:bodyPr vert="horz" lIns="91440" tIns="45720" rIns="91440" bIns="45720" rtlCol="0" anchor="ctr">
            <a:normAutofit/>
          </a:bodyPr>
          <a:lstStyle/>
          <a:p>
            <a:r>
              <a:rPr lang="en-US" sz="4000">
                <a:solidFill>
                  <a:srgbClr val="FFFFFF"/>
                </a:solidFill>
              </a:rPr>
              <a:t>The Mens rea for wounding and inflicting GBH without intent</a:t>
            </a:r>
          </a:p>
        </p:txBody>
      </p:sp>
      <p:sp>
        <p:nvSpPr>
          <p:cNvPr id="4" name="TextBox 3"/>
          <p:cNvSpPr txBox="1"/>
          <p:nvPr/>
        </p:nvSpPr>
        <p:spPr>
          <a:xfrm>
            <a:off x="1065470" y="2436941"/>
            <a:ext cx="4412979" cy="4095120"/>
          </a:xfrm>
          <a:prstGeom prst="rect">
            <a:avLst/>
          </a:prstGeom>
        </p:spPr>
        <p:txBody>
          <a:bodyPr vert="horz" lIns="91440" tIns="45720" rIns="91440" bIns="45720" rtlCol="0" anchor="t">
            <a:normAutofit/>
          </a:bodyPr>
          <a:lstStyle/>
          <a:p>
            <a:pPr indent="-228600" defTabSz="914400">
              <a:lnSpc>
                <a:spcPct val="90000"/>
              </a:lnSpc>
              <a:spcAft>
                <a:spcPts val="600"/>
              </a:spcAft>
              <a:buFont typeface="Arial" panose="020B0604020202020204" pitchFamily="34" charset="0"/>
              <a:buChar char="•"/>
            </a:pPr>
            <a:r>
              <a:rPr lang="en-US" sz="2400"/>
              <a:t>“</a:t>
            </a:r>
            <a:r>
              <a:rPr lang="en-US" sz="2400" b="1"/>
              <a:t>Maliciously” – </a:t>
            </a:r>
            <a:r>
              <a:rPr lang="en-US" sz="2400" b="1" i="1">
                <a:solidFill>
                  <a:srgbClr val="FF0000"/>
                </a:solidFill>
              </a:rPr>
              <a:t>Savage, </a:t>
            </a:r>
            <a:r>
              <a:rPr lang="en-US" sz="2400" b="1" i="1" err="1">
                <a:solidFill>
                  <a:srgbClr val="FF0000"/>
                </a:solidFill>
              </a:rPr>
              <a:t>Parmenter</a:t>
            </a:r>
            <a:r>
              <a:rPr lang="en-US" sz="2400" b="1" i="1">
                <a:solidFill>
                  <a:srgbClr val="FF0000"/>
                </a:solidFill>
              </a:rPr>
              <a:t> [1991]</a:t>
            </a:r>
          </a:p>
          <a:p>
            <a:pPr indent="-228600" defTabSz="914400">
              <a:lnSpc>
                <a:spcPct val="90000"/>
              </a:lnSpc>
              <a:spcAft>
                <a:spcPts val="600"/>
              </a:spcAft>
              <a:buFont typeface="Arial" panose="020B0604020202020204" pitchFamily="34" charset="0"/>
              <a:buChar char="•"/>
            </a:pPr>
            <a:endParaRPr lang="en-US" sz="2400" b="1"/>
          </a:p>
          <a:p>
            <a:pPr indent="-228600" defTabSz="914400">
              <a:lnSpc>
                <a:spcPct val="90000"/>
              </a:lnSpc>
              <a:spcAft>
                <a:spcPts val="600"/>
              </a:spcAft>
              <a:buFont typeface="Arial" panose="020B0604020202020204" pitchFamily="34" charset="0"/>
              <a:buChar char="•"/>
            </a:pPr>
            <a:r>
              <a:rPr lang="en-US" sz="2400" b="1"/>
              <a:t>House of Lords held that the </a:t>
            </a:r>
            <a:r>
              <a:rPr lang="en-US" sz="2400" b="1" err="1"/>
              <a:t>mens</a:t>
            </a:r>
            <a:r>
              <a:rPr lang="en-US" sz="2400" b="1"/>
              <a:t> rea for s20 is that D must foresee that as a result of his conduct:</a:t>
            </a:r>
          </a:p>
          <a:p>
            <a:pPr indent="-228600" defTabSz="914400">
              <a:lnSpc>
                <a:spcPct val="90000"/>
              </a:lnSpc>
              <a:spcAft>
                <a:spcPts val="600"/>
              </a:spcAft>
              <a:buFont typeface="Arial" panose="020B0604020202020204" pitchFamily="34" charset="0"/>
              <a:buChar char="•"/>
            </a:pPr>
            <a:endParaRPr lang="en-US" sz="2400" b="1"/>
          </a:p>
          <a:p>
            <a:pPr indent="-228600" defTabSz="914400">
              <a:lnSpc>
                <a:spcPct val="90000"/>
              </a:lnSpc>
              <a:spcAft>
                <a:spcPts val="600"/>
              </a:spcAft>
              <a:buFont typeface="Arial" panose="020B0604020202020204" pitchFamily="34" charset="0"/>
              <a:buChar char="•"/>
            </a:pPr>
            <a:r>
              <a:rPr lang="en-US" sz="2400"/>
              <a:t>“some physical harm to some person, albeit of a minor character, might result.”</a:t>
            </a:r>
          </a:p>
          <a:p>
            <a:pPr indent="-228600" defTabSz="914400">
              <a:lnSpc>
                <a:spcPct val="90000"/>
              </a:lnSpc>
              <a:spcAft>
                <a:spcPts val="600"/>
              </a:spcAft>
              <a:buFont typeface="Arial" panose="020B0604020202020204" pitchFamily="34" charset="0"/>
              <a:buChar char="•"/>
            </a:pPr>
            <a:endParaRPr lang="en-US" sz="2400" b="1"/>
          </a:p>
          <a:p>
            <a:pPr indent="-228600" defTabSz="914400">
              <a:lnSpc>
                <a:spcPct val="90000"/>
              </a:lnSpc>
              <a:spcAft>
                <a:spcPts val="600"/>
              </a:spcAft>
              <a:buFont typeface="Arial" panose="020B0604020202020204" pitchFamily="34" charset="0"/>
              <a:buChar char="•"/>
            </a:pPr>
            <a:endParaRPr lang="en-US" sz="2400" b="1"/>
          </a:p>
          <a:p>
            <a:pPr indent="-228600" defTabSz="914400">
              <a:lnSpc>
                <a:spcPct val="90000"/>
              </a:lnSpc>
              <a:spcAft>
                <a:spcPts val="600"/>
              </a:spcAft>
              <a:buFont typeface="Arial" panose="020B0604020202020204" pitchFamily="34" charset="0"/>
              <a:buChar char="•"/>
            </a:pPr>
            <a:endParaRPr lang="en-US" sz="2400" b="1"/>
          </a:p>
        </p:txBody>
      </p:sp>
      <p:pic>
        <p:nvPicPr>
          <p:cNvPr id="5" name="Picture 4"/>
          <p:cNvPicPr>
            <a:picLocks noChangeAspect="1"/>
          </p:cNvPicPr>
          <p:nvPr/>
        </p:nvPicPr>
        <p:blipFill rotWithShape="1">
          <a:blip r:embed="rId5"/>
          <a:srcRect t="24882" r="2" b="15701"/>
          <a:stretch/>
        </p:blipFill>
        <p:spPr>
          <a:xfrm>
            <a:off x="6098892" y="2492376"/>
            <a:ext cx="4802404" cy="3563372"/>
          </a:xfrm>
          <a:prstGeom prst="rect">
            <a:avLst/>
          </a:prstGeom>
        </p:spPr>
      </p:pic>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37089160"/>
      </p:ext>
    </p:extLst>
  </p:cSld>
  <p:clrMapOvr>
    <a:masterClrMapping/>
  </p:clrMapOvr>
  <mc:AlternateContent xmlns:mc="http://schemas.openxmlformats.org/markup-compatibility/2006" xmlns:p14="http://schemas.microsoft.com/office/powerpoint/2010/main">
    <mc:Choice Requires="p14">
      <p:transition spd="slow" p14:dur="2000" advTm="122220"/>
    </mc:Choice>
    <mc:Fallback xmlns="">
      <p:transition spd="slow" advTm="1222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6BA0321-66BF-4BBE-A421-90AD53CC68BA}"/>
              </a:ext>
            </a:extLst>
          </p:cNvPr>
          <p:cNvSpPr txBox="1"/>
          <p:nvPr/>
        </p:nvSpPr>
        <p:spPr>
          <a:xfrm>
            <a:off x="598098" y="439947"/>
            <a:ext cx="303074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Was there unlawful conduct?</a:t>
            </a:r>
            <a:endParaRPr lang="en-GB" dirty="0">
              <a:cs typeface="Calibri"/>
            </a:endParaRPr>
          </a:p>
        </p:txBody>
      </p:sp>
      <p:sp>
        <p:nvSpPr>
          <p:cNvPr id="4" name="TextBox 3">
            <a:extLst>
              <a:ext uri="{FF2B5EF4-FFF2-40B4-BE49-F238E27FC236}">
                <a16:creationId xmlns:a16="http://schemas.microsoft.com/office/drawing/2014/main" id="{421A4563-CA39-4231-B285-0022D5731279}"/>
              </a:ext>
            </a:extLst>
          </p:cNvPr>
          <p:cNvSpPr txBox="1"/>
          <p:nvPr/>
        </p:nvSpPr>
        <p:spPr>
          <a:xfrm>
            <a:off x="597200" y="1359200"/>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Did another person suffer a </a:t>
            </a:r>
            <a:r>
              <a:rPr lang="en-GB">
                <a:cs typeface="Calibri"/>
              </a:rPr>
              <a:t>wound or GBH?</a:t>
            </a:r>
            <a:endParaRPr lang="en-GB" dirty="0">
              <a:cs typeface="Calibri"/>
            </a:endParaRPr>
          </a:p>
          <a:p>
            <a:endParaRPr lang="en-GB" dirty="0">
              <a:cs typeface="Calibri"/>
            </a:endParaRPr>
          </a:p>
        </p:txBody>
      </p:sp>
      <p:sp>
        <p:nvSpPr>
          <p:cNvPr id="5" name="TextBox 4">
            <a:extLst>
              <a:ext uri="{FF2B5EF4-FFF2-40B4-BE49-F238E27FC236}">
                <a16:creationId xmlns:a16="http://schemas.microsoft.com/office/drawing/2014/main" id="{921A3BCF-59C2-4F91-95F1-94EBA54EDE27}"/>
              </a:ext>
            </a:extLst>
          </p:cNvPr>
          <p:cNvSpPr txBox="1"/>
          <p:nvPr/>
        </p:nvSpPr>
        <p:spPr>
          <a:xfrm>
            <a:off x="596301" y="2522867"/>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Did the D's conduct cause </a:t>
            </a:r>
            <a:r>
              <a:rPr lang="en-GB">
                <a:cs typeface="Calibri"/>
              </a:rPr>
              <a:t>this?</a:t>
            </a:r>
            <a:endParaRPr lang="en-GB" dirty="0">
              <a:cs typeface="Calibri"/>
            </a:endParaRPr>
          </a:p>
        </p:txBody>
      </p:sp>
      <p:sp>
        <p:nvSpPr>
          <p:cNvPr id="6" name="TextBox 5">
            <a:extLst>
              <a:ext uri="{FF2B5EF4-FFF2-40B4-BE49-F238E27FC236}">
                <a16:creationId xmlns:a16="http://schemas.microsoft.com/office/drawing/2014/main" id="{57A87CFB-1B21-48EC-A440-B4A3F3D9B294}"/>
              </a:ext>
            </a:extLst>
          </p:cNvPr>
          <p:cNvSpPr txBox="1"/>
          <p:nvPr/>
        </p:nvSpPr>
        <p:spPr>
          <a:xfrm>
            <a:off x="581025" y="3815931"/>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Did D maliciously cause the result?</a:t>
            </a:r>
            <a:endParaRPr lang="en-GB" dirty="0">
              <a:cs typeface="Calibri"/>
            </a:endParaRPr>
          </a:p>
        </p:txBody>
      </p:sp>
      <p:sp>
        <p:nvSpPr>
          <p:cNvPr id="7" name="TextBox 6">
            <a:extLst>
              <a:ext uri="{FF2B5EF4-FFF2-40B4-BE49-F238E27FC236}">
                <a16:creationId xmlns:a16="http://schemas.microsoft.com/office/drawing/2014/main" id="{D94B2B73-82BC-4F45-AA3B-A33734FC8523}"/>
              </a:ext>
            </a:extLst>
          </p:cNvPr>
          <p:cNvSpPr txBox="1"/>
          <p:nvPr/>
        </p:nvSpPr>
        <p:spPr>
          <a:xfrm>
            <a:off x="580127" y="5511560"/>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D is guilty of wounding or </a:t>
            </a:r>
            <a:r>
              <a:rPr lang="en-GB">
                <a:cs typeface="Calibri"/>
              </a:rPr>
              <a:t>causing GBH without intent</a:t>
            </a:r>
            <a:endParaRPr lang="en-GB" dirty="0">
              <a:cs typeface="Calibri"/>
            </a:endParaRPr>
          </a:p>
        </p:txBody>
      </p:sp>
      <p:sp>
        <p:nvSpPr>
          <p:cNvPr id="8" name="Arrow: Down 7">
            <a:extLst>
              <a:ext uri="{FF2B5EF4-FFF2-40B4-BE49-F238E27FC236}">
                <a16:creationId xmlns:a16="http://schemas.microsoft.com/office/drawing/2014/main" id="{D4A97304-556A-4093-B098-A8739F80F520}"/>
              </a:ext>
            </a:extLst>
          </p:cNvPr>
          <p:cNvSpPr/>
          <p:nvPr/>
        </p:nvSpPr>
        <p:spPr>
          <a:xfrm>
            <a:off x="1794776" y="735567"/>
            <a:ext cx="402566" cy="54634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row: Down 8">
            <a:extLst>
              <a:ext uri="{FF2B5EF4-FFF2-40B4-BE49-F238E27FC236}">
                <a16:creationId xmlns:a16="http://schemas.microsoft.com/office/drawing/2014/main" id="{D8BC5181-1940-44FC-8A30-D2D79616BFF6}"/>
              </a:ext>
            </a:extLst>
          </p:cNvPr>
          <p:cNvSpPr/>
          <p:nvPr/>
        </p:nvSpPr>
        <p:spPr>
          <a:xfrm>
            <a:off x="1779499" y="1985499"/>
            <a:ext cx="388189" cy="53196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rrow: Down 9">
            <a:extLst>
              <a:ext uri="{FF2B5EF4-FFF2-40B4-BE49-F238E27FC236}">
                <a16:creationId xmlns:a16="http://schemas.microsoft.com/office/drawing/2014/main" id="{580BB49A-EF30-47B4-85E4-FAC1115B059E}"/>
              </a:ext>
            </a:extLst>
          </p:cNvPr>
          <p:cNvSpPr/>
          <p:nvPr/>
        </p:nvSpPr>
        <p:spPr>
          <a:xfrm>
            <a:off x="1721989" y="3092555"/>
            <a:ext cx="388189" cy="53196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Down 10">
            <a:extLst>
              <a:ext uri="{FF2B5EF4-FFF2-40B4-BE49-F238E27FC236}">
                <a16:creationId xmlns:a16="http://schemas.microsoft.com/office/drawing/2014/main" id="{3CE0A0E6-830D-48EC-BF92-D501A49B5279}"/>
              </a:ext>
            </a:extLst>
          </p:cNvPr>
          <p:cNvSpPr/>
          <p:nvPr/>
        </p:nvSpPr>
        <p:spPr>
          <a:xfrm>
            <a:off x="1808254" y="4602178"/>
            <a:ext cx="388189" cy="53196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Audio 1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590702474"/>
      </p:ext>
    </p:extLst>
  </p:cSld>
  <p:clrMapOvr>
    <a:masterClrMapping/>
  </p:clrMapOvr>
  <mc:AlternateContent xmlns:mc="http://schemas.openxmlformats.org/markup-compatibility/2006" xmlns:p14="http://schemas.microsoft.com/office/powerpoint/2010/main">
    <mc:Choice Requires="p14">
      <p:transition spd="slow" p14:dur="2000" advTm="68732"/>
    </mc:Choice>
    <mc:Fallback xmlns="">
      <p:transition spd="slow" advTm="687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Wounding and causing grievous bodily harm with intent: s18 OAPA 1861</a:t>
            </a:r>
          </a:p>
        </p:txBody>
      </p:sp>
      <p:sp>
        <p:nvSpPr>
          <p:cNvPr id="3" name="TextBox 2"/>
          <p:cNvSpPr txBox="1"/>
          <p:nvPr/>
        </p:nvSpPr>
        <p:spPr>
          <a:xfrm>
            <a:off x="793377" y="2171700"/>
            <a:ext cx="6172200" cy="4303059"/>
          </a:xfrm>
          <a:prstGeom prst="rect">
            <a:avLst/>
          </a:prstGeom>
          <a:solidFill>
            <a:schemeClr val="bg1"/>
          </a:solidFill>
        </p:spPr>
        <p:txBody>
          <a:bodyPr wrap="square" rtlCol="0">
            <a:spAutoFit/>
          </a:bodyPr>
          <a:lstStyle/>
          <a:p>
            <a:endParaRPr lang="en-GB" dirty="0"/>
          </a:p>
        </p:txBody>
      </p:sp>
      <p:sp>
        <p:nvSpPr>
          <p:cNvPr id="4" name="TextBox 3"/>
          <p:cNvSpPr txBox="1"/>
          <p:nvPr/>
        </p:nvSpPr>
        <p:spPr>
          <a:xfrm>
            <a:off x="954742" y="2171700"/>
            <a:ext cx="5849470" cy="4154984"/>
          </a:xfrm>
          <a:prstGeom prst="rect">
            <a:avLst/>
          </a:prstGeom>
          <a:noFill/>
        </p:spPr>
        <p:txBody>
          <a:bodyPr wrap="square" rtlCol="0">
            <a:spAutoFit/>
          </a:bodyPr>
          <a:lstStyle/>
          <a:p>
            <a:r>
              <a:rPr lang="en-GB" sz="2400" dirty="0">
                <a:latin typeface="BrowalliaUPC" panose="020B0604020202020204" pitchFamily="34" charset="-34"/>
                <a:cs typeface="BrowalliaUPC" panose="020B0604020202020204" pitchFamily="34" charset="-34"/>
              </a:rPr>
              <a:t>Whosoever shall unlawfully and maliciously by any means whatsoever wound or cause any grievous bodily harm to any person, with intent to do some grievous bodily harm to any person, or with intent to resist or prevent the lawful apprehension or detainer of any person, shall be guilty of felony, and being convicted thereof shall be liable to be kept in penal servitude for life (IMPRISONMENT). </a:t>
            </a:r>
          </a:p>
        </p:txBody>
      </p:sp>
      <p:sp>
        <p:nvSpPr>
          <p:cNvPr id="5" name="TextBox 4"/>
          <p:cNvSpPr txBox="1"/>
          <p:nvPr/>
        </p:nvSpPr>
        <p:spPr>
          <a:xfrm>
            <a:off x="7368988" y="2171700"/>
            <a:ext cx="4329953" cy="4303059"/>
          </a:xfrm>
          <a:prstGeom prst="rect">
            <a:avLst/>
          </a:prstGeom>
          <a:solidFill>
            <a:schemeClr val="tx2">
              <a:lumMod val="10000"/>
              <a:lumOff val="90000"/>
            </a:schemeClr>
          </a:solidFill>
        </p:spPr>
        <p:txBody>
          <a:bodyPr wrap="square" rtlCol="0">
            <a:spAutoFit/>
          </a:bodyPr>
          <a:lstStyle/>
          <a:p>
            <a:endParaRPr lang="en-GB" dirty="0"/>
          </a:p>
        </p:txBody>
      </p:sp>
      <p:sp>
        <p:nvSpPr>
          <p:cNvPr id="6" name="TextBox 5"/>
          <p:cNvSpPr txBox="1"/>
          <p:nvPr/>
        </p:nvSpPr>
        <p:spPr>
          <a:xfrm>
            <a:off x="7597588" y="2430403"/>
            <a:ext cx="3375212" cy="3970318"/>
          </a:xfrm>
          <a:prstGeom prst="rect">
            <a:avLst/>
          </a:prstGeom>
          <a:noFill/>
        </p:spPr>
        <p:txBody>
          <a:bodyPr wrap="square" rtlCol="0">
            <a:spAutoFit/>
          </a:bodyPr>
          <a:lstStyle/>
          <a:p>
            <a:r>
              <a:rPr lang="en-GB" b="1" u="sng" dirty="0"/>
              <a:t>Elements of the offence</a:t>
            </a:r>
            <a:r>
              <a:rPr lang="en-GB" dirty="0"/>
              <a:t>:</a:t>
            </a:r>
          </a:p>
          <a:p>
            <a:pPr marL="285750" indent="-285750">
              <a:buFontTx/>
              <a:buChar char="-"/>
            </a:pPr>
            <a:r>
              <a:rPr lang="en-GB" dirty="0"/>
              <a:t>There was unlawful conduct on the part of D (by any means)</a:t>
            </a:r>
          </a:p>
          <a:p>
            <a:pPr marL="285750" indent="-285750">
              <a:buFontTx/>
              <a:buChar char="-"/>
            </a:pPr>
            <a:r>
              <a:rPr lang="en-GB" dirty="0"/>
              <a:t>A person suffered a wound and/or GBH</a:t>
            </a:r>
          </a:p>
          <a:p>
            <a:pPr marL="285750" indent="-285750">
              <a:buFontTx/>
              <a:buChar char="-"/>
            </a:pPr>
            <a:r>
              <a:rPr lang="en-GB" dirty="0"/>
              <a:t>D’s conduct caused the wound and/or GBH</a:t>
            </a:r>
          </a:p>
          <a:p>
            <a:pPr marL="285750" indent="-285750">
              <a:buFontTx/>
              <a:buChar char="-"/>
            </a:pPr>
            <a:r>
              <a:rPr lang="en-GB" dirty="0"/>
              <a:t>D maliciously brought about the result;</a:t>
            </a:r>
          </a:p>
          <a:p>
            <a:pPr marL="285750" indent="-285750">
              <a:buFontTx/>
              <a:buChar char="-"/>
            </a:pPr>
            <a:r>
              <a:rPr lang="en-GB" dirty="0"/>
              <a:t>D intended to cause GBH or to resist or prevent the lawful apprehension or detainer of any person</a:t>
            </a:r>
          </a:p>
        </p:txBody>
      </p:sp>
      <p:pic>
        <p:nvPicPr>
          <p:cNvPr id="8" name="Audio 7">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3352281245"/>
      </p:ext>
    </p:extLst>
  </p:cSld>
  <p:clrMapOvr>
    <a:masterClrMapping/>
  </p:clrMapOvr>
  <mc:AlternateContent xmlns:mc="http://schemas.openxmlformats.org/markup-compatibility/2006" xmlns:p14="http://schemas.microsoft.com/office/powerpoint/2010/main">
    <mc:Choice Requires="p14">
      <p:transition spd="slow" p14:dur="2000" advTm="49041"/>
    </mc:Choice>
    <mc:Fallback xmlns="">
      <p:transition spd="slow" advTm="490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par>
                    <p:cTn id="7" fill="hold">
                      <p:stCondLst>
                        <p:cond delay="indefinite"/>
                      </p:stCondLst>
                      <p:childTnLst>
                        <p:par>
                          <p:cTn id="8" fill="hold">
                            <p:stCondLst>
                              <p:cond delay="0"/>
                            </p:stCondLst>
                            <p:childTnLst>
                              <p:par>
                                <p:cTn id="9" presetID="22" presetClass="entr" presetSubtype="4"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wipe(down)">
                                      <p:cBhvr>
                                        <p:cTn id="11" dur="500"/>
                                        <p:tgtEl>
                                          <p:spTgt spid="4"/>
                                        </p:tgtEl>
                                      </p:cBhvr>
                                    </p:animEffect>
                                  </p:childTnLst>
                                </p:cTn>
                              </p:par>
                            </p:childTnLst>
                          </p:cTn>
                        </p:par>
                      </p:childTnLst>
                    </p:cTn>
                  </p:par>
                  <p:par>
                    <p:cTn id="12" fill="hold">
                      <p:stCondLst>
                        <p:cond delay="indefinite"/>
                      </p:stCondLst>
                      <p:childTnLst>
                        <p:par>
                          <p:cTn id="13" fill="hold">
                            <p:stCondLst>
                              <p:cond delay="0"/>
                            </p:stCondLst>
                            <p:childTnLst>
                              <p:par>
                                <p:cTn id="14" presetID="8" presetClass="emph" presetSubtype="0" fill="hold" grpId="0" nodeType="clickEffect">
                                  <p:stCondLst>
                                    <p:cond delay="0"/>
                                  </p:stCondLst>
                                  <p:childTnLst>
                                    <p:animRot by="21600000">
                                      <p:cBhvr>
                                        <p:cTn id="15" dur="2000" fill="hold"/>
                                        <p:tgtEl>
                                          <p:spTgt spid="6"/>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6" fill="hold" display="0">
                  <p:stCondLst>
                    <p:cond delay="indefinite"/>
                  </p:stCondLst>
                  <p:endCondLst>
                    <p:cond evt="onStopAudio" delay="0">
                      <p:tgtEl>
                        <p:sldTgt/>
                      </p:tgtEl>
                    </p:cond>
                  </p:endCondLst>
                </p:cTn>
                <p:tgtEl>
                  <p:spTgt spid="8"/>
                </p:tgtEl>
              </p:cMediaNode>
            </p:audio>
          </p:childTnLst>
        </p:cTn>
      </p:par>
    </p:tnLst>
    <p:bldLst>
      <p:bldP spid="4" grpId="0"/>
      <p:bldP spid="6"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Rectangle 18">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958506" y="800392"/>
            <a:ext cx="10264697" cy="1212102"/>
          </a:xfrm>
        </p:spPr>
        <p:txBody>
          <a:bodyPr vert="horz" lIns="91440" tIns="45720" rIns="91440" bIns="45720" rtlCol="0" anchor="ctr">
            <a:normAutofit/>
          </a:bodyPr>
          <a:lstStyle/>
          <a:p>
            <a:r>
              <a:rPr lang="en-US" sz="4000" kern="1200">
                <a:solidFill>
                  <a:srgbClr val="FFFFFF"/>
                </a:solidFill>
                <a:latin typeface="+mj-lt"/>
                <a:ea typeface="+mj-ea"/>
                <a:cs typeface="+mj-cs"/>
              </a:rPr>
              <a:t>S18 OAPA 1861 provides one offence, but there are 4 ways of committing it</a:t>
            </a:r>
          </a:p>
        </p:txBody>
      </p:sp>
      <p:sp>
        <p:nvSpPr>
          <p:cNvPr id="4" name="TextBox 3"/>
          <p:cNvSpPr txBox="1"/>
          <p:nvPr/>
        </p:nvSpPr>
        <p:spPr>
          <a:xfrm>
            <a:off x="1367624" y="2490436"/>
            <a:ext cx="9708995" cy="3567173"/>
          </a:xfrm>
          <a:prstGeom prst="rect">
            <a:avLst/>
          </a:prstGeom>
        </p:spPr>
        <p:txBody>
          <a:bodyPr vert="horz" lIns="91440" tIns="45720" rIns="91440" bIns="45720" rtlCol="0" anchor="ctr">
            <a:normAutofit/>
          </a:bodyPr>
          <a:lstStyle/>
          <a:p>
            <a:pPr indent="-228600" defTabSz="914400">
              <a:lnSpc>
                <a:spcPct val="90000"/>
              </a:lnSpc>
              <a:spcAft>
                <a:spcPts val="600"/>
              </a:spcAft>
              <a:buFont typeface="Arial" panose="020B0604020202020204" pitchFamily="34" charset="0"/>
              <a:buChar char="•"/>
            </a:pPr>
            <a:r>
              <a:rPr lang="en-US" sz="2000" b="1"/>
              <a:t>(1) Wounding with intent to resist/prevent lawful apprehension/detainer of a person</a:t>
            </a:r>
            <a:endParaRPr lang="en-US" sz="2000" b="1" dirty="0">
              <a:cs typeface="Calibri"/>
            </a:endParaRPr>
          </a:p>
          <a:p>
            <a:pPr indent="-228600" defTabSz="914400">
              <a:lnSpc>
                <a:spcPct val="90000"/>
              </a:lnSpc>
              <a:spcAft>
                <a:spcPts val="600"/>
              </a:spcAft>
              <a:buFont typeface="Arial" panose="020B0604020202020204" pitchFamily="34" charset="0"/>
              <a:buChar char="•"/>
            </a:pPr>
            <a:endParaRPr lang="en-US" sz="2000" b="1" dirty="0">
              <a:cs typeface="Calibri"/>
            </a:endParaRPr>
          </a:p>
          <a:p>
            <a:pPr indent="-228600" defTabSz="914400">
              <a:lnSpc>
                <a:spcPct val="90000"/>
              </a:lnSpc>
              <a:spcAft>
                <a:spcPts val="600"/>
              </a:spcAft>
              <a:buFont typeface="Arial" panose="020B0604020202020204" pitchFamily="34" charset="0"/>
              <a:buChar char="•"/>
            </a:pPr>
            <a:r>
              <a:rPr lang="en-US" sz="2000" b="1"/>
              <a:t>(2) Wounding with intent to cause some GBH</a:t>
            </a:r>
            <a:endParaRPr lang="en-US" sz="2000" b="1" dirty="0">
              <a:cs typeface="Calibri"/>
            </a:endParaRPr>
          </a:p>
          <a:p>
            <a:pPr indent="-228600" defTabSz="914400">
              <a:lnSpc>
                <a:spcPct val="90000"/>
              </a:lnSpc>
              <a:spcAft>
                <a:spcPts val="600"/>
              </a:spcAft>
              <a:buFont typeface="Arial" panose="020B0604020202020204" pitchFamily="34" charset="0"/>
              <a:buChar char="•"/>
            </a:pPr>
            <a:endParaRPr lang="en-US" sz="2000" b="1" dirty="0">
              <a:cs typeface="Calibri"/>
            </a:endParaRPr>
          </a:p>
          <a:p>
            <a:pPr indent="-228600" defTabSz="914400">
              <a:lnSpc>
                <a:spcPct val="90000"/>
              </a:lnSpc>
              <a:spcAft>
                <a:spcPts val="600"/>
              </a:spcAft>
              <a:buFont typeface="Arial" panose="020B0604020202020204" pitchFamily="34" charset="0"/>
              <a:buChar char="•"/>
            </a:pPr>
            <a:r>
              <a:rPr lang="en-US" sz="2000" b="1"/>
              <a:t>(3) Causing GBH with intent to resist/prevent lawful apprehension/detainer of a person</a:t>
            </a:r>
            <a:endParaRPr lang="en-US" sz="2000" b="1" dirty="0">
              <a:cs typeface="Calibri"/>
            </a:endParaRPr>
          </a:p>
          <a:p>
            <a:pPr indent="-228600" defTabSz="914400">
              <a:lnSpc>
                <a:spcPct val="90000"/>
              </a:lnSpc>
              <a:spcAft>
                <a:spcPts val="600"/>
              </a:spcAft>
              <a:buFont typeface="Arial" panose="020B0604020202020204" pitchFamily="34" charset="0"/>
              <a:buChar char="•"/>
            </a:pPr>
            <a:endParaRPr lang="en-US" sz="2000" b="1" dirty="0">
              <a:cs typeface="Calibri"/>
            </a:endParaRPr>
          </a:p>
          <a:p>
            <a:pPr indent="-228600" defTabSz="914400">
              <a:lnSpc>
                <a:spcPct val="90000"/>
              </a:lnSpc>
              <a:spcAft>
                <a:spcPts val="600"/>
              </a:spcAft>
              <a:buFont typeface="Arial" panose="020B0604020202020204" pitchFamily="34" charset="0"/>
              <a:buChar char="•"/>
            </a:pPr>
            <a:r>
              <a:rPr lang="en-US" sz="2000" b="1"/>
              <a:t>(4) Causing GBH with intent to cause some GBH</a:t>
            </a:r>
            <a:endParaRPr lang="en-US" sz="2000" b="1">
              <a:cs typeface="Calibri"/>
            </a:endParaRPr>
          </a:p>
          <a:p>
            <a:pPr indent="-228600" defTabSz="914400">
              <a:lnSpc>
                <a:spcPct val="90000"/>
              </a:lnSpc>
              <a:spcAft>
                <a:spcPts val="600"/>
              </a:spcAft>
              <a:buFont typeface="Arial" panose="020B0604020202020204" pitchFamily="34" charset="0"/>
              <a:buChar char="•"/>
            </a:pPr>
            <a:endParaRPr lang="en-US" sz="2000"/>
          </a:p>
          <a:p>
            <a:pPr defTabSz="914400">
              <a:lnSpc>
                <a:spcPct val="90000"/>
              </a:lnSpc>
              <a:spcAft>
                <a:spcPts val="600"/>
              </a:spcAft>
            </a:pPr>
            <a:r>
              <a:rPr lang="en-US" sz="2000"/>
              <a:t>The offence carries a maximum sentence of life imprisonment</a:t>
            </a:r>
            <a:endParaRPr lang="en-US" sz="2000">
              <a:cs typeface="Calibri" panose="020F0502020204030204"/>
            </a:endParaRP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620021810"/>
      </p:ext>
    </p:extLst>
  </p:cSld>
  <p:clrMapOvr>
    <a:masterClrMapping/>
  </p:clrMapOvr>
  <mc:AlternateContent xmlns:mc="http://schemas.openxmlformats.org/markup-compatibility/2006" xmlns:p14="http://schemas.microsoft.com/office/powerpoint/2010/main">
    <mc:Choice Requires="p14">
      <p:transition spd="slow" p14:dur="2000" advTm="44147"/>
    </mc:Choice>
    <mc:Fallback xmlns="">
      <p:transition spd="slow" advTm="441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99930" y="-57150"/>
            <a:ext cx="9601200" cy="1485900"/>
          </a:xfrm>
        </p:spPr>
        <p:txBody>
          <a:bodyPr/>
          <a:lstStyle/>
          <a:p>
            <a:r>
              <a:rPr lang="en-GB" dirty="0"/>
              <a:t>The actus </a:t>
            </a:r>
            <a:r>
              <a:rPr lang="en-GB" dirty="0" err="1"/>
              <a:t>reus</a:t>
            </a:r>
            <a:r>
              <a:rPr lang="en-GB" dirty="0"/>
              <a:t> of s18</a:t>
            </a:r>
          </a:p>
        </p:txBody>
      </p:sp>
      <p:sp>
        <p:nvSpPr>
          <p:cNvPr id="4" name="TextBox 3"/>
          <p:cNvSpPr txBox="1"/>
          <p:nvPr/>
        </p:nvSpPr>
        <p:spPr>
          <a:xfrm>
            <a:off x="481874" y="1338830"/>
            <a:ext cx="11022552" cy="4832092"/>
          </a:xfrm>
          <a:prstGeom prst="rect">
            <a:avLst/>
          </a:prstGeom>
          <a:noFill/>
        </p:spPr>
        <p:txBody>
          <a:bodyPr wrap="square" rtlCol="0">
            <a:spAutoFit/>
          </a:bodyPr>
          <a:lstStyle/>
          <a:p>
            <a:pPr algn="ctr"/>
            <a:r>
              <a:rPr lang="en-GB" sz="2800" b="1" i="1" dirty="0">
                <a:solidFill>
                  <a:srgbClr val="00B0F0"/>
                </a:solidFill>
              </a:rPr>
              <a:t>The AR requires that D, unlawfully and by any means, causes a wound or GBH to any person</a:t>
            </a:r>
          </a:p>
          <a:p>
            <a:pPr algn="ctr"/>
            <a:endParaRPr lang="en-GB" sz="2800" b="1" i="1" dirty="0"/>
          </a:p>
          <a:p>
            <a:pPr marL="285750" indent="-285750">
              <a:buFont typeface="Wingdings" panose="05000000000000000000" pitchFamily="2" charset="2"/>
              <a:buChar char="v"/>
            </a:pPr>
            <a:r>
              <a:rPr lang="en-GB" sz="2800" b="1" dirty="0">
                <a:solidFill>
                  <a:schemeClr val="accent6">
                    <a:lumMod val="75000"/>
                  </a:schemeClr>
                </a:solidFill>
              </a:rPr>
              <a:t>There was unlawful conduct on the part of D (by any means)</a:t>
            </a:r>
          </a:p>
          <a:p>
            <a:pPr marL="342900" indent="-342900">
              <a:buAutoNum type="arabicParenBoth"/>
            </a:pPr>
            <a:r>
              <a:rPr lang="en-GB" sz="2800" b="1" dirty="0"/>
              <a:t>Unlawful</a:t>
            </a:r>
          </a:p>
          <a:p>
            <a:pPr marL="342900" indent="-342900">
              <a:buAutoNum type="arabicParenBoth"/>
            </a:pPr>
            <a:r>
              <a:rPr lang="en-GB" sz="2800" b="1" dirty="0"/>
              <a:t> Conduct</a:t>
            </a:r>
          </a:p>
          <a:p>
            <a:pPr marL="342900" indent="-342900">
              <a:buAutoNum type="arabicParenBoth"/>
            </a:pPr>
            <a:r>
              <a:rPr lang="en-GB" sz="2800" b="1" dirty="0"/>
              <a:t>By any means</a:t>
            </a:r>
          </a:p>
          <a:p>
            <a:endParaRPr lang="en-GB" sz="2800" b="1" dirty="0"/>
          </a:p>
          <a:p>
            <a:pPr marL="285750" indent="-285750">
              <a:buFont typeface="Wingdings" panose="05000000000000000000" pitchFamily="2" charset="2"/>
              <a:buChar char="v"/>
            </a:pPr>
            <a:r>
              <a:rPr lang="en-GB" sz="2800" b="1" dirty="0">
                <a:solidFill>
                  <a:schemeClr val="accent6">
                    <a:lumMod val="75000"/>
                  </a:schemeClr>
                </a:solidFill>
              </a:rPr>
              <a:t>A person suffered a wound and/or grievous bodily harm</a:t>
            </a:r>
          </a:p>
          <a:p>
            <a:endParaRPr lang="en-GB" sz="2800" b="1" dirty="0">
              <a:solidFill>
                <a:schemeClr val="accent6">
                  <a:lumMod val="75000"/>
                </a:schemeClr>
              </a:solidFill>
            </a:endParaRPr>
          </a:p>
          <a:p>
            <a:pPr marL="285750" indent="-285750">
              <a:buFont typeface="Wingdings" panose="05000000000000000000" pitchFamily="2" charset="2"/>
              <a:buChar char="v"/>
            </a:pPr>
            <a:r>
              <a:rPr lang="en-GB" sz="2800" b="1" dirty="0">
                <a:solidFill>
                  <a:schemeClr val="accent6">
                    <a:lumMod val="75000"/>
                  </a:schemeClr>
                </a:solidFill>
              </a:rPr>
              <a:t>D’s conduct caused the wound and/or grievous bodily harm</a:t>
            </a:r>
          </a:p>
        </p:txBody>
      </p:sp>
      <p:pic>
        <p:nvPicPr>
          <p:cNvPr id="3" name="Audio 2">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3089298235"/>
      </p:ext>
    </p:extLst>
  </p:cSld>
  <p:clrMapOvr>
    <a:masterClrMapping/>
  </p:clrMapOvr>
  <mc:AlternateContent xmlns:mc="http://schemas.openxmlformats.org/markup-compatibility/2006" xmlns:p14="http://schemas.microsoft.com/office/powerpoint/2010/main">
    <mc:Choice Requires="p14">
      <p:transition spd="slow" p14:dur="2000" advTm="104363"/>
    </mc:Choice>
    <mc:Fallback xmlns="">
      <p:transition spd="slow" advTm="1043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3" fill="hold" display="0">
                  <p:stCondLst>
                    <p:cond delay="indefinite"/>
                  </p:stCondLst>
                  <p:endCondLst>
                    <p:cond evt="onStopAudio" delay="0">
                      <p:tgtEl>
                        <p:sldTgt/>
                      </p:tgtEl>
                    </p:cond>
                  </p:endCondLst>
                </p:cTn>
                <p:tgtEl>
                  <p:spTgt spid="3"/>
                </p:tgtEl>
              </p:cMediaNode>
            </p:audio>
          </p:childTnLst>
        </p:cTn>
      </p:par>
    </p:tnLst>
    <p:bldLst>
      <p:bldP spid="4"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a:t>
            </a:r>
            <a:r>
              <a:rPr lang="en-GB" dirty="0" err="1"/>
              <a:t>mens</a:t>
            </a:r>
            <a:r>
              <a:rPr lang="en-GB" dirty="0"/>
              <a:t> rea of s18</a:t>
            </a:r>
          </a:p>
        </p:txBody>
      </p:sp>
      <p:sp>
        <p:nvSpPr>
          <p:cNvPr id="3" name="TextBox 2"/>
          <p:cNvSpPr txBox="1"/>
          <p:nvPr/>
        </p:nvSpPr>
        <p:spPr>
          <a:xfrm>
            <a:off x="1169581" y="1722474"/>
            <a:ext cx="9633099" cy="4912242"/>
          </a:xfrm>
          <a:prstGeom prst="rect">
            <a:avLst/>
          </a:prstGeom>
          <a:solidFill>
            <a:schemeClr val="bg1"/>
          </a:solidFill>
        </p:spPr>
        <p:txBody>
          <a:bodyPr wrap="square" rtlCol="0">
            <a:spAutoFit/>
          </a:bodyPr>
          <a:lstStyle/>
          <a:p>
            <a:endParaRPr lang="en-GB" dirty="0"/>
          </a:p>
        </p:txBody>
      </p:sp>
      <p:sp>
        <p:nvSpPr>
          <p:cNvPr id="4" name="TextBox 3"/>
          <p:cNvSpPr txBox="1"/>
          <p:nvPr/>
        </p:nvSpPr>
        <p:spPr>
          <a:xfrm>
            <a:off x="1169582" y="1913860"/>
            <a:ext cx="9431080" cy="1815882"/>
          </a:xfrm>
          <a:prstGeom prst="rect">
            <a:avLst/>
          </a:prstGeom>
          <a:noFill/>
        </p:spPr>
        <p:txBody>
          <a:bodyPr wrap="square" rtlCol="0">
            <a:spAutoFit/>
          </a:bodyPr>
          <a:lstStyle/>
          <a:p>
            <a:pPr marL="342900" indent="-342900">
              <a:buAutoNum type="arabicParenR"/>
            </a:pPr>
            <a:r>
              <a:rPr lang="en-GB" sz="2800" u="sng" dirty="0">
                <a:solidFill>
                  <a:srgbClr val="00B0F0"/>
                </a:solidFill>
              </a:rPr>
              <a:t>D intended GBH to any person</a:t>
            </a:r>
          </a:p>
          <a:p>
            <a:pPr marL="285750" indent="-285750">
              <a:buFontTx/>
              <a:buChar char="-"/>
            </a:pPr>
            <a:r>
              <a:rPr lang="en-GB" sz="2800" dirty="0"/>
              <a:t>Guilty if causes GBH to someone other than intended V</a:t>
            </a:r>
          </a:p>
          <a:p>
            <a:pPr marL="285750" indent="-285750">
              <a:buFontTx/>
              <a:buChar char="-"/>
            </a:pPr>
            <a:r>
              <a:rPr lang="en-GB" sz="2800" dirty="0">
                <a:solidFill>
                  <a:srgbClr val="FF0000"/>
                </a:solidFill>
              </a:rPr>
              <a:t>Taylor [2009] </a:t>
            </a:r>
            <a:r>
              <a:rPr lang="en-GB" sz="2800" dirty="0"/>
              <a:t>– D must intend GBH not wound</a:t>
            </a:r>
          </a:p>
          <a:p>
            <a:pPr marL="285750" indent="-285750">
              <a:buFontTx/>
              <a:buChar char="-"/>
            </a:pPr>
            <a:r>
              <a:rPr lang="en-GB" sz="2800" dirty="0" err="1">
                <a:solidFill>
                  <a:srgbClr val="FF0000"/>
                </a:solidFill>
              </a:rPr>
              <a:t>Mowatt</a:t>
            </a:r>
            <a:r>
              <a:rPr lang="en-GB" sz="2800" dirty="0">
                <a:solidFill>
                  <a:srgbClr val="FF0000"/>
                </a:solidFill>
              </a:rPr>
              <a:t> [1968] </a:t>
            </a:r>
            <a:r>
              <a:rPr lang="en-GB" sz="2800" dirty="0"/>
              <a:t>– ignore “maliciously”</a:t>
            </a:r>
          </a:p>
        </p:txBody>
      </p:sp>
      <p:sp>
        <p:nvSpPr>
          <p:cNvPr id="5" name="TextBox 4"/>
          <p:cNvSpPr txBox="1"/>
          <p:nvPr/>
        </p:nvSpPr>
        <p:spPr>
          <a:xfrm>
            <a:off x="1371600" y="4061637"/>
            <a:ext cx="8516679" cy="2246769"/>
          </a:xfrm>
          <a:prstGeom prst="rect">
            <a:avLst/>
          </a:prstGeom>
          <a:noFill/>
        </p:spPr>
        <p:txBody>
          <a:bodyPr wrap="square" rtlCol="0">
            <a:spAutoFit/>
          </a:bodyPr>
          <a:lstStyle/>
          <a:p>
            <a:r>
              <a:rPr lang="en-GB" sz="2800" b="1" u="sng" dirty="0">
                <a:solidFill>
                  <a:srgbClr val="00B0F0"/>
                </a:solidFill>
              </a:rPr>
              <a:t>2) D will not need to have intention to cause GBH</a:t>
            </a:r>
          </a:p>
          <a:p>
            <a:r>
              <a:rPr lang="en-GB" sz="2800" b="1" dirty="0"/>
              <a:t>D will have the intention either to </a:t>
            </a:r>
          </a:p>
          <a:p>
            <a:pPr marL="400050" indent="-400050">
              <a:buAutoNum type="romanLcParenR"/>
            </a:pPr>
            <a:r>
              <a:rPr lang="en-GB" sz="2800" b="1" dirty="0"/>
              <a:t>Resist arrest, or</a:t>
            </a:r>
          </a:p>
          <a:p>
            <a:pPr marL="400050" indent="-400050">
              <a:buAutoNum type="romanLcParenR"/>
            </a:pPr>
            <a:r>
              <a:rPr lang="en-GB" sz="2800" b="1" dirty="0"/>
              <a:t>Prevent the lawful arrest or detainer of any person</a:t>
            </a:r>
          </a:p>
        </p:txBody>
      </p:sp>
      <p:pic>
        <p:nvPicPr>
          <p:cNvPr id="6" name="Audio 5">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3720132286"/>
      </p:ext>
    </p:extLst>
  </p:cSld>
  <p:clrMapOvr>
    <a:masterClrMapping/>
  </p:clrMapOvr>
  <mc:AlternateContent xmlns:mc="http://schemas.openxmlformats.org/markup-compatibility/2006" xmlns:p14="http://schemas.microsoft.com/office/powerpoint/2010/main">
    <mc:Choice Requires="p14">
      <p:transition spd="slow" p14:dur="2000" advTm="129818"/>
    </mc:Choice>
    <mc:Fallback xmlns="">
      <p:transition spd="slow" advTm="1298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1000"/>
                                        <p:tgtEl>
                                          <p:spTgt spid="4"/>
                                        </p:tgtEl>
                                      </p:cBhvr>
                                    </p:animEffect>
                                    <p:anim calcmode="lin" valueType="num">
                                      <p:cBhvr>
                                        <p:cTn id="12" dur="1000" fill="hold"/>
                                        <p:tgtEl>
                                          <p:spTgt spid="4"/>
                                        </p:tgtEl>
                                        <p:attrNameLst>
                                          <p:attrName>ppt_x</p:attrName>
                                        </p:attrNameLst>
                                      </p:cBhvr>
                                      <p:tavLst>
                                        <p:tav tm="0">
                                          <p:val>
                                            <p:strVal val="#ppt_x"/>
                                          </p:val>
                                        </p:tav>
                                        <p:tav tm="100000">
                                          <p:val>
                                            <p:strVal val="#ppt_x"/>
                                          </p:val>
                                        </p:tav>
                                      </p:tavLst>
                                    </p:anim>
                                    <p:anim calcmode="lin" valueType="num">
                                      <p:cBhvr>
                                        <p:cTn id="13"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grpId="0" nodeType="click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fade">
                                      <p:cBhvr>
                                        <p:cTn id="18" dur="1000"/>
                                        <p:tgtEl>
                                          <p:spTgt spid="5"/>
                                        </p:tgtEl>
                                      </p:cBhvr>
                                    </p:animEffect>
                                    <p:anim calcmode="lin" valueType="num">
                                      <p:cBhvr>
                                        <p:cTn id="19" dur="1000" fill="hold"/>
                                        <p:tgtEl>
                                          <p:spTgt spid="5"/>
                                        </p:tgtEl>
                                        <p:attrNameLst>
                                          <p:attrName>ppt_x</p:attrName>
                                        </p:attrNameLst>
                                      </p:cBhvr>
                                      <p:tavLst>
                                        <p:tav tm="0">
                                          <p:val>
                                            <p:strVal val="#ppt_x"/>
                                          </p:val>
                                        </p:tav>
                                        <p:tav tm="100000">
                                          <p:val>
                                            <p:strVal val="#ppt_x"/>
                                          </p:val>
                                        </p:tav>
                                      </p:tavLst>
                                    </p:anim>
                                    <p:anim calcmode="lin" valueType="num">
                                      <p:cBhvr>
                                        <p:cTn id="20"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1" fill="hold" display="0">
                  <p:stCondLst>
                    <p:cond delay="indefinite"/>
                  </p:stCondLst>
                  <p:endCondLst>
                    <p:cond evt="onStopAudio" delay="0">
                      <p:tgtEl>
                        <p:sldTgt/>
                      </p:tgtEl>
                    </p:cond>
                  </p:endCondLst>
                </p:cTn>
                <p:tgtEl>
                  <p:spTgt spid="6"/>
                </p:tgtEl>
              </p:cMediaNode>
            </p:audio>
          </p:childTnLst>
        </p:cTn>
      </p:par>
    </p:tnLst>
    <p:bldLst>
      <p:bldP spid="4" grpId="0"/>
      <p:bldP spid="5"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109DE69-FE9A-4676-ACCF-7758A5C33E8E}"/>
              </a:ext>
            </a:extLst>
          </p:cNvPr>
          <p:cNvSpPr txBox="1"/>
          <p:nvPr/>
        </p:nvSpPr>
        <p:spPr>
          <a:xfrm>
            <a:off x="684362" y="267419"/>
            <a:ext cx="44253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Was there unlawful conduct by any means?</a:t>
            </a:r>
            <a:endParaRPr lang="en-GB" dirty="0">
              <a:cs typeface="Calibri"/>
            </a:endParaRPr>
          </a:p>
        </p:txBody>
      </p:sp>
      <p:sp>
        <p:nvSpPr>
          <p:cNvPr id="3" name="Arrow: Down 2">
            <a:extLst>
              <a:ext uri="{FF2B5EF4-FFF2-40B4-BE49-F238E27FC236}">
                <a16:creationId xmlns:a16="http://schemas.microsoft.com/office/drawing/2014/main" id="{EE53DCD8-6D1D-42D8-8C3F-094A0155FA32}"/>
              </a:ext>
            </a:extLst>
          </p:cNvPr>
          <p:cNvSpPr/>
          <p:nvPr/>
        </p:nvSpPr>
        <p:spPr>
          <a:xfrm>
            <a:off x="2287200" y="624143"/>
            <a:ext cx="402566" cy="56071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BD8CB42C-EF1D-4A38-B5E4-1206380AC538}"/>
              </a:ext>
            </a:extLst>
          </p:cNvPr>
          <p:cNvSpPr txBox="1"/>
          <p:nvPr/>
        </p:nvSpPr>
        <p:spPr>
          <a:xfrm>
            <a:off x="826339" y="1185773"/>
            <a:ext cx="36633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Did a person suffer a wound or GBH?</a:t>
            </a:r>
            <a:endParaRPr lang="en-GB" dirty="0">
              <a:cs typeface="Calibri"/>
            </a:endParaRPr>
          </a:p>
        </p:txBody>
      </p:sp>
      <p:sp>
        <p:nvSpPr>
          <p:cNvPr id="6" name="Arrow: Down 5">
            <a:extLst>
              <a:ext uri="{FF2B5EF4-FFF2-40B4-BE49-F238E27FC236}">
                <a16:creationId xmlns:a16="http://schemas.microsoft.com/office/drawing/2014/main" id="{169CCA9B-3E10-472A-B208-A36D391D1703}"/>
              </a:ext>
            </a:extLst>
          </p:cNvPr>
          <p:cNvSpPr/>
          <p:nvPr/>
        </p:nvSpPr>
        <p:spPr>
          <a:xfrm>
            <a:off x="2297084" y="1554178"/>
            <a:ext cx="388189" cy="53196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EE84F759-AFBC-48B1-BF66-7F7F0949AF04}"/>
              </a:ext>
            </a:extLst>
          </p:cNvPr>
          <p:cNvSpPr txBox="1"/>
          <p:nvPr/>
        </p:nvSpPr>
        <p:spPr>
          <a:xfrm>
            <a:off x="926082" y="2090647"/>
            <a:ext cx="330391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Did the D's conduct cause this?</a:t>
            </a:r>
            <a:endParaRPr lang="en-GB" dirty="0">
              <a:cs typeface="Calibri"/>
            </a:endParaRPr>
          </a:p>
        </p:txBody>
      </p:sp>
      <p:sp>
        <p:nvSpPr>
          <p:cNvPr id="9" name="Arrow: Down 8">
            <a:extLst>
              <a:ext uri="{FF2B5EF4-FFF2-40B4-BE49-F238E27FC236}">
                <a16:creationId xmlns:a16="http://schemas.microsoft.com/office/drawing/2014/main" id="{DFBD5D81-26BD-4C23-A519-6FF0C1427C2B}"/>
              </a:ext>
            </a:extLst>
          </p:cNvPr>
          <p:cNvSpPr/>
          <p:nvPr/>
        </p:nvSpPr>
        <p:spPr>
          <a:xfrm>
            <a:off x="2297084" y="2474329"/>
            <a:ext cx="388189" cy="53196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5D4895BC-BAD6-4A5F-9CF2-814A70FFF771}"/>
              </a:ext>
            </a:extLst>
          </p:cNvPr>
          <p:cNvSpPr txBox="1"/>
          <p:nvPr/>
        </p:nvSpPr>
        <p:spPr>
          <a:xfrm>
            <a:off x="824542" y="3053032"/>
            <a:ext cx="356270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Did D maliciously cause the result?</a:t>
            </a:r>
            <a:endParaRPr lang="en-GB" dirty="0">
              <a:cs typeface="Calibri"/>
            </a:endParaRPr>
          </a:p>
        </p:txBody>
      </p:sp>
      <p:sp>
        <p:nvSpPr>
          <p:cNvPr id="12" name="Arrow: Down 11">
            <a:extLst>
              <a:ext uri="{FF2B5EF4-FFF2-40B4-BE49-F238E27FC236}">
                <a16:creationId xmlns:a16="http://schemas.microsoft.com/office/drawing/2014/main" id="{F505924D-8D82-4E5E-8283-40608986E0FC}"/>
              </a:ext>
            </a:extLst>
          </p:cNvPr>
          <p:cNvSpPr/>
          <p:nvPr/>
        </p:nvSpPr>
        <p:spPr>
          <a:xfrm>
            <a:off x="2196443" y="3423235"/>
            <a:ext cx="388189" cy="53196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288E6F3B-9E48-4351-A48D-39DD342176EA}"/>
              </a:ext>
            </a:extLst>
          </p:cNvPr>
          <p:cNvSpPr txBox="1"/>
          <p:nvPr/>
        </p:nvSpPr>
        <p:spPr>
          <a:xfrm>
            <a:off x="277303" y="3957907"/>
            <a:ext cx="4597879"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Did D actually intend GBH or intend to prevent the </a:t>
            </a:r>
            <a:r>
              <a:rPr lang="en-GB">
                <a:cs typeface="Calibri"/>
              </a:rPr>
              <a:t>lawful apprehension or detainer of any person?</a:t>
            </a:r>
            <a:endParaRPr lang="en-GB" dirty="0">
              <a:cs typeface="Calibri"/>
            </a:endParaRPr>
          </a:p>
        </p:txBody>
      </p:sp>
      <p:sp>
        <p:nvSpPr>
          <p:cNvPr id="15" name="Arrow: Down 14">
            <a:extLst>
              <a:ext uri="{FF2B5EF4-FFF2-40B4-BE49-F238E27FC236}">
                <a16:creationId xmlns:a16="http://schemas.microsoft.com/office/drawing/2014/main" id="{2C5DAE3F-824C-4F32-BD62-272FBD43F0DA}"/>
              </a:ext>
            </a:extLst>
          </p:cNvPr>
          <p:cNvSpPr/>
          <p:nvPr/>
        </p:nvSpPr>
        <p:spPr>
          <a:xfrm>
            <a:off x="2225197" y="5004744"/>
            <a:ext cx="388189" cy="53196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02C95B35-9C9A-4D4D-B6E5-0B549A830D7C}"/>
              </a:ext>
            </a:extLst>
          </p:cNvPr>
          <p:cNvSpPr txBox="1"/>
          <p:nvPr/>
        </p:nvSpPr>
        <p:spPr>
          <a:xfrm>
            <a:off x="1210933" y="5696668"/>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cs typeface="Calibri"/>
              </a:rPr>
              <a:t>D is guilty of wounding or </a:t>
            </a:r>
            <a:r>
              <a:rPr lang="en-GB" b="1">
                <a:cs typeface="Calibri"/>
              </a:rPr>
              <a:t>causing GBH with intent</a:t>
            </a:r>
            <a:endParaRPr lang="en-GB" b="1" dirty="0">
              <a:cs typeface="Calibri"/>
            </a:endParaRPr>
          </a:p>
        </p:txBody>
      </p:sp>
      <p:pic>
        <p:nvPicPr>
          <p:cNvPr id="8" name="Audio 7">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196736450"/>
      </p:ext>
    </p:extLst>
  </p:cSld>
  <p:clrMapOvr>
    <a:masterClrMapping/>
  </p:clrMapOvr>
  <mc:AlternateContent xmlns:mc="http://schemas.openxmlformats.org/markup-compatibility/2006" xmlns:p14="http://schemas.microsoft.com/office/powerpoint/2010/main">
    <mc:Choice Requires="p14">
      <p:transition spd="slow" p14:dur="2000" advTm="134819"/>
    </mc:Choice>
    <mc:Fallback xmlns="">
      <p:transition spd="slow" advTm="1348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E877DF16-EB8D-4818-9313-8B402671E642}"/>
              </a:ext>
            </a:extLst>
          </p:cNvPr>
          <p:cNvSpPr>
            <a:spLocks noGrp="1"/>
          </p:cNvSpPr>
          <p:nvPr>
            <p:ph type="title"/>
          </p:nvPr>
        </p:nvSpPr>
        <p:spPr>
          <a:xfrm>
            <a:off x="1179226" y="826680"/>
            <a:ext cx="9833548" cy="1325563"/>
          </a:xfrm>
        </p:spPr>
        <p:txBody>
          <a:bodyPr>
            <a:normAutofit/>
          </a:bodyPr>
          <a:lstStyle/>
          <a:p>
            <a:pPr algn="ctr"/>
            <a:r>
              <a:rPr lang="en-GB" sz="4000">
                <a:solidFill>
                  <a:srgbClr val="FFFFFF"/>
                </a:solidFill>
                <a:cs typeface="Calibri Light"/>
              </a:rPr>
              <a:t>Tutorial</a:t>
            </a:r>
            <a:endParaRPr lang="en-GB" sz="4000">
              <a:solidFill>
                <a:srgbClr val="FFFFFF"/>
              </a:solidFill>
            </a:endParaRPr>
          </a:p>
        </p:txBody>
      </p:sp>
      <p:sp>
        <p:nvSpPr>
          <p:cNvPr id="3" name="Content Placeholder 2">
            <a:extLst>
              <a:ext uri="{FF2B5EF4-FFF2-40B4-BE49-F238E27FC236}">
                <a16:creationId xmlns:a16="http://schemas.microsoft.com/office/drawing/2014/main" id="{8FC41DB1-0C71-4663-BDC8-16ED1A0DD954}"/>
              </a:ext>
            </a:extLst>
          </p:cNvPr>
          <p:cNvSpPr>
            <a:spLocks noGrp="1"/>
          </p:cNvSpPr>
          <p:nvPr>
            <p:ph idx="1"/>
          </p:nvPr>
        </p:nvSpPr>
        <p:spPr>
          <a:xfrm>
            <a:off x="1179226" y="3092970"/>
            <a:ext cx="9833548" cy="2693976"/>
          </a:xfrm>
        </p:spPr>
        <p:txBody>
          <a:bodyPr vert="horz" lIns="91440" tIns="45720" rIns="91440" bIns="45720" rtlCol="0" anchor="t">
            <a:normAutofit/>
          </a:bodyPr>
          <a:lstStyle/>
          <a:p>
            <a:pPr marL="0" indent="0">
              <a:buNone/>
            </a:pPr>
            <a:r>
              <a:rPr lang="en-GB" sz="4000">
                <a:solidFill>
                  <a:srgbClr val="000000"/>
                </a:solidFill>
                <a:cs typeface="Calibri"/>
              </a:rPr>
              <a:t>We will continue with consent and reform in relation to non-fatal offences against the person in the tutorial.</a:t>
            </a:r>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680122885"/>
      </p:ext>
    </p:extLst>
  </p:cSld>
  <p:clrMapOvr>
    <a:masterClrMapping/>
  </p:clrMapOvr>
  <mc:AlternateContent xmlns:mc="http://schemas.openxmlformats.org/markup-compatibility/2006" xmlns:p14="http://schemas.microsoft.com/office/powerpoint/2010/main">
    <mc:Choice Requires="p14">
      <p:transition spd="slow" p14:dur="2000" advTm="17054"/>
    </mc:Choice>
    <mc:Fallback xmlns="">
      <p:transition spd="slow" advTm="170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15.3|31.2"/>
</p:tagLst>
</file>

<file path=ppt/tags/tag2.xml><?xml version="1.0" encoding="utf-8"?>
<p:tagLst xmlns:a="http://schemas.openxmlformats.org/drawingml/2006/main" xmlns:r="http://schemas.openxmlformats.org/officeDocument/2006/relationships" xmlns:p="http://schemas.openxmlformats.org/presentationml/2006/main">
  <p:tag name="TIMING" val="|2.4"/>
</p:tagLst>
</file>

<file path=ppt/tags/tag3.xml><?xml version="1.0" encoding="utf-8"?>
<p:tagLst xmlns:a="http://schemas.openxmlformats.org/drawingml/2006/main" xmlns:r="http://schemas.openxmlformats.org/officeDocument/2006/relationships" xmlns:p="http://schemas.openxmlformats.org/presentationml/2006/main">
  <p:tag name="TIMING" val="|3.7|77.6"/>
</p:tagLst>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TM10001105[[fn=Crop]]</Template>
  <TotalTime>0</TotalTime>
  <Words>1772</Words>
  <Application>Microsoft Office PowerPoint</Application>
  <PresentationFormat>Widescreen</PresentationFormat>
  <Paragraphs>216</Paragraphs>
  <Slides>26</Slides>
  <Notes>26</Notes>
  <HiddenSlides>0</HiddenSlides>
  <MMClips>26</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26</vt:i4>
      </vt:variant>
    </vt:vector>
  </HeadingPairs>
  <TitlesOfParts>
    <vt:vector size="34" baseType="lpstr">
      <vt:lpstr>Arial</vt:lpstr>
      <vt:lpstr>BrowalliaUPC</vt:lpstr>
      <vt:lpstr>Calibri</vt:lpstr>
      <vt:lpstr>Calibri Light</vt:lpstr>
      <vt:lpstr>Century Gothic</vt:lpstr>
      <vt:lpstr>Segoe UI</vt:lpstr>
      <vt:lpstr>Wingdings</vt:lpstr>
      <vt:lpstr>Office Theme</vt:lpstr>
      <vt:lpstr>Non-fatal offences against the person</vt:lpstr>
      <vt:lpstr>Learning Objectives</vt:lpstr>
      <vt:lpstr>The offences to be discussed</vt:lpstr>
      <vt:lpstr>PowerPoint Presentation</vt:lpstr>
      <vt:lpstr>BATTERY</vt:lpstr>
      <vt:lpstr>The actus reus of battery</vt:lpstr>
      <vt:lpstr>The mens rea of battery: ‘D intended or was reckless’</vt:lpstr>
      <vt:lpstr>PowerPoint Presentation</vt:lpstr>
      <vt:lpstr>ASSAULT – s39 CJA 1988</vt:lpstr>
      <vt:lpstr>The actus reus of assault</vt:lpstr>
      <vt:lpstr>The Mens rea of assault</vt:lpstr>
      <vt:lpstr>PowerPoint Presentation</vt:lpstr>
      <vt:lpstr>ASSAULT OCCASIONING ACTUAL BODILY HARM  - S.47 OAPA 1861</vt:lpstr>
      <vt:lpstr>The actus reus of Assault occasioning actual bodily harm</vt:lpstr>
      <vt:lpstr>The mens rea for assault occasioning actual bodily harm</vt:lpstr>
      <vt:lpstr>PowerPoint Presentation</vt:lpstr>
      <vt:lpstr>WOUNDING AND INFLICTING GRIEVOUS BODILY HARM WITHOUT INTENT: S20</vt:lpstr>
      <vt:lpstr>The actus reus of wounding and inflicting GBH without intent</vt:lpstr>
      <vt:lpstr>The Mens rea for wounding and inflicting GBH without intent</vt:lpstr>
      <vt:lpstr>PowerPoint Presentation</vt:lpstr>
      <vt:lpstr>Wounding and causing grievous bodily harm with intent: s18 OAPA 1861</vt:lpstr>
      <vt:lpstr>S18 OAPA 1861 provides one offence, but there are 4 ways of committing it</vt:lpstr>
      <vt:lpstr>The actus reus of s18</vt:lpstr>
      <vt:lpstr>The mens rea of s18</vt:lpstr>
      <vt:lpstr>PowerPoint Presentation</vt:lpstr>
      <vt:lpstr>Tutorial</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Non-fatal offences against the person</dc:title>
  <dc:creator>Laura Knight</dc:creator>
  <cp:lastModifiedBy>Kelly Andrews</cp:lastModifiedBy>
  <cp:revision>468</cp:revision>
  <cp:lastPrinted>2021-02-08T13:02:43Z</cp:lastPrinted>
  <dcterms:created xsi:type="dcterms:W3CDTF">2017-09-27T09:47:26Z</dcterms:created>
  <dcterms:modified xsi:type="dcterms:W3CDTF">2024-01-24T09:34:29Z</dcterms:modified>
</cp:coreProperties>
</file>