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n plesca" initials="bp" lastIdx="1" clrIdx="0">
    <p:extLst>
      <p:ext uri="{19B8F6BF-5375-455C-9EA6-DF929625EA0E}">
        <p15:presenceInfo xmlns:p15="http://schemas.microsoft.com/office/powerpoint/2012/main" userId="07960bfee942d57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4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commentAuthors" Target="commentAuthor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5-11-09T22:06:13.480" idx="1">
    <p:pos x="7360" y="3012"/>
    <p:text>LCML 4006</p:text>
    <p:extLst>
      <p:ext uri="{C676402C-5697-4E1C-873F-D02D1690AC5C}">
        <p15:threadingInfo xmlns:p15="http://schemas.microsoft.com/office/powerpoint/2012/main" timeZoneBias="-12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3E1763-81BF-4E66-B195-101FDAC1DC6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5424484-F8D0-47F5-A956-9725E0BB3E2D}">
      <dgm:prSet custT="1"/>
      <dgm:spPr/>
      <dgm:t>
        <a:bodyPr/>
        <a:lstStyle/>
        <a:p>
          <a:r>
            <a:rPr lang="en-GB" sz="1400" b="1" dirty="0"/>
            <a:t>Political</a:t>
          </a:r>
          <a:r>
            <a:rPr lang="en-GB" sz="1400" dirty="0"/>
            <a:t>: The government has been pushing for sustainability and recycling.</a:t>
          </a:r>
          <a:endParaRPr lang="en-US" sz="1400" dirty="0"/>
        </a:p>
      </dgm:t>
    </dgm:pt>
    <dgm:pt modelId="{39532F70-F34F-4519-BD97-9C7C4047E3F4}" type="parTrans" cxnId="{A43971BA-6C82-433E-8035-59528B9EB9B7}">
      <dgm:prSet/>
      <dgm:spPr/>
      <dgm:t>
        <a:bodyPr/>
        <a:lstStyle/>
        <a:p>
          <a:endParaRPr lang="en-US"/>
        </a:p>
      </dgm:t>
    </dgm:pt>
    <dgm:pt modelId="{8876E154-113E-4BC8-81E4-643C6008B7A6}" type="sibTrans" cxnId="{A43971BA-6C82-433E-8035-59528B9EB9B7}">
      <dgm:prSet/>
      <dgm:spPr/>
      <dgm:t>
        <a:bodyPr/>
        <a:lstStyle/>
        <a:p>
          <a:endParaRPr lang="en-US"/>
        </a:p>
      </dgm:t>
    </dgm:pt>
    <dgm:pt modelId="{F4E5FE73-AC89-4BE3-8984-FCD37FAAD337}">
      <dgm:prSet custT="1"/>
      <dgm:spPr/>
      <dgm:t>
        <a:bodyPr/>
        <a:lstStyle/>
        <a:p>
          <a:r>
            <a:rPr lang="en-GB" sz="1400" b="1" dirty="0"/>
            <a:t>Economic</a:t>
          </a:r>
          <a:r>
            <a:rPr lang="en-GB" sz="1400" dirty="0"/>
            <a:t>: Recent high inflation and economic struggle has made it more difficult for tech consumers to replace devices every year.</a:t>
          </a:r>
          <a:endParaRPr lang="en-US" sz="1400" dirty="0"/>
        </a:p>
      </dgm:t>
    </dgm:pt>
    <dgm:pt modelId="{952389A5-E31C-4D9D-8B06-690FD8C4808E}" type="parTrans" cxnId="{E6B02F12-D0B1-4DD2-BA96-70F739591004}">
      <dgm:prSet/>
      <dgm:spPr/>
      <dgm:t>
        <a:bodyPr/>
        <a:lstStyle/>
        <a:p>
          <a:endParaRPr lang="en-US"/>
        </a:p>
      </dgm:t>
    </dgm:pt>
    <dgm:pt modelId="{B3BF20B5-F6D5-4387-8968-549CF4EC9ED5}" type="sibTrans" cxnId="{E6B02F12-D0B1-4DD2-BA96-70F739591004}">
      <dgm:prSet/>
      <dgm:spPr/>
      <dgm:t>
        <a:bodyPr/>
        <a:lstStyle/>
        <a:p>
          <a:endParaRPr lang="en-US"/>
        </a:p>
      </dgm:t>
    </dgm:pt>
    <dgm:pt modelId="{DF4D178C-D41E-47B8-B0FE-E8CAC96DEEC0}">
      <dgm:prSet custT="1"/>
      <dgm:spPr/>
      <dgm:t>
        <a:bodyPr/>
        <a:lstStyle/>
        <a:p>
          <a:r>
            <a:rPr lang="en-GB" sz="1400" b="1" dirty="0"/>
            <a:t>Social</a:t>
          </a:r>
          <a:r>
            <a:rPr lang="en-GB" sz="1400" dirty="0"/>
            <a:t>: There is an ongoing trend aiming to be more conscious about waste, sustainability, and reusing resources</a:t>
          </a:r>
          <a:r>
            <a:rPr lang="en-GB" sz="1200" dirty="0"/>
            <a:t>.</a:t>
          </a:r>
          <a:endParaRPr lang="en-US" sz="1200" dirty="0"/>
        </a:p>
      </dgm:t>
    </dgm:pt>
    <dgm:pt modelId="{DDE9538F-63AC-444F-97F3-194A12D8A29C}" type="parTrans" cxnId="{E8650071-8B64-435B-AD0A-DD7CB596AD3E}">
      <dgm:prSet/>
      <dgm:spPr/>
      <dgm:t>
        <a:bodyPr/>
        <a:lstStyle/>
        <a:p>
          <a:endParaRPr lang="en-US"/>
        </a:p>
      </dgm:t>
    </dgm:pt>
    <dgm:pt modelId="{C14371A9-8E5B-48C3-A5AD-E902481E125A}" type="sibTrans" cxnId="{E8650071-8B64-435B-AD0A-DD7CB596AD3E}">
      <dgm:prSet/>
      <dgm:spPr/>
      <dgm:t>
        <a:bodyPr/>
        <a:lstStyle/>
        <a:p>
          <a:endParaRPr lang="en-US"/>
        </a:p>
      </dgm:t>
    </dgm:pt>
    <dgm:pt modelId="{2F1C7C50-E6D1-4BC1-9374-23DEFAF4A398}">
      <dgm:prSet custT="1"/>
      <dgm:spPr/>
      <dgm:t>
        <a:bodyPr/>
        <a:lstStyle/>
        <a:p>
          <a:r>
            <a:rPr lang="en-GB" sz="1400" b="1" dirty="0"/>
            <a:t>Technological</a:t>
          </a:r>
          <a:r>
            <a:rPr lang="en-GB" sz="1400" dirty="0"/>
            <a:t>: New devices and tech pumped out each year with prices going up and repairs costing a fortune. ReNewTech is an affordable and modern digital company where the newest tools and services are used for quality and convenience</a:t>
          </a:r>
          <a:r>
            <a:rPr lang="en-GB" sz="1200" dirty="0"/>
            <a:t>.</a:t>
          </a:r>
          <a:endParaRPr lang="en-US" sz="1200" dirty="0"/>
        </a:p>
      </dgm:t>
    </dgm:pt>
    <dgm:pt modelId="{5E4BE6F1-AEE2-420D-AF74-AB3815AD2C3D}" type="parTrans" cxnId="{6E5589E9-733A-47A5-AA97-29AF446E7E44}">
      <dgm:prSet/>
      <dgm:spPr/>
      <dgm:t>
        <a:bodyPr/>
        <a:lstStyle/>
        <a:p>
          <a:endParaRPr lang="en-US"/>
        </a:p>
      </dgm:t>
    </dgm:pt>
    <dgm:pt modelId="{0D998650-7B81-4962-B0B0-1F006FE1DFF8}" type="sibTrans" cxnId="{6E5589E9-733A-47A5-AA97-29AF446E7E44}">
      <dgm:prSet/>
      <dgm:spPr/>
      <dgm:t>
        <a:bodyPr/>
        <a:lstStyle/>
        <a:p>
          <a:endParaRPr lang="en-US"/>
        </a:p>
      </dgm:t>
    </dgm:pt>
    <dgm:pt modelId="{4D864042-C106-4BC6-A5D5-A2CE53A919F2}">
      <dgm:prSet custT="1"/>
      <dgm:spPr/>
      <dgm:t>
        <a:bodyPr/>
        <a:lstStyle/>
        <a:p>
          <a:r>
            <a:rPr lang="en-GB" sz="1400" b="1" dirty="0"/>
            <a:t>Environmental</a:t>
          </a:r>
          <a:r>
            <a:rPr lang="en-GB" sz="1400" dirty="0"/>
            <a:t>: ReNewTech is an environment-orientated company because of the e-waste reduction and recycling vision, by extending the product life of valuable devices and tech.</a:t>
          </a:r>
          <a:endParaRPr lang="en-US" sz="1400" dirty="0"/>
        </a:p>
      </dgm:t>
    </dgm:pt>
    <dgm:pt modelId="{5CEFD237-9F59-4C06-B34C-93211ED0F419}" type="parTrans" cxnId="{90C10DC5-AE15-4F4D-9EAA-C6A88FB34AB2}">
      <dgm:prSet/>
      <dgm:spPr/>
      <dgm:t>
        <a:bodyPr/>
        <a:lstStyle/>
        <a:p>
          <a:endParaRPr lang="en-US"/>
        </a:p>
      </dgm:t>
    </dgm:pt>
    <dgm:pt modelId="{84E7C007-5E85-476B-B786-9392D9C3EFA1}" type="sibTrans" cxnId="{90C10DC5-AE15-4F4D-9EAA-C6A88FB34AB2}">
      <dgm:prSet/>
      <dgm:spPr/>
      <dgm:t>
        <a:bodyPr/>
        <a:lstStyle/>
        <a:p>
          <a:endParaRPr lang="en-US"/>
        </a:p>
      </dgm:t>
    </dgm:pt>
    <dgm:pt modelId="{029944D8-203A-4B2C-B6A9-2442E5467484}">
      <dgm:prSet custT="1"/>
      <dgm:spPr/>
      <dgm:t>
        <a:bodyPr/>
        <a:lstStyle/>
        <a:p>
          <a:r>
            <a:rPr lang="en-GB" sz="1400" b="1" dirty="0"/>
            <a:t>Legal</a:t>
          </a:r>
          <a:r>
            <a:rPr lang="en-GB" sz="1400" dirty="0"/>
            <a:t>: ReNewTech will have to comply with consumer rights legislation, data protection (GDPR) and environmental rules for electronic waste. Volex is also responsible for the full testing of used devices to ensure that they are safe for resale.</a:t>
          </a:r>
          <a:endParaRPr lang="en-US" sz="1400" dirty="0"/>
        </a:p>
      </dgm:t>
    </dgm:pt>
    <dgm:pt modelId="{EBF4D86E-5EC5-4A60-BBA6-58301B8FE331}" type="parTrans" cxnId="{7192F6C6-B1D4-4B8C-9A84-3B59DB33CD45}">
      <dgm:prSet/>
      <dgm:spPr/>
      <dgm:t>
        <a:bodyPr/>
        <a:lstStyle/>
        <a:p>
          <a:endParaRPr lang="en-US"/>
        </a:p>
      </dgm:t>
    </dgm:pt>
    <dgm:pt modelId="{1D9C5FF7-75FA-4B05-9ABF-407751800F43}" type="sibTrans" cxnId="{7192F6C6-B1D4-4B8C-9A84-3B59DB33CD45}">
      <dgm:prSet/>
      <dgm:spPr/>
      <dgm:t>
        <a:bodyPr/>
        <a:lstStyle/>
        <a:p>
          <a:endParaRPr lang="en-US"/>
        </a:p>
      </dgm:t>
    </dgm:pt>
    <dgm:pt modelId="{02599598-DC82-4061-BC57-A6E386188ACA}" type="pres">
      <dgm:prSet presAssocID="{D33E1763-81BF-4E66-B195-101FDAC1DC69}" presName="linear" presStyleCnt="0">
        <dgm:presLayoutVars>
          <dgm:animLvl val="lvl"/>
          <dgm:resizeHandles val="exact"/>
        </dgm:presLayoutVars>
      </dgm:prSet>
      <dgm:spPr/>
    </dgm:pt>
    <dgm:pt modelId="{1C7D5610-5A19-4F9E-B6F6-27FD91E1167B}" type="pres">
      <dgm:prSet presAssocID="{95424484-F8D0-47F5-A956-9725E0BB3E2D}" presName="parentText" presStyleLbl="node1" presStyleIdx="0" presStyleCnt="6">
        <dgm:presLayoutVars>
          <dgm:chMax val="0"/>
          <dgm:bulletEnabled val="1"/>
        </dgm:presLayoutVars>
      </dgm:prSet>
      <dgm:spPr/>
    </dgm:pt>
    <dgm:pt modelId="{2E495C19-1785-4C32-8108-BF29801E4739}" type="pres">
      <dgm:prSet presAssocID="{8876E154-113E-4BC8-81E4-643C6008B7A6}" presName="spacer" presStyleCnt="0"/>
      <dgm:spPr/>
    </dgm:pt>
    <dgm:pt modelId="{FFE2281C-7646-4528-87EE-1690B2E2F0A6}" type="pres">
      <dgm:prSet presAssocID="{F4E5FE73-AC89-4BE3-8984-FCD37FAAD337}" presName="parentText" presStyleLbl="node1" presStyleIdx="1" presStyleCnt="6">
        <dgm:presLayoutVars>
          <dgm:chMax val="0"/>
          <dgm:bulletEnabled val="1"/>
        </dgm:presLayoutVars>
      </dgm:prSet>
      <dgm:spPr/>
    </dgm:pt>
    <dgm:pt modelId="{507DFA56-BF64-4719-824D-65F48E9E9419}" type="pres">
      <dgm:prSet presAssocID="{B3BF20B5-F6D5-4387-8968-549CF4EC9ED5}" presName="spacer" presStyleCnt="0"/>
      <dgm:spPr/>
    </dgm:pt>
    <dgm:pt modelId="{07440920-F587-4574-A563-2764EC16C31E}" type="pres">
      <dgm:prSet presAssocID="{DF4D178C-D41E-47B8-B0FE-E8CAC96DEEC0}" presName="parentText" presStyleLbl="node1" presStyleIdx="2" presStyleCnt="6">
        <dgm:presLayoutVars>
          <dgm:chMax val="0"/>
          <dgm:bulletEnabled val="1"/>
        </dgm:presLayoutVars>
      </dgm:prSet>
      <dgm:spPr/>
    </dgm:pt>
    <dgm:pt modelId="{08CB5D5F-3CB7-4FD0-A6C6-EA09A200D84E}" type="pres">
      <dgm:prSet presAssocID="{C14371A9-8E5B-48C3-A5AD-E902481E125A}" presName="spacer" presStyleCnt="0"/>
      <dgm:spPr/>
    </dgm:pt>
    <dgm:pt modelId="{F23675CF-228A-4056-A630-29A608CCD4BC}" type="pres">
      <dgm:prSet presAssocID="{2F1C7C50-E6D1-4BC1-9374-23DEFAF4A398}" presName="parentText" presStyleLbl="node1" presStyleIdx="3" presStyleCnt="6">
        <dgm:presLayoutVars>
          <dgm:chMax val="0"/>
          <dgm:bulletEnabled val="1"/>
        </dgm:presLayoutVars>
      </dgm:prSet>
      <dgm:spPr/>
    </dgm:pt>
    <dgm:pt modelId="{9BDE840C-ED44-4A01-A0EA-8E23542EB282}" type="pres">
      <dgm:prSet presAssocID="{0D998650-7B81-4962-B0B0-1F006FE1DFF8}" presName="spacer" presStyleCnt="0"/>
      <dgm:spPr/>
    </dgm:pt>
    <dgm:pt modelId="{E74F1A3B-D7E6-4C5E-BC4F-01D243F051E7}" type="pres">
      <dgm:prSet presAssocID="{4D864042-C106-4BC6-A5D5-A2CE53A919F2}" presName="parentText" presStyleLbl="node1" presStyleIdx="4" presStyleCnt="6" custScaleY="92457">
        <dgm:presLayoutVars>
          <dgm:chMax val="0"/>
          <dgm:bulletEnabled val="1"/>
        </dgm:presLayoutVars>
      </dgm:prSet>
      <dgm:spPr/>
    </dgm:pt>
    <dgm:pt modelId="{B190D99E-F7E6-44CD-A707-CF8FB2C9AA94}" type="pres">
      <dgm:prSet presAssocID="{84E7C007-5E85-476B-B786-9392D9C3EFA1}" presName="spacer" presStyleCnt="0"/>
      <dgm:spPr/>
    </dgm:pt>
    <dgm:pt modelId="{6EB1211E-D48C-4781-B9C1-F2C8A7E23F87}" type="pres">
      <dgm:prSet presAssocID="{029944D8-203A-4B2C-B6A9-2442E5467484}" presName="parentText" presStyleLbl="node1" presStyleIdx="5" presStyleCnt="6">
        <dgm:presLayoutVars>
          <dgm:chMax val="0"/>
          <dgm:bulletEnabled val="1"/>
        </dgm:presLayoutVars>
      </dgm:prSet>
      <dgm:spPr/>
    </dgm:pt>
  </dgm:ptLst>
  <dgm:cxnLst>
    <dgm:cxn modelId="{E6B02F12-D0B1-4DD2-BA96-70F739591004}" srcId="{D33E1763-81BF-4E66-B195-101FDAC1DC69}" destId="{F4E5FE73-AC89-4BE3-8984-FCD37FAAD337}" srcOrd="1" destOrd="0" parTransId="{952389A5-E31C-4D9D-8B06-690FD8C4808E}" sibTransId="{B3BF20B5-F6D5-4387-8968-549CF4EC9ED5}"/>
    <dgm:cxn modelId="{C56D4F22-4BA7-41DB-8BC5-03BD2E7D9BDC}" type="presOf" srcId="{F4E5FE73-AC89-4BE3-8984-FCD37FAAD337}" destId="{FFE2281C-7646-4528-87EE-1690B2E2F0A6}" srcOrd="0" destOrd="0" presId="urn:microsoft.com/office/officeart/2005/8/layout/vList2"/>
    <dgm:cxn modelId="{92A8913F-35C9-45CB-9405-4B9E181E68B0}" type="presOf" srcId="{D33E1763-81BF-4E66-B195-101FDAC1DC69}" destId="{02599598-DC82-4061-BC57-A6E386188ACA}" srcOrd="0" destOrd="0" presId="urn:microsoft.com/office/officeart/2005/8/layout/vList2"/>
    <dgm:cxn modelId="{E8650071-8B64-435B-AD0A-DD7CB596AD3E}" srcId="{D33E1763-81BF-4E66-B195-101FDAC1DC69}" destId="{DF4D178C-D41E-47B8-B0FE-E8CAC96DEEC0}" srcOrd="2" destOrd="0" parTransId="{DDE9538F-63AC-444F-97F3-194A12D8A29C}" sibTransId="{C14371A9-8E5B-48C3-A5AD-E902481E125A}"/>
    <dgm:cxn modelId="{8E551B76-6DF3-4E79-B581-82E0FED9C06E}" type="presOf" srcId="{95424484-F8D0-47F5-A956-9725E0BB3E2D}" destId="{1C7D5610-5A19-4F9E-B6F6-27FD91E1167B}" srcOrd="0" destOrd="0" presId="urn:microsoft.com/office/officeart/2005/8/layout/vList2"/>
    <dgm:cxn modelId="{36BB1785-B36E-4D49-B4BE-95AF7258A822}" type="presOf" srcId="{2F1C7C50-E6D1-4BC1-9374-23DEFAF4A398}" destId="{F23675CF-228A-4056-A630-29A608CCD4BC}" srcOrd="0" destOrd="0" presId="urn:microsoft.com/office/officeart/2005/8/layout/vList2"/>
    <dgm:cxn modelId="{46E0F9B0-1EAA-4EFF-AABF-E0761424614A}" type="presOf" srcId="{4D864042-C106-4BC6-A5D5-A2CE53A919F2}" destId="{E74F1A3B-D7E6-4C5E-BC4F-01D243F051E7}" srcOrd="0" destOrd="0" presId="urn:microsoft.com/office/officeart/2005/8/layout/vList2"/>
    <dgm:cxn modelId="{A43971BA-6C82-433E-8035-59528B9EB9B7}" srcId="{D33E1763-81BF-4E66-B195-101FDAC1DC69}" destId="{95424484-F8D0-47F5-A956-9725E0BB3E2D}" srcOrd="0" destOrd="0" parTransId="{39532F70-F34F-4519-BD97-9C7C4047E3F4}" sibTransId="{8876E154-113E-4BC8-81E4-643C6008B7A6}"/>
    <dgm:cxn modelId="{90C10DC5-AE15-4F4D-9EAA-C6A88FB34AB2}" srcId="{D33E1763-81BF-4E66-B195-101FDAC1DC69}" destId="{4D864042-C106-4BC6-A5D5-A2CE53A919F2}" srcOrd="4" destOrd="0" parTransId="{5CEFD237-9F59-4C06-B34C-93211ED0F419}" sibTransId="{84E7C007-5E85-476B-B786-9392D9C3EFA1}"/>
    <dgm:cxn modelId="{7192F6C6-B1D4-4B8C-9A84-3B59DB33CD45}" srcId="{D33E1763-81BF-4E66-B195-101FDAC1DC69}" destId="{029944D8-203A-4B2C-B6A9-2442E5467484}" srcOrd="5" destOrd="0" parTransId="{EBF4D86E-5EC5-4A60-BBA6-58301B8FE331}" sibTransId="{1D9C5FF7-75FA-4B05-9ABF-407751800F43}"/>
    <dgm:cxn modelId="{6E5589E9-733A-47A5-AA97-29AF446E7E44}" srcId="{D33E1763-81BF-4E66-B195-101FDAC1DC69}" destId="{2F1C7C50-E6D1-4BC1-9374-23DEFAF4A398}" srcOrd="3" destOrd="0" parTransId="{5E4BE6F1-AEE2-420D-AF74-AB3815AD2C3D}" sibTransId="{0D998650-7B81-4962-B0B0-1F006FE1DFF8}"/>
    <dgm:cxn modelId="{49658AF6-998E-43E4-A36A-3B592246E365}" type="presOf" srcId="{029944D8-203A-4B2C-B6A9-2442E5467484}" destId="{6EB1211E-D48C-4781-B9C1-F2C8A7E23F87}" srcOrd="0" destOrd="0" presId="urn:microsoft.com/office/officeart/2005/8/layout/vList2"/>
    <dgm:cxn modelId="{B69D53FF-2DD1-4554-97A5-A71EC20B452B}" type="presOf" srcId="{DF4D178C-D41E-47B8-B0FE-E8CAC96DEEC0}" destId="{07440920-F587-4574-A563-2764EC16C31E}" srcOrd="0" destOrd="0" presId="urn:microsoft.com/office/officeart/2005/8/layout/vList2"/>
    <dgm:cxn modelId="{DE587C4F-D89F-4F8C-9EE9-6DBA8144FD70}" type="presParOf" srcId="{02599598-DC82-4061-BC57-A6E386188ACA}" destId="{1C7D5610-5A19-4F9E-B6F6-27FD91E1167B}" srcOrd="0" destOrd="0" presId="urn:microsoft.com/office/officeart/2005/8/layout/vList2"/>
    <dgm:cxn modelId="{50CF921B-21D1-41BC-9EC4-63690054407B}" type="presParOf" srcId="{02599598-DC82-4061-BC57-A6E386188ACA}" destId="{2E495C19-1785-4C32-8108-BF29801E4739}" srcOrd="1" destOrd="0" presId="urn:microsoft.com/office/officeart/2005/8/layout/vList2"/>
    <dgm:cxn modelId="{D1255D00-D027-4B46-9CF2-6A558FE33F97}" type="presParOf" srcId="{02599598-DC82-4061-BC57-A6E386188ACA}" destId="{FFE2281C-7646-4528-87EE-1690B2E2F0A6}" srcOrd="2" destOrd="0" presId="urn:microsoft.com/office/officeart/2005/8/layout/vList2"/>
    <dgm:cxn modelId="{8922DC57-DA64-479E-AB39-79CDC42D4A6D}" type="presParOf" srcId="{02599598-DC82-4061-BC57-A6E386188ACA}" destId="{507DFA56-BF64-4719-824D-65F48E9E9419}" srcOrd="3" destOrd="0" presId="urn:microsoft.com/office/officeart/2005/8/layout/vList2"/>
    <dgm:cxn modelId="{504B7732-85BB-4E97-AF85-A9D8023880FD}" type="presParOf" srcId="{02599598-DC82-4061-BC57-A6E386188ACA}" destId="{07440920-F587-4574-A563-2764EC16C31E}" srcOrd="4" destOrd="0" presId="urn:microsoft.com/office/officeart/2005/8/layout/vList2"/>
    <dgm:cxn modelId="{4E5EA25F-06C9-4418-B295-6D62E8B409B7}" type="presParOf" srcId="{02599598-DC82-4061-BC57-A6E386188ACA}" destId="{08CB5D5F-3CB7-4FD0-A6C6-EA09A200D84E}" srcOrd="5" destOrd="0" presId="urn:microsoft.com/office/officeart/2005/8/layout/vList2"/>
    <dgm:cxn modelId="{D7C520FA-540F-4C5A-8280-C74271E80305}" type="presParOf" srcId="{02599598-DC82-4061-BC57-A6E386188ACA}" destId="{F23675CF-228A-4056-A630-29A608CCD4BC}" srcOrd="6" destOrd="0" presId="urn:microsoft.com/office/officeart/2005/8/layout/vList2"/>
    <dgm:cxn modelId="{3EE8661A-46B1-49E9-9A7A-A42645D8F84B}" type="presParOf" srcId="{02599598-DC82-4061-BC57-A6E386188ACA}" destId="{9BDE840C-ED44-4A01-A0EA-8E23542EB282}" srcOrd="7" destOrd="0" presId="urn:microsoft.com/office/officeart/2005/8/layout/vList2"/>
    <dgm:cxn modelId="{C91C6C08-9B46-4D34-9444-AD4471F19BCC}" type="presParOf" srcId="{02599598-DC82-4061-BC57-A6E386188ACA}" destId="{E74F1A3B-D7E6-4C5E-BC4F-01D243F051E7}" srcOrd="8" destOrd="0" presId="urn:microsoft.com/office/officeart/2005/8/layout/vList2"/>
    <dgm:cxn modelId="{BEC73AC3-C334-4A7D-9398-420BCFDB275F}" type="presParOf" srcId="{02599598-DC82-4061-BC57-A6E386188ACA}" destId="{B190D99E-F7E6-44CD-A707-CF8FB2C9AA94}" srcOrd="9" destOrd="0" presId="urn:microsoft.com/office/officeart/2005/8/layout/vList2"/>
    <dgm:cxn modelId="{77BEB2C6-2D9D-4248-934E-76E5D764C128}" type="presParOf" srcId="{02599598-DC82-4061-BC57-A6E386188ACA}" destId="{6EB1211E-D48C-4781-B9C1-F2C8A7E23F8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D5610-5A19-4F9E-B6F6-27FD91E1167B}">
      <dsp:nvSpPr>
        <dsp:cNvPr id="0" name=""/>
        <dsp:cNvSpPr/>
      </dsp:nvSpPr>
      <dsp:spPr>
        <a:xfrm>
          <a:off x="0" y="110254"/>
          <a:ext cx="5721484" cy="72393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Political</a:t>
          </a:r>
          <a:r>
            <a:rPr lang="en-GB" sz="1400" kern="1200" dirty="0"/>
            <a:t>: The government has been pushing for sustainability and recycling.</a:t>
          </a:r>
          <a:endParaRPr lang="en-US" sz="1400" kern="1200" dirty="0"/>
        </a:p>
      </dsp:txBody>
      <dsp:txXfrm>
        <a:off x="35340" y="145594"/>
        <a:ext cx="5650804" cy="653257"/>
      </dsp:txXfrm>
    </dsp:sp>
    <dsp:sp modelId="{FFE2281C-7646-4528-87EE-1690B2E2F0A6}">
      <dsp:nvSpPr>
        <dsp:cNvPr id="0" name=""/>
        <dsp:cNvSpPr/>
      </dsp:nvSpPr>
      <dsp:spPr>
        <a:xfrm>
          <a:off x="0" y="848591"/>
          <a:ext cx="5721484" cy="723937"/>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Economic</a:t>
          </a:r>
          <a:r>
            <a:rPr lang="en-GB" sz="1400" kern="1200" dirty="0"/>
            <a:t>: Recent high inflation and economic struggle has made it more difficult for tech consumers to replace devices every year.</a:t>
          </a:r>
          <a:endParaRPr lang="en-US" sz="1400" kern="1200" dirty="0"/>
        </a:p>
      </dsp:txBody>
      <dsp:txXfrm>
        <a:off x="35340" y="883931"/>
        <a:ext cx="5650804" cy="653257"/>
      </dsp:txXfrm>
    </dsp:sp>
    <dsp:sp modelId="{07440920-F587-4574-A563-2764EC16C31E}">
      <dsp:nvSpPr>
        <dsp:cNvPr id="0" name=""/>
        <dsp:cNvSpPr/>
      </dsp:nvSpPr>
      <dsp:spPr>
        <a:xfrm>
          <a:off x="0" y="1586929"/>
          <a:ext cx="5721484" cy="723937"/>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Social</a:t>
          </a:r>
          <a:r>
            <a:rPr lang="en-GB" sz="1400" kern="1200" dirty="0"/>
            <a:t>: There is an ongoing trend aiming to be more conscious about waste, sustainability, and reusing resources</a:t>
          </a:r>
          <a:r>
            <a:rPr lang="en-GB" sz="1200" kern="1200" dirty="0"/>
            <a:t>.</a:t>
          </a:r>
          <a:endParaRPr lang="en-US" sz="1200" kern="1200" dirty="0"/>
        </a:p>
      </dsp:txBody>
      <dsp:txXfrm>
        <a:off x="35340" y="1622269"/>
        <a:ext cx="5650804" cy="653257"/>
      </dsp:txXfrm>
    </dsp:sp>
    <dsp:sp modelId="{F23675CF-228A-4056-A630-29A608CCD4BC}">
      <dsp:nvSpPr>
        <dsp:cNvPr id="0" name=""/>
        <dsp:cNvSpPr/>
      </dsp:nvSpPr>
      <dsp:spPr>
        <a:xfrm>
          <a:off x="0" y="2325266"/>
          <a:ext cx="5721484" cy="723937"/>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Technological</a:t>
          </a:r>
          <a:r>
            <a:rPr lang="en-GB" sz="1400" kern="1200" dirty="0"/>
            <a:t>: New devices and tech pumped out each year with prices going up and repairs costing a fortune. ReNewTech is an affordable and modern digital company where the newest tools and services are used for quality and convenience</a:t>
          </a:r>
          <a:r>
            <a:rPr lang="en-GB" sz="1200" kern="1200" dirty="0"/>
            <a:t>.</a:t>
          </a:r>
          <a:endParaRPr lang="en-US" sz="1200" kern="1200" dirty="0"/>
        </a:p>
      </dsp:txBody>
      <dsp:txXfrm>
        <a:off x="35340" y="2360606"/>
        <a:ext cx="5650804" cy="653257"/>
      </dsp:txXfrm>
    </dsp:sp>
    <dsp:sp modelId="{E74F1A3B-D7E6-4C5E-BC4F-01D243F051E7}">
      <dsp:nvSpPr>
        <dsp:cNvPr id="0" name=""/>
        <dsp:cNvSpPr/>
      </dsp:nvSpPr>
      <dsp:spPr>
        <a:xfrm>
          <a:off x="0" y="3063604"/>
          <a:ext cx="5721484" cy="66933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Environmental</a:t>
          </a:r>
          <a:r>
            <a:rPr lang="en-GB" sz="1400" kern="1200" dirty="0"/>
            <a:t>: ReNewTech is an environment-orientated company because of the e-waste reduction and recycling vision, by extending the product life of valuable devices and tech.</a:t>
          </a:r>
          <a:endParaRPr lang="en-US" sz="1400" kern="1200" dirty="0"/>
        </a:p>
      </dsp:txBody>
      <dsp:txXfrm>
        <a:off x="32674" y="3096278"/>
        <a:ext cx="5656136" cy="603982"/>
      </dsp:txXfrm>
    </dsp:sp>
    <dsp:sp modelId="{6EB1211E-D48C-4781-B9C1-F2C8A7E23F87}">
      <dsp:nvSpPr>
        <dsp:cNvPr id="0" name=""/>
        <dsp:cNvSpPr/>
      </dsp:nvSpPr>
      <dsp:spPr>
        <a:xfrm>
          <a:off x="0" y="3747335"/>
          <a:ext cx="5721484" cy="72393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Legal</a:t>
          </a:r>
          <a:r>
            <a:rPr lang="en-GB" sz="1400" kern="1200" dirty="0"/>
            <a:t>: ReNewTech will have to comply with consumer rights legislation, data protection (GDPR) and environmental rules for electronic waste. Volex is also responsible for the full testing of used devices to ensure that they are safe for resale.</a:t>
          </a:r>
          <a:endParaRPr lang="en-US" sz="1400" kern="1200" dirty="0"/>
        </a:p>
      </dsp:txBody>
      <dsp:txXfrm>
        <a:off x="35340" y="3782675"/>
        <a:ext cx="5650804" cy="6532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375F-1304-9BD2-BFF4-FA190E310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56A2E8-B362-B72F-C0A3-A73CE8FAB9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13731E-3858-BFCF-A5E8-1E212D4C3E1C}"/>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5414A674-EE84-5AF3-7CD6-925B44ED43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B6A56-82B2-67E1-2FDF-384D3FAC6A67}"/>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989341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83D-2378-C1F2-56C0-BEFD8F9DC7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F2DA5A-A671-4AFD-217A-8924F29790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6BC22F-DC93-4714-F2A1-DE00F71FD415}"/>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32CC7298-9585-2D05-7C32-AFC542E29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BDB818-AF06-BABA-7C00-64DBA4B17C30}"/>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381586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FE796-1626-1C1A-9ED1-031A81BC64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BE62A4-3246-2DD1-FC4D-139255A22E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536D5A-F8D2-482D-394A-79A535B67BD6}"/>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43EAC899-3C9A-1C69-F776-8DCEC01F4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C840E-E6F3-5A94-429C-6F4A839E40D1}"/>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467983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9A39-D883-C3F6-55F8-BF139151C8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C7B3A1-C26A-FCFC-EB87-4B93A892EA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6B740F-A82E-2189-BC62-1F894228DF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219806-F5CD-68C7-F415-398305BF0C11}"/>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6" name="Footer Placeholder 5">
            <a:extLst>
              <a:ext uri="{FF2B5EF4-FFF2-40B4-BE49-F238E27FC236}">
                <a16:creationId xmlns:a16="http://schemas.microsoft.com/office/drawing/2014/main" id="{E9B31C3C-C511-08DD-590B-A549C8BFE2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1545E-ABE3-D46F-ADC0-D370434C68C1}"/>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200369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996B9-7F92-8C99-9F6C-50BC98A983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EB8398-4E2C-0CBF-2401-0C32C0DF10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D2DC3A-1654-B88E-D9DD-9CFC2CF19F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A84807-856D-1E2F-2E9C-887DD07067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15FD45-E6CB-38D2-F2BB-140CDCE0BD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060ED2-82CA-7150-5053-941F5937A708}"/>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8" name="Footer Placeholder 7">
            <a:extLst>
              <a:ext uri="{FF2B5EF4-FFF2-40B4-BE49-F238E27FC236}">
                <a16:creationId xmlns:a16="http://schemas.microsoft.com/office/drawing/2014/main" id="{814210FD-FF7D-A6E5-5D01-62566165E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3F26FE-3562-E85D-DA17-D84C3F3EF82B}"/>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152175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7723-C5E4-2703-8438-D31C6D4DFF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264CC7-7FBD-6AF1-826B-734CF0F8EE2D}"/>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4" name="Footer Placeholder 3">
            <a:extLst>
              <a:ext uri="{FF2B5EF4-FFF2-40B4-BE49-F238E27FC236}">
                <a16:creationId xmlns:a16="http://schemas.microsoft.com/office/drawing/2014/main" id="{04972056-265C-9093-9D21-65C80E3A40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692363-2179-168C-CC9D-1303C35AD8F5}"/>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2575636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8AE44B-A878-B044-19FC-FCEBD90F11B3}"/>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3" name="Footer Placeholder 2">
            <a:extLst>
              <a:ext uri="{FF2B5EF4-FFF2-40B4-BE49-F238E27FC236}">
                <a16:creationId xmlns:a16="http://schemas.microsoft.com/office/drawing/2014/main" id="{92AB3F86-A2D2-8E82-B2B0-EEB27E21AC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AB9CC2-F31D-2FE9-9BE1-64DF64740049}"/>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393178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A4672-2397-FB6F-0DCB-69EA605EA0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1B05E4-DB8F-46B3-5789-3281C096D0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5B6686-A593-068A-E777-02913C498C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A7F905-1BDB-AFCC-C5E7-A6555B0FCA6C}"/>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6" name="Footer Placeholder 5">
            <a:extLst>
              <a:ext uri="{FF2B5EF4-FFF2-40B4-BE49-F238E27FC236}">
                <a16:creationId xmlns:a16="http://schemas.microsoft.com/office/drawing/2014/main" id="{9E8BD35D-32C2-EFC5-5234-EB553D4C01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B53F5-FBDF-DB5A-6E03-177AC9EDBCAA}"/>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834296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E587-02B4-7559-3500-2107E0ECF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8C836E-EB1B-F63E-8F79-0386CD83B9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A3B9AC-7126-B725-E488-4E2766AF4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84DB4A-1943-51E1-1976-E32BF5A1C656}"/>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6" name="Footer Placeholder 5">
            <a:extLst>
              <a:ext uri="{FF2B5EF4-FFF2-40B4-BE49-F238E27FC236}">
                <a16:creationId xmlns:a16="http://schemas.microsoft.com/office/drawing/2014/main" id="{93DB8D58-0012-5008-D044-8D442F70F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AD526-9FDD-060D-6BAC-A1F88FFEA08E}"/>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845305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8060-B1CA-1C2A-4074-22A96095A2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CBFEA6-A8DC-CFD0-F14F-0300A80886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B06BB-2D81-321C-421B-9E79E3510034}"/>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790CF5CA-298E-5B81-F832-EF961E147E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8423F-7E75-3253-1C0F-69E3482A0315}"/>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1145884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617E49-BF8B-6761-35F0-B7572968B7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EFEAC-9AAB-28BF-7414-DEDE7B9A26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A1A1BA-9929-F3DF-7528-0990F6A4EBAE}"/>
              </a:ext>
            </a:extLst>
          </p:cNvPr>
          <p:cNvSpPr>
            <a:spLocks noGrp="1"/>
          </p:cNvSpPr>
          <p:nvPr>
            <p:ph type="dt" sz="half" idx="10"/>
          </p:nvPr>
        </p:nvSpPr>
        <p:spPr/>
        <p:txBody>
          <a:body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8F9883A8-C8C8-949B-F026-5B376B0998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9BF66-457F-B6C2-6D19-9DDBE6A02741}"/>
              </a:ext>
            </a:extLst>
          </p:cNvPr>
          <p:cNvSpPr>
            <a:spLocks noGrp="1"/>
          </p:cNvSpPr>
          <p:nvPr>
            <p:ph type="sldNum" sz="quarter" idx="12"/>
          </p:nvPr>
        </p:nvSpPr>
        <p:spPr/>
        <p:txBody>
          <a:bodyPr/>
          <a:lstStyle/>
          <a:p>
            <a:fld id="{F36330A7-7961-46C8-920F-1F5C7DD9C953}" type="slidenum">
              <a:rPr lang="en-GB" smtClean="0"/>
              <a:t>‹#›</a:t>
            </a:fld>
            <a:endParaRPr lang="en-GB"/>
          </a:p>
        </p:txBody>
      </p:sp>
    </p:spTree>
    <p:extLst>
      <p:ext uri="{BB962C8B-B14F-4D97-AF65-F5344CB8AC3E}">
        <p14:creationId xmlns:p14="http://schemas.microsoft.com/office/powerpoint/2010/main" val="3767529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E72818-2B23-8143-1105-B3D1BE459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31D9B0-FB78-CFF1-5801-5FEDD9DD28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3593A-0E78-BCD5-810A-CC7DE8B975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CD61DB-5566-4E17-929A-1443637E72BA}" type="datetimeFigureOut">
              <a:rPr lang="en-GB" smtClean="0"/>
              <a:t>09/11/2025</a:t>
            </a:fld>
            <a:endParaRPr lang="en-GB"/>
          </a:p>
        </p:txBody>
      </p:sp>
      <p:sp>
        <p:nvSpPr>
          <p:cNvPr id="5" name="Footer Placeholder 4">
            <a:extLst>
              <a:ext uri="{FF2B5EF4-FFF2-40B4-BE49-F238E27FC236}">
                <a16:creationId xmlns:a16="http://schemas.microsoft.com/office/drawing/2014/main" id="{3B8254D7-9E6A-2A1D-B21B-CEB3EF45D1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9D25F1-BB75-5B98-AFFF-A454642BCA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6330A7-7961-46C8-920F-1F5C7DD9C953}" type="slidenum">
              <a:rPr lang="en-GB" smtClean="0"/>
              <a:t>‹#›</a:t>
            </a:fld>
            <a:endParaRPr lang="en-GB"/>
          </a:p>
        </p:txBody>
      </p:sp>
    </p:spTree>
    <p:extLst>
      <p:ext uri="{BB962C8B-B14F-4D97-AF65-F5344CB8AC3E}">
        <p14:creationId xmlns:p14="http://schemas.microsoft.com/office/powerpoint/2010/main" val="34568460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3.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www.who.int/news-room/fact-sheets/detail/electronic-waste-(e-waste)" TargetMode="External" /><Relationship Id="rId2" Type="http://schemas.openxmlformats.org/officeDocument/2006/relationships/hyperlink" Target="https://www.nibusinessinfo.co.uk/content/organisational-structure-function"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46A74A-D912-ED68-1781-E4DEEF59853B}"/>
              </a:ext>
            </a:extLst>
          </p:cNvPr>
          <p:cNvSpPr>
            <a:spLocks noGrp="1"/>
          </p:cNvSpPr>
          <p:nvPr>
            <p:ph type="ctrTitle"/>
          </p:nvPr>
        </p:nvSpPr>
        <p:spPr>
          <a:xfrm>
            <a:off x="5969479" y="1082614"/>
            <a:ext cx="4253008" cy="1261245"/>
          </a:xfrm>
        </p:spPr>
        <p:txBody>
          <a:bodyPr>
            <a:normAutofit/>
          </a:bodyPr>
          <a:lstStyle/>
          <a:p>
            <a:pPr algn="r"/>
            <a:r>
              <a:rPr lang="en-GB" dirty="0"/>
              <a:t>ReNewTech</a:t>
            </a:r>
          </a:p>
        </p:txBody>
      </p:sp>
      <p:sp>
        <p:nvSpPr>
          <p:cNvPr id="3" name="Subtitle 2">
            <a:extLst>
              <a:ext uri="{FF2B5EF4-FFF2-40B4-BE49-F238E27FC236}">
                <a16:creationId xmlns:a16="http://schemas.microsoft.com/office/drawing/2014/main" id="{08E1EE65-5C9D-A0CF-3EA8-623D25260C8F}"/>
              </a:ext>
            </a:extLst>
          </p:cNvPr>
          <p:cNvSpPr>
            <a:spLocks noGrp="1"/>
          </p:cNvSpPr>
          <p:nvPr>
            <p:ph type="subTitle" idx="1"/>
          </p:nvPr>
        </p:nvSpPr>
        <p:spPr>
          <a:xfrm>
            <a:off x="4038600" y="4782320"/>
            <a:ext cx="7833206" cy="2163425"/>
          </a:xfrm>
        </p:spPr>
        <p:txBody>
          <a:bodyPr>
            <a:normAutofit/>
          </a:bodyPr>
          <a:lstStyle/>
          <a:p>
            <a:pPr algn="r"/>
            <a:r>
              <a:rPr lang="en-GB" dirty="0" err="1"/>
              <a:t>Beniamin</a:t>
            </a:r>
            <a:r>
              <a:rPr lang="en-GB" dirty="0"/>
              <a:t> </a:t>
            </a:r>
            <a:r>
              <a:rPr lang="en-GB" dirty="0" err="1"/>
              <a:t>Plesca</a:t>
            </a:r>
            <a:endParaRPr lang="en-GB" dirty="0"/>
          </a:p>
          <a:p>
            <a:pPr algn="r"/>
            <a:r>
              <a:rPr lang="en-GB"/>
              <a:t>2320551</a:t>
            </a:r>
            <a:endParaRPr lang="en-GB" dirty="0"/>
          </a:p>
          <a:p>
            <a:pPr algn="r"/>
            <a:r>
              <a:rPr lang="en-GB" dirty="0"/>
              <a:t>LCLM4006 </a:t>
            </a:r>
          </a:p>
          <a:p>
            <a:pPr algn="r"/>
            <a:endParaRPr lang="en-GB" dirty="0"/>
          </a:p>
        </p:txBody>
      </p:sp>
    </p:spTree>
    <p:extLst>
      <p:ext uri="{BB962C8B-B14F-4D97-AF65-F5344CB8AC3E}">
        <p14:creationId xmlns:p14="http://schemas.microsoft.com/office/powerpoint/2010/main" val="232150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516AD2-B5C7-252F-B268-B259881F6908}"/>
              </a:ext>
            </a:extLst>
          </p:cNvPr>
          <p:cNvSpPr>
            <a:spLocks noGrp="1"/>
          </p:cNvSpPr>
          <p:nvPr>
            <p:ph type="title"/>
          </p:nvPr>
        </p:nvSpPr>
        <p:spPr>
          <a:xfrm>
            <a:off x="5894962" y="479493"/>
            <a:ext cx="5458838" cy="1325563"/>
          </a:xfrm>
        </p:spPr>
        <p:txBody>
          <a:bodyPr>
            <a:normAutofit/>
          </a:bodyPr>
          <a:lstStyle/>
          <a:p>
            <a:r>
              <a:rPr lang="en-GB" dirty="0"/>
              <a:t>Business Idea Overview</a:t>
            </a: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Smartphone Repair Logo Royalty Free Vector Image">
            <a:extLst>
              <a:ext uri="{FF2B5EF4-FFF2-40B4-BE49-F238E27FC236}">
                <a16:creationId xmlns:a16="http://schemas.microsoft.com/office/drawing/2014/main" id="{C863FFD8-5069-E4A9-B329-652DA49C37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560" b="7621"/>
          <a:stretch>
            <a:fillRect/>
          </a:stretch>
        </p:blipFill>
        <p:spPr bwMode="auto">
          <a:xfrm>
            <a:off x="1257612" y="511293"/>
            <a:ext cx="3799150" cy="52338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4DA2B2-1A68-D0CF-EF07-4D78C9042245}"/>
              </a:ext>
            </a:extLst>
          </p:cNvPr>
          <p:cNvSpPr>
            <a:spLocks noGrp="1"/>
          </p:cNvSpPr>
          <p:nvPr>
            <p:ph idx="1"/>
          </p:nvPr>
        </p:nvSpPr>
        <p:spPr>
          <a:xfrm>
            <a:off x="5894962" y="1984443"/>
            <a:ext cx="5458838" cy="4192520"/>
          </a:xfrm>
        </p:spPr>
        <p:txBody>
          <a:bodyPr>
            <a:normAutofit/>
          </a:bodyPr>
          <a:lstStyle/>
          <a:p>
            <a:pPr>
              <a:buClr>
                <a:schemeClr val="tx2">
                  <a:lumMod val="50000"/>
                  <a:lumOff val="50000"/>
                </a:schemeClr>
              </a:buClr>
              <a:buFont typeface="Wingdings" panose="05000000000000000000" pitchFamily="2" charset="2"/>
              <a:buChar char="Ø"/>
            </a:pPr>
            <a:r>
              <a:rPr lang="en-GB" sz="2000" dirty="0">
                <a:latin typeface="Arial" panose="020B0604020202020204" pitchFamily="34" charset="0"/>
                <a:cs typeface="Arial" panose="020B0604020202020204" pitchFamily="34" charset="0"/>
              </a:rPr>
              <a:t>E-waste is now a massive issue. E-waste is one of the fastest growing solid waste streams in the world (World Health Organization, 2024).</a:t>
            </a:r>
          </a:p>
          <a:p>
            <a:pPr>
              <a:buClr>
                <a:schemeClr val="tx2">
                  <a:lumMod val="50000"/>
                  <a:lumOff val="50000"/>
                </a:schemeClr>
              </a:buClr>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a:buClr>
                <a:schemeClr val="tx2">
                  <a:lumMod val="50000"/>
                  <a:lumOff val="50000"/>
                </a:schemeClr>
              </a:buClr>
              <a:buFont typeface="Wingdings" panose="05000000000000000000" pitchFamily="2" charset="2"/>
              <a:buChar char="Ø"/>
            </a:pPr>
            <a:r>
              <a:rPr lang="en-GB" sz="2000" dirty="0">
                <a:latin typeface="Arial" panose="020B0604020202020204" pitchFamily="34" charset="0"/>
                <a:cs typeface="Arial" panose="020B0604020202020204" pitchFamily="34" charset="0"/>
              </a:rPr>
              <a:t>I Have decided that a way to help reduce this is with ReNewTech.</a:t>
            </a:r>
          </a:p>
          <a:p>
            <a:pPr>
              <a:buClr>
                <a:schemeClr val="tx2">
                  <a:lumMod val="50000"/>
                  <a:lumOff val="50000"/>
                </a:schemeClr>
              </a:buClr>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a:buClr>
                <a:schemeClr val="tx2">
                  <a:lumMod val="50000"/>
                  <a:lumOff val="50000"/>
                </a:schemeClr>
              </a:buClr>
              <a:buFont typeface="Wingdings" panose="05000000000000000000" pitchFamily="2" charset="2"/>
              <a:buChar char="Ø"/>
            </a:pPr>
            <a:r>
              <a:rPr lang="en-GB" sz="2000" dirty="0">
                <a:latin typeface="Arial" panose="020B0604020202020204" pitchFamily="34" charset="0"/>
                <a:cs typeface="Arial" panose="020B0604020202020204" pitchFamily="34" charset="0"/>
              </a:rPr>
              <a:t>ReNewTech is an electronics repair and recycling service that goes directly to the customer with the help of an app to avoid the high costs of replacing devices.</a:t>
            </a:r>
          </a:p>
        </p:txBody>
      </p:sp>
    </p:spTree>
    <p:extLst>
      <p:ext uri="{BB962C8B-B14F-4D97-AF65-F5344CB8AC3E}">
        <p14:creationId xmlns:p14="http://schemas.microsoft.com/office/powerpoint/2010/main" val="4238348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FB396-A04F-591C-CEBB-20BBCF94B81D}"/>
              </a:ext>
            </a:extLst>
          </p:cNvPr>
          <p:cNvSpPr>
            <a:spLocks noGrp="1"/>
          </p:cNvSpPr>
          <p:nvPr>
            <p:ph type="title"/>
          </p:nvPr>
        </p:nvSpPr>
        <p:spPr>
          <a:xfrm>
            <a:off x="6513788" y="365125"/>
            <a:ext cx="5091616" cy="1807305"/>
          </a:xfrm>
        </p:spPr>
        <p:txBody>
          <a:bodyPr>
            <a:normAutofit/>
          </a:bodyPr>
          <a:lstStyle/>
          <a:p>
            <a:pPr algn="ctr"/>
            <a:r>
              <a:rPr lang="en-GB" sz="4100" dirty="0"/>
              <a:t>Management structure</a:t>
            </a:r>
            <a:br>
              <a:rPr lang="en-GB" sz="4100" dirty="0"/>
            </a:br>
            <a:r>
              <a:rPr lang="en-GB" sz="4100" dirty="0"/>
              <a:t> and </a:t>
            </a:r>
            <a:br>
              <a:rPr lang="en-GB" sz="4100" dirty="0"/>
            </a:br>
            <a:r>
              <a:rPr lang="en-GB" sz="4100" dirty="0"/>
              <a:t>legal format</a:t>
            </a:r>
          </a:p>
        </p:txBody>
      </p:sp>
      <p:pic>
        <p:nvPicPr>
          <p:cNvPr id="5" name="Picture 4" descr="Empty office area">
            <a:extLst>
              <a:ext uri="{FF2B5EF4-FFF2-40B4-BE49-F238E27FC236}">
                <a16:creationId xmlns:a16="http://schemas.microsoft.com/office/drawing/2014/main" id="{168E7D5C-EA43-C633-54F8-FD3557C8E969}"/>
              </a:ext>
            </a:extLst>
          </p:cNvPr>
          <p:cNvPicPr>
            <a:picLocks noChangeAspect="1"/>
          </p:cNvPicPr>
          <p:nvPr/>
        </p:nvPicPr>
        <p:blipFill>
          <a:blip r:embed="rId2"/>
          <a:srcRect l="29244" r="1122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9C49B04-9938-A8B7-E32F-23E6CD017463}"/>
              </a:ext>
            </a:extLst>
          </p:cNvPr>
          <p:cNvSpPr>
            <a:spLocks noGrp="1"/>
          </p:cNvSpPr>
          <p:nvPr>
            <p:ph idx="1"/>
          </p:nvPr>
        </p:nvSpPr>
        <p:spPr>
          <a:xfrm>
            <a:off x="6513788" y="2333297"/>
            <a:ext cx="4840010" cy="3843666"/>
          </a:xfrm>
        </p:spPr>
        <p:txBody>
          <a:bodyPr>
            <a:normAutofit/>
          </a:bodyPr>
          <a:lstStyle/>
          <a:p>
            <a:pPr>
              <a:buClr>
                <a:schemeClr val="tx2">
                  <a:lumMod val="50000"/>
                  <a:lumOff val="50000"/>
                </a:schemeClr>
              </a:buClr>
              <a:buFont typeface="Wingdings" panose="05000000000000000000" pitchFamily="2" charset="2"/>
              <a:buChar char="Ø"/>
            </a:pPr>
            <a:r>
              <a:rPr lang="en-GB" sz="1700" dirty="0">
                <a:latin typeface="Arial" panose="020B0604020202020204" pitchFamily="34" charset="0"/>
                <a:cs typeface="Arial" panose="020B0604020202020204" pitchFamily="34" charset="0"/>
              </a:rPr>
              <a:t>ReNewTech, like most startups in the UK, will be a private limited company.</a:t>
            </a:r>
          </a:p>
          <a:p>
            <a:pPr>
              <a:buClr>
                <a:schemeClr val="tx2">
                  <a:lumMod val="50000"/>
                  <a:lumOff val="50000"/>
                </a:schemeClr>
              </a:buClr>
              <a:buFont typeface="Wingdings" panose="05000000000000000000" pitchFamily="2" charset="2"/>
              <a:buChar char="Ø"/>
            </a:pPr>
            <a:r>
              <a:rPr lang="en-GB" sz="1700" dirty="0">
                <a:latin typeface="Arial" panose="020B0604020202020204" pitchFamily="34" charset="0"/>
                <a:cs typeface="Arial" panose="020B0604020202020204" pitchFamily="34" charset="0"/>
              </a:rPr>
              <a:t>This will allow for protection of personal assets as well as being more attractive to investors.</a:t>
            </a:r>
          </a:p>
          <a:p>
            <a:pPr marL="0" indent="0">
              <a:buClr>
                <a:schemeClr val="tx2">
                  <a:lumMod val="50000"/>
                  <a:lumOff val="50000"/>
                </a:schemeClr>
              </a:buClr>
              <a:buNone/>
            </a:pPr>
            <a:endParaRPr lang="en-GB" sz="1700" dirty="0">
              <a:latin typeface="Arial" panose="020B0604020202020204" pitchFamily="34" charset="0"/>
              <a:cs typeface="Arial" panose="020B0604020202020204" pitchFamily="34" charset="0"/>
            </a:endParaRPr>
          </a:p>
          <a:p>
            <a:pPr>
              <a:buClr>
                <a:schemeClr val="tx2">
                  <a:lumMod val="50000"/>
                  <a:lumOff val="50000"/>
                </a:schemeClr>
              </a:buClr>
              <a:buFont typeface="Wingdings" panose="05000000000000000000" pitchFamily="2" charset="2"/>
              <a:buChar char="Ø"/>
            </a:pPr>
            <a:r>
              <a:rPr lang="en-GB" sz="1700" dirty="0">
                <a:latin typeface="Arial" panose="020B0604020202020204" pitchFamily="34" charset="0"/>
                <a:cs typeface="Arial" panose="020B0604020202020204" pitchFamily="34" charset="0"/>
              </a:rPr>
              <a:t> ReNewTech will also follow a functional organisational structure.</a:t>
            </a:r>
          </a:p>
          <a:p>
            <a:pPr>
              <a:buClr>
                <a:schemeClr val="tx2">
                  <a:lumMod val="50000"/>
                  <a:lumOff val="50000"/>
                </a:schemeClr>
              </a:buClr>
              <a:buFont typeface="Wingdings" panose="05000000000000000000" pitchFamily="2" charset="2"/>
              <a:buChar char="Ø"/>
            </a:pPr>
            <a:r>
              <a:rPr lang="en-GB" sz="1700" dirty="0">
                <a:latin typeface="Arial" panose="020B0604020202020204" pitchFamily="34" charset="0"/>
                <a:cs typeface="Arial" panose="020B0604020202020204" pitchFamily="34" charset="0"/>
              </a:rPr>
              <a:t>In this type of organisational structure, businesses are organised according to their roles and skills into smaller groups or departments (NI Business Info, 2019, making it easier to oversee and manage.</a:t>
            </a:r>
          </a:p>
        </p:txBody>
      </p:sp>
    </p:spTree>
    <p:extLst>
      <p:ext uri="{BB962C8B-B14F-4D97-AF65-F5344CB8AC3E}">
        <p14:creationId xmlns:p14="http://schemas.microsoft.com/office/powerpoint/2010/main" val="322152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Close-up of a blue and white water surface&#10;&#10;AI-generated content may be incorrect.">
            <a:extLst>
              <a:ext uri="{FF2B5EF4-FFF2-40B4-BE49-F238E27FC236}">
                <a16:creationId xmlns:a16="http://schemas.microsoft.com/office/drawing/2014/main" id="{CAA24D5A-CEF7-5D13-C85C-9B782CB22C32}"/>
              </a:ext>
            </a:extLst>
          </p:cNvPr>
          <p:cNvPicPr>
            <a:picLocks noChangeAspect="1"/>
          </p:cNvPicPr>
          <p:nvPr/>
        </p:nvPicPr>
        <p:blipFill>
          <a:blip r:embed="rId2"/>
          <a:srcRect l="33349" r="19390"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3716E1-A9E4-866B-7397-DF8E55EB789C}"/>
              </a:ext>
            </a:extLst>
          </p:cNvPr>
          <p:cNvSpPr>
            <a:spLocks noGrp="1"/>
          </p:cNvSpPr>
          <p:nvPr>
            <p:ph type="title"/>
          </p:nvPr>
        </p:nvSpPr>
        <p:spPr>
          <a:xfrm>
            <a:off x="5827048" y="407987"/>
            <a:ext cx="5721484" cy="1325563"/>
          </a:xfrm>
        </p:spPr>
        <p:txBody>
          <a:bodyPr>
            <a:normAutofit/>
          </a:bodyPr>
          <a:lstStyle/>
          <a:p>
            <a:r>
              <a:rPr lang="en-GB" dirty="0"/>
              <a:t>PESTEL Analysis</a:t>
            </a:r>
          </a:p>
        </p:txBody>
      </p:sp>
      <p:graphicFrame>
        <p:nvGraphicFramePr>
          <p:cNvPr id="5" name="Content Placeholder 2">
            <a:extLst>
              <a:ext uri="{FF2B5EF4-FFF2-40B4-BE49-F238E27FC236}">
                <a16:creationId xmlns:a16="http://schemas.microsoft.com/office/drawing/2014/main" id="{74FA541A-B9B8-338F-4E90-7C878F51F1EC}"/>
              </a:ext>
            </a:extLst>
          </p:cNvPr>
          <p:cNvGraphicFramePr>
            <a:graphicFrameLocks noGrp="1"/>
          </p:cNvGraphicFramePr>
          <p:nvPr>
            <p:ph idx="1"/>
            <p:extLst>
              <p:ext uri="{D42A27DB-BD31-4B8C-83A1-F6EECF244321}">
                <p14:modId xmlns:p14="http://schemas.microsoft.com/office/powerpoint/2010/main" val="3064883931"/>
              </p:ext>
            </p:extLst>
          </p:nvPr>
        </p:nvGraphicFramePr>
        <p:xfrm>
          <a:off x="5827048" y="1609693"/>
          <a:ext cx="5721484" cy="45815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1897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What is Digital Marketing? | MD Blog">
            <a:extLst>
              <a:ext uri="{FF2B5EF4-FFF2-40B4-BE49-F238E27FC236}">
                <a16:creationId xmlns:a16="http://schemas.microsoft.com/office/drawing/2014/main" id="{17BC984A-910E-D727-4B85-2D0FD28ECC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435" r="26314"/>
          <a:stretch>
            <a:fillRect/>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10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A62E1F-9A81-3597-C998-1BBAE300F6E4}"/>
              </a:ext>
            </a:extLst>
          </p:cNvPr>
          <p:cNvSpPr>
            <a:spLocks noGrp="1"/>
          </p:cNvSpPr>
          <p:nvPr>
            <p:ph type="title"/>
          </p:nvPr>
        </p:nvSpPr>
        <p:spPr>
          <a:xfrm>
            <a:off x="5827048" y="407987"/>
            <a:ext cx="5721484" cy="1325563"/>
          </a:xfrm>
        </p:spPr>
        <p:txBody>
          <a:bodyPr>
            <a:normAutofit/>
          </a:bodyPr>
          <a:lstStyle/>
          <a:p>
            <a:r>
              <a:rPr lang="en-GB" dirty="0"/>
              <a:t>Marketing</a:t>
            </a:r>
            <a:endParaRPr lang="en-GB"/>
          </a:p>
        </p:txBody>
      </p:sp>
      <p:sp>
        <p:nvSpPr>
          <p:cNvPr id="3" name="Content Placeholder 2">
            <a:extLst>
              <a:ext uri="{FF2B5EF4-FFF2-40B4-BE49-F238E27FC236}">
                <a16:creationId xmlns:a16="http://schemas.microsoft.com/office/drawing/2014/main" id="{3AD7668B-2139-FA08-366E-FBC87DFCE4B7}"/>
              </a:ext>
            </a:extLst>
          </p:cNvPr>
          <p:cNvSpPr>
            <a:spLocks noGrp="1"/>
          </p:cNvSpPr>
          <p:nvPr>
            <p:ph idx="1"/>
          </p:nvPr>
        </p:nvSpPr>
        <p:spPr>
          <a:xfrm>
            <a:off x="5193102" y="1868487"/>
            <a:ext cx="6355430" cy="4351338"/>
          </a:xfrm>
        </p:spPr>
        <p:txBody>
          <a:bodyPr>
            <a:normAutofit/>
          </a:bodyPr>
          <a:lstStyle/>
          <a:p>
            <a:pPr>
              <a:buClr>
                <a:schemeClr val="tx2">
                  <a:lumMod val="50000"/>
                  <a:lumOff val="50000"/>
                </a:schemeClr>
              </a:buClr>
              <a:buFont typeface="Wingdings" panose="05000000000000000000" pitchFamily="2" charset="2"/>
              <a:buChar char="Ø"/>
            </a:pPr>
            <a:r>
              <a:rPr lang="en-GB" sz="2000" dirty="0"/>
              <a:t>Digital Marketing Focus : ReNewTech will employ a professional website, mobile app, and social media like Instagram, Facebook and TikTok to drive customers to the repair venue.</a:t>
            </a:r>
          </a:p>
          <a:p>
            <a:pPr>
              <a:buClr>
                <a:schemeClr val="tx2">
                  <a:lumMod val="50000"/>
                  <a:lumOff val="50000"/>
                </a:schemeClr>
              </a:buClr>
              <a:buFont typeface="Wingdings" panose="05000000000000000000" pitchFamily="2" charset="2"/>
              <a:buChar char="Ø"/>
            </a:pPr>
            <a:endParaRPr lang="en-GB" sz="2000" dirty="0"/>
          </a:p>
          <a:p>
            <a:pPr>
              <a:buClr>
                <a:schemeClr val="tx2">
                  <a:lumMod val="50000"/>
                  <a:lumOff val="50000"/>
                </a:schemeClr>
              </a:buClr>
              <a:buFont typeface="Wingdings" panose="05000000000000000000" pitchFamily="2" charset="2"/>
              <a:buChar char="Ø"/>
            </a:pPr>
            <a:r>
              <a:rPr lang="en-GB" sz="2000" dirty="0"/>
              <a:t>Community engagement: The company will also foster trust through affiliations with local schools, universities and business by providing discounts and hosting repair workshops.</a:t>
            </a:r>
          </a:p>
          <a:p>
            <a:pPr>
              <a:buClr>
                <a:schemeClr val="tx2">
                  <a:lumMod val="50000"/>
                  <a:lumOff val="50000"/>
                </a:schemeClr>
              </a:buClr>
              <a:buFont typeface="Wingdings" panose="05000000000000000000" pitchFamily="2" charset="2"/>
              <a:buChar char="Ø"/>
            </a:pPr>
            <a:endParaRPr lang="en-GB" sz="2000" dirty="0"/>
          </a:p>
          <a:p>
            <a:pPr>
              <a:buClr>
                <a:schemeClr val="tx2">
                  <a:lumMod val="50000"/>
                  <a:lumOff val="50000"/>
                </a:schemeClr>
              </a:buClr>
              <a:buFont typeface="Wingdings" panose="05000000000000000000" pitchFamily="2" charset="2"/>
              <a:buChar char="Ø"/>
            </a:pPr>
            <a:r>
              <a:rPr lang="en-GB" sz="2000" dirty="0"/>
              <a:t>Customer Retention: Reward programs, email promotions, and local participation will promote return business to lock in repeat customers.</a:t>
            </a:r>
          </a:p>
        </p:txBody>
      </p:sp>
    </p:spTree>
    <p:extLst>
      <p:ext uri="{BB962C8B-B14F-4D97-AF65-F5344CB8AC3E}">
        <p14:creationId xmlns:p14="http://schemas.microsoft.com/office/powerpoint/2010/main" val="1805318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3638D-E0D3-A455-579E-6786B065FA00}"/>
              </a:ext>
            </a:extLst>
          </p:cNvPr>
          <p:cNvSpPr>
            <a:spLocks noGrp="1"/>
          </p:cNvSpPr>
          <p:nvPr>
            <p:ph type="title"/>
          </p:nvPr>
        </p:nvSpPr>
        <p:spPr>
          <a:xfrm>
            <a:off x="6513788" y="365125"/>
            <a:ext cx="4840010" cy="1807305"/>
          </a:xfrm>
        </p:spPr>
        <p:txBody>
          <a:bodyPr>
            <a:normAutofit/>
          </a:bodyPr>
          <a:lstStyle/>
          <a:p>
            <a:r>
              <a:rPr lang="en-GB" dirty="0"/>
              <a:t>Funding</a:t>
            </a:r>
            <a:endParaRPr lang="en-GB"/>
          </a:p>
        </p:txBody>
      </p:sp>
      <p:pic>
        <p:nvPicPr>
          <p:cNvPr id="5122" name="Picture 2" descr="Funding Opportunities | Community Energy England">
            <a:extLst>
              <a:ext uri="{FF2B5EF4-FFF2-40B4-BE49-F238E27FC236}">
                <a16:creationId xmlns:a16="http://schemas.microsoft.com/office/drawing/2014/main" id="{BE5BE18C-6337-7BBC-0536-4FC4DAC534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721" r="24219" b="1"/>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732E6E-8765-0CA1-257A-1F1E2ED62C7D}"/>
              </a:ext>
            </a:extLst>
          </p:cNvPr>
          <p:cNvSpPr>
            <a:spLocks noGrp="1"/>
          </p:cNvSpPr>
          <p:nvPr>
            <p:ph idx="1"/>
          </p:nvPr>
        </p:nvSpPr>
        <p:spPr>
          <a:xfrm>
            <a:off x="5963729" y="1863306"/>
            <a:ext cx="6228271" cy="5060830"/>
          </a:xfrm>
        </p:spPr>
        <p:txBody>
          <a:bodyPr>
            <a:normAutofit fontScale="92500" lnSpcReduction="20000"/>
          </a:bodyPr>
          <a:lstStyle/>
          <a:p>
            <a:pPr>
              <a:buClr>
                <a:schemeClr val="tx2">
                  <a:lumMod val="50000"/>
                  <a:lumOff val="50000"/>
                </a:schemeClr>
              </a:buClr>
              <a:buFont typeface="Wingdings" panose="05000000000000000000" pitchFamily="2" charset="2"/>
              <a:buChar char="Ø"/>
            </a:pPr>
            <a:r>
              <a:rPr lang="en-GB" sz="2200" dirty="0"/>
              <a:t>Start-Up Costs: ReNewTech will ﬁrst need access to £50K start up capital which is a combination of small business loan and private equity injection that will ensure founder ownership and commitment.</a:t>
            </a:r>
          </a:p>
          <a:p>
            <a:pPr>
              <a:buClr>
                <a:schemeClr val="tx2">
                  <a:lumMod val="50000"/>
                  <a:lumOff val="50000"/>
                </a:schemeClr>
              </a:buClr>
              <a:buFont typeface="Wingdings" panose="05000000000000000000" pitchFamily="2" charset="2"/>
              <a:buChar char="Ø"/>
            </a:pPr>
            <a:endParaRPr lang="en-GB" sz="2200" dirty="0"/>
          </a:p>
          <a:p>
            <a:pPr>
              <a:buClr>
                <a:schemeClr val="tx2">
                  <a:lumMod val="50000"/>
                  <a:lumOff val="50000"/>
                </a:schemeClr>
              </a:buClr>
              <a:buFont typeface="Wingdings" panose="05000000000000000000" pitchFamily="2" charset="2"/>
              <a:buChar char="Ø"/>
            </a:pPr>
            <a:r>
              <a:rPr lang="en-GB" sz="2200" dirty="0"/>
              <a:t>Use of funds: Significant costs will go to repair tools (£10,000), website/app development (£8,000), workshop rent (£7,000,) marketing (£5,000,) staff training (12k) and other essentials (8k).</a:t>
            </a:r>
          </a:p>
          <a:p>
            <a:pPr>
              <a:buClr>
                <a:schemeClr val="tx2">
                  <a:lumMod val="50000"/>
                  <a:lumOff val="50000"/>
                </a:schemeClr>
              </a:buClr>
              <a:buFont typeface="Wingdings" panose="05000000000000000000" pitchFamily="2" charset="2"/>
              <a:buChar char="Ø"/>
            </a:pPr>
            <a:endParaRPr lang="en-GB" sz="2200" dirty="0"/>
          </a:p>
          <a:p>
            <a:pPr>
              <a:buClr>
                <a:schemeClr val="tx2">
                  <a:lumMod val="50000"/>
                  <a:lumOff val="50000"/>
                </a:schemeClr>
              </a:buClr>
              <a:buFont typeface="Wingdings" panose="05000000000000000000" pitchFamily="2" charset="2"/>
              <a:buChar char="Ø"/>
            </a:pPr>
            <a:r>
              <a:rPr lang="en-GB" sz="2200" dirty="0"/>
              <a:t>Objective: The investment will cover all start-of-life operations, and allow ReNewTech to provide quality repair, reuse and disposal services on day one.</a:t>
            </a:r>
          </a:p>
          <a:p>
            <a:pPr>
              <a:buClr>
                <a:schemeClr val="tx2">
                  <a:lumMod val="50000"/>
                  <a:lumOff val="50000"/>
                </a:schemeClr>
              </a:buClr>
              <a:buFont typeface="Wingdings" panose="05000000000000000000" pitchFamily="2" charset="2"/>
              <a:buChar char="Ø"/>
            </a:pPr>
            <a:endParaRPr lang="en-GB" sz="2200" dirty="0"/>
          </a:p>
          <a:p>
            <a:pPr>
              <a:buClr>
                <a:schemeClr val="tx2">
                  <a:lumMod val="50000"/>
                  <a:lumOff val="50000"/>
                </a:schemeClr>
              </a:buClr>
              <a:buFont typeface="Wingdings" panose="05000000000000000000" pitchFamily="2" charset="2"/>
              <a:buChar char="Ø"/>
            </a:pPr>
            <a:r>
              <a:rPr lang="en-GB" sz="2200" dirty="0"/>
              <a:t>Investor Appeal: With a defined financial model and a healthy market for sustainable tech repair, ReNewTech will afford investors with relatively low-risk, scalable access to the growing circular economy</a:t>
            </a:r>
            <a:r>
              <a:rPr lang="en-GB" sz="1600" dirty="0"/>
              <a:t>.</a:t>
            </a:r>
          </a:p>
        </p:txBody>
      </p:sp>
    </p:spTree>
    <p:extLst>
      <p:ext uri="{BB962C8B-B14F-4D97-AF65-F5344CB8AC3E}">
        <p14:creationId xmlns:p14="http://schemas.microsoft.com/office/powerpoint/2010/main" val="1106626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6E771-B53B-8E04-AC68-34EC7DD0289D}"/>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Thank You For Listening</a:t>
            </a:r>
          </a:p>
        </p:txBody>
      </p:sp>
      <p:pic>
        <p:nvPicPr>
          <p:cNvPr id="7" name="Graphic 6" descr="Smiling Face with No Fill">
            <a:extLst>
              <a:ext uri="{FF2B5EF4-FFF2-40B4-BE49-F238E27FC236}">
                <a16:creationId xmlns:a16="http://schemas.microsoft.com/office/drawing/2014/main" id="{576D9909-0073-E798-0A9E-E3AC481167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191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A7A72-9DFD-7B41-D824-B9CFF93F7349}"/>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54A794A3-EDE3-5472-2BF7-FB0EA83E9DF1}"/>
              </a:ext>
            </a:extLst>
          </p:cNvPr>
          <p:cNvSpPr>
            <a:spLocks noGrp="1" noChangeArrowheads="1"/>
          </p:cNvSpPr>
          <p:nvPr>
            <p:ph idx="1"/>
          </p:nvPr>
        </p:nvSpPr>
        <p:spPr bwMode="auto">
          <a:xfrm>
            <a:off x="838200" y="1587242"/>
            <a:ext cx="846107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 Business Info (2019).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Organisational</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Structure by Function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nibusinessinfo.co.uk.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https://www.nibusinessinfo.co.uk/content/organisational-structure-function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indent="0" eaLnBrk="0" fontAlgn="base" hangingPunct="0">
              <a:lnSpc>
                <a:spcPct val="100000"/>
              </a:lnSpc>
              <a:spcBef>
                <a:spcPct val="0"/>
              </a:spcBef>
              <a:spcAft>
                <a:spcPct val="0"/>
              </a:spcAft>
              <a:buNone/>
            </a:pPr>
            <a:r>
              <a:rPr lang="en-GB" sz="1200" dirty="0">
                <a:latin typeface="Times New Roman" panose="02020603050405020304" pitchFamily="18" charset="0"/>
                <a:cs typeface="Times New Roman" panose="02020603050405020304" pitchFamily="18" charset="0"/>
              </a:rPr>
              <a:t>World Health Organization (2024). </a:t>
            </a:r>
            <a:r>
              <a:rPr lang="en-GB" sz="1200" i="1" dirty="0">
                <a:latin typeface="Times New Roman" panose="02020603050405020304" pitchFamily="18" charset="0"/>
                <a:cs typeface="Times New Roman" panose="02020603050405020304" pitchFamily="18" charset="0"/>
              </a:rPr>
              <a:t>Electronic Waste (E-Waste)</a:t>
            </a:r>
            <a:r>
              <a:rPr lang="en-GB" sz="1200" dirty="0">
                <a:latin typeface="Times New Roman" panose="02020603050405020304" pitchFamily="18" charset="0"/>
                <a:cs typeface="Times New Roman" panose="02020603050405020304" pitchFamily="18" charset="0"/>
              </a:rPr>
              <a:t>. [online] World Health Organization. Available at: </a:t>
            </a:r>
            <a:r>
              <a:rPr lang="en-GB" sz="1200" dirty="0">
                <a:latin typeface="Times New Roman" panose="02020603050405020304" pitchFamily="18" charset="0"/>
                <a:cs typeface="Times New Roman" panose="02020603050405020304" pitchFamily="18" charset="0"/>
                <a:hlinkClick r:id="rId3"/>
              </a:rPr>
              <a:t>https://www.who.int/news-room/fact-sheets/detail/electronic-waste-(e-waste)</a:t>
            </a:r>
            <a:r>
              <a:rPr lang="en-GB" sz="1200" dirty="0">
                <a:latin typeface="Times New Roman" panose="02020603050405020304" pitchFamily="18" charset="0"/>
                <a:cs typeface="Times New Roman" panose="02020603050405020304" pitchFamily="18" charset="0"/>
              </a:rPr>
              <a:t>.</a:t>
            </a:r>
          </a:p>
          <a:p>
            <a:pPr marL="0" indent="0" eaLnBrk="0" fontAlgn="base" hangingPunct="0">
              <a:lnSpc>
                <a:spcPct val="100000"/>
              </a:lnSpc>
              <a:spcBef>
                <a:spcPct val="0"/>
              </a:spcBef>
              <a:spcAft>
                <a:spcPct val="0"/>
              </a:spcAft>
              <a:buNone/>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66060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628</Words>
  <Application>Microsoft Office PowerPoint</Application>
  <PresentationFormat>Widescreen</PresentationFormat>
  <Paragraphs>39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ReNewTech</vt:lpstr>
      <vt:lpstr>Business Idea Overview</vt:lpstr>
      <vt:lpstr>Management structure  and  legal format</vt:lpstr>
      <vt:lpstr>PESTEL Analysis</vt:lpstr>
      <vt:lpstr>Marketing</vt:lpstr>
      <vt:lpstr>Funding</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ReNewTech</dc:title>
  <dc:creator>David Plesca</dc:creator>
  <cp:lastModifiedBy>ben plesca</cp:lastModifiedBy>
  <cp:revision>4</cp:revision>
  <dcterms:created xsi:type="dcterms:W3CDTF">2025-10-25T19:54:43Z</dcterms:created>
  <dcterms:modified xsi:type="dcterms:W3CDTF">2025-11-09T20:10:21Z</dcterms:modified>
</cp:coreProperties>
</file>