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27"/>
  </p:notesMasterIdLst>
  <p:handoutMasterIdLst>
    <p:handoutMasterId r:id="rId28"/>
  </p:handoutMasterIdLst>
  <p:sldIdLst>
    <p:sldId id="284" r:id="rId2"/>
    <p:sldId id="299" r:id="rId3"/>
    <p:sldId id="286" r:id="rId4"/>
    <p:sldId id="298" r:id="rId5"/>
    <p:sldId id="306" r:id="rId6"/>
    <p:sldId id="293" r:id="rId7"/>
    <p:sldId id="289" r:id="rId8"/>
    <p:sldId id="294" r:id="rId9"/>
    <p:sldId id="305" r:id="rId10"/>
    <p:sldId id="290" r:id="rId11"/>
    <p:sldId id="297" r:id="rId12"/>
    <p:sldId id="291" r:id="rId13"/>
    <p:sldId id="301" r:id="rId14"/>
    <p:sldId id="307" r:id="rId15"/>
    <p:sldId id="309" r:id="rId16"/>
    <p:sldId id="300" r:id="rId17"/>
    <p:sldId id="302" r:id="rId18"/>
    <p:sldId id="308" r:id="rId19"/>
    <p:sldId id="310" r:id="rId20"/>
    <p:sldId id="292" r:id="rId21"/>
    <p:sldId id="311" r:id="rId22"/>
    <p:sldId id="303" r:id="rId23"/>
    <p:sldId id="304" r:id="rId24"/>
    <p:sldId id="295" r:id="rId25"/>
    <p:sldId id="296" r:id="rId26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1000" y="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pPr algn="ctr"/>
            <a:r>
              <a:rPr lang="en-US" b="1" dirty="0" smtClean="0"/>
              <a:t>Topic </a:t>
            </a:r>
            <a:r>
              <a:rPr lang="en-US" b="1" dirty="0"/>
              <a:t>6</a:t>
            </a:r>
            <a:r>
              <a:rPr lang="en-US" b="1" dirty="0" smtClean="0"/>
              <a:t> </a:t>
            </a:r>
            <a:r>
              <a:rPr lang="en-US" b="1" dirty="0" smtClean="0"/>
              <a:t>- Single Linked List</a:t>
            </a:r>
            <a:br>
              <a:rPr lang="en-US" b="1" dirty="0" smtClean="0"/>
            </a:b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403648" y="4005064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Dr Stephen Hole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Linked List Explained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 linked list is a dynamic data structure where each </a:t>
            </a:r>
            <a:r>
              <a:rPr lang="en-GB" sz="2800" b="1" dirty="0"/>
              <a:t>element</a:t>
            </a:r>
            <a:r>
              <a:rPr lang="en-GB" sz="2800" dirty="0"/>
              <a:t> (called a </a:t>
            </a:r>
            <a:r>
              <a:rPr lang="en-GB" sz="2800" b="1" dirty="0"/>
              <a:t>node</a:t>
            </a:r>
            <a:r>
              <a:rPr lang="en-GB" sz="2800" dirty="0"/>
              <a:t>) is made up of two items: </a:t>
            </a:r>
            <a:endParaRPr lang="en-GB" sz="2800" dirty="0" smtClean="0"/>
          </a:p>
          <a:p>
            <a:pPr lvl="1"/>
            <a:r>
              <a:rPr lang="en-GB" sz="2400" dirty="0"/>
              <a:t>T</a:t>
            </a:r>
            <a:r>
              <a:rPr lang="en-GB" sz="2400" dirty="0" smtClean="0"/>
              <a:t>he </a:t>
            </a:r>
            <a:r>
              <a:rPr lang="en-GB" sz="2400" dirty="0"/>
              <a:t>data and a </a:t>
            </a:r>
            <a:endParaRPr lang="en-GB" sz="2400" dirty="0" smtClean="0"/>
          </a:p>
          <a:p>
            <a:pPr lvl="1"/>
            <a:r>
              <a:rPr lang="en-GB" sz="2400" dirty="0"/>
              <a:t>R</a:t>
            </a:r>
            <a:r>
              <a:rPr lang="en-GB" sz="2400" dirty="0" smtClean="0"/>
              <a:t>eference </a:t>
            </a:r>
            <a:r>
              <a:rPr lang="en-GB" sz="2400" dirty="0"/>
              <a:t>(or pointer), which points to the next </a:t>
            </a:r>
            <a:r>
              <a:rPr lang="en-GB" sz="2400" b="1" dirty="0"/>
              <a:t>node</a:t>
            </a:r>
            <a:r>
              <a:rPr lang="en-GB" sz="2400" dirty="0"/>
              <a:t>. </a:t>
            </a:r>
            <a:endParaRPr lang="en-GB" sz="2400" dirty="0" smtClean="0"/>
          </a:p>
          <a:p>
            <a:r>
              <a:rPr lang="en-GB" sz="2800" dirty="0" smtClean="0"/>
              <a:t>A linked list is a collection of </a:t>
            </a:r>
            <a:r>
              <a:rPr lang="en-GB" sz="2800" b="1" dirty="0" smtClean="0"/>
              <a:t>nodes</a:t>
            </a:r>
            <a:r>
              <a:rPr lang="en-GB" sz="2800" dirty="0" smtClean="0"/>
              <a:t> where each </a:t>
            </a:r>
            <a:r>
              <a:rPr lang="en-GB" sz="2800" b="1" dirty="0" smtClean="0"/>
              <a:t>node</a:t>
            </a:r>
            <a:r>
              <a:rPr lang="en-GB" sz="2800" dirty="0" smtClean="0"/>
              <a:t> is connected to the next </a:t>
            </a:r>
            <a:r>
              <a:rPr lang="en-GB" sz="2800" b="1" dirty="0" smtClean="0"/>
              <a:t>node</a:t>
            </a:r>
            <a:r>
              <a:rPr lang="en-GB" sz="2800" dirty="0" smtClean="0"/>
              <a:t> through a pointer (reference).</a:t>
            </a:r>
            <a:endParaRPr lang="en-GB" sz="2800" dirty="0"/>
          </a:p>
          <a:p>
            <a:pPr marL="0" indent="0">
              <a:buNone/>
            </a:pPr>
            <a:endParaRPr lang="en-GB" sz="28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31073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Linked List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sz="2400" dirty="0"/>
              <a:t>The </a:t>
            </a:r>
            <a:r>
              <a:rPr lang="en-GB" sz="2400" dirty="0" smtClean="0"/>
              <a:t>implementation </a:t>
            </a:r>
            <a:r>
              <a:rPr lang="en-GB" sz="2400" dirty="0"/>
              <a:t>using </a:t>
            </a:r>
            <a:r>
              <a:rPr lang="en-GB" sz="2400" dirty="0" smtClean="0"/>
              <a:t>a </a:t>
            </a:r>
            <a:r>
              <a:rPr lang="en-GB" sz="2400" b="1" dirty="0"/>
              <a:t>L</a:t>
            </a:r>
            <a:r>
              <a:rPr lang="en-GB" sz="2400" b="1" dirty="0" smtClean="0"/>
              <a:t>inked</a:t>
            </a:r>
            <a:r>
              <a:rPr lang="en-GB" sz="2400" dirty="0" smtClean="0"/>
              <a:t> </a:t>
            </a:r>
            <a:r>
              <a:rPr lang="en-GB" sz="2400" b="1" dirty="0"/>
              <a:t>L</a:t>
            </a:r>
            <a:r>
              <a:rPr lang="en-GB" sz="2400" b="1" dirty="0" smtClean="0"/>
              <a:t>ist</a:t>
            </a:r>
            <a:r>
              <a:rPr lang="en-GB" sz="2400" dirty="0" smtClean="0"/>
              <a:t> structure can </a:t>
            </a:r>
            <a:r>
              <a:rPr lang="en-GB" sz="2400" dirty="0"/>
              <a:t>work for an unlimited number of values. </a:t>
            </a:r>
            <a:endParaRPr lang="en-GB" sz="2400" dirty="0" smtClean="0"/>
          </a:p>
          <a:p>
            <a:r>
              <a:rPr lang="en-GB" sz="2400" dirty="0" smtClean="0"/>
              <a:t>Therefore, there is </a:t>
            </a:r>
            <a:r>
              <a:rPr lang="en-GB" sz="2400" dirty="0"/>
              <a:t>no need to fix the size </a:t>
            </a:r>
            <a:r>
              <a:rPr lang="en-GB" sz="2400" dirty="0" smtClean="0"/>
              <a:t>of the </a:t>
            </a:r>
            <a:r>
              <a:rPr lang="en-GB" sz="2400" b="1" dirty="0" smtClean="0"/>
              <a:t>Linked</a:t>
            </a:r>
            <a:r>
              <a:rPr lang="en-GB" sz="2400" dirty="0" smtClean="0"/>
              <a:t> </a:t>
            </a:r>
            <a:r>
              <a:rPr lang="en-GB" sz="2400" b="1" dirty="0" smtClean="0"/>
              <a:t>List</a:t>
            </a:r>
            <a:r>
              <a:rPr lang="en-GB" sz="2400" dirty="0" smtClean="0"/>
              <a:t> at </a:t>
            </a:r>
            <a:r>
              <a:rPr lang="en-GB" sz="2400" dirty="0"/>
              <a:t>the </a:t>
            </a:r>
            <a:r>
              <a:rPr lang="en-GB" sz="2400" dirty="0" smtClean="0"/>
              <a:t>start </a:t>
            </a:r>
            <a:r>
              <a:rPr lang="en-GB" sz="2400" dirty="0"/>
              <a:t>of the implementation. </a:t>
            </a:r>
            <a:endParaRPr lang="en-GB" sz="2400" dirty="0" smtClean="0"/>
          </a:p>
          <a:p>
            <a:r>
              <a:rPr lang="en-GB" sz="2400" dirty="0" smtClean="0"/>
              <a:t>The Linked List implementation can organise </a:t>
            </a:r>
            <a:r>
              <a:rPr lang="en-GB" sz="2400" dirty="0"/>
              <a:t>as many data values as </a:t>
            </a:r>
            <a:r>
              <a:rPr lang="en-GB" sz="2400" dirty="0" smtClean="0"/>
              <a:t>required subject to memory size.</a:t>
            </a: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34663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/>
              <a:t>Graphical Representation of Linked </a:t>
            </a:r>
            <a:r>
              <a:rPr lang="en-GB" dirty="0" smtClean="0"/>
              <a:t>List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 bwMode="auto">
          <a:xfrm>
            <a:off x="656604" y="3222268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600" dirty="0" smtClean="0"/>
              <a:t>Carmarthen</a:t>
            </a:r>
            <a:endParaRPr kumimoji="0" lang="en-GB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5" name="Rectangle 4"/>
          <p:cNvSpPr/>
          <p:nvPr/>
        </p:nvSpPr>
        <p:spPr bwMode="auto">
          <a:xfrm>
            <a:off x="1944359" y="3222268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612772" y="2669001"/>
            <a:ext cx="8930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Head</a:t>
            </a:r>
            <a:endParaRPr lang="en-GB" dirty="0"/>
          </a:p>
        </p:txBody>
      </p:sp>
      <p:sp>
        <p:nvSpPr>
          <p:cNvPr id="26" name="Down Arrow 25"/>
          <p:cNvSpPr/>
          <p:nvPr/>
        </p:nvSpPr>
        <p:spPr bwMode="auto">
          <a:xfrm rot="16200000">
            <a:off x="2251942" y="3210601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sp>
        <p:nvSpPr>
          <p:cNvPr id="27" name="Rectangle 26"/>
          <p:cNvSpPr/>
          <p:nvPr/>
        </p:nvSpPr>
        <p:spPr bwMode="auto">
          <a:xfrm>
            <a:off x="395536" y="5908430"/>
            <a:ext cx="648072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800" dirty="0" smtClean="0"/>
              <a:t>data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28" name="Rectangle 27"/>
          <p:cNvSpPr/>
          <p:nvPr/>
        </p:nvSpPr>
        <p:spPr bwMode="auto">
          <a:xfrm>
            <a:off x="1059279" y="5911673"/>
            <a:ext cx="648072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next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95536" y="5358406"/>
            <a:ext cx="11102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Node</a:t>
            </a:r>
            <a:endParaRPr lang="en-GB" dirty="0"/>
          </a:p>
        </p:txBody>
      </p:sp>
      <p:sp>
        <p:nvSpPr>
          <p:cNvPr id="30" name="Rectangle 29"/>
          <p:cNvSpPr/>
          <p:nvPr/>
        </p:nvSpPr>
        <p:spPr bwMode="auto">
          <a:xfrm>
            <a:off x="4626450" y="3235050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600" dirty="0" smtClean="0"/>
              <a:t>Swansea</a:t>
            </a:r>
            <a:endParaRPr kumimoji="0" lang="en-GB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31" name="Rectangle 30"/>
          <p:cNvSpPr/>
          <p:nvPr/>
        </p:nvSpPr>
        <p:spPr bwMode="auto">
          <a:xfrm>
            <a:off x="2627784" y="3249167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600" dirty="0" smtClean="0"/>
              <a:t>Llanelli</a:t>
            </a:r>
            <a:endParaRPr kumimoji="0" lang="en-GB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32" name="Rectangle 31"/>
          <p:cNvSpPr/>
          <p:nvPr/>
        </p:nvSpPr>
        <p:spPr bwMode="auto">
          <a:xfrm>
            <a:off x="5922594" y="3235050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sp>
        <p:nvSpPr>
          <p:cNvPr id="33" name="Rectangle 32"/>
          <p:cNvSpPr/>
          <p:nvPr/>
        </p:nvSpPr>
        <p:spPr bwMode="auto">
          <a:xfrm>
            <a:off x="3922903" y="3249167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sp>
        <p:nvSpPr>
          <p:cNvPr id="34" name="Rectangle 33"/>
          <p:cNvSpPr/>
          <p:nvPr/>
        </p:nvSpPr>
        <p:spPr bwMode="auto">
          <a:xfrm>
            <a:off x="6587522" y="3222268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600" dirty="0" smtClean="0"/>
              <a:t>Carmarthen</a:t>
            </a:r>
            <a:endParaRPr kumimoji="0" lang="en-GB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35" name="Down Arrow 34"/>
          <p:cNvSpPr/>
          <p:nvPr/>
        </p:nvSpPr>
        <p:spPr bwMode="auto">
          <a:xfrm rot="16200000">
            <a:off x="4250608" y="3197140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sp>
        <p:nvSpPr>
          <p:cNvPr id="36" name="Down Arrow 35"/>
          <p:cNvSpPr/>
          <p:nvPr/>
        </p:nvSpPr>
        <p:spPr bwMode="auto">
          <a:xfrm rot="16200000">
            <a:off x="6211680" y="3170685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sp>
        <p:nvSpPr>
          <p:cNvPr id="37" name="Rectangle 36"/>
          <p:cNvSpPr/>
          <p:nvPr/>
        </p:nvSpPr>
        <p:spPr bwMode="auto">
          <a:xfrm>
            <a:off x="7884597" y="3222268"/>
            <a:ext cx="663997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null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7655580" y="2636391"/>
            <a:ext cx="8930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/>
              <a:t>Tail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99060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/>
              <a:t>Graphical Representation of Linked </a:t>
            </a:r>
            <a:r>
              <a:rPr lang="en-GB" dirty="0" smtClean="0"/>
              <a:t>List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 bwMode="auto">
          <a:xfrm>
            <a:off x="555706" y="2545984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Carmarthen</a:t>
            </a:r>
          </a:p>
        </p:txBody>
      </p:sp>
      <p:sp>
        <p:nvSpPr>
          <p:cNvPr id="5" name="Rectangle 4"/>
          <p:cNvSpPr/>
          <p:nvPr/>
        </p:nvSpPr>
        <p:spPr bwMode="auto">
          <a:xfrm>
            <a:off x="1843461" y="2545984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641481" y="1967975"/>
            <a:ext cx="8930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Head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6" name="Down Arrow 25"/>
          <p:cNvSpPr/>
          <p:nvPr/>
        </p:nvSpPr>
        <p:spPr bwMode="auto">
          <a:xfrm rot="16200000">
            <a:off x="2143727" y="2507183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7" name="Rectangle 26"/>
          <p:cNvSpPr/>
          <p:nvPr/>
        </p:nvSpPr>
        <p:spPr bwMode="auto">
          <a:xfrm>
            <a:off x="395536" y="5908430"/>
            <a:ext cx="648072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data</a:t>
            </a:r>
          </a:p>
        </p:txBody>
      </p:sp>
      <p:sp>
        <p:nvSpPr>
          <p:cNvPr id="28" name="Rectangle 27"/>
          <p:cNvSpPr/>
          <p:nvPr/>
        </p:nvSpPr>
        <p:spPr bwMode="auto">
          <a:xfrm>
            <a:off x="1059279" y="5911673"/>
            <a:ext cx="648072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MS PGothic" panose="020B0600070205080204" pitchFamily="34" charset="-128"/>
                <a:cs typeface="+mn-cs"/>
              </a:rPr>
              <a:t>next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95536" y="5358406"/>
            <a:ext cx="11102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Node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0" name="Rectangle 29"/>
          <p:cNvSpPr/>
          <p:nvPr/>
        </p:nvSpPr>
        <p:spPr bwMode="auto">
          <a:xfrm>
            <a:off x="4525552" y="2558766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Swansea</a:t>
            </a:r>
          </a:p>
        </p:txBody>
      </p:sp>
      <p:sp>
        <p:nvSpPr>
          <p:cNvPr id="31" name="Rectangle 30"/>
          <p:cNvSpPr/>
          <p:nvPr/>
        </p:nvSpPr>
        <p:spPr bwMode="auto">
          <a:xfrm>
            <a:off x="2526886" y="2572883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Llanelli</a:t>
            </a:r>
          </a:p>
        </p:txBody>
      </p:sp>
      <p:sp>
        <p:nvSpPr>
          <p:cNvPr id="32" name="Rectangle 31"/>
          <p:cNvSpPr/>
          <p:nvPr/>
        </p:nvSpPr>
        <p:spPr bwMode="auto">
          <a:xfrm>
            <a:off x="5821696" y="2558766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3" name="Rectangle 32"/>
          <p:cNvSpPr/>
          <p:nvPr/>
        </p:nvSpPr>
        <p:spPr bwMode="auto">
          <a:xfrm>
            <a:off x="3822005" y="2572883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4" name="Rectangle 33"/>
          <p:cNvSpPr/>
          <p:nvPr/>
        </p:nvSpPr>
        <p:spPr bwMode="auto">
          <a:xfrm>
            <a:off x="6486624" y="2545984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Neath</a:t>
            </a:r>
          </a:p>
        </p:txBody>
      </p:sp>
      <p:sp>
        <p:nvSpPr>
          <p:cNvPr id="35" name="Down Arrow 34"/>
          <p:cNvSpPr/>
          <p:nvPr/>
        </p:nvSpPr>
        <p:spPr bwMode="auto">
          <a:xfrm rot="16200000">
            <a:off x="4139904" y="2529831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6" name="Down Arrow 35"/>
          <p:cNvSpPr/>
          <p:nvPr/>
        </p:nvSpPr>
        <p:spPr bwMode="auto">
          <a:xfrm rot="16200000">
            <a:off x="6110782" y="2494401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7" name="Rectangle 36"/>
          <p:cNvSpPr/>
          <p:nvPr/>
        </p:nvSpPr>
        <p:spPr bwMode="auto">
          <a:xfrm>
            <a:off x="7783699" y="2545984"/>
            <a:ext cx="532717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7677632" y="5373381"/>
            <a:ext cx="8930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Tail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9" name="Rectangle 18"/>
          <p:cNvSpPr/>
          <p:nvPr/>
        </p:nvSpPr>
        <p:spPr bwMode="auto">
          <a:xfrm>
            <a:off x="555706" y="3629272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Port Talbot</a:t>
            </a:r>
          </a:p>
        </p:txBody>
      </p:sp>
      <p:sp>
        <p:nvSpPr>
          <p:cNvPr id="20" name="Rectangle 19"/>
          <p:cNvSpPr/>
          <p:nvPr/>
        </p:nvSpPr>
        <p:spPr bwMode="auto">
          <a:xfrm>
            <a:off x="1843461" y="3629272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1" name="Down Arrow 20"/>
          <p:cNvSpPr/>
          <p:nvPr/>
        </p:nvSpPr>
        <p:spPr bwMode="auto">
          <a:xfrm rot="16200000">
            <a:off x="2151044" y="3617605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3" name="Rectangle 22"/>
          <p:cNvSpPr/>
          <p:nvPr/>
        </p:nvSpPr>
        <p:spPr bwMode="auto">
          <a:xfrm>
            <a:off x="4525552" y="3642054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Cardiff</a:t>
            </a:r>
          </a:p>
        </p:txBody>
      </p:sp>
      <p:sp>
        <p:nvSpPr>
          <p:cNvPr id="24" name="Rectangle 23"/>
          <p:cNvSpPr/>
          <p:nvPr/>
        </p:nvSpPr>
        <p:spPr bwMode="auto">
          <a:xfrm>
            <a:off x="2526886" y="3656171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Bridgend</a:t>
            </a:r>
          </a:p>
        </p:txBody>
      </p:sp>
      <p:sp>
        <p:nvSpPr>
          <p:cNvPr id="25" name="Rectangle 24"/>
          <p:cNvSpPr/>
          <p:nvPr/>
        </p:nvSpPr>
        <p:spPr bwMode="auto">
          <a:xfrm>
            <a:off x="5821696" y="3642054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9" name="Rectangle 38"/>
          <p:cNvSpPr/>
          <p:nvPr/>
        </p:nvSpPr>
        <p:spPr bwMode="auto">
          <a:xfrm>
            <a:off x="3822005" y="3656171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0" name="Rectangle 39"/>
          <p:cNvSpPr/>
          <p:nvPr/>
        </p:nvSpPr>
        <p:spPr bwMode="auto">
          <a:xfrm>
            <a:off x="6486624" y="3629272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Newport</a:t>
            </a:r>
          </a:p>
        </p:txBody>
      </p:sp>
      <p:sp>
        <p:nvSpPr>
          <p:cNvPr id="41" name="Down Arrow 40"/>
          <p:cNvSpPr/>
          <p:nvPr/>
        </p:nvSpPr>
        <p:spPr bwMode="auto">
          <a:xfrm rot="16200000">
            <a:off x="4149710" y="3604144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2" name="Down Arrow 41"/>
          <p:cNvSpPr/>
          <p:nvPr/>
        </p:nvSpPr>
        <p:spPr bwMode="auto">
          <a:xfrm rot="16200000">
            <a:off x="6110783" y="3577689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3" name="Rectangle 42"/>
          <p:cNvSpPr/>
          <p:nvPr/>
        </p:nvSpPr>
        <p:spPr bwMode="auto">
          <a:xfrm>
            <a:off x="7783699" y="3629272"/>
            <a:ext cx="532717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4" name="Rectangle 43"/>
          <p:cNvSpPr/>
          <p:nvPr/>
        </p:nvSpPr>
        <p:spPr bwMode="auto">
          <a:xfrm>
            <a:off x="647161" y="4777908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Bristol</a:t>
            </a:r>
          </a:p>
        </p:txBody>
      </p:sp>
      <p:sp>
        <p:nvSpPr>
          <p:cNvPr id="45" name="Rectangle 44"/>
          <p:cNvSpPr/>
          <p:nvPr/>
        </p:nvSpPr>
        <p:spPr bwMode="auto">
          <a:xfrm>
            <a:off x="1934916" y="4777908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6" name="Down Arrow 45"/>
          <p:cNvSpPr/>
          <p:nvPr/>
        </p:nvSpPr>
        <p:spPr bwMode="auto">
          <a:xfrm rot="16200000">
            <a:off x="2242499" y="4766241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7" name="Rectangle 46"/>
          <p:cNvSpPr/>
          <p:nvPr/>
        </p:nvSpPr>
        <p:spPr bwMode="auto">
          <a:xfrm>
            <a:off x="4617007" y="4790690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Reading</a:t>
            </a:r>
          </a:p>
        </p:txBody>
      </p:sp>
      <p:sp>
        <p:nvSpPr>
          <p:cNvPr id="48" name="Rectangle 47"/>
          <p:cNvSpPr/>
          <p:nvPr/>
        </p:nvSpPr>
        <p:spPr bwMode="auto">
          <a:xfrm>
            <a:off x="2618341" y="4804807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Swindon</a:t>
            </a:r>
          </a:p>
        </p:txBody>
      </p:sp>
      <p:sp>
        <p:nvSpPr>
          <p:cNvPr id="49" name="Rectangle 48"/>
          <p:cNvSpPr/>
          <p:nvPr/>
        </p:nvSpPr>
        <p:spPr bwMode="auto">
          <a:xfrm>
            <a:off x="5913151" y="4790690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50" name="Rectangle 49"/>
          <p:cNvSpPr/>
          <p:nvPr/>
        </p:nvSpPr>
        <p:spPr bwMode="auto">
          <a:xfrm>
            <a:off x="3913460" y="4804807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51" name="Rectangle 50"/>
          <p:cNvSpPr/>
          <p:nvPr/>
        </p:nvSpPr>
        <p:spPr bwMode="auto">
          <a:xfrm>
            <a:off x="6600006" y="4748648"/>
            <a:ext cx="1296144" cy="474089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London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Paddington</a:t>
            </a:r>
          </a:p>
        </p:txBody>
      </p:sp>
      <p:sp>
        <p:nvSpPr>
          <p:cNvPr id="52" name="Down Arrow 51"/>
          <p:cNvSpPr/>
          <p:nvPr/>
        </p:nvSpPr>
        <p:spPr bwMode="auto">
          <a:xfrm rot="16200000">
            <a:off x="4241165" y="4752780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53" name="Down Arrow 52"/>
          <p:cNvSpPr/>
          <p:nvPr/>
        </p:nvSpPr>
        <p:spPr bwMode="auto">
          <a:xfrm rot="16200000">
            <a:off x="6202237" y="4726325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54" name="Rectangle 53"/>
          <p:cNvSpPr/>
          <p:nvPr/>
        </p:nvSpPr>
        <p:spPr bwMode="auto">
          <a:xfrm>
            <a:off x="7875154" y="4748648"/>
            <a:ext cx="663997" cy="46130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MS PGothic" panose="020B0600070205080204" pitchFamily="34" charset="-128"/>
                <a:cs typeface="+mn-cs"/>
              </a:rPr>
              <a:t>null</a:t>
            </a:r>
          </a:p>
        </p:txBody>
      </p:sp>
      <p:sp>
        <p:nvSpPr>
          <p:cNvPr id="56" name="Down Arrow 55"/>
          <p:cNvSpPr/>
          <p:nvPr/>
        </p:nvSpPr>
        <p:spPr bwMode="auto">
          <a:xfrm>
            <a:off x="1139701" y="3297222"/>
            <a:ext cx="216469" cy="332368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6" name="Straight Connector 5"/>
          <p:cNvCxnSpPr/>
          <p:nvPr/>
        </p:nvCxnSpPr>
        <p:spPr bwMode="auto">
          <a:xfrm>
            <a:off x="1195626" y="3297222"/>
            <a:ext cx="6869614" cy="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10" name="Straight Connector 9"/>
          <p:cNvCxnSpPr/>
          <p:nvPr/>
        </p:nvCxnSpPr>
        <p:spPr bwMode="auto">
          <a:xfrm flipH="1">
            <a:off x="8097715" y="2780928"/>
            <a:ext cx="2678" cy="560149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57" name="Straight Connector 56"/>
          <p:cNvCxnSpPr/>
          <p:nvPr/>
        </p:nvCxnSpPr>
        <p:spPr bwMode="auto">
          <a:xfrm>
            <a:off x="1254525" y="4427111"/>
            <a:ext cx="6869614" cy="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58" name="Down Arrow 57"/>
          <p:cNvSpPr/>
          <p:nvPr/>
        </p:nvSpPr>
        <p:spPr bwMode="auto">
          <a:xfrm>
            <a:off x="1203778" y="4407213"/>
            <a:ext cx="216469" cy="367009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59" name="Straight Connector 58"/>
          <p:cNvCxnSpPr/>
          <p:nvPr/>
        </p:nvCxnSpPr>
        <p:spPr bwMode="auto">
          <a:xfrm flipH="1">
            <a:off x="8124139" y="3885212"/>
            <a:ext cx="2678" cy="560149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70817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smtClean="0"/>
              <a:t>Linked List Creation and Operations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52882"/>
            <a:ext cx="8415536" cy="4114800"/>
          </a:xfrm>
        </p:spPr>
        <p:txBody>
          <a:bodyPr/>
          <a:lstStyle/>
          <a:p>
            <a:r>
              <a:rPr lang="en-GB" dirty="0" smtClean="0"/>
              <a:t>Define 3 Classes to represent:</a:t>
            </a:r>
          </a:p>
          <a:p>
            <a:pPr lvl="1"/>
            <a:r>
              <a:rPr lang="en-GB" dirty="0" smtClean="0"/>
              <a:t>Node structure;</a:t>
            </a:r>
          </a:p>
          <a:p>
            <a:pPr lvl="1"/>
            <a:r>
              <a:rPr lang="en-GB" dirty="0" smtClean="0"/>
              <a:t>Linked List Manger:</a:t>
            </a:r>
          </a:p>
          <a:p>
            <a:pPr lvl="2"/>
            <a:r>
              <a:rPr lang="en-GB" dirty="0" smtClean="0"/>
              <a:t>Add Operation;</a:t>
            </a:r>
          </a:p>
          <a:p>
            <a:pPr lvl="2"/>
            <a:r>
              <a:rPr lang="en-GB" dirty="0" smtClean="0"/>
              <a:t>Insert Operation;</a:t>
            </a:r>
          </a:p>
          <a:p>
            <a:pPr lvl="2"/>
            <a:r>
              <a:rPr lang="en-GB" dirty="0" smtClean="0"/>
              <a:t>Delete Operation;</a:t>
            </a:r>
          </a:p>
          <a:p>
            <a:pPr lvl="2"/>
            <a:r>
              <a:rPr lang="en-GB" dirty="0" smtClean="0"/>
              <a:t>Displaying Linked List data members.</a:t>
            </a:r>
          </a:p>
          <a:p>
            <a:pPr lvl="1"/>
            <a:r>
              <a:rPr lang="en-GB" dirty="0" smtClean="0"/>
              <a:t>Main Operation.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8300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Linked List Creation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209" y="1844824"/>
            <a:ext cx="8415536" cy="4608512"/>
          </a:xfrm>
        </p:spPr>
        <p:txBody>
          <a:bodyPr/>
          <a:lstStyle/>
          <a:p>
            <a:pPr lvl="0">
              <a:buClr>
                <a:srgbClr val="3333CC"/>
              </a:buClr>
            </a:pPr>
            <a:r>
              <a:rPr lang="en-GB" sz="2000" dirty="0">
                <a:solidFill>
                  <a:srgbClr val="000000"/>
                </a:solidFill>
              </a:rPr>
              <a:t>We need to set the following things before implementing actual operations.</a:t>
            </a:r>
            <a:endParaRPr lang="en-GB" sz="2000" b="1" dirty="0">
              <a:solidFill>
                <a:srgbClr val="000000"/>
              </a:solidFill>
            </a:endParaRPr>
          </a:p>
          <a:p>
            <a:pPr lvl="0">
              <a:buClr>
                <a:srgbClr val="3333CC"/>
              </a:buClr>
            </a:pPr>
            <a:r>
              <a:rPr lang="en-GB" sz="2000" b="1" dirty="0">
                <a:solidFill>
                  <a:srgbClr val="000000"/>
                </a:solidFill>
              </a:rPr>
              <a:t>Step 1 </a:t>
            </a:r>
            <a:r>
              <a:rPr lang="en-GB" sz="2000" b="1" dirty="0" smtClean="0">
                <a:solidFill>
                  <a:srgbClr val="000000"/>
                </a:solidFill>
              </a:rPr>
              <a:t>- Node Class</a:t>
            </a:r>
            <a:endParaRPr lang="en-GB" sz="2000" b="1" dirty="0">
              <a:solidFill>
                <a:srgbClr val="000000"/>
              </a:solidFill>
            </a:endParaRPr>
          </a:p>
          <a:p>
            <a:pPr lvl="1">
              <a:buClr>
                <a:srgbClr val="FF0000"/>
              </a:buClr>
            </a:pPr>
            <a:r>
              <a:rPr lang="en-GB" sz="1800" dirty="0">
                <a:solidFill>
                  <a:srgbClr val="000000"/>
                </a:solidFill>
              </a:rPr>
              <a:t>Define a '</a:t>
            </a:r>
            <a:r>
              <a:rPr lang="en-GB" sz="1800" b="1" dirty="0">
                <a:solidFill>
                  <a:srgbClr val="000000"/>
                </a:solidFill>
              </a:rPr>
              <a:t>Node</a:t>
            </a:r>
            <a:r>
              <a:rPr lang="en-GB" sz="1800" dirty="0">
                <a:solidFill>
                  <a:srgbClr val="000000"/>
                </a:solidFill>
              </a:rPr>
              <a:t>' structure with two members </a:t>
            </a:r>
            <a:r>
              <a:rPr lang="en-GB" sz="1800" b="1" dirty="0">
                <a:solidFill>
                  <a:srgbClr val="000000"/>
                </a:solidFill>
              </a:rPr>
              <a:t>data</a:t>
            </a:r>
            <a:r>
              <a:rPr lang="en-GB" sz="1800" dirty="0">
                <a:solidFill>
                  <a:srgbClr val="000000"/>
                </a:solidFill>
              </a:rPr>
              <a:t> and </a:t>
            </a:r>
            <a:r>
              <a:rPr lang="en-GB" sz="1800" b="1" dirty="0">
                <a:solidFill>
                  <a:srgbClr val="000000"/>
                </a:solidFill>
              </a:rPr>
              <a:t>next</a:t>
            </a:r>
            <a:r>
              <a:rPr lang="en-GB" sz="1800" dirty="0">
                <a:solidFill>
                  <a:srgbClr val="000000"/>
                </a:solidFill>
              </a:rPr>
              <a:t>.</a:t>
            </a:r>
          </a:p>
          <a:p>
            <a:pPr lvl="0">
              <a:buClr>
                <a:srgbClr val="3333CC"/>
              </a:buClr>
            </a:pPr>
            <a:r>
              <a:rPr lang="en-GB" sz="2000" b="1" dirty="0">
                <a:solidFill>
                  <a:srgbClr val="000000"/>
                </a:solidFill>
              </a:rPr>
              <a:t>Step 2 </a:t>
            </a:r>
            <a:r>
              <a:rPr lang="en-GB" sz="2000" b="1" dirty="0" smtClean="0">
                <a:solidFill>
                  <a:srgbClr val="000000"/>
                </a:solidFill>
              </a:rPr>
              <a:t>- Linked List Manager Class</a:t>
            </a:r>
            <a:endParaRPr lang="en-GB" sz="2000" b="1" dirty="0">
              <a:solidFill>
                <a:srgbClr val="000000"/>
              </a:solidFill>
            </a:endParaRPr>
          </a:p>
          <a:p>
            <a:pPr lvl="1">
              <a:buClr>
                <a:srgbClr val="FF0000"/>
              </a:buClr>
            </a:pPr>
            <a:r>
              <a:rPr lang="en-GB" sz="1800" dirty="0">
                <a:solidFill>
                  <a:srgbClr val="000000"/>
                </a:solidFill>
              </a:rPr>
              <a:t>Define </a:t>
            </a:r>
            <a:r>
              <a:rPr lang="en-GB" sz="1800" dirty="0" smtClean="0">
                <a:solidFill>
                  <a:srgbClr val="000000"/>
                </a:solidFill>
              </a:rPr>
              <a:t>3</a:t>
            </a:r>
            <a:r>
              <a:rPr lang="en-GB" sz="1800" dirty="0">
                <a:solidFill>
                  <a:srgbClr val="000000"/>
                </a:solidFill>
              </a:rPr>
              <a:t> </a:t>
            </a:r>
            <a:r>
              <a:rPr lang="en-GB" sz="1800" b="1" dirty="0">
                <a:solidFill>
                  <a:srgbClr val="000000"/>
                </a:solidFill>
              </a:rPr>
              <a:t>Node</a:t>
            </a:r>
            <a:r>
              <a:rPr lang="en-GB" sz="1800" dirty="0">
                <a:solidFill>
                  <a:srgbClr val="000000"/>
                </a:solidFill>
              </a:rPr>
              <a:t> </a:t>
            </a:r>
            <a:r>
              <a:rPr lang="en-GB" sz="1800" dirty="0" smtClean="0">
                <a:solidFill>
                  <a:srgbClr val="000000"/>
                </a:solidFill>
              </a:rPr>
              <a:t>pointers:</a:t>
            </a:r>
          </a:p>
          <a:p>
            <a:pPr lvl="2">
              <a:buClr>
                <a:srgbClr val="FF0000"/>
              </a:buClr>
            </a:pPr>
            <a:r>
              <a:rPr lang="en-GB" sz="1600" b="1" dirty="0" smtClean="0">
                <a:solidFill>
                  <a:srgbClr val="000000"/>
                </a:solidFill>
              </a:rPr>
              <a:t>head</a:t>
            </a:r>
            <a:r>
              <a:rPr lang="en-GB" sz="1600" dirty="0" smtClean="0">
                <a:solidFill>
                  <a:srgbClr val="000000"/>
                </a:solidFill>
              </a:rPr>
              <a:t> to indicate the first element in the </a:t>
            </a:r>
            <a:r>
              <a:rPr lang="en-GB" sz="1600" b="1" dirty="0" smtClean="0">
                <a:solidFill>
                  <a:srgbClr val="000000"/>
                </a:solidFill>
              </a:rPr>
              <a:t>Linked List.</a:t>
            </a:r>
          </a:p>
          <a:p>
            <a:pPr lvl="2">
              <a:buClr>
                <a:srgbClr val="FF0000"/>
              </a:buClr>
            </a:pPr>
            <a:r>
              <a:rPr lang="en-GB" sz="1600" b="1" dirty="0">
                <a:solidFill>
                  <a:srgbClr val="000000"/>
                </a:solidFill>
              </a:rPr>
              <a:t>t</a:t>
            </a:r>
            <a:r>
              <a:rPr lang="en-GB" sz="1600" b="1" dirty="0" smtClean="0">
                <a:solidFill>
                  <a:srgbClr val="000000"/>
                </a:solidFill>
              </a:rPr>
              <a:t>ail </a:t>
            </a:r>
            <a:r>
              <a:rPr lang="en-GB" sz="1600" dirty="0" smtClean="0">
                <a:solidFill>
                  <a:srgbClr val="000000"/>
                </a:solidFill>
              </a:rPr>
              <a:t>to indicate the last element in the </a:t>
            </a:r>
            <a:r>
              <a:rPr lang="en-GB" sz="1600" b="1" dirty="0" smtClean="0">
                <a:solidFill>
                  <a:srgbClr val="000000"/>
                </a:solidFill>
              </a:rPr>
              <a:t>Linked List.</a:t>
            </a:r>
          </a:p>
          <a:p>
            <a:pPr lvl="2">
              <a:buClr>
                <a:srgbClr val="FF0000"/>
              </a:buClr>
            </a:pPr>
            <a:r>
              <a:rPr lang="en-GB" sz="1600" b="1" dirty="0" err="1" smtClean="0">
                <a:solidFill>
                  <a:srgbClr val="000000"/>
                </a:solidFill>
              </a:rPr>
              <a:t>listItemNode</a:t>
            </a:r>
            <a:r>
              <a:rPr lang="en-GB" sz="1600" b="1" dirty="0" smtClean="0">
                <a:solidFill>
                  <a:srgbClr val="000000"/>
                </a:solidFill>
              </a:rPr>
              <a:t> </a:t>
            </a:r>
            <a:r>
              <a:rPr lang="en-GB" sz="1600" dirty="0" smtClean="0">
                <a:solidFill>
                  <a:srgbClr val="000000"/>
                </a:solidFill>
              </a:rPr>
              <a:t>to add elements to the </a:t>
            </a:r>
            <a:r>
              <a:rPr lang="en-GB" sz="1600" b="1" dirty="0" smtClean="0">
                <a:solidFill>
                  <a:srgbClr val="000000"/>
                </a:solidFill>
              </a:rPr>
              <a:t>Linked List.</a:t>
            </a:r>
          </a:p>
          <a:p>
            <a:pPr lvl="1">
              <a:buClr>
                <a:srgbClr val="FF0000"/>
              </a:buClr>
            </a:pPr>
            <a:r>
              <a:rPr lang="en-GB" sz="1800" dirty="0" smtClean="0">
                <a:solidFill>
                  <a:srgbClr val="000000"/>
                </a:solidFill>
              </a:rPr>
              <a:t>Create methods for </a:t>
            </a:r>
            <a:r>
              <a:rPr lang="en-GB" sz="1800" dirty="0">
                <a:solidFill>
                  <a:srgbClr val="000000"/>
                </a:solidFill>
              </a:rPr>
              <a:t>Add, Insert, Delete and Display </a:t>
            </a:r>
            <a:r>
              <a:rPr lang="en-GB" sz="1800" dirty="0" smtClean="0">
                <a:solidFill>
                  <a:srgbClr val="000000"/>
                </a:solidFill>
              </a:rPr>
              <a:t>Linked List elements.</a:t>
            </a:r>
            <a:endParaRPr lang="en-GB" sz="1800" dirty="0">
              <a:solidFill>
                <a:srgbClr val="000000"/>
              </a:solidFill>
            </a:endParaRPr>
          </a:p>
          <a:p>
            <a:pPr lvl="0">
              <a:buClr>
                <a:srgbClr val="3333CC"/>
              </a:buClr>
            </a:pPr>
            <a:r>
              <a:rPr lang="en-GB" sz="2000" b="1" dirty="0" smtClean="0">
                <a:solidFill>
                  <a:srgbClr val="000000"/>
                </a:solidFill>
              </a:rPr>
              <a:t>Step </a:t>
            </a:r>
            <a:r>
              <a:rPr lang="en-GB" sz="2000" b="1" dirty="0">
                <a:solidFill>
                  <a:srgbClr val="000000"/>
                </a:solidFill>
              </a:rPr>
              <a:t>3 </a:t>
            </a:r>
            <a:r>
              <a:rPr lang="en-GB" sz="2000" b="1" dirty="0" smtClean="0">
                <a:solidFill>
                  <a:srgbClr val="000000"/>
                </a:solidFill>
              </a:rPr>
              <a:t>- Main Class</a:t>
            </a:r>
            <a:endParaRPr lang="en-GB" sz="2000" b="1" dirty="0">
              <a:solidFill>
                <a:srgbClr val="000000"/>
              </a:solidFill>
            </a:endParaRPr>
          </a:p>
          <a:p>
            <a:pPr lvl="1">
              <a:buClr>
                <a:srgbClr val="FF0000"/>
              </a:buClr>
            </a:pPr>
            <a:r>
              <a:rPr lang="en-GB" sz="1800" dirty="0">
                <a:solidFill>
                  <a:srgbClr val="000000"/>
                </a:solidFill>
              </a:rPr>
              <a:t>Implement the </a:t>
            </a:r>
            <a:r>
              <a:rPr lang="en-GB" sz="1800" b="1" dirty="0">
                <a:solidFill>
                  <a:srgbClr val="000000"/>
                </a:solidFill>
              </a:rPr>
              <a:t>main</a:t>
            </a:r>
            <a:r>
              <a:rPr lang="en-GB" sz="1800" dirty="0">
                <a:solidFill>
                  <a:srgbClr val="000000"/>
                </a:solidFill>
              </a:rPr>
              <a:t> method by </a:t>
            </a:r>
            <a:r>
              <a:rPr lang="en-GB" sz="1800" dirty="0" smtClean="0">
                <a:solidFill>
                  <a:srgbClr val="000000"/>
                </a:solidFill>
              </a:rPr>
              <a:t>making suitable Add, Insert, Delete and Display Stack calls.</a:t>
            </a:r>
            <a:endParaRPr lang="en-GB" sz="18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71015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Linked List 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136904" cy="547191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Node.java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696" y="2708919"/>
            <a:ext cx="5616624" cy="3505215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13653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Adding a Node to a </a:t>
            </a:r>
            <a:r>
              <a:rPr lang="en-GB" dirty="0"/>
              <a:t>Linked </a:t>
            </a:r>
            <a:r>
              <a:rPr lang="en-GB" dirty="0" smtClean="0"/>
              <a:t>List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 bwMode="auto">
          <a:xfrm>
            <a:off x="555706" y="2545984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Carmarthen</a:t>
            </a:r>
          </a:p>
        </p:txBody>
      </p:sp>
      <p:sp>
        <p:nvSpPr>
          <p:cNvPr id="5" name="Rectangle 4"/>
          <p:cNvSpPr/>
          <p:nvPr/>
        </p:nvSpPr>
        <p:spPr bwMode="auto">
          <a:xfrm>
            <a:off x="1843461" y="2545984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641481" y="1967975"/>
            <a:ext cx="8930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Head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6" name="Down Arrow 25"/>
          <p:cNvSpPr/>
          <p:nvPr/>
        </p:nvSpPr>
        <p:spPr bwMode="auto">
          <a:xfrm rot="16200000">
            <a:off x="2143727" y="2507183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7" name="Rectangle 26"/>
          <p:cNvSpPr/>
          <p:nvPr/>
        </p:nvSpPr>
        <p:spPr bwMode="auto">
          <a:xfrm>
            <a:off x="395536" y="5908430"/>
            <a:ext cx="648072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data</a:t>
            </a:r>
          </a:p>
        </p:txBody>
      </p:sp>
      <p:sp>
        <p:nvSpPr>
          <p:cNvPr id="28" name="Rectangle 27"/>
          <p:cNvSpPr/>
          <p:nvPr/>
        </p:nvSpPr>
        <p:spPr bwMode="auto">
          <a:xfrm>
            <a:off x="1059279" y="5911673"/>
            <a:ext cx="648072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MS PGothic" panose="020B0600070205080204" pitchFamily="34" charset="-128"/>
                <a:cs typeface="+mn-cs"/>
              </a:rPr>
              <a:t>next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95536" y="5358406"/>
            <a:ext cx="11102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Node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0" name="Rectangle 29"/>
          <p:cNvSpPr/>
          <p:nvPr/>
        </p:nvSpPr>
        <p:spPr bwMode="auto">
          <a:xfrm>
            <a:off x="4525552" y="2558766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Swansea</a:t>
            </a:r>
          </a:p>
        </p:txBody>
      </p:sp>
      <p:sp>
        <p:nvSpPr>
          <p:cNvPr id="31" name="Rectangle 30"/>
          <p:cNvSpPr/>
          <p:nvPr/>
        </p:nvSpPr>
        <p:spPr bwMode="auto">
          <a:xfrm>
            <a:off x="2526886" y="2572883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Llanelli</a:t>
            </a:r>
          </a:p>
        </p:txBody>
      </p:sp>
      <p:sp>
        <p:nvSpPr>
          <p:cNvPr id="32" name="Rectangle 31"/>
          <p:cNvSpPr/>
          <p:nvPr/>
        </p:nvSpPr>
        <p:spPr bwMode="auto">
          <a:xfrm>
            <a:off x="5821696" y="2558766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3" name="Rectangle 32"/>
          <p:cNvSpPr/>
          <p:nvPr/>
        </p:nvSpPr>
        <p:spPr bwMode="auto">
          <a:xfrm>
            <a:off x="3822005" y="2572883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4" name="Rectangle 33"/>
          <p:cNvSpPr/>
          <p:nvPr/>
        </p:nvSpPr>
        <p:spPr bwMode="auto">
          <a:xfrm>
            <a:off x="6486624" y="2545984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Neath</a:t>
            </a:r>
          </a:p>
        </p:txBody>
      </p:sp>
      <p:sp>
        <p:nvSpPr>
          <p:cNvPr id="35" name="Down Arrow 34"/>
          <p:cNvSpPr/>
          <p:nvPr/>
        </p:nvSpPr>
        <p:spPr bwMode="auto">
          <a:xfrm rot="16200000">
            <a:off x="4139904" y="2529831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6" name="Down Arrow 35"/>
          <p:cNvSpPr/>
          <p:nvPr/>
        </p:nvSpPr>
        <p:spPr bwMode="auto">
          <a:xfrm rot="16200000">
            <a:off x="6110782" y="2494401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7" name="Rectangle 36"/>
          <p:cNvSpPr/>
          <p:nvPr/>
        </p:nvSpPr>
        <p:spPr bwMode="auto">
          <a:xfrm>
            <a:off x="7783699" y="2545984"/>
            <a:ext cx="532717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7677632" y="5373381"/>
            <a:ext cx="8930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Tail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9" name="Rectangle 18"/>
          <p:cNvSpPr/>
          <p:nvPr/>
        </p:nvSpPr>
        <p:spPr bwMode="auto">
          <a:xfrm>
            <a:off x="555706" y="3629272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Port Talbot</a:t>
            </a:r>
          </a:p>
        </p:txBody>
      </p:sp>
      <p:sp>
        <p:nvSpPr>
          <p:cNvPr id="20" name="Rectangle 19"/>
          <p:cNvSpPr/>
          <p:nvPr/>
        </p:nvSpPr>
        <p:spPr bwMode="auto">
          <a:xfrm>
            <a:off x="1843461" y="3629272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1" name="Down Arrow 20"/>
          <p:cNvSpPr/>
          <p:nvPr/>
        </p:nvSpPr>
        <p:spPr bwMode="auto">
          <a:xfrm rot="16200000">
            <a:off x="2151044" y="3617605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3" name="Rectangle 22"/>
          <p:cNvSpPr/>
          <p:nvPr/>
        </p:nvSpPr>
        <p:spPr bwMode="auto">
          <a:xfrm>
            <a:off x="4525552" y="3642054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Cardiff</a:t>
            </a:r>
          </a:p>
        </p:txBody>
      </p:sp>
      <p:sp>
        <p:nvSpPr>
          <p:cNvPr id="24" name="Rectangle 23"/>
          <p:cNvSpPr/>
          <p:nvPr/>
        </p:nvSpPr>
        <p:spPr bwMode="auto">
          <a:xfrm>
            <a:off x="2526886" y="3656171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Bridgend</a:t>
            </a:r>
          </a:p>
        </p:txBody>
      </p:sp>
      <p:sp>
        <p:nvSpPr>
          <p:cNvPr id="25" name="Rectangle 24"/>
          <p:cNvSpPr/>
          <p:nvPr/>
        </p:nvSpPr>
        <p:spPr bwMode="auto">
          <a:xfrm>
            <a:off x="5821696" y="3642054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9" name="Rectangle 38"/>
          <p:cNvSpPr/>
          <p:nvPr/>
        </p:nvSpPr>
        <p:spPr bwMode="auto">
          <a:xfrm>
            <a:off x="3822005" y="3656171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0" name="Rectangle 39"/>
          <p:cNvSpPr/>
          <p:nvPr/>
        </p:nvSpPr>
        <p:spPr bwMode="auto">
          <a:xfrm>
            <a:off x="6486624" y="3629272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Newport</a:t>
            </a:r>
          </a:p>
        </p:txBody>
      </p:sp>
      <p:sp>
        <p:nvSpPr>
          <p:cNvPr id="41" name="Down Arrow 40"/>
          <p:cNvSpPr/>
          <p:nvPr/>
        </p:nvSpPr>
        <p:spPr bwMode="auto">
          <a:xfrm rot="16200000">
            <a:off x="4149710" y="3604144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2" name="Down Arrow 41"/>
          <p:cNvSpPr/>
          <p:nvPr/>
        </p:nvSpPr>
        <p:spPr bwMode="auto">
          <a:xfrm rot="16200000">
            <a:off x="6110783" y="3577689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3" name="Rectangle 42"/>
          <p:cNvSpPr/>
          <p:nvPr/>
        </p:nvSpPr>
        <p:spPr bwMode="auto">
          <a:xfrm>
            <a:off x="7783699" y="3629272"/>
            <a:ext cx="532717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4" name="Rectangle 43"/>
          <p:cNvSpPr/>
          <p:nvPr/>
        </p:nvSpPr>
        <p:spPr bwMode="auto">
          <a:xfrm>
            <a:off x="647161" y="4777908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Bristol</a:t>
            </a:r>
          </a:p>
        </p:txBody>
      </p:sp>
      <p:sp>
        <p:nvSpPr>
          <p:cNvPr id="45" name="Rectangle 44"/>
          <p:cNvSpPr/>
          <p:nvPr/>
        </p:nvSpPr>
        <p:spPr bwMode="auto">
          <a:xfrm>
            <a:off x="1934916" y="4777908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6" name="Down Arrow 45"/>
          <p:cNvSpPr/>
          <p:nvPr/>
        </p:nvSpPr>
        <p:spPr bwMode="auto">
          <a:xfrm rot="16200000">
            <a:off x="2242499" y="4766241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7" name="Rectangle 46"/>
          <p:cNvSpPr/>
          <p:nvPr/>
        </p:nvSpPr>
        <p:spPr bwMode="auto">
          <a:xfrm>
            <a:off x="4617007" y="4790690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Reading</a:t>
            </a:r>
          </a:p>
        </p:txBody>
      </p:sp>
      <p:sp>
        <p:nvSpPr>
          <p:cNvPr id="48" name="Rectangle 47"/>
          <p:cNvSpPr/>
          <p:nvPr/>
        </p:nvSpPr>
        <p:spPr bwMode="auto">
          <a:xfrm>
            <a:off x="2618341" y="4804807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Swindon</a:t>
            </a:r>
          </a:p>
        </p:txBody>
      </p:sp>
      <p:sp>
        <p:nvSpPr>
          <p:cNvPr id="49" name="Rectangle 48"/>
          <p:cNvSpPr/>
          <p:nvPr/>
        </p:nvSpPr>
        <p:spPr bwMode="auto">
          <a:xfrm>
            <a:off x="5913151" y="4790690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50" name="Rectangle 49"/>
          <p:cNvSpPr/>
          <p:nvPr/>
        </p:nvSpPr>
        <p:spPr bwMode="auto">
          <a:xfrm>
            <a:off x="3913460" y="4804807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51" name="Rectangle 50"/>
          <p:cNvSpPr/>
          <p:nvPr/>
        </p:nvSpPr>
        <p:spPr bwMode="auto">
          <a:xfrm>
            <a:off x="6600006" y="4748648"/>
            <a:ext cx="1296144" cy="474089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London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Paddington</a:t>
            </a:r>
          </a:p>
        </p:txBody>
      </p:sp>
      <p:sp>
        <p:nvSpPr>
          <p:cNvPr id="52" name="Down Arrow 51"/>
          <p:cNvSpPr/>
          <p:nvPr/>
        </p:nvSpPr>
        <p:spPr bwMode="auto">
          <a:xfrm rot="16200000">
            <a:off x="4241165" y="4752780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53" name="Down Arrow 52"/>
          <p:cNvSpPr/>
          <p:nvPr/>
        </p:nvSpPr>
        <p:spPr bwMode="auto">
          <a:xfrm rot="16200000">
            <a:off x="6202237" y="4726325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54" name="Rectangle 53"/>
          <p:cNvSpPr/>
          <p:nvPr/>
        </p:nvSpPr>
        <p:spPr bwMode="auto">
          <a:xfrm>
            <a:off x="7875154" y="4748648"/>
            <a:ext cx="663997" cy="46130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MS PGothic" panose="020B0600070205080204" pitchFamily="34" charset="-128"/>
                <a:cs typeface="+mn-cs"/>
              </a:rPr>
              <a:t>null</a:t>
            </a:r>
          </a:p>
        </p:txBody>
      </p:sp>
      <p:sp>
        <p:nvSpPr>
          <p:cNvPr id="56" name="Down Arrow 55"/>
          <p:cNvSpPr/>
          <p:nvPr/>
        </p:nvSpPr>
        <p:spPr bwMode="auto">
          <a:xfrm>
            <a:off x="1139701" y="3297222"/>
            <a:ext cx="216469" cy="332368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6" name="Straight Connector 5"/>
          <p:cNvCxnSpPr/>
          <p:nvPr/>
        </p:nvCxnSpPr>
        <p:spPr bwMode="auto">
          <a:xfrm>
            <a:off x="1195626" y="3297222"/>
            <a:ext cx="6869614" cy="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10" name="Straight Connector 9"/>
          <p:cNvCxnSpPr/>
          <p:nvPr/>
        </p:nvCxnSpPr>
        <p:spPr bwMode="auto">
          <a:xfrm flipH="1">
            <a:off x="8097715" y="2780928"/>
            <a:ext cx="2678" cy="560149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57" name="Straight Connector 56"/>
          <p:cNvCxnSpPr/>
          <p:nvPr/>
        </p:nvCxnSpPr>
        <p:spPr bwMode="auto">
          <a:xfrm>
            <a:off x="1254525" y="4427111"/>
            <a:ext cx="6869614" cy="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58" name="Down Arrow 57"/>
          <p:cNvSpPr/>
          <p:nvPr/>
        </p:nvSpPr>
        <p:spPr bwMode="auto">
          <a:xfrm>
            <a:off x="1203778" y="4407213"/>
            <a:ext cx="216469" cy="367009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59" name="Straight Connector 58"/>
          <p:cNvCxnSpPr/>
          <p:nvPr/>
        </p:nvCxnSpPr>
        <p:spPr bwMode="auto">
          <a:xfrm flipH="1">
            <a:off x="8124139" y="3885212"/>
            <a:ext cx="2678" cy="560149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68617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smtClean="0"/>
              <a:t>Linked List Operations - Add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844824"/>
            <a:ext cx="8559552" cy="4392488"/>
          </a:xfrm>
        </p:spPr>
        <p:txBody>
          <a:bodyPr/>
          <a:lstStyle/>
          <a:p>
            <a:r>
              <a:rPr lang="en-GB" sz="2000" dirty="0"/>
              <a:t>U</a:t>
            </a:r>
            <a:r>
              <a:rPr lang="en-GB" sz="2000" dirty="0" smtClean="0"/>
              <a:t>se </a:t>
            </a:r>
            <a:r>
              <a:rPr lang="en-GB" sz="2000" dirty="0"/>
              <a:t>the following steps to insert a new node into the </a:t>
            </a:r>
            <a:r>
              <a:rPr lang="en-GB" sz="2000" b="1" dirty="0" smtClean="0"/>
              <a:t>Linked List</a:t>
            </a:r>
            <a:r>
              <a:rPr lang="en-GB" sz="2000" dirty="0" smtClean="0"/>
              <a:t>:</a:t>
            </a:r>
            <a:endParaRPr lang="en-GB" sz="2000" dirty="0"/>
          </a:p>
          <a:p>
            <a:r>
              <a:rPr lang="en-GB" sz="2000" b="1" dirty="0" smtClean="0"/>
              <a:t>IF (Linked List is empty)</a:t>
            </a:r>
          </a:p>
          <a:p>
            <a:pPr lvl="1"/>
            <a:r>
              <a:rPr lang="en-GB" sz="2000" dirty="0"/>
              <a:t>h</a:t>
            </a:r>
            <a:r>
              <a:rPr lang="en-GB" sz="2000" dirty="0" smtClean="0"/>
              <a:t>ead Node receives the data value.</a:t>
            </a:r>
          </a:p>
          <a:p>
            <a:pPr lvl="1"/>
            <a:r>
              <a:rPr lang="en-GB" sz="2000" dirty="0"/>
              <a:t>h</a:t>
            </a:r>
            <a:r>
              <a:rPr lang="en-GB" sz="2000" dirty="0" smtClean="0"/>
              <a:t>ead </a:t>
            </a:r>
            <a:r>
              <a:rPr lang="en-GB" sz="2000" dirty="0" err="1" smtClean="0"/>
              <a:t>Node.next</a:t>
            </a:r>
            <a:r>
              <a:rPr lang="en-GB" sz="2000" dirty="0" smtClean="0"/>
              <a:t> references the tail Node.</a:t>
            </a:r>
            <a:endParaRPr lang="en-GB" sz="2000" dirty="0"/>
          </a:p>
          <a:p>
            <a:r>
              <a:rPr lang="en-GB" sz="2000" b="1" dirty="0" smtClean="0"/>
              <a:t>Else IF (</a:t>
            </a:r>
            <a:r>
              <a:rPr lang="en-GB" sz="2000" b="1" dirty="0" err="1" smtClean="0"/>
              <a:t>tail.data</a:t>
            </a:r>
            <a:r>
              <a:rPr lang="en-GB" sz="2000" b="1" dirty="0" smtClean="0"/>
              <a:t> equals null)</a:t>
            </a:r>
          </a:p>
          <a:p>
            <a:pPr lvl="1"/>
            <a:r>
              <a:rPr lang="en-GB" sz="2000" dirty="0"/>
              <a:t>t</a:t>
            </a:r>
            <a:r>
              <a:rPr lang="en-GB" sz="2000" dirty="0" smtClean="0"/>
              <a:t>ail Node receives the data.</a:t>
            </a:r>
          </a:p>
          <a:p>
            <a:pPr lvl="1"/>
            <a:r>
              <a:rPr lang="en-GB" sz="2000" dirty="0" err="1"/>
              <a:t>t</a:t>
            </a:r>
            <a:r>
              <a:rPr lang="en-GB" sz="2000" dirty="0" err="1" smtClean="0"/>
              <a:t>ail.next</a:t>
            </a:r>
            <a:r>
              <a:rPr lang="en-GB" sz="2000" dirty="0" smtClean="0"/>
              <a:t> equals null.</a:t>
            </a:r>
          </a:p>
          <a:p>
            <a:r>
              <a:rPr lang="en-GB" sz="2000" b="1" dirty="0" smtClean="0"/>
              <a:t>Else</a:t>
            </a:r>
          </a:p>
          <a:p>
            <a:pPr lvl="1"/>
            <a:r>
              <a:rPr lang="en-GB" sz="2000" dirty="0" err="1" smtClean="0"/>
              <a:t>listItemNode</a:t>
            </a:r>
            <a:r>
              <a:rPr lang="en-GB" sz="2000" dirty="0" smtClean="0"/>
              <a:t> = new Node(value, null).</a:t>
            </a:r>
          </a:p>
          <a:p>
            <a:pPr lvl="1"/>
            <a:r>
              <a:rPr lang="en-GB" sz="2000" dirty="0" err="1" smtClean="0"/>
              <a:t>tail.next</a:t>
            </a:r>
            <a:r>
              <a:rPr lang="en-GB" sz="2000" dirty="0" smtClean="0"/>
              <a:t> = </a:t>
            </a:r>
            <a:r>
              <a:rPr lang="en-GB" sz="2000" dirty="0" err="1" smtClean="0"/>
              <a:t>listItemNode</a:t>
            </a:r>
            <a:r>
              <a:rPr lang="en-GB" sz="2000" dirty="0" smtClean="0"/>
              <a:t>.</a:t>
            </a:r>
          </a:p>
          <a:p>
            <a:pPr lvl="1"/>
            <a:r>
              <a:rPr lang="en-GB" sz="2000" dirty="0"/>
              <a:t>t</a:t>
            </a:r>
            <a:r>
              <a:rPr lang="en-GB" sz="2000" dirty="0" smtClean="0"/>
              <a:t>ail = </a:t>
            </a:r>
            <a:r>
              <a:rPr lang="en-GB" sz="2000" dirty="0" err="1" smtClean="0"/>
              <a:t>listItemNode</a:t>
            </a:r>
            <a:r>
              <a:rPr lang="en-GB" sz="2000" dirty="0" smtClean="0"/>
              <a:t>.</a:t>
            </a:r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38790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6824628" y="26064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LLStack.java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16632"/>
            <a:ext cx="8928992" cy="6624736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5015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Linked List Operations - Insert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4003" y="1988840"/>
            <a:ext cx="8703568" cy="4359697"/>
          </a:xfrm>
        </p:spPr>
        <p:txBody>
          <a:bodyPr/>
          <a:lstStyle/>
          <a:p>
            <a:r>
              <a:rPr lang="en-GB" sz="2400" dirty="0"/>
              <a:t>U</a:t>
            </a:r>
            <a:r>
              <a:rPr lang="en-GB" sz="2400" dirty="0" smtClean="0"/>
              <a:t>se </a:t>
            </a:r>
            <a:r>
              <a:rPr lang="en-GB" sz="2400" dirty="0"/>
              <a:t>the following steps to </a:t>
            </a:r>
            <a:r>
              <a:rPr lang="en-GB" sz="2400" dirty="0" smtClean="0"/>
              <a:t>insert </a:t>
            </a:r>
            <a:r>
              <a:rPr lang="en-GB" sz="2400" dirty="0"/>
              <a:t>a node </a:t>
            </a:r>
            <a:r>
              <a:rPr lang="en-GB" sz="2400" dirty="0" smtClean="0"/>
              <a:t>into the </a:t>
            </a:r>
            <a:r>
              <a:rPr lang="en-GB" sz="2400" b="1" dirty="0" smtClean="0"/>
              <a:t>Linked List</a:t>
            </a:r>
            <a:r>
              <a:rPr lang="en-GB" sz="2400" dirty="0" smtClean="0"/>
              <a:t>:</a:t>
            </a:r>
            <a:endParaRPr lang="en-GB" sz="2400" dirty="0"/>
          </a:p>
          <a:p>
            <a:r>
              <a:rPr lang="en-GB" sz="2400" b="1" dirty="0"/>
              <a:t>Step </a:t>
            </a:r>
            <a:r>
              <a:rPr lang="en-GB" sz="2400" b="1" dirty="0" smtClean="0"/>
              <a:t>1</a:t>
            </a:r>
          </a:p>
          <a:p>
            <a:pPr lvl="1"/>
            <a:r>
              <a:rPr lang="en-GB" sz="1800" dirty="0" smtClean="0"/>
              <a:t>Create a variable of type Node and assign it to point at the head Node.</a:t>
            </a:r>
          </a:p>
          <a:p>
            <a:pPr lvl="2"/>
            <a:r>
              <a:rPr lang="en-GB" sz="1600" b="1" dirty="0" smtClean="0"/>
              <a:t>Node p = head;</a:t>
            </a:r>
          </a:p>
          <a:p>
            <a:pPr lvl="1"/>
            <a:r>
              <a:rPr lang="en-GB" sz="1800" dirty="0" smtClean="0"/>
              <a:t>Create a counter variable to track the insertion point of the new Node.</a:t>
            </a:r>
          </a:p>
          <a:p>
            <a:pPr lvl="2"/>
            <a:r>
              <a:rPr lang="en-GB" sz="1600" b="1" dirty="0" err="1"/>
              <a:t>i</a:t>
            </a:r>
            <a:r>
              <a:rPr lang="en-GB" sz="1600" b="1" dirty="0" err="1" smtClean="0"/>
              <a:t>nt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i</a:t>
            </a:r>
            <a:r>
              <a:rPr lang="en-GB" sz="1600" b="1" dirty="0" smtClean="0"/>
              <a:t> = 0;</a:t>
            </a:r>
            <a:endParaRPr lang="en-GB" sz="1600" b="1" dirty="0"/>
          </a:p>
          <a:p>
            <a:r>
              <a:rPr lang="en-GB" sz="2400" b="1" dirty="0" smtClean="0"/>
              <a:t>Step 2</a:t>
            </a:r>
          </a:p>
          <a:p>
            <a:pPr lvl="1"/>
            <a:r>
              <a:rPr lang="en-GB" sz="1800" dirty="0" smtClean="0"/>
              <a:t>Use a while loop to move through the Nodes by use of the next reference until you reach the insertion point.</a:t>
            </a:r>
          </a:p>
          <a:p>
            <a:pPr lvl="2"/>
            <a:r>
              <a:rPr lang="en-GB" sz="1600" b="1" dirty="0"/>
              <a:t>p</a:t>
            </a:r>
            <a:r>
              <a:rPr lang="en-GB" sz="1600" b="1" dirty="0" smtClean="0"/>
              <a:t> = </a:t>
            </a:r>
            <a:r>
              <a:rPr lang="en-GB" sz="1600" b="1" dirty="0" err="1" smtClean="0"/>
              <a:t>p.next</a:t>
            </a:r>
            <a:r>
              <a:rPr lang="en-GB" sz="1600" b="1" dirty="0" smtClean="0"/>
              <a:t>;</a:t>
            </a:r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51135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Linked List Operations - Insert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pPr lvl="0">
              <a:buClr>
                <a:srgbClr val="3333CC"/>
              </a:buClr>
            </a:pPr>
            <a:r>
              <a:rPr lang="en-GB" sz="2400" b="1" dirty="0">
                <a:solidFill>
                  <a:srgbClr val="000000"/>
                </a:solidFill>
              </a:rPr>
              <a:t>Step 3</a:t>
            </a:r>
          </a:p>
          <a:p>
            <a:pPr lvl="1">
              <a:buClr>
                <a:srgbClr val="FF0000"/>
              </a:buClr>
            </a:pPr>
            <a:r>
              <a:rPr lang="en-GB" sz="1800" dirty="0" smtClean="0">
                <a:solidFill>
                  <a:srgbClr val="000000"/>
                </a:solidFill>
              </a:rPr>
              <a:t>Create a new </a:t>
            </a:r>
            <a:r>
              <a:rPr lang="en-GB" sz="1800" b="1" dirty="0" smtClean="0">
                <a:solidFill>
                  <a:srgbClr val="000000"/>
                </a:solidFill>
              </a:rPr>
              <a:t>Node</a:t>
            </a:r>
            <a:r>
              <a:rPr lang="en-GB" sz="1800" dirty="0" smtClean="0">
                <a:solidFill>
                  <a:srgbClr val="000000"/>
                </a:solidFill>
              </a:rPr>
              <a:t> and set its next value to the current pointer </a:t>
            </a:r>
            <a:r>
              <a:rPr lang="en-GB" sz="1800" b="1" dirty="0" smtClean="0">
                <a:solidFill>
                  <a:srgbClr val="000000"/>
                </a:solidFill>
              </a:rPr>
              <a:t>p</a:t>
            </a:r>
            <a:r>
              <a:rPr lang="en-GB" sz="1800" dirty="0" smtClean="0">
                <a:solidFill>
                  <a:srgbClr val="000000"/>
                </a:solidFill>
              </a:rPr>
              <a:t> next value.</a:t>
            </a:r>
          </a:p>
          <a:p>
            <a:pPr lvl="2">
              <a:buClr>
                <a:srgbClr val="FF0000"/>
              </a:buClr>
            </a:pPr>
            <a:r>
              <a:rPr lang="en-GB" sz="1600" b="1" dirty="0" err="1">
                <a:solidFill>
                  <a:srgbClr val="000000"/>
                </a:solidFill>
              </a:rPr>
              <a:t>newNode.next</a:t>
            </a:r>
            <a:r>
              <a:rPr lang="en-GB" sz="1600" b="1" dirty="0">
                <a:solidFill>
                  <a:srgbClr val="000000"/>
                </a:solidFill>
              </a:rPr>
              <a:t> = </a:t>
            </a:r>
            <a:r>
              <a:rPr lang="en-GB" sz="1600" b="1" dirty="0" err="1">
                <a:solidFill>
                  <a:srgbClr val="000000"/>
                </a:solidFill>
              </a:rPr>
              <a:t>p.next</a:t>
            </a:r>
            <a:r>
              <a:rPr lang="en-GB" sz="1600" b="1" dirty="0">
                <a:solidFill>
                  <a:srgbClr val="000000"/>
                </a:solidFill>
              </a:rPr>
              <a:t>; </a:t>
            </a:r>
            <a:endParaRPr lang="en-GB" sz="1600" dirty="0" smtClean="0">
              <a:solidFill>
                <a:srgbClr val="000000"/>
              </a:solidFill>
            </a:endParaRPr>
          </a:p>
          <a:p>
            <a:pPr lvl="1">
              <a:buClr>
                <a:srgbClr val="FF0000"/>
              </a:buClr>
            </a:pPr>
            <a:r>
              <a:rPr lang="en-GB" sz="1800" dirty="0" smtClean="0">
                <a:solidFill>
                  <a:srgbClr val="000000"/>
                </a:solidFill>
              </a:rPr>
              <a:t>Set the value of the current </a:t>
            </a:r>
            <a:r>
              <a:rPr lang="en-GB" sz="1800" b="1" dirty="0" smtClean="0">
                <a:solidFill>
                  <a:srgbClr val="000000"/>
                </a:solidFill>
              </a:rPr>
              <a:t>Node’s</a:t>
            </a:r>
            <a:r>
              <a:rPr lang="en-GB" sz="1800" dirty="0" smtClean="0">
                <a:solidFill>
                  <a:srgbClr val="000000"/>
                </a:solidFill>
              </a:rPr>
              <a:t> next value to point at the inserted Node.</a:t>
            </a:r>
          </a:p>
          <a:p>
            <a:pPr lvl="2">
              <a:buClr>
                <a:srgbClr val="FF0000"/>
              </a:buClr>
            </a:pPr>
            <a:r>
              <a:rPr lang="en-GB" sz="1400" dirty="0" smtClean="0">
                <a:solidFill>
                  <a:srgbClr val="000000"/>
                </a:solidFill>
              </a:rPr>
              <a:t> </a:t>
            </a:r>
            <a:r>
              <a:rPr lang="en-GB" sz="1600" b="1" dirty="0" err="1" smtClean="0">
                <a:solidFill>
                  <a:srgbClr val="000000"/>
                </a:solidFill>
              </a:rPr>
              <a:t>p.next</a:t>
            </a:r>
            <a:r>
              <a:rPr lang="en-GB" sz="1600" b="1" dirty="0" smtClean="0">
                <a:solidFill>
                  <a:srgbClr val="000000"/>
                </a:solidFill>
              </a:rPr>
              <a:t> </a:t>
            </a:r>
            <a:r>
              <a:rPr lang="en-GB" sz="1600" b="1" dirty="0">
                <a:solidFill>
                  <a:srgbClr val="000000"/>
                </a:solidFill>
              </a:rPr>
              <a:t>= </a:t>
            </a:r>
            <a:r>
              <a:rPr lang="en-GB" sz="1600" b="1" dirty="0" err="1">
                <a:solidFill>
                  <a:srgbClr val="000000"/>
                </a:solidFill>
              </a:rPr>
              <a:t>newNode</a:t>
            </a:r>
            <a:r>
              <a:rPr lang="en-GB" sz="1600" b="1" dirty="0">
                <a:solidFill>
                  <a:srgbClr val="000000"/>
                </a:solidFill>
              </a:rPr>
              <a:t>;</a:t>
            </a:r>
            <a:endParaRPr lang="en-GB" sz="16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43266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493144"/>
          </a:xfrm>
        </p:spPr>
        <p:txBody>
          <a:bodyPr/>
          <a:lstStyle/>
          <a:p>
            <a:pPr algn="ctr"/>
            <a:r>
              <a:rPr lang="en-GB" dirty="0" smtClean="0"/>
              <a:t>Inserting a Node into a </a:t>
            </a:r>
            <a:r>
              <a:rPr lang="en-GB" dirty="0"/>
              <a:t>Linked </a:t>
            </a:r>
            <a:r>
              <a:rPr lang="en-GB" dirty="0" smtClean="0"/>
              <a:t>List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 bwMode="auto">
          <a:xfrm>
            <a:off x="555706" y="2545984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Carmarthen</a:t>
            </a:r>
          </a:p>
        </p:txBody>
      </p:sp>
      <p:sp>
        <p:nvSpPr>
          <p:cNvPr id="5" name="Rectangle 4"/>
          <p:cNvSpPr/>
          <p:nvPr/>
        </p:nvSpPr>
        <p:spPr bwMode="auto">
          <a:xfrm>
            <a:off x="1843461" y="2545984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641481" y="1967975"/>
            <a:ext cx="8930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Head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6" name="Down Arrow 25"/>
          <p:cNvSpPr/>
          <p:nvPr/>
        </p:nvSpPr>
        <p:spPr bwMode="auto">
          <a:xfrm rot="16200000">
            <a:off x="2143727" y="2507183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7" name="Rectangle 26"/>
          <p:cNvSpPr/>
          <p:nvPr/>
        </p:nvSpPr>
        <p:spPr bwMode="auto">
          <a:xfrm>
            <a:off x="395536" y="5908430"/>
            <a:ext cx="648072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data</a:t>
            </a:r>
          </a:p>
        </p:txBody>
      </p:sp>
      <p:sp>
        <p:nvSpPr>
          <p:cNvPr id="28" name="Rectangle 27"/>
          <p:cNvSpPr/>
          <p:nvPr/>
        </p:nvSpPr>
        <p:spPr bwMode="auto">
          <a:xfrm>
            <a:off x="1059279" y="5911673"/>
            <a:ext cx="648072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MS PGothic" panose="020B0600070205080204" pitchFamily="34" charset="-128"/>
                <a:cs typeface="+mn-cs"/>
              </a:rPr>
              <a:t>next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95536" y="5358406"/>
            <a:ext cx="11102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Node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0" name="Rectangle 29"/>
          <p:cNvSpPr/>
          <p:nvPr/>
        </p:nvSpPr>
        <p:spPr bwMode="auto">
          <a:xfrm>
            <a:off x="4525552" y="2558766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Swansea</a:t>
            </a:r>
          </a:p>
        </p:txBody>
      </p:sp>
      <p:sp>
        <p:nvSpPr>
          <p:cNvPr id="31" name="Rectangle 30"/>
          <p:cNvSpPr/>
          <p:nvPr/>
        </p:nvSpPr>
        <p:spPr bwMode="auto">
          <a:xfrm>
            <a:off x="2526886" y="2572883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Llanelli</a:t>
            </a:r>
          </a:p>
        </p:txBody>
      </p:sp>
      <p:sp>
        <p:nvSpPr>
          <p:cNvPr id="32" name="Rectangle 31"/>
          <p:cNvSpPr/>
          <p:nvPr/>
        </p:nvSpPr>
        <p:spPr bwMode="auto">
          <a:xfrm>
            <a:off x="5821696" y="2558766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3" name="Rectangle 32"/>
          <p:cNvSpPr/>
          <p:nvPr/>
        </p:nvSpPr>
        <p:spPr bwMode="auto">
          <a:xfrm>
            <a:off x="3822005" y="2572883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4" name="Rectangle 33"/>
          <p:cNvSpPr/>
          <p:nvPr/>
        </p:nvSpPr>
        <p:spPr bwMode="auto">
          <a:xfrm>
            <a:off x="6486624" y="2545984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Neath</a:t>
            </a:r>
          </a:p>
        </p:txBody>
      </p:sp>
      <p:sp>
        <p:nvSpPr>
          <p:cNvPr id="35" name="Down Arrow 34"/>
          <p:cNvSpPr/>
          <p:nvPr/>
        </p:nvSpPr>
        <p:spPr bwMode="auto">
          <a:xfrm rot="16200000">
            <a:off x="4139904" y="2529831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6" name="Down Arrow 35"/>
          <p:cNvSpPr/>
          <p:nvPr/>
        </p:nvSpPr>
        <p:spPr bwMode="auto">
          <a:xfrm rot="16200000">
            <a:off x="6110782" y="2494401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7" name="Rectangle 36"/>
          <p:cNvSpPr/>
          <p:nvPr/>
        </p:nvSpPr>
        <p:spPr bwMode="auto">
          <a:xfrm>
            <a:off x="7783699" y="2545984"/>
            <a:ext cx="532717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7677632" y="5373381"/>
            <a:ext cx="8930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Tail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9" name="Rectangle 18"/>
          <p:cNvSpPr/>
          <p:nvPr/>
        </p:nvSpPr>
        <p:spPr bwMode="auto">
          <a:xfrm>
            <a:off x="555706" y="3629272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Port Talbot</a:t>
            </a:r>
          </a:p>
        </p:txBody>
      </p:sp>
      <p:sp>
        <p:nvSpPr>
          <p:cNvPr id="20" name="Rectangle 19"/>
          <p:cNvSpPr/>
          <p:nvPr/>
        </p:nvSpPr>
        <p:spPr bwMode="auto">
          <a:xfrm>
            <a:off x="1843461" y="3629272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1" name="Down Arrow 20"/>
          <p:cNvSpPr/>
          <p:nvPr/>
        </p:nvSpPr>
        <p:spPr bwMode="auto">
          <a:xfrm rot="16200000">
            <a:off x="2151044" y="3617605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3" name="Rectangle 22"/>
          <p:cNvSpPr/>
          <p:nvPr/>
        </p:nvSpPr>
        <p:spPr bwMode="auto">
          <a:xfrm>
            <a:off x="4525552" y="3642054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Cardiff</a:t>
            </a:r>
          </a:p>
        </p:txBody>
      </p:sp>
      <p:sp>
        <p:nvSpPr>
          <p:cNvPr id="24" name="Rectangle 23"/>
          <p:cNvSpPr/>
          <p:nvPr/>
        </p:nvSpPr>
        <p:spPr bwMode="auto">
          <a:xfrm>
            <a:off x="2526886" y="3656171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Bridgend</a:t>
            </a:r>
          </a:p>
        </p:txBody>
      </p:sp>
      <p:sp>
        <p:nvSpPr>
          <p:cNvPr id="25" name="Rectangle 24"/>
          <p:cNvSpPr/>
          <p:nvPr/>
        </p:nvSpPr>
        <p:spPr bwMode="auto">
          <a:xfrm>
            <a:off x="5821696" y="3642054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9" name="Rectangle 38"/>
          <p:cNvSpPr/>
          <p:nvPr/>
        </p:nvSpPr>
        <p:spPr bwMode="auto">
          <a:xfrm>
            <a:off x="3822005" y="3656171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0" name="Rectangle 39"/>
          <p:cNvSpPr/>
          <p:nvPr/>
        </p:nvSpPr>
        <p:spPr bwMode="auto">
          <a:xfrm>
            <a:off x="6486624" y="3629272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Newport</a:t>
            </a:r>
          </a:p>
        </p:txBody>
      </p:sp>
      <p:sp>
        <p:nvSpPr>
          <p:cNvPr id="41" name="Down Arrow 40"/>
          <p:cNvSpPr/>
          <p:nvPr/>
        </p:nvSpPr>
        <p:spPr bwMode="auto">
          <a:xfrm rot="16200000">
            <a:off x="4149710" y="3604144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2" name="Down Arrow 41"/>
          <p:cNvSpPr/>
          <p:nvPr/>
        </p:nvSpPr>
        <p:spPr bwMode="auto">
          <a:xfrm rot="16200000">
            <a:off x="6110783" y="3577689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3" name="Rectangle 42"/>
          <p:cNvSpPr/>
          <p:nvPr/>
        </p:nvSpPr>
        <p:spPr bwMode="auto">
          <a:xfrm>
            <a:off x="7783699" y="3629272"/>
            <a:ext cx="532717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4" name="Rectangle 43"/>
          <p:cNvSpPr/>
          <p:nvPr/>
        </p:nvSpPr>
        <p:spPr bwMode="auto">
          <a:xfrm>
            <a:off x="647161" y="4777908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Bristol</a:t>
            </a:r>
          </a:p>
        </p:txBody>
      </p:sp>
      <p:sp>
        <p:nvSpPr>
          <p:cNvPr id="45" name="Rectangle 44"/>
          <p:cNvSpPr/>
          <p:nvPr/>
        </p:nvSpPr>
        <p:spPr bwMode="auto">
          <a:xfrm>
            <a:off x="1934916" y="4777908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6" name="Down Arrow 45"/>
          <p:cNvSpPr/>
          <p:nvPr/>
        </p:nvSpPr>
        <p:spPr bwMode="auto">
          <a:xfrm rot="16200000">
            <a:off x="2242499" y="4766241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7" name="Rectangle 46"/>
          <p:cNvSpPr/>
          <p:nvPr/>
        </p:nvSpPr>
        <p:spPr bwMode="auto">
          <a:xfrm>
            <a:off x="4617007" y="4790690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Reading</a:t>
            </a:r>
          </a:p>
        </p:txBody>
      </p:sp>
      <p:sp>
        <p:nvSpPr>
          <p:cNvPr id="49" name="Rectangle 48"/>
          <p:cNvSpPr/>
          <p:nvPr/>
        </p:nvSpPr>
        <p:spPr bwMode="auto">
          <a:xfrm>
            <a:off x="5913151" y="4790690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2618341" y="4804807"/>
            <a:ext cx="1591540" cy="432048"/>
            <a:chOff x="2618341" y="4804807"/>
            <a:chExt cx="1591540" cy="432048"/>
          </a:xfrm>
        </p:grpSpPr>
        <p:sp>
          <p:nvSpPr>
            <p:cNvPr id="48" name="Rectangle 47"/>
            <p:cNvSpPr/>
            <p:nvPr/>
          </p:nvSpPr>
          <p:spPr bwMode="auto">
            <a:xfrm>
              <a:off x="2618341" y="4804807"/>
              <a:ext cx="1296144" cy="432048"/>
            </a:xfrm>
            <a:prstGeom prst="rect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rPr>
                <a:t>Swindon</a:t>
              </a:r>
            </a:p>
          </p:txBody>
        </p:sp>
        <p:sp>
          <p:nvSpPr>
            <p:cNvPr id="50" name="Rectangle 49"/>
            <p:cNvSpPr/>
            <p:nvPr/>
          </p:nvSpPr>
          <p:spPr bwMode="auto">
            <a:xfrm>
              <a:off x="3913460" y="4804807"/>
              <a:ext cx="296421" cy="432048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MS PGothic" panose="020B0600070205080204" pitchFamily="34" charset="-128"/>
                <a:cs typeface="+mn-cs"/>
              </a:endParaRPr>
            </a:p>
          </p:txBody>
        </p:sp>
      </p:grpSp>
      <p:sp>
        <p:nvSpPr>
          <p:cNvPr id="51" name="Rectangle 50"/>
          <p:cNvSpPr/>
          <p:nvPr/>
        </p:nvSpPr>
        <p:spPr bwMode="auto">
          <a:xfrm>
            <a:off x="6600006" y="4748648"/>
            <a:ext cx="1296144" cy="474089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London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Paddington</a:t>
            </a:r>
          </a:p>
        </p:txBody>
      </p:sp>
      <p:sp>
        <p:nvSpPr>
          <p:cNvPr id="53" name="Down Arrow 52"/>
          <p:cNvSpPr/>
          <p:nvPr/>
        </p:nvSpPr>
        <p:spPr bwMode="auto">
          <a:xfrm rot="16200000">
            <a:off x="6202237" y="4726325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54" name="Rectangle 53"/>
          <p:cNvSpPr/>
          <p:nvPr/>
        </p:nvSpPr>
        <p:spPr bwMode="auto">
          <a:xfrm>
            <a:off x="7875154" y="4748648"/>
            <a:ext cx="663997" cy="46130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MS PGothic" panose="020B0600070205080204" pitchFamily="34" charset="-128"/>
                <a:cs typeface="+mn-cs"/>
              </a:rPr>
              <a:t>null</a:t>
            </a:r>
          </a:p>
        </p:txBody>
      </p:sp>
      <p:sp>
        <p:nvSpPr>
          <p:cNvPr id="56" name="Down Arrow 55"/>
          <p:cNvSpPr/>
          <p:nvPr/>
        </p:nvSpPr>
        <p:spPr bwMode="auto">
          <a:xfrm>
            <a:off x="1139701" y="3297222"/>
            <a:ext cx="216469" cy="332368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6" name="Straight Connector 5"/>
          <p:cNvCxnSpPr/>
          <p:nvPr/>
        </p:nvCxnSpPr>
        <p:spPr bwMode="auto">
          <a:xfrm>
            <a:off x="1195626" y="3297222"/>
            <a:ext cx="6869614" cy="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10" name="Straight Connector 9"/>
          <p:cNvCxnSpPr/>
          <p:nvPr/>
        </p:nvCxnSpPr>
        <p:spPr bwMode="auto">
          <a:xfrm flipH="1">
            <a:off x="8097715" y="2780928"/>
            <a:ext cx="2678" cy="560149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57" name="Straight Connector 56"/>
          <p:cNvCxnSpPr/>
          <p:nvPr/>
        </p:nvCxnSpPr>
        <p:spPr bwMode="auto">
          <a:xfrm>
            <a:off x="1254525" y="4427111"/>
            <a:ext cx="6869614" cy="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58" name="Down Arrow 57"/>
          <p:cNvSpPr/>
          <p:nvPr/>
        </p:nvSpPr>
        <p:spPr bwMode="auto">
          <a:xfrm>
            <a:off x="1203778" y="4407213"/>
            <a:ext cx="216469" cy="367009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59" name="Straight Connector 58"/>
          <p:cNvCxnSpPr/>
          <p:nvPr/>
        </p:nvCxnSpPr>
        <p:spPr bwMode="auto">
          <a:xfrm flipH="1">
            <a:off x="8124139" y="3885212"/>
            <a:ext cx="2678" cy="560149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5AF625C-EAA0-4480-BD7D-74BCE99C9A42}" type="slidenum">
              <a:rPr kumimoji="0" lang="en-US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grpSp>
        <p:nvGrpSpPr>
          <p:cNvPr id="55" name="Group 54"/>
          <p:cNvGrpSpPr/>
          <p:nvPr/>
        </p:nvGrpSpPr>
        <p:grpSpPr>
          <a:xfrm>
            <a:off x="3729782" y="5721895"/>
            <a:ext cx="1591540" cy="432048"/>
            <a:chOff x="2618341" y="4804807"/>
            <a:chExt cx="1591540" cy="432048"/>
          </a:xfrm>
        </p:grpSpPr>
        <p:sp>
          <p:nvSpPr>
            <p:cNvPr id="60" name="Rectangle 59"/>
            <p:cNvSpPr/>
            <p:nvPr/>
          </p:nvSpPr>
          <p:spPr bwMode="auto">
            <a:xfrm>
              <a:off x="2618341" y="4804807"/>
              <a:ext cx="1296144" cy="432048"/>
            </a:xfrm>
            <a:prstGeom prst="rect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rPr>
                <a:t>Didcot</a:t>
              </a:r>
            </a:p>
          </p:txBody>
        </p:sp>
        <p:sp>
          <p:nvSpPr>
            <p:cNvPr id="61" name="Rectangle 60"/>
            <p:cNvSpPr/>
            <p:nvPr/>
          </p:nvSpPr>
          <p:spPr bwMode="auto">
            <a:xfrm>
              <a:off x="3913460" y="4804807"/>
              <a:ext cx="296421" cy="432048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MS PGothic" panose="020B0600070205080204" pitchFamily="34" charset="-128"/>
                <a:cs typeface="+mn-cs"/>
              </a:endParaRPr>
            </a:p>
          </p:txBody>
        </p:sp>
      </p:grpSp>
      <p:cxnSp>
        <p:nvCxnSpPr>
          <p:cNvPr id="9" name="Straight Arrow Connector 8"/>
          <p:cNvCxnSpPr/>
          <p:nvPr/>
        </p:nvCxnSpPr>
        <p:spPr bwMode="auto">
          <a:xfrm flipH="1">
            <a:off x="4044198" y="5013176"/>
            <a:ext cx="4583" cy="729862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triangle"/>
          </a:ln>
          <a:effectLst/>
        </p:spPr>
      </p:cxnSp>
      <p:cxnSp>
        <p:nvCxnSpPr>
          <p:cNvPr id="62" name="Straight Arrow Connector 61"/>
          <p:cNvCxnSpPr/>
          <p:nvPr/>
        </p:nvCxnSpPr>
        <p:spPr bwMode="auto">
          <a:xfrm flipH="1" flipV="1">
            <a:off x="5160222" y="5236855"/>
            <a:ext cx="12890" cy="714217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triangle"/>
          </a:ln>
          <a:effectLst/>
        </p:spPr>
      </p:cxnSp>
      <p:pic>
        <p:nvPicPr>
          <p:cNvPr id="18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5618" y="5743038"/>
            <a:ext cx="2506144" cy="604045"/>
          </a:xfrm>
          <a:prstGeom prst="rect">
            <a:avLst/>
          </a:prstGeom>
        </p:spPr>
      </p:pic>
      <p:pic>
        <p:nvPicPr>
          <p:cNvPr id="63" name="Picture 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2472" y="815229"/>
            <a:ext cx="5903863" cy="1581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836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Inserting a Linked List Node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7544" y="1916832"/>
            <a:ext cx="8148648" cy="4104456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59016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 smtClean="0"/>
              <a:t>Linked List Operations - Delete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4003" y="1988840"/>
            <a:ext cx="8703568" cy="4359697"/>
          </a:xfrm>
        </p:spPr>
        <p:txBody>
          <a:bodyPr/>
          <a:lstStyle/>
          <a:p>
            <a:r>
              <a:rPr lang="en-GB" sz="2400" dirty="0"/>
              <a:t>U</a:t>
            </a:r>
            <a:r>
              <a:rPr lang="en-GB" sz="2400" dirty="0" smtClean="0"/>
              <a:t>se </a:t>
            </a:r>
            <a:r>
              <a:rPr lang="en-GB" sz="2400" dirty="0"/>
              <a:t>the following steps to delete a node from the </a:t>
            </a:r>
            <a:r>
              <a:rPr lang="en-GB" sz="2400" b="1" dirty="0" smtClean="0"/>
              <a:t>Linked List</a:t>
            </a:r>
            <a:r>
              <a:rPr lang="en-GB" sz="2400" dirty="0" smtClean="0"/>
              <a:t>:</a:t>
            </a:r>
            <a:endParaRPr lang="en-GB" sz="2400" dirty="0"/>
          </a:p>
          <a:p>
            <a:pPr lvl="0">
              <a:buClr>
                <a:srgbClr val="3333CC"/>
              </a:buClr>
            </a:pPr>
            <a:r>
              <a:rPr lang="en-GB" sz="2400" b="1" dirty="0">
                <a:solidFill>
                  <a:srgbClr val="000000"/>
                </a:solidFill>
              </a:rPr>
              <a:t>Step 1</a:t>
            </a:r>
          </a:p>
          <a:p>
            <a:pPr lvl="1">
              <a:buClr>
                <a:srgbClr val="FF0000"/>
              </a:buClr>
            </a:pPr>
            <a:r>
              <a:rPr lang="en-GB" sz="1800" dirty="0">
                <a:solidFill>
                  <a:srgbClr val="000000"/>
                </a:solidFill>
              </a:rPr>
              <a:t>Create a variable of type Node and assign it to point at the head Node.</a:t>
            </a:r>
          </a:p>
          <a:p>
            <a:pPr lvl="2">
              <a:buClr>
                <a:srgbClr val="3333CC"/>
              </a:buClr>
            </a:pPr>
            <a:r>
              <a:rPr lang="en-GB" sz="1600" b="1" dirty="0">
                <a:solidFill>
                  <a:srgbClr val="000000"/>
                </a:solidFill>
              </a:rPr>
              <a:t>Node p = head;</a:t>
            </a:r>
          </a:p>
          <a:p>
            <a:pPr lvl="1">
              <a:buClr>
                <a:srgbClr val="FF0000"/>
              </a:buClr>
            </a:pPr>
            <a:r>
              <a:rPr lang="en-GB" sz="1800" dirty="0">
                <a:solidFill>
                  <a:srgbClr val="000000"/>
                </a:solidFill>
              </a:rPr>
              <a:t>Create a counter variable to track the insertion point of the new Node.</a:t>
            </a:r>
          </a:p>
          <a:p>
            <a:pPr lvl="2">
              <a:buClr>
                <a:srgbClr val="3333CC"/>
              </a:buClr>
            </a:pPr>
            <a:r>
              <a:rPr lang="en-GB" sz="1600" b="1" dirty="0" err="1">
                <a:solidFill>
                  <a:srgbClr val="000000"/>
                </a:solidFill>
              </a:rPr>
              <a:t>int</a:t>
            </a:r>
            <a:r>
              <a:rPr lang="en-GB" sz="1600" b="1" dirty="0">
                <a:solidFill>
                  <a:srgbClr val="000000"/>
                </a:solidFill>
              </a:rPr>
              <a:t> </a:t>
            </a:r>
            <a:r>
              <a:rPr lang="en-GB" sz="1600" b="1" dirty="0" err="1">
                <a:solidFill>
                  <a:srgbClr val="000000"/>
                </a:solidFill>
              </a:rPr>
              <a:t>i</a:t>
            </a:r>
            <a:r>
              <a:rPr lang="en-GB" sz="1600" b="1" dirty="0">
                <a:solidFill>
                  <a:srgbClr val="000000"/>
                </a:solidFill>
              </a:rPr>
              <a:t> = 0;</a:t>
            </a:r>
          </a:p>
          <a:p>
            <a:pPr lvl="0">
              <a:buClr>
                <a:srgbClr val="3333CC"/>
              </a:buClr>
            </a:pPr>
            <a:r>
              <a:rPr lang="en-GB" sz="2400" b="1" dirty="0">
                <a:solidFill>
                  <a:srgbClr val="000000"/>
                </a:solidFill>
              </a:rPr>
              <a:t>Step 2</a:t>
            </a:r>
          </a:p>
          <a:p>
            <a:pPr lvl="1">
              <a:buClr>
                <a:srgbClr val="FF0000"/>
              </a:buClr>
            </a:pPr>
            <a:r>
              <a:rPr lang="en-GB" sz="1800" dirty="0">
                <a:solidFill>
                  <a:srgbClr val="000000"/>
                </a:solidFill>
              </a:rPr>
              <a:t>Use a while loop to move through the Nodes by use of the next reference until you reach the </a:t>
            </a:r>
            <a:r>
              <a:rPr lang="en-GB" sz="1800" dirty="0" smtClean="0">
                <a:solidFill>
                  <a:srgbClr val="000000"/>
                </a:solidFill>
              </a:rPr>
              <a:t>deletion </a:t>
            </a:r>
            <a:r>
              <a:rPr lang="en-GB" sz="1800" dirty="0">
                <a:solidFill>
                  <a:srgbClr val="000000"/>
                </a:solidFill>
              </a:rPr>
              <a:t>point.</a:t>
            </a:r>
          </a:p>
          <a:p>
            <a:pPr lvl="2">
              <a:buClr>
                <a:srgbClr val="3333CC"/>
              </a:buClr>
            </a:pPr>
            <a:r>
              <a:rPr lang="en-GB" sz="1600" b="1" dirty="0">
                <a:solidFill>
                  <a:srgbClr val="000000"/>
                </a:solidFill>
              </a:rPr>
              <a:t>p = </a:t>
            </a:r>
            <a:r>
              <a:rPr lang="en-GB" sz="1600" b="1" dirty="0" err="1">
                <a:solidFill>
                  <a:srgbClr val="000000"/>
                </a:solidFill>
              </a:rPr>
              <a:t>p.next</a:t>
            </a:r>
            <a:r>
              <a:rPr lang="en-GB" sz="1600" b="1" dirty="0">
                <a:solidFill>
                  <a:srgbClr val="000000"/>
                </a:solidFill>
              </a:rPr>
              <a:t>;</a:t>
            </a:r>
            <a:endParaRPr lang="en-GB" sz="1600" dirty="0">
              <a:solidFill>
                <a:srgbClr val="000000"/>
              </a:solidFill>
            </a:endParaRPr>
          </a:p>
          <a:p>
            <a:pPr lvl="2"/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73417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Linked List Operations - Delete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pPr lvl="0">
              <a:buClr>
                <a:srgbClr val="3333CC"/>
              </a:buClr>
            </a:pPr>
            <a:r>
              <a:rPr lang="en-GB" sz="2400" b="1" dirty="0">
                <a:solidFill>
                  <a:srgbClr val="000000"/>
                </a:solidFill>
              </a:rPr>
              <a:t>Step 3</a:t>
            </a:r>
          </a:p>
          <a:p>
            <a:pPr lvl="1">
              <a:buClr>
                <a:srgbClr val="FF0000"/>
              </a:buClr>
            </a:pPr>
            <a:r>
              <a:rPr lang="en-GB" sz="1800" dirty="0">
                <a:solidFill>
                  <a:srgbClr val="000000"/>
                </a:solidFill>
              </a:rPr>
              <a:t>Create a new </a:t>
            </a:r>
            <a:r>
              <a:rPr lang="en-GB" sz="1800" b="1" dirty="0">
                <a:solidFill>
                  <a:srgbClr val="000000"/>
                </a:solidFill>
              </a:rPr>
              <a:t>Node</a:t>
            </a:r>
            <a:r>
              <a:rPr lang="en-GB" sz="1800" dirty="0">
                <a:solidFill>
                  <a:srgbClr val="000000"/>
                </a:solidFill>
              </a:rPr>
              <a:t> </a:t>
            </a:r>
            <a:r>
              <a:rPr lang="en-GB" sz="1800" dirty="0" smtClean="0">
                <a:solidFill>
                  <a:srgbClr val="000000"/>
                </a:solidFill>
              </a:rPr>
              <a:t>variable </a:t>
            </a:r>
            <a:r>
              <a:rPr lang="en-GB" sz="1800" b="1" dirty="0" smtClean="0">
                <a:solidFill>
                  <a:srgbClr val="000000"/>
                </a:solidFill>
              </a:rPr>
              <a:t>temp</a:t>
            </a:r>
            <a:r>
              <a:rPr lang="en-GB" sz="1800" dirty="0" smtClean="0">
                <a:solidFill>
                  <a:srgbClr val="000000"/>
                </a:solidFill>
              </a:rPr>
              <a:t> and </a:t>
            </a:r>
            <a:r>
              <a:rPr lang="en-GB" sz="1800" dirty="0">
                <a:solidFill>
                  <a:srgbClr val="000000"/>
                </a:solidFill>
              </a:rPr>
              <a:t>set its </a:t>
            </a:r>
            <a:r>
              <a:rPr lang="en-GB" sz="1800" dirty="0" smtClean="0">
                <a:solidFill>
                  <a:srgbClr val="000000"/>
                </a:solidFill>
              </a:rPr>
              <a:t>value to the </a:t>
            </a:r>
            <a:r>
              <a:rPr lang="en-GB" sz="1800" dirty="0">
                <a:solidFill>
                  <a:srgbClr val="000000"/>
                </a:solidFill>
              </a:rPr>
              <a:t>to the current pointer </a:t>
            </a:r>
            <a:r>
              <a:rPr lang="en-GB" sz="1800" b="1" dirty="0">
                <a:solidFill>
                  <a:srgbClr val="000000"/>
                </a:solidFill>
              </a:rPr>
              <a:t>p</a:t>
            </a:r>
            <a:r>
              <a:rPr lang="en-GB" sz="1800" dirty="0">
                <a:solidFill>
                  <a:srgbClr val="000000"/>
                </a:solidFill>
              </a:rPr>
              <a:t> next value.</a:t>
            </a:r>
          </a:p>
          <a:p>
            <a:pPr lvl="2">
              <a:buClr>
                <a:srgbClr val="FF0000"/>
              </a:buClr>
            </a:pPr>
            <a:r>
              <a:rPr lang="en-GB" sz="1600" b="1" dirty="0" smtClean="0">
                <a:solidFill>
                  <a:srgbClr val="000000"/>
                </a:solidFill>
              </a:rPr>
              <a:t>Node temp </a:t>
            </a:r>
            <a:r>
              <a:rPr lang="en-GB" sz="1600" b="1" dirty="0">
                <a:solidFill>
                  <a:srgbClr val="000000"/>
                </a:solidFill>
              </a:rPr>
              <a:t>= </a:t>
            </a:r>
            <a:r>
              <a:rPr lang="en-GB" sz="1600" b="1" dirty="0" err="1">
                <a:solidFill>
                  <a:srgbClr val="000000"/>
                </a:solidFill>
              </a:rPr>
              <a:t>p.next</a:t>
            </a:r>
            <a:r>
              <a:rPr lang="en-GB" sz="1600" b="1" dirty="0">
                <a:solidFill>
                  <a:srgbClr val="000000"/>
                </a:solidFill>
              </a:rPr>
              <a:t>; </a:t>
            </a:r>
            <a:endParaRPr lang="en-GB" sz="1600" dirty="0">
              <a:solidFill>
                <a:srgbClr val="000000"/>
              </a:solidFill>
            </a:endParaRPr>
          </a:p>
          <a:p>
            <a:pPr lvl="1">
              <a:buClr>
                <a:srgbClr val="FF0000"/>
              </a:buClr>
            </a:pPr>
            <a:r>
              <a:rPr lang="en-GB" sz="1800" dirty="0">
                <a:solidFill>
                  <a:srgbClr val="000000"/>
                </a:solidFill>
              </a:rPr>
              <a:t>Set the value of the current </a:t>
            </a:r>
            <a:r>
              <a:rPr lang="en-GB" sz="1800" b="1" dirty="0" smtClean="0">
                <a:solidFill>
                  <a:srgbClr val="000000"/>
                </a:solidFill>
              </a:rPr>
              <a:t>Node</a:t>
            </a:r>
            <a:r>
              <a:rPr lang="en-GB" sz="1800" b="1" dirty="0">
                <a:solidFill>
                  <a:srgbClr val="000000"/>
                </a:solidFill>
              </a:rPr>
              <a:t> </a:t>
            </a:r>
            <a:r>
              <a:rPr lang="en-GB" sz="1800" b="1" dirty="0" smtClean="0">
                <a:solidFill>
                  <a:srgbClr val="000000"/>
                </a:solidFill>
              </a:rPr>
              <a:t>p</a:t>
            </a:r>
            <a:r>
              <a:rPr lang="en-GB" sz="1800" dirty="0" smtClean="0">
                <a:solidFill>
                  <a:srgbClr val="000000"/>
                </a:solidFill>
              </a:rPr>
              <a:t> </a:t>
            </a:r>
            <a:r>
              <a:rPr lang="en-GB" sz="1800" dirty="0">
                <a:solidFill>
                  <a:srgbClr val="000000"/>
                </a:solidFill>
              </a:rPr>
              <a:t>next value to point at the </a:t>
            </a:r>
            <a:r>
              <a:rPr lang="en-GB" sz="1800" dirty="0" smtClean="0">
                <a:solidFill>
                  <a:srgbClr val="000000"/>
                </a:solidFill>
              </a:rPr>
              <a:t>next but one Node</a:t>
            </a:r>
            <a:r>
              <a:rPr lang="en-GB" sz="1800" dirty="0">
                <a:solidFill>
                  <a:srgbClr val="000000"/>
                </a:solidFill>
              </a:rPr>
              <a:t>.</a:t>
            </a:r>
          </a:p>
          <a:p>
            <a:pPr lvl="2">
              <a:buClr>
                <a:srgbClr val="FF0000"/>
              </a:buClr>
            </a:pPr>
            <a:r>
              <a:rPr lang="en-GB" sz="1400" dirty="0">
                <a:solidFill>
                  <a:srgbClr val="000000"/>
                </a:solidFill>
              </a:rPr>
              <a:t> </a:t>
            </a:r>
            <a:r>
              <a:rPr lang="en-GB" sz="1600" b="1" dirty="0" err="1">
                <a:solidFill>
                  <a:srgbClr val="000000"/>
                </a:solidFill>
              </a:rPr>
              <a:t>p.next</a:t>
            </a:r>
            <a:r>
              <a:rPr lang="en-GB" sz="1600" b="1" dirty="0">
                <a:solidFill>
                  <a:srgbClr val="000000"/>
                </a:solidFill>
              </a:rPr>
              <a:t> = </a:t>
            </a:r>
            <a:r>
              <a:rPr lang="en-GB" sz="1600" b="1" dirty="0" err="1" smtClean="0">
                <a:solidFill>
                  <a:srgbClr val="000000"/>
                </a:solidFill>
              </a:rPr>
              <a:t>p.next.next</a:t>
            </a:r>
            <a:r>
              <a:rPr lang="en-GB" sz="1600" b="1" dirty="0" smtClean="0">
                <a:solidFill>
                  <a:srgbClr val="000000"/>
                </a:solidFill>
              </a:rPr>
              <a:t>;</a:t>
            </a:r>
          </a:p>
          <a:p>
            <a:pPr lvl="1">
              <a:buClr>
                <a:srgbClr val="FF0000"/>
              </a:buClr>
            </a:pPr>
            <a:r>
              <a:rPr lang="en-GB" sz="2000" dirty="0" smtClean="0">
                <a:solidFill>
                  <a:srgbClr val="000000"/>
                </a:solidFill>
              </a:rPr>
              <a:t>Set the value of the </a:t>
            </a:r>
            <a:r>
              <a:rPr lang="en-GB" sz="2000" b="1" dirty="0" smtClean="0">
                <a:solidFill>
                  <a:srgbClr val="000000"/>
                </a:solidFill>
              </a:rPr>
              <a:t>temp</a:t>
            </a:r>
            <a:r>
              <a:rPr lang="en-GB" sz="2000" dirty="0" smtClean="0">
                <a:solidFill>
                  <a:srgbClr val="000000"/>
                </a:solidFill>
              </a:rPr>
              <a:t> </a:t>
            </a:r>
            <a:r>
              <a:rPr lang="en-GB" sz="2000" b="1" dirty="0" smtClean="0">
                <a:solidFill>
                  <a:srgbClr val="000000"/>
                </a:solidFill>
              </a:rPr>
              <a:t>Node’s next </a:t>
            </a:r>
            <a:r>
              <a:rPr lang="en-GB" sz="2000" dirty="0" smtClean="0">
                <a:solidFill>
                  <a:srgbClr val="000000"/>
                </a:solidFill>
              </a:rPr>
              <a:t>value to </a:t>
            </a:r>
            <a:r>
              <a:rPr lang="en-GB" sz="2000" b="1" dirty="0" smtClean="0">
                <a:solidFill>
                  <a:srgbClr val="000000"/>
                </a:solidFill>
              </a:rPr>
              <a:t>null</a:t>
            </a:r>
            <a:r>
              <a:rPr lang="en-GB" sz="2000" dirty="0" smtClean="0">
                <a:solidFill>
                  <a:srgbClr val="000000"/>
                </a:solidFill>
              </a:rPr>
              <a:t>. Which in effect deletes the Node from the list.</a:t>
            </a:r>
          </a:p>
          <a:p>
            <a:pPr lvl="2">
              <a:buClr>
                <a:srgbClr val="FF0000"/>
              </a:buClr>
            </a:pPr>
            <a:r>
              <a:rPr lang="en-GB" sz="1600" b="1" dirty="0" err="1">
                <a:solidFill>
                  <a:srgbClr val="000000"/>
                </a:solidFill>
              </a:rPr>
              <a:t>t</a:t>
            </a:r>
            <a:r>
              <a:rPr lang="en-GB" sz="1600" b="1" dirty="0" err="1" smtClean="0">
                <a:solidFill>
                  <a:srgbClr val="000000"/>
                </a:solidFill>
              </a:rPr>
              <a:t>emp.next</a:t>
            </a:r>
            <a:r>
              <a:rPr lang="en-GB" sz="1600" b="1" dirty="0" smtClean="0">
                <a:solidFill>
                  <a:srgbClr val="000000"/>
                </a:solidFill>
              </a:rPr>
              <a:t> = null;</a:t>
            </a:r>
            <a:endParaRPr lang="en-GB" sz="1600" b="1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5854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493144"/>
          </a:xfrm>
        </p:spPr>
        <p:txBody>
          <a:bodyPr/>
          <a:lstStyle/>
          <a:p>
            <a:pPr algn="ctr"/>
            <a:r>
              <a:rPr lang="en-GB" dirty="0" smtClean="0"/>
              <a:t>Deleting a Node into a </a:t>
            </a:r>
            <a:r>
              <a:rPr lang="en-GB" dirty="0"/>
              <a:t>Linked </a:t>
            </a:r>
            <a:r>
              <a:rPr lang="en-GB" dirty="0" smtClean="0"/>
              <a:t>List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 bwMode="auto">
          <a:xfrm>
            <a:off x="555706" y="2545984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Carmarthen</a:t>
            </a:r>
          </a:p>
        </p:txBody>
      </p:sp>
      <p:sp>
        <p:nvSpPr>
          <p:cNvPr id="5" name="Rectangle 4"/>
          <p:cNvSpPr/>
          <p:nvPr/>
        </p:nvSpPr>
        <p:spPr bwMode="auto">
          <a:xfrm>
            <a:off x="1843461" y="2545984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641481" y="1967975"/>
            <a:ext cx="8930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Head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6" name="Down Arrow 25"/>
          <p:cNvSpPr/>
          <p:nvPr/>
        </p:nvSpPr>
        <p:spPr bwMode="auto">
          <a:xfrm rot="16200000">
            <a:off x="2143727" y="2507183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7" name="Rectangle 26"/>
          <p:cNvSpPr/>
          <p:nvPr/>
        </p:nvSpPr>
        <p:spPr bwMode="auto">
          <a:xfrm>
            <a:off x="395536" y="5908430"/>
            <a:ext cx="648072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data</a:t>
            </a:r>
          </a:p>
        </p:txBody>
      </p:sp>
      <p:sp>
        <p:nvSpPr>
          <p:cNvPr id="28" name="Rectangle 27"/>
          <p:cNvSpPr/>
          <p:nvPr/>
        </p:nvSpPr>
        <p:spPr bwMode="auto">
          <a:xfrm>
            <a:off x="1059279" y="5911673"/>
            <a:ext cx="648072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MS PGothic" panose="020B0600070205080204" pitchFamily="34" charset="-128"/>
                <a:cs typeface="+mn-cs"/>
              </a:rPr>
              <a:t>next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95536" y="5358406"/>
            <a:ext cx="11102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Node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0" name="Rectangle 29"/>
          <p:cNvSpPr/>
          <p:nvPr/>
        </p:nvSpPr>
        <p:spPr bwMode="auto">
          <a:xfrm>
            <a:off x="4525552" y="2558766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Swansea</a:t>
            </a:r>
          </a:p>
        </p:txBody>
      </p:sp>
      <p:sp>
        <p:nvSpPr>
          <p:cNvPr id="31" name="Rectangle 30"/>
          <p:cNvSpPr/>
          <p:nvPr/>
        </p:nvSpPr>
        <p:spPr bwMode="auto">
          <a:xfrm>
            <a:off x="2526886" y="2572883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Llanelli</a:t>
            </a:r>
          </a:p>
        </p:txBody>
      </p:sp>
      <p:sp>
        <p:nvSpPr>
          <p:cNvPr id="32" name="Rectangle 31"/>
          <p:cNvSpPr/>
          <p:nvPr/>
        </p:nvSpPr>
        <p:spPr bwMode="auto">
          <a:xfrm>
            <a:off x="5821696" y="2558766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3" name="Rectangle 32"/>
          <p:cNvSpPr/>
          <p:nvPr/>
        </p:nvSpPr>
        <p:spPr bwMode="auto">
          <a:xfrm>
            <a:off x="3822005" y="2572883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4" name="Rectangle 33"/>
          <p:cNvSpPr/>
          <p:nvPr/>
        </p:nvSpPr>
        <p:spPr bwMode="auto">
          <a:xfrm>
            <a:off x="6486624" y="2545984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Neath</a:t>
            </a:r>
          </a:p>
        </p:txBody>
      </p:sp>
      <p:sp>
        <p:nvSpPr>
          <p:cNvPr id="35" name="Down Arrow 34"/>
          <p:cNvSpPr/>
          <p:nvPr/>
        </p:nvSpPr>
        <p:spPr bwMode="auto">
          <a:xfrm rot="16200000">
            <a:off x="4139904" y="2529831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6" name="Down Arrow 35"/>
          <p:cNvSpPr/>
          <p:nvPr/>
        </p:nvSpPr>
        <p:spPr bwMode="auto">
          <a:xfrm rot="16200000">
            <a:off x="6110782" y="2494401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7" name="Rectangle 36"/>
          <p:cNvSpPr/>
          <p:nvPr/>
        </p:nvSpPr>
        <p:spPr bwMode="auto">
          <a:xfrm>
            <a:off x="7783699" y="2545984"/>
            <a:ext cx="532717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7677632" y="5373381"/>
            <a:ext cx="8930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Tail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9" name="Rectangle 18"/>
          <p:cNvSpPr/>
          <p:nvPr/>
        </p:nvSpPr>
        <p:spPr bwMode="auto">
          <a:xfrm>
            <a:off x="555706" y="3629272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Port Talbot</a:t>
            </a:r>
          </a:p>
        </p:txBody>
      </p:sp>
      <p:sp>
        <p:nvSpPr>
          <p:cNvPr id="20" name="Rectangle 19"/>
          <p:cNvSpPr/>
          <p:nvPr/>
        </p:nvSpPr>
        <p:spPr bwMode="auto">
          <a:xfrm>
            <a:off x="1843461" y="3629272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1" name="Down Arrow 20"/>
          <p:cNvSpPr/>
          <p:nvPr/>
        </p:nvSpPr>
        <p:spPr bwMode="auto">
          <a:xfrm rot="16200000">
            <a:off x="2151044" y="3617605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3" name="Rectangle 22"/>
          <p:cNvSpPr/>
          <p:nvPr/>
        </p:nvSpPr>
        <p:spPr bwMode="auto">
          <a:xfrm>
            <a:off x="4525552" y="3642054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Cardiff</a:t>
            </a:r>
          </a:p>
        </p:txBody>
      </p:sp>
      <p:sp>
        <p:nvSpPr>
          <p:cNvPr id="24" name="Rectangle 23"/>
          <p:cNvSpPr/>
          <p:nvPr/>
        </p:nvSpPr>
        <p:spPr bwMode="auto">
          <a:xfrm>
            <a:off x="2526886" y="3656171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Bridgend</a:t>
            </a:r>
          </a:p>
        </p:txBody>
      </p:sp>
      <p:sp>
        <p:nvSpPr>
          <p:cNvPr id="25" name="Rectangle 24"/>
          <p:cNvSpPr/>
          <p:nvPr/>
        </p:nvSpPr>
        <p:spPr bwMode="auto">
          <a:xfrm>
            <a:off x="5821696" y="3642054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39" name="Rectangle 38"/>
          <p:cNvSpPr/>
          <p:nvPr/>
        </p:nvSpPr>
        <p:spPr bwMode="auto">
          <a:xfrm>
            <a:off x="3822005" y="3656171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0" name="Rectangle 39"/>
          <p:cNvSpPr/>
          <p:nvPr/>
        </p:nvSpPr>
        <p:spPr bwMode="auto">
          <a:xfrm>
            <a:off x="6486624" y="3629272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Newport</a:t>
            </a:r>
          </a:p>
        </p:txBody>
      </p:sp>
      <p:sp>
        <p:nvSpPr>
          <p:cNvPr id="41" name="Down Arrow 40"/>
          <p:cNvSpPr/>
          <p:nvPr/>
        </p:nvSpPr>
        <p:spPr bwMode="auto">
          <a:xfrm rot="16200000">
            <a:off x="4149710" y="3604144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2" name="Down Arrow 41"/>
          <p:cNvSpPr/>
          <p:nvPr/>
        </p:nvSpPr>
        <p:spPr bwMode="auto">
          <a:xfrm rot="16200000">
            <a:off x="6110783" y="3577689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3" name="Rectangle 42"/>
          <p:cNvSpPr/>
          <p:nvPr/>
        </p:nvSpPr>
        <p:spPr bwMode="auto">
          <a:xfrm>
            <a:off x="7783699" y="3629272"/>
            <a:ext cx="532717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4" name="Rectangle 43"/>
          <p:cNvSpPr/>
          <p:nvPr/>
        </p:nvSpPr>
        <p:spPr bwMode="auto">
          <a:xfrm>
            <a:off x="647161" y="4777908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Bristol</a:t>
            </a:r>
          </a:p>
        </p:txBody>
      </p:sp>
      <p:sp>
        <p:nvSpPr>
          <p:cNvPr id="45" name="Rectangle 44"/>
          <p:cNvSpPr/>
          <p:nvPr/>
        </p:nvSpPr>
        <p:spPr bwMode="auto">
          <a:xfrm>
            <a:off x="1934916" y="4777908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6" name="Down Arrow 45"/>
          <p:cNvSpPr/>
          <p:nvPr/>
        </p:nvSpPr>
        <p:spPr bwMode="auto">
          <a:xfrm rot="16200000">
            <a:off x="2242499" y="4766241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47" name="Rectangle 46"/>
          <p:cNvSpPr/>
          <p:nvPr/>
        </p:nvSpPr>
        <p:spPr bwMode="auto">
          <a:xfrm>
            <a:off x="4617007" y="4790690"/>
            <a:ext cx="1296144" cy="432048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Reading</a:t>
            </a:r>
          </a:p>
        </p:txBody>
      </p:sp>
      <p:sp>
        <p:nvSpPr>
          <p:cNvPr id="49" name="Rectangle 48"/>
          <p:cNvSpPr/>
          <p:nvPr/>
        </p:nvSpPr>
        <p:spPr bwMode="auto">
          <a:xfrm>
            <a:off x="5913151" y="4790690"/>
            <a:ext cx="296421" cy="43204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2618341" y="4804807"/>
            <a:ext cx="1591540" cy="432048"/>
            <a:chOff x="2618341" y="4804807"/>
            <a:chExt cx="1591540" cy="432048"/>
          </a:xfrm>
        </p:grpSpPr>
        <p:sp>
          <p:nvSpPr>
            <p:cNvPr id="48" name="Rectangle 47"/>
            <p:cNvSpPr/>
            <p:nvPr/>
          </p:nvSpPr>
          <p:spPr bwMode="auto">
            <a:xfrm>
              <a:off x="2618341" y="4804807"/>
              <a:ext cx="1296144" cy="432048"/>
            </a:xfrm>
            <a:prstGeom prst="rect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rPr>
                <a:t>Swindon</a:t>
              </a:r>
            </a:p>
          </p:txBody>
        </p:sp>
        <p:sp>
          <p:nvSpPr>
            <p:cNvPr id="50" name="Rectangle 49"/>
            <p:cNvSpPr/>
            <p:nvPr/>
          </p:nvSpPr>
          <p:spPr bwMode="auto">
            <a:xfrm>
              <a:off x="3913460" y="4804807"/>
              <a:ext cx="296421" cy="432048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MS PGothic" panose="020B0600070205080204" pitchFamily="34" charset="-128"/>
                <a:cs typeface="+mn-cs"/>
              </a:endParaRPr>
            </a:p>
          </p:txBody>
        </p:sp>
      </p:grpSp>
      <p:sp>
        <p:nvSpPr>
          <p:cNvPr id="51" name="Rectangle 50"/>
          <p:cNvSpPr/>
          <p:nvPr/>
        </p:nvSpPr>
        <p:spPr bwMode="auto">
          <a:xfrm>
            <a:off x="6600006" y="4748648"/>
            <a:ext cx="1296144" cy="474089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London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t>Paddington</a:t>
            </a:r>
          </a:p>
        </p:txBody>
      </p:sp>
      <p:sp>
        <p:nvSpPr>
          <p:cNvPr id="53" name="Down Arrow 52"/>
          <p:cNvSpPr/>
          <p:nvPr/>
        </p:nvSpPr>
        <p:spPr bwMode="auto">
          <a:xfrm rot="16200000">
            <a:off x="6202237" y="4726325"/>
            <a:ext cx="216469" cy="53521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54" name="Rectangle 53"/>
          <p:cNvSpPr/>
          <p:nvPr/>
        </p:nvSpPr>
        <p:spPr bwMode="auto">
          <a:xfrm>
            <a:off x="7875154" y="4748648"/>
            <a:ext cx="663997" cy="46130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MS PGothic" panose="020B0600070205080204" pitchFamily="34" charset="-128"/>
                <a:cs typeface="+mn-cs"/>
              </a:rPr>
              <a:t>null</a:t>
            </a:r>
          </a:p>
        </p:txBody>
      </p:sp>
      <p:sp>
        <p:nvSpPr>
          <p:cNvPr id="56" name="Down Arrow 55"/>
          <p:cNvSpPr/>
          <p:nvPr/>
        </p:nvSpPr>
        <p:spPr bwMode="auto">
          <a:xfrm>
            <a:off x="1139701" y="3297222"/>
            <a:ext cx="216469" cy="332368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6" name="Straight Connector 5"/>
          <p:cNvCxnSpPr/>
          <p:nvPr/>
        </p:nvCxnSpPr>
        <p:spPr bwMode="auto">
          <a:xfrm>
            <a:off x="1195626" y="3297222"/>
            <a:ext cx="6869614" cy="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10" name="Straight Connector 9"/>
          <p:cNvCxnSpPr/>
          <p:nvPr/>
        </p:nvCxnSpPr>
        <p:spPr bwMode="auto">
          <a:xfrm flipH="1">
            <a:off x="8097715" y="2780928"/>
            <a:ext cx="2678" cy="560149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57" name="Straight Connector 56"/>
          <p:cNvCxnSpPr/>
          <p:nvPr/>
        </p:nvCxnSpPr>
        <p:spPr bwMode="auto">
          <a:xfrm>
            <a:off x="1254525" y="4427111"/>
            <a:ext cx="6869614" cy="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58" name="Down Arrow 57"/>
          <p:cNvSpPr/>
          <p:nvPr/>
        </p:nvSpPr>
        <p:spPr bwMode="auto">
          <a:xfrm>
            <a:off x="1203778" y="4407213"/>
            <a:ext cx="216469" cy="367009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59" name="Straight Connector 58"/>
          <p:cNvCxnSpPr/>
          <p:nvPr/>
        </p:nvCxnSpPr>
        <p:spPr bwMode="auto">
          <a:xfrm flipH="1">
            <a:off x="8124139" y="3885212"/>
            <a:ext cx="2678" cy="560149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5AF625C-EAA0-4480-BD7D-74BCE99C9A42}" type="slidenum">
              <a:rPr kumimoji="0" lang="en-US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anose="020B0604030504040204" pitchFamily="34" charset="0"/>
              <a:ea typeface="MS PGothic" panose="020B0600070205080204" pitchFamily="34" charset="-128"/>
              <a:cs typeface="+mn-cs"/>
            </a:endParaRPr>
          </a:p>
        </p:txBody>
      </p:sp>
      <p:grpSp>
        <p:nvGrpSpPr>
          <p:cNvPr id="55" name="Group 54"/>
          <p:cNvGrpSpPr/>
          <p:nvPr/>
        </p:nvGrpSpPr>
        <p:grpSpPr>
          <a:xfrm>
            <a:off x="3729782" y="5721895"/>
            <a:ext cx="1591540" cy="432048"/>
            <a:chOff x="2618341" y="4804807"/>
            <a:chExt cx="1591540" cy="432048"/>
          </a:xfrm>
        </p:grpSpPr>
        <p:sp>
          <p:nvSpPr>
            <p:cNvPr id="60" name="Rectangle 59"/>
            <p:cNvSpPr/>
            <p:nvPr/>
          </p:nvSpPr>
          <p:spPr bwMode="auto">
            <a:xfrm>
              <a:off x="2618341" y="4804807"/>
              <a:ext cx="1296144" cy="432048"/>
            </a:xfrm>
            <a:prstGeom prst="rect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MS PGothic" panose="020B0600070205080204" pitchFamily="34" charset="-128"/>
                  <a:cs typeface="+mn-cs"/>
                </a:rPr>
                <a:t>Didcot</a:t>
              </a:r>
            </a:p>
          </p:txBody>
        </p:sp>
        <p:sp>
          <p:nvSpPr>
            <p:cNvPr id="61" name="Rectangle 60"/>
            <p:cNvSpPr/>
            <p:nvPr/>
          </p:nvSpPr>
          <p:spPr bwMode="auto">
            <a:xfrm>
              <a:off x="3913460" y="4804807"/>
              <a:ext cx="296421" cy="432048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MS PGothic" panose="020B0600070205080204" pitchFamily="34" charset="-128"/>
                <a:cs typeface="+mn-cs"/>
              </a:endParaRPr>
            </a:p>
          </p:txBody>
        </p:sp>
      </p:grpSp>
      <p:cxnSp>
        <p:nvCxnSpPr>
          <p:cNvPr id="9" name="Straight Arrow Connector 8"/>
          <p:cNvCxnSpPr/>
          <p:nvPr/>
        </p:nvCxnSpPr>
        <p:spPr bwMode="auto">
          <a:xfrm flipH="1">
            <a:off x="4044198" y="5013176"/>
            <a:ext cx="4583" cy="729862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ysDot"/>
            <a:miter lim="800000"/>
            <a:headEnd type="none" w="med" len="med"/>
            <a:tailEnd type="triangle"/>
          </a:ln>
          <a:effectLst/>
        </p:spPr>
      </p:cxnSp>
      <p:cxnSp>
        <p:nvCxnSpPr>
          <p:cNvPr id="62" name="Straight Arrow Connector 61"/>
          <p:cNvCxnSpPr/>
          <p:nvPr/>
        </p:nvCxnSpPr>
        <p:spPr bwMode="auto">
          <a:xfrm flipH="1" flipV="1">
            <a:off x="5160222" y="5236855"/>
            <a:ext cx="12890" cy="714217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ysDot"/>
            <a:miter lim="800000"/>
            <a:headEnd type="none" w="med" len="med"/>
            <a:tailEnd type="triangle"/>
          </a:ln>
          <a:effectLst/>
        </p:spPr>
      </p:cxn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7146" y="761554"/>
            <a:ext cx="5680486" cy="165958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4784" y="5586315"/>
            <a:ext cx="2251366" cy="75862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4548" y="4878687"/>
            <a:ext cx="554784" cy="256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210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Deleting a Linked List Node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1916831"/>
            <a:ext cx="8363272" cy="4639249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15321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Displaying Linked List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pPr lvl="0">
              <a:buClr>
                <a:srgbClr val="3333CC"/>
              </a:buClr>
            </a:pPr>
            <a:r>
              <a:rPr lang="en-GB" sz="2400" b="1" dirty="0">
                <a:solidFill>
                  <a:srgbClr val="000000"/>
                </a:solidFill>
              </a:rPr>
              <a:t>Step 1</a:t>
            </a:r>
          </a:p>
          <a:p>
            <a:pPr lvl="1">
              <a:buClr>
                <a:srgbClr val="FF0000"/>
              </a:buClr>
            </a:pPr>
            <a:r>
              <a:rPr lang="en-GB" sz="1800" dirty="0">
                <a:solidFill>
                  <a:srgbClr val="000000"/>
                </a:solidFill>
              </a:rPr>
              <a:t>Create a variable of type Node and assign it to point at the head Node.</a:t>
            </a:r>
          </a:p>
          <a:p>
            <a:pPr lvl="2">
              <a:buClr>
                <a:srgbClr val="3333CC"/>
              </a:buClr>
            </a:pPr>
            <a:r>
              <a:rPr lang="en-GB" sz="1600" b="1" dirty="0">
                <a:solidFill>
                  <a:srgbClr val="000000"/>
                </a:solidFill>
              </a:rPr>
              <a:t>Node p = head;</a:t>
            </a:r>
          </a:p>
          <a:p>
            <a:r>
              <a:rPr lang="en-GB" sz="2400" dirty="0" smtClean="0"/>
              <a:t>Use </a:t>
            </a:r>
            <a:r>
              <a:rPr lang="en-GB" sz="2400" dirty="0"/>
              <a:t>the following </a:t>
            </a:r>
            <a:r>
              <a:rPr lang="en-GB" sz="2400" dirty="0" smtClean="0"/>
              <a:t>loop </a:t>
            </a:r>
            <a:r>
              <a:rPr lang="en-GB" sz="2400" dirty="0"/>
              <a:t>to display the elements (nodes) of a S</a:t>
            </a:r>
            <a:r>
              <a:rPr lang="en-GB" sz="2400" dirty="0" smtClean="0"/>
              <a:t>tack</a:t>
            </a:r>
            <a:r>
              <a:rPr lang="en-GB" sz="2400" dirty="0"/>
              <a:t>.</a:t>
            </a:r>
          </a:p>
          <a:p>
            <a:pPr lvl="1"/>
            <a:r>
              <a:rPr lang="en-GB" sz="2000" dirty="0" smtClean="0"/>
              <a:t>While (p != null) {</a:t>
            </a:r>
          </a:p>
          <a:p>
            <a:pPr lvl="2"/>
            <a:r>
              <a:rPr lang="en-GB" sz="1800" dirty="0" smtClean="0"/>
              <a:t>Print the data from the current node;</a:t>
            </a:r>
          </a:p>
          <a:p>
            <a:pPr lvl="3"/>
            <a:r>
              <a:rPr lang="en-GB" sz="1600" b="1" dirty="0" err="1"/>
              <a:t>System.out.print</a:t>
            </a:r>
            <a:r>
              <a:rPr lang="en-GB" sz="1600" b="1" dirty="0"/>
              <a:t>(</a:t>
            </a:r>
            <a:r>
              <a:rPr lang="en-GB" sz="1600" b="1" dirty="0" err="1"/>
              <a:t>p.data</a:t>
            </a:r>
            <a:r>
              <a:rPr lang="en-GB" sz="1600" b="1" dirty="0"/>
              <a:t> + "-&gt;");</a:t>
            </a:r>
          </a:p>
          <a:p>
            <a:pPr lvl="2"/>
            <a:r>
              <a:rPr lang="en-GB" sz="1800" dirty="0" smtClean="0"/>
              <a:t>Move to the next Node.</a:t>
            </a:r>
          </a:p>
          <a:p>
            <a:pPr lvl="3"/>
            <a:r>
              <a:rPr lang="en-GB" sz="1600" b="1" dirty="0"/>
              <a:t> p = </a:t>
            </a:r>
            <a:r>
              <a:rPr lang="en-GB" sz="1600" b="1" dirty="0" err="1"/>
              <a:t>p.next</a:t>
            </a:r>
            <a:r>
              <a:rPr lang="en-GB" sz="1600" b="1" dirty="0"/>
              <a:t>;</a:t>
            </a:r>
          </a:p>
          <a:p>
            <a:pPr lvl="1"/>
            <a:r>
              <a:rPr lang="en-GB" sz="2000" dirty="0" smtClean="0"/>
              <a:t>}</a:t>
            </a:r>
            <a:endParaRPr lang="en-GB" sz="20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41539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04800"/>
            <a:ext cx="8684518" cy="1143000"/>
          </a:xfrm>
        </p:spPr>
        <p:txBody>
          <a:bodyPr/>
          <a:lstStyle/>
          <a:p>
            <a:pPr algn="ctr"/>
            <a:r>
              <a:rPr lang="en-GB" dirty="0" smtClean="0"/>
              <a:t>Displaying Linked List Data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520" y="1844823"/>
            <a:ext cx="8435280" cy="4272893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893931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88639"/>
            <a:ext cx="8640960" cy="6502133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59778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2060848"/>
            <a:ext cx="8640960" cy="3292987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939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6012160" y="188640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StackLinkedList.java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88640"/>
            <a:ext cx="8640960" cy="6411035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78249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04800"/>
            <a:ext cx="8612510" cy="963960"/>
          </a:xfrm>
        </p:spPr>
        <p:txBody>
          <a:bodyPr/>
          <a:lstStyle/>
          <a:p>
            <a:pPr algn="ctr"/>
            <a:r>
              <a:rPr lang="en-GB" dirty="0" smtClean="0"/>
              <a:t>Sample Output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050" y="2276872"/>
            <a:ext cx="8716293" cy="3096344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86271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1472216899</TotalTime>
  <Words>916</Words>
  <Application>Microsoft Office PowerPoint</Application>
  <PresentationFormat>On-screen Show (4:3)</PresentationFormat>
  <Paragraphs>215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ＭＳ Ｐゴシック</vt:lpstr>
      <vt:lpstr>ＭＳ Ｐゴシック</vt:lpstr>
      <vt:lpstr>Tahoma</vt:lpstr>
      <vt:lpstr>Wingdings</vt:lpstr>
      <vt:lpstr>Blends</vt:lpstr>
      <vt:lpstr>Topic 6 - Single Linked List </vt:lpstr>
      <vt:lpstr>Linked List Explained</vt:lpstr>
      <vt:lpstr>Linked List Structure</vt:lpstr>
      <vt:lpstr>Graphical Representation of Linked List</vt:lpstr>
      <vt:lpstr>Graphical Representation of Linked List</vt:lpstr>
      <vt:lpstr>Linked List Creation and Operations Plan</vt:lpstr>
      <vt:lpstr>Linked List Creation</vt:lpstr>
      <vt:lpstr>Linked List Implementation</vt:lpstr>
      <vt:lpstr>Adding a Node to a Linked List</vt:lpstr>
      <vt:lpstr>Linked List Operations - Add</vt:lpstr>
      <vt:lpstr>PowerPoint Presentation</vt:lpstr>
      <vt:lpstr>Linked List Operations - Insert</vt:lpstr>
      <vt:lpstr>Linked List Operations - Insert</vt:lpstr>
      <vt:lpstr>Inserting a Node into a Linked List</vt:lpstr>
      <vt:lpstr>Inserting a Linked List Node</vt:lpstr>
      <vt:lpstr>Linked List Operations - Delete</vt:lpstr>
      <vt:lpstr>Linked List Operations - Delete</vt:lpstr>
      <vt:lpstr>Deleting a Node into a Linked List</vt:lpstr>
      <vt:lpstr>Deleting a Linked List Node</vt:lpstr>
      <vt:lpstr>Displaying Linked List Data</vt:lpstr>
      <vt:lpstr>Displaying Linked List Data</vt:lpstr>
      <vt:lpstr>PowerPoint Presentation</vt:lpstr>
      <vt:lpstr>PowerPoint Presentation</vt:lpstr>
      <vt:lpstr>PowerPoint Presentation</vt:lpstr>
      <vt:lpstr>Sample Output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Stephen Hole</cp:lastModifiedBy>
  <cp:revision>184</cp:revision>
  <cp:lastPrinted>2018-10-31T08:24:02Z</cp:lastPrinted>
  <dcterms:created xsi:type="dcterms:W3CDTF">1996-12-09T10:09:10Z</dcterms:created>
  <dcterms:modified xsi:type="dcterms:W3CDTF">2021-02-25T14:57:32Z</dcterms:modified>
</cp:coreProperties>
</file>