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8" r:id="rId3"/>
    <p:sldId id="259" r:id="rId4"/>
    <p:sldId id="260" r:id="rId5"/>
    <p:sldId id="264" r:id="rId6"/>
    <p:sldId id="265" r:id="rId7"/>
    <p:sldId id="266" r:id="rId8"/>
    <p:sldId id="267" r:id="rId9"/>
    <p:sldId id="268" r:id="rId10"/>
    <p:sldId id="261" r:id="rId11"/>
    <p:sldId id="262" r:id="rId12"/>
    <p:sldId id="269"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William Jake Taylor (1909829)" initials="WJT(" lastIdx="1" clrIdx="0">
    <p:extLst>
      <p:ext uri="{19B8F6BF-5375-455C-9EA6-DF929625EA0E}">
        <p15:presenceInfo xmlns:p15="http://schemas.microsoft.com/office/powerpoint/2012/main" userId="William Jake Taylor (1909829)"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7489C9-25FF-4F18-9965-E8EE849F7795}" v="256" dt="2021-01-10T13:22:52.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503" autoAdjust="0"/>
  </p:normalViewPr>
  <p:slideViewPr>
    <p:cSldViewPr snapToGrid="0">
      <p:cViewPr varScale="1">
        <p:scale>
          <a:sx n="59" d="100"/>
          <a:sy n="59" d="100"/>
        </p:scale>
        <p:origin x="25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1-08T17:26:24.529"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8FAE4B-B492-42C4-B843-171DC080752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96E68803-A1C6-49F2-8A90-F8ADB78F7F97}">
      <dgm:prSet/>
      <dgm:spPr/>
      <dgm:t>
        <a:bodyPr/>
        <a:lstStyle/>
        <a:p>
          <a:r>
            <a:rPr lang="en-GB" dirty="0"/>
            <a:t>Problem solving – Mathematical Equations, Mat Lab scripting and experiment conducting </a:t>
          </a:r>
          <a:endParaRPr lang="en-US" dirty="0"/>
        </a:p>
      </dgm:t>
    </dgm:pt>
    <dgm:pt modelId="{43320E2E-2579-4F30-B46D-8B0E1308D5FD}" type="parTrans" cxnId="{72CB50C6-F95C-4CF6-875F-B7C96266A61D}">
      <dgm:prSet/>
      <dgm:spPr/>
      <dgm:t>
        <a:bodyPr/>
        <a:lstStyle/>
        <a:p>
          <a:endParaRPr lang="en-US"/>
        </a:p>
      </dgm:t>
    </dgm:pt>
    <dgm:pt modelId="{41B26B0A-CDD5-4805-A11D-B7DE5FF92225}" type="sibTrans" cxnId="{72CB50C6-F95C-4CF6-875F-B7C96266A61D}">
      <dgm:prSet/>
      <dgm:spPr/>
      <dgm:t>
        <a:bodyPr/>
        <a:lstStyle/>
        <a:p>
          <a:endParaRPr lang="en-US"/>
        </a:p>
      </dgm:t>
    </dgm:pt>
    <dgm:pt modelId="{75D05C51-AED9-4804-857B-F4A61F984FF3}">
      <dgm:prSet/>
      <dgm:spPr/>
      <dgm:t>
        <a:bodyPr/>
        <a:lstStyle/>
        <a:p>
          <a:r>
            <a:rPr lang="en-GB" dirty="0"/>
            <a:t>Communication – new people and friends gained</a:t>
          </a:r>
          <a:endParaRPr lang="en-US" dirty="0"/>
        </a:p>
      </dgm:t>
    </dgm:pt>
    <dgm:pt modelId="{8DCC5224-B038-47DC-8D46-383DC49C8036}" type="parTrans" cxnId="{8A85F5A7-D78B-4C50-89E4-A13636B34269}">
      <dgm:prSet/>
      <dgm:spPr/>
      <dgm:t>
        <a:bodyPr/>
        <a:lstStyle/>
        <a:p>
          <a:endParaRPr lang="en-US"/>
        </a:p>
      </dgm:t>
    </dgm:pt>
    <dgm:pt modelId="{35B5CA98-2DED-4DBF-AA98-A9556E427927}" type="sibTrans" cxnId="{8A85F5A7-D78B-4C50-89E4-A13636B34269}">
      <dgm:prSet/>
      <dgm:spPr/>
      <dgm:t>
        <a:bodyPr/>
        <a:lstStyle/>
        <a:p>
          <a:endParaRPr lang="en-US"/>
        </a:p>
      </dgm:t>
    </dgm:pt>
    <dgm:pt modelId="{DC227D34-DEA0-4705-96AD-1E8CF749A864}">
      <dgm:prSet/>
      <dgm:spPr/>
      <dgm:t>
        <a:bodyPr/>
        <a:lstStyle/>
        <a:p>
          <a:r>
            <a:rPr lang="en-GB" dirty="0"/>
            <a:t>Information retrieval – Researching books, internet, communication </a:t>
          </a:r>
          <a:endParaRPr lang="en-US" dirty="0"/>
        </a:p>
      </dgm:t>
    </dgm:pt>
    <dgm:pt modelId="{4C46263D-B723-412D-AE70-BD925CCA9965}" type="parTrans" cxnId="{38A9D25B-5521-4C16-9B19-D091BE20DD53}">
      <dgm:prSet/>
      <dgm:spPr/>
      <dgm:t>
        <a:bodyPr/>
        <a:lstStyle/>
        <a:p>
          <a:endParaRPr lang="en-US"/>
        </a:p>
      </dgm:t>
    </dgm:pt>
    <dgm:pt modelId="{99EA65B9-4EE8-4914-9F4E-8023813C6B88}" type="sibTrans" cxnId="{38A9D25B-5521-4C16-9B19-D091BE20DD53}">
      <dgm:prSet/>
      <dgm:spPr/>
      <dgm:t>
        <a:bodyPr/>
        <a:lstStyle/>
        <a:p>
          <a:endParaRPr lang="en-US"/>
        </a:p>
      </dgm:t>
    </dgm:pt>
    <dgm:pt modelId="{E0ADD084-A894-4A08-AE30-83BE1E6CB61F}">
      <dgm:prSet/>
      <dgm:spPr/>
      <dgm:t>
        <a:bodyPr/>
        <a:lstStyle/>
        <a:p>
          <a:r>
            <a:rPr lang="en-GB" dirty="0"/>
            <a:t>Working with others – working as a team to conduct experiments</a:t>
          </a:r>
          <a:endParaRPr lang="en-US" dirty="0"/>
        </a:p>
      </dgm:t>
    </dgm:pt>
    <dgm:pt modelId="{698093F0-C29B-479C-A392-9DB4878801A5}" type="parTrans" cxnId="{DF709AC9-117A-4E3E-BDDE-0098A3E6F30C}">
      <dgm:prSet/>
      <dgm:spPr/>
      <dgm:t>
        <a:bodyPr/>
        <a:lstStyle/>
        <a:p>
          <a:endParaRPr lang="en-US"/>
        </a:p>
      </dgm:t>
    </dgm:pt>
    <dgm:pt modelId="{12874B69-248A-478B-94F7-10329721F8F5}" type="sibTrans" cxnId="{DF709AC9-117A-4E3E-BDDE-0098A3E6F30C}">
      <dgm:prSet/>
      <dgm:spPr/>
      <dgm:t>
        <a:bodyPr/>
        <a:lstStyle/>
        <a:p>
          <a:endParaRPr lang="en-US"/>
        </a:p>
      </dgm:t>
    </dgm:pt>
    <dgm:pt modelId="{50BCAE9A-BF80-4412-B58A-DD6D6725112E}">
      <dgm:prSet/>
      <dgm:spPr/>
      <dgm:t>
        <a:bodyPr/>
        <a:lstStyle/>
        <a:p>
          <a:r>
            <a:rPr lang="en-GB" dirty="0"/>
            <a:t>IT facilities – Mat Lab &amp; Solid works </a:t>
          </a:r>
          <a:endParaRPr lang="en-US" dirty="0"/>
        </a:p>
      </dgm:t>
    </dgm:pt>
    <dgm:pt modelId="{9D326001-63F0-4DB2-BDFE-A39CFDB1F143}" type="parTrans" cxnId="{12BCFD14-00D9-4ADD-BF75-F884E5636CD9}">
      <dgm:prSet/>
      <dgm:spPr/>
      <dgm:t>
        <a:bodyPr/>
        <a:lstStyle/>
        <a:p>
          <a:endParaRPr lang="en-US"/>
        </a:p>
      </dgm:t>
    </dgm:pt>
    <dgm:pt modelId="{EE28E1B5-D87F-473C-A41B-5D24CF1D9465}" type="sibTrans" cxnId="{12BCFD14-00D9-4ADD-BF75-F884E5636CD9}">
      <dgm:prSet/>
      <dgm:spPr/>
      <dgm:t>
        <a:bodyPr/>
        <a:lstStyle/>
        <a:p>
          <a:endParaRPr lang="en-US"/>
        </a:p>
      </dgm:t>
    </dgm:pt>
    <dgm:pt modelId="{CB3DCE7A-558A-47F0-834B-58ACAB251510}" type="pres">
      <dgm:prSet presAssocID="{CD8FAE4B-B492-42C4-B843-171DC0807525}" presName="Name0" presStyleCnt="0">
        <dgm:presLayoutVars>
          <dgm:dir/>
          <dgm:animLvl val="lvl"/>
          <dgm:resizeHandles val="exact"/>
        </dgm:presLayoutVars>
      </dgm:prSet>
      <dgm:spPr/>
    </dgm:pt>
    <dgm:pt modelId="{BA43883B-5C00-4DCB-8236-DCB3313A0EC7}" type="pres">
      <dgm:prSet presAssocID="{96E68803-A1C6-49F2-8A90-F8ADB78F7F97}" presName="linNode" presStyleCnt="0"/>
      <dgm:spPr/>
    </dgm:pt>
    <dgm:pt modelId="{8B49A837-77FF-4B57-B36F-017A6F38490F}" type="pres">
      <dgm:prSet presAssocID="{96E68803-A1C6-49F2-8A90-F8ADB78F7F97}" presName="parentText" presStyleLbl="node1" presStyleIdx="0" presStyleCnt="5">
        <dgm:presLayoutVars>
          <dgm:chMax val="1"/>
          <dgm:bulletEnabled val="1"/>
        </dgm:presLayoutVars>
      </dgm:prSet>
      <dgm:spPr/>
    </dgm:pt>
    <dgm:pt modelId="{AD376A6A-0A08-4C20-98A3-5B2C066559B8}" type="pres">
      <dgm:prSet presAssocID="{41B26B0A-CDD5-4805-A11D-B7DE5FF92225}" presName="sp" presStyleCnt="0"/>
      <dgm:spPr/>
    </dgm:pt>
    <dgm:pt modelId="{B3D109A7-CAA6-463C-B09F-466B1E04C9DA}" type="pres">
      <dgm:prSet presAssocID="{75D05C51-AED9-4804-857B-F4A61F984FF3}" presName="linNode" presStyleCnt="0"/>
      <dgm:spPr/>
    </dgm:pt>
    <dgm:pt modelId="{82939E86-A274-4221-9ACC-AF90FF483310}" type="pres">
      <dgm:prSet presAssocID="{75D05C51-AED9-4804-857B-F4A61F984FF3}" presName="parentText" presStyleLbl="node1" presStyleIdx="1" presStyleCnt="5">
        <dgm:presLayoutVars>
          <dgm:chMax val="1"/>
          <dgm:bulletEnabled val="1"/>
        </dgm:presLayoutVars>
      </dgm:prSet>
      <dgm:spPr/>
    </dgm:pt>
    <dgm:pt modelId="{E23A1A53-486B-41AC-86AD-E0EFACC1939E}" type="pres">
      <dgm:prSet presAssocID="{35B5CA98-2DED-4DBF-AA98-A9556E427927}" presName="sp" presStyleCnt="0"/>
      <dgm:spPr/>
    </dgm:pt>
    <dgm:pt modelId="{130D9EA3-E4EA-454F-AA5D-56988EEE670D}" type="pres">
      <dgm:prSet presAssocID="{DC227D34-DEA0-4705-96AD-1E8CF749A864}" presName="linNode" presStyleCnt="0"/>
      <dgm:spPr/>
    </dgm:pt>
    <dgm:pt modelId="{06D64975-E7B4-4BFB-9B6B-BC3DBB72E769}" type="pres">
      <dgm:prSet presAssocID="{DC227D34-DEA0-4705-96AD-1E8CF749A864}" presName="parentText" presStyleLbl="node1" presStyleIdx="2" presStyleCnt="5">
        <dgm:presLayoutVars>
          <dgm:chMax val="1"/>
          <dgm:bulletEnabled val="1"/>
        </dgm:presLayoutVars>
      </dgm:prSet>
      <dgm:spPr/>
    </dgm:pt>
    <dgm:pt modelId="{E0BFAA50-5E18-47F2-9755-11E093DC174F}" type="pres">
      <dgm:prSet presAssocID="{99EA65B9-4EE8-4914-9F4E-8023813C6B88}" presName="sp" presStyleCnt="0"/>
      <dgm:spPr/>
    </dgm:pt>
    <dgm:pt modelId="{D24E4C4A-101A-4EDA-AC03-3979091671F7}" type="pres">
      <dgm:prSet presAssocID="{E0ADD084-A894-4A08-AE30-83BE1E6CB61F}" presName="linNode" presStyleCnt="0"/>
      <dgm:spPr/>
    </dgm:pt>
    <dgm:pt modelId="{357276D0-5E09-465F-B1F9-892503446235}" type="pres">
      <dgm:prSet presAssocID="{E0ADD084-A894-4A08-AE30-83BE1E6CB61F}" presName="parentText" presStyleLbl="node1" presStyleIdx="3" presStyleCnt="5">
        <dgm:presLayoutVars>
          <dgm:chMax val="1"/>
          <dgm:bulletEnabled val="1"/>
        </dgm:presLayoutVars>
      </dgm:prSet>
      <dgm:spPr/>
    </dgm:pt>
    <dgm:pt modelId="{095D7E66-BF42-4304-9D73-84EDBE349A02}" type="pres">
      <dgm:prSet presAssocID="{12874B69-248A-478B-94F7-10329721F8F5}" presName="sp" presStyleCnt="0"/>
      <dgm:spPr/>
    </dgm:pt>
    <dgm:pt modelId="{4962FBA7-BB7E-4378-8BB3-95A85808BEAC}" type="pres">
      <dgm:prSet presAssocID="{50BCAE9A-BF80-4412-B58A-DD6D6725112E}" presName="linNode" presStyleCnt="0"/>
      <dgm:spPr/>
    </dgm:pt>
    <dgm:pt modelId="{501C67BC-8F6A-4841-A781-7AA7AB2F3F12}" type="pres">
      <dgm:prSet presAssocID="{50BCAE9A-BF80-4412-B58A-DD6D6725112E}" presName="parentText" presStyleLbl="node1" presStyleIdx="4" presStyleCnt="5">
        <dgm:presLayoutVars>
          <dgm:chMax val="1"/>
          <dgm:bulletEnabled val="1"/>
        </dgm:presLayoutVars>
      </dgm:prSet>
      <dgm:spPr/>
    </dgm:pt>
  </dgm:ptLst>
  <dgm:cxnLst>
    <dgm:cxn modelId="{4EFDCE07-55A3-4E3A-A306-5CC48D42DEE2}" type="presOf" srcId="{75D05C51-AED9-4804-857B-F4A61F984FF3}" destId="{82939E86-A274-4221-9ACC-AF90FF483310}" srcOrd="0" destOrd="0" presId="urn:microsoft.com/office/officeart/2005/8/layout/vList5"/>
    <dgm:cxn modelId="{12BCFD14-00D9-4ADD-BF75-F884E5636CD9}" srcId="{CD8FAE4B-B492-42C4-B843-171DC0807525}" destId="{50BCAE9A-BF80-4412-B58A-DD6D6725112E}" srcOrd="4" destOrd="0" parTransId="{9D326001-63F0-4DB2-BDFE-A39CFDB1F143}" sibTransId="{EE28E1B5-D87F-473C-A41B-5D24CF1D9465}"/>
    <dgm:cxn modelId="{A9D77B29-6B7B-4D10-8FE8-2D3A9BDF6743}" type="presOf" srcId="{CD8FAE4B-B492-42C4-B843-171DC0807525}" destId="{CB3DCE7A-558A-47F0-834B-58ACAB251510}" srcOrd="0" destOrd="0" presId="urn:microsoft.com/office/officeart/2005/8/layout/vList5"/>
    <dgm:cxn modelId="{38A9D25B-5521-4C16-9B19-D091BE20DD53}" srcId="{CD8FAE4B-B492-42C4-B843-171DC0807525}" destId="{DC227D34-DEA0-4705-96AD-1E8CF749A864}" srcOrd="2" destOrd="0" parTransId="{4C46263D-B723-412D-AE70-BD925CCA9965}" sibTransId="{99EA65B9-4EE8-4914-9F4E-8023813C6B88}"/>
    <dgm:cxn modelId="{2B3A7659-F08B-4138-990A-13D508323B94}" type="presOf" srcId="{50BCAE9A-BF80-4412-B58A-DD6D6725112E}" destId="{501C67BC-8F6A-4841-A781-7AA7AB2F3F12}" srcOrd="0" destOrd="0" presId="urn:microsoft.com/office/officeart/2005/8/layout/vList5"/>
    <dgm:cxn modelId="{5EC2FA7B-41F4-4D78-B7F2-A7FA39202663}" type="presOf" srcId="{DC227D34-DEA0-4705-96AD-1E8CF749A864}" destId="{06D64975-E7B4-4BFB-9B6B-BC3DBB72E769}" srcOrd="0" destOrd="0" presId="urn:microsoft.com/office/officeart/2005/8/layout/vList5"/>
    <dgm:cxn modelId="{8A85F5A7-D78B-4C50-89E4-A13636B34269}" srcId="{CD8FAE4B-B492-42C4-B843-171DC0807525}" destId="{75D05C51-AED9-4804-857B-F4A61F984FF3}" srcOrd="1" destOrd="0" parTransId="{8DCC5224-B038-47DC-8D46-383DC49C8036}" sibTransId="{35B5CA98-2DED-4DBF-AA98-A9556E427927}"/>
    <dgm:cxn modelId="{C35989B8-4A97-453D-BAF5-913B5D324B7A}" type="presOf" srcId="{E0ADD084-A894-4A08-AE30-83BE1E6CB61F}" destId="{357276D0-5E09-465F-B1F9-892503446235}" srcOrd="0" destOrd="0" presId="urn:microsoft.com/office/officeart/2005/8/layout/vList5"/>
    <dgm:cxn modelId="{72CB50C6-F95C-4CF6-875F-B7C96266A61D}" srcId="{CD8FAE4B-B492-42C4-B843-171DC0807525}" destId="{96E68803-A1C6-49F2-8A90-F8ADB78F7F97}" srcOrd="0" destOrd="0" parTransId="{43320E2E-2579-4F30-B46D-8B0E1308D5FD}" sibTransId="{41B26B0A-CDD5-4805-A11D-B7DE5FF92225}"/>
    <dgm:cxn modelId="{DF709AC9-117A-4E3E-BDDE-0098A3E6F30C}" srcId="{CD8FAE4B-B492-42C4-B843-171DC0807525}" destId="{E0ADD084-A894-4A08-AE30-83BE1E6CB61F}" srcOrd="3" destOrd="0" parTransId="{698093F0-C29B-479C-A392-9DB4878801A5}" sibTransId="{12874B69-248A-478B-94F7-10329721F8F5}"/>
    <dgm:cxn modelId="{214FE8C9-102B-4D9B-9BFF-5CF7ACDDB986}" type="presOf" srcId="{96E68803-A1C6-49F2-8A90-F8ADB78F7F97}" destId="{8B49A837-77FF-4B57-B36F-017A6F38490F}" srcOrd="0" destOrd="0" presId="urn:microsoft.com/office/officeart/2005/8/layout/vList5"/>
    <dgm:cxn modelId="{FFFBD76C-77F8-45AD-BDBD-87BC38A9C137}" type="presParOf" srcId="{CB3DCE7A-558A-47F0-834B-58ACAB251510}" destId="{BA43883B-5C00-4DCB-8236-DCB3313A0EC7}" srcOrd="0" destOrd="0" presId="urn:microsoft.com/office/officeart/2005/8/layout/vList5"/>
    <dgm:cxn modelId="{DB798A9F-6A4B-408E-AE12-A808635D8A65}" type="presParOf" srcId="{BA43883B-5C00-4DCB-8236-DCB3313A0EC7}" destId="{8B49A837-77FF-4B57-B36F-017A6F38490F}" srcOrd="0" destOrd="0" presId="urn:microsoft.com/office/officeart/2005/8/layout/vList5"/>
    <dgm:cxn modelId="{9F1A722B-3D63-4E55-8214-3FC20DB07813}" type="presParOf" srcId="{CB3DCE7A-558A-47F0-834B-58ACAB251510}" destId="{AD376A6A-0A08-4C20-98A3-5B2C066559B8}" srcOrd="1" destOrd="0" presId="urn:microsoft.com/office/officeart/2005/8/layout/vList5"/>
    <dgm:cxn modelId="{EE4576F4-252F-456C-97C3-8EA8551AA076}" type="presParOf" srcId="{CB3DCE7A-558A-47F0-834B-58ACAB251510}" destId="{B3D109A7-CAA6-463C-B09F-466B1E04C9DA}" srcOrd="2" destOrd="0" presId="urn:microsoft.com/office/officeart/2005/8/layout/vList5"/>
    <dgm:cxn modelId="{2BAF984A-2DB2-409F-BE8B-C0DD313F4320}" type="presParOf" srcId="{B3D109A7-CAA6-463C-B09F-466B1E04C9DA}" destId="{82939E86-A274-4221-9ACC-AF90FF483310}" srcOrd="0" destOrd="0" presId="urn:microsoft.com/office/officeart/2005/8/layout/vList5"/>
    <dgm:cxn modelId="{57F7E138-38CA-486B-8A46-FB4B6A014921}" type="presParOf" srcId="{CB3DCE7A-558A-47F0-834B-58ACAB251510}" destId="{E23A1A53-486B-41AC-86AD-E0EFACC1939E}" srcOrd="3" destOrd="0" presId="urn:microsoft.com/office/officeart/2005/8/layout/vList5"/>
    <dgm:cxn modelId="{6F9B647B-06ED-44A0-93C8-701B9D7A773C}" type="presParOf" srcId="{CB3DCE7A-558A-47F0-834B-58ACAB251510}" destId="{130D9EA3-E4EA-454F-AA5D-56988EEE670D}" srcOrd="4" destOrd="0" presId="urn:microsoft.com/office/officeart/2005/8/layout/vList5"/>
    <dgm:cxn modelId="{35CD5EA6-DE26-4EC4-8F4A-036930F31C39}" type="presParOf" srcId="{130D9EA3-E4EA-454F-AA5D-56988EEE670D}" destId="{06D64975-E7B4-4BFB-9B6B-BC3DBB72E769}" srcOrd="0" destOrd="0" presId="urn:microsoft.com/office/officeart/2005/8/layout/vList5"/>
    <dgm:cxn modelId="{3F9ACA26-42B1-4068-A257-C9B74CBA7395}" type="presParOf" srcId="{CB3DCE7A-558A-47F0-834B-58ACAB251510}" destId="{E0BFAA50-5E18-47F2-9755-11E093DC174F}" srcOrd="5" destOrd="0" presId="urn:microsoft.com/office/officeart/2005/8/layout/vList5"/>
    <dgm:cxn modelId="{05D23C2A-4779-4AB9-AFE4-F9529D3534D9}" type="presParOf" srcId="{CB3DCE7A-558A-47F0-834B-58ACAB251510}" destId="{D24E4C4A-101A-4EDA-AC03-3979091671F7}" srcOrd="6" destOrd="0" presId="urn:microsoft.com/office/officeart/2005/8/layout/vList5"/>
    <dgm:cxn modelId="{58B17B77-8503-43DB-8AED-DA46D04A2176}" type="presParOf" srcId="{D24E4C4A-101A-4EDA-AC03-3979091671F7}" destId="{357276D0-5E09-465F-B1F9-892503446235}" srcOrd="0" destOrd="0" presId="urn:microsoft.com/office/officeart/2005/8/layout/vList5"/>
    <dgm:cxn modelId="{80EF26F5-62E0-4090-8013-694A69B7F82B}" type="presParOf" srcId="{CB3DCE7A-558A-47F0-834B-58ACAB251510}" destId="{095D7E66-BF42-4304-9D73-84EDBE349A02}" srcOrd="7" destOrd="0" presId="urn:microsoft.com/office/officeart/2005/8/layout/vList5"/>
    <dgm:cxn modelId="{265CFE77-26B3-413D-88E5-24CC6DE851DC}" type="presParOf" srcId="{CB3DCE7A-558A-47F0-834B-58ACAB251510}" destId="{4962FBA7-BB7E-4378-8BB3-95A85808BEAC}" srcOrd="8" destOrd="0" presId="urn:microsoft.com/office/officeart/2005/8/layout/vList5"/>
    <dgm:cxn modelId="{6065D235-0CCE-487C-885D-3A213C7136BD}" type="presParOf" srcId="{4962FBA7-BB7E-4378-8BB3-95A85808BEAC}" destId="{501C67BC-8F6A-4841-A781-7AA7AB2F3F12}"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49A837-77FF-4B57-B36F-017A6F38490F}">
      <dsp:nvSpPr>
        <dsp:cNvPr id="0" name=""/>
        <dsp:cNvSpPr/>
      </dsp:nvSpPr>
      <dsp:spPr>
        <a:xfrm>
          <a:off x="2868250" y="1922"/>
          <a:ext cx="3226782" cy="84047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Problem solving – Mathematical Equations, Mat Lab scripting and experiment conducting </a:t>
          </a:r>
          <a:endParaRPr lang="en-US" sz="1600" kern="1200" dirty="0"/>
        </a:p>
      </dsp:txBody>
      <dsp:txXfrm>
        <a:off x="2909279" y="42951"/>
        <a:ext cx="3144724" cy="758420"/>
      </dsp:txXfrm>
    </dsp:sp>
    <dsp:sp modelId="{82939E86-A274-4221-9ACC-AF90FF483310}">
      <dsp:nvSpPr>
        <dsp:cNvPr id="0" name=""/>
        <dsp:cNvSpPr/>
      </dsp:nvSpPr>
      <dsp:spPr>
        <a:xfrm>
          <a:off x="2868250" y="884424"/>
          <a:ext cx="3226782" cy="84047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Communication – new people and friends gained</a:t>
          </a:r>
          <a:endParaRPr lang="en-US" sz="1600" kern="1200" dirty="0"/>
        </a:p>
      </dsp:txBody>
      <dsp:txXfrm>
        <a:off x="2909279" y="925453"/>
        <a:ext cx="3144724" cy="758420"/>
      </dsp:txXfrm>
    </dsp:sp>
    <dsp:sp modelId="{06D64975-E7B4-4BFB-9B6B-BC3DBB72E769}">
      <dsp:nvSpPr>
        <dsp:cNvPr id="0" name=""/>
        <dsp:cNvSpPr/>
      </dsp:nvSpPr>
      <dsp:spPr>
        <a:xfrm>
          <a:off x="2868250" y="1766927"/>
          <a:ext cx="3226782" cy="84047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retrieval – Researching books, internet, communication </a:t>
          </a:r>
          <a:endParaRPr lang="en-US" sz="1600" kern="1200" dirty="0"/>
        </a:p>
      </dsp:txBody>
      <dsp:txXfrm>
        <a:off x="2909279" y="1807956"/>
        <a:ext cx="3144724" cy="758420"/>
      </dsp:txXfrm>
    </dsp:sp>
    <dsp:sp modelId="{357276D0-5E09-465F-B1F9-892503446235}">
      <dsp:nvSpPr>
        <dsp:cNvPr id="0" name=""/>
        <dsp:cNvSpPr/>
      </dsp:nvSpPr>
      <dsp:spPr>
        <a:xfrm>
          <a:off x="2868250" y="2649430"/>
          <a:ext cx="3226782" cy="84047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Working with others – working as a team to conduct experiments</a:t>
          </a:r>
          <a:endParaRPr lang="en-US" sz="1600" kern="1200" dirty="0"/>
        </a:p>
      </dsp:txBody>
      <dsp:txXfrm>
        <a:off x="2909279" y="2690459"/>
        <a:ext cx="3144724" cy="758420"/>
      </dsp:txXfrm>
    </dsp:sp>
    <dsp:sp modelId="{501C67BC-8F6A-4841-A781-7AA7AB2F3F12}">
      <dsp:nvSpPr>
        <dsp:cNvPr id="0" name=""/>
        <dsp:cNvSpPr/>
      </dsp:nvSpPr>
      <dsp:spPr>
        <a:xfrm>
          <a:off x="2868250" y="3531932"/>
          <a:ext cx="3226782" cy="84047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IT facilities – Mat Lab &amp; Solid works </a:t>
          </a:r>
          <a:endParaRPr lang="en-US" sz="1600" kern="1200" dirty="0"/>
        </a:p>
      </dsp:txBody>
      <dsp:txXfrm>
        <a:off x="2909279" y="3572961"/>
        <a:ext cx="3144724" cy="75842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E02241-1590-4757-8319-47561D1AAC96}" type="datetimeFigureOut">
              <a:rPr lang="en-GB" smtClean="0"/>
              <a:t>10/01/2021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C2A01F-FBBD-43E8-A89C-5748DD774A66}" type="slidenum">
              <a:rPr lang="en-GB" smtClean="0"/>
              <a:t>‹#›</a:t>
            </a:fld>
            <a:endParaRPr lang="en-GB" dirty="0"/>
          </a:p>
        </p:txBody>
      </p:sp>
    </p:spTree>
    <p:extLst>
      <p:ext uri="{BB962C8B-B14F-4D97-AF65-F5344CB8AC3E}">
        <p14:creationId xmlns:p14="http://schemas.microsoft.com/office/powerpoint/2010/main" val="3969124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t>
            </a:r>
          </a:p>
          <a:p>
            <a:endParaRPr lang="en-GB" dirty="0"/>
          </a:p>
          <a:p>
            <a:r>
              <a:rPr lang="en-GB" dirty="0"/>
              <a:t>My name is william </a:t>
            </a:r>
            <a:r>
              <a:rPr lang="en-GB" dirty="0" err="1"/>
              <a:t>jake</a:t>
            </a:r>
            <a:r>
              <a:rPr lang="en-GB" dirty="0"/>
              <a:t> taylor</a:t>
            </a:r>
          </a:p>
          <a:p>
            <a:r>
              <a:rPr lang="en-GB" dirty="0"/>
              <a:t>SN : 1909829</a:t>
            </a:r>
          </a:p>
          <a:p>
            <a:endParaRPr lang="en-GB" dirty="0"/>
          </a:p>
          <a:p>
            <a:r>
              <a:rPr lang="en-GB" dirty="0"/>
              <a:t>This is my presentation for Engineering application and study skills</a:t>
            </a:r>
          </a:p>
        </p:txBody>
      </p:sp>
      <p:sp>
        <p:nvSpPr>
          <p:cNvPr id="4" name="Slide Number Placeholder 3"/>
          <p:cNvSpPr>
            <a:spLocks noGrp="1"/>
          </p:cNvSpPr>
          <p:nvPr>
            <p:ph type="sldNum" sz="quarter" idx="5"/>
          </p:nvPr>
        </p:nvSpPr>
        <p:spPr/>
        <p:txBody>
          <a:bodyPr/>
          <a:lstStyle/>
          <a:p>
            <a:fld id="{E4C2A01F-FBBD-43E8-A89C-5748DD774A66}" type="slidenum">
              <a:rPr lang="en-GB" smtClean="0"/>
              <a:t>1</a:t>
            </a:fld>
            <a:endParaRPr lang="en-GB" dirty="0"/>
          </a:p>
        </p:txBody>
      </p:sp>
    </p:spTree>
    <p:extLst>
      <p:ext uri="{BB962C8B-B14F-4D97-AF65-F5344CB8AC3E}">
        <p14:creationId xmlns:p14="http://schemas.microsoft.com/office/powerpoint/2010/main" val="40678398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we will be looking at 4 learning outcomes from AHEP criteria.</a:t>
            </a:r>
          </a:p>
          <a:p>
            <a:r>
              <a:rPr lang="en-GB" dirty="0"/>
              <a:t>D6</a:t>
            </a:r>
          </a:p>
          <a:p>
            <a:r>
              <a:rPr lang="en-GB" dirty="0"/>
              <a:t>EL5</a:t>
            </a:r>
          </a:p>
          <a:p>
            <a:r>
              <a:rPr lang="en-GB" dirty="0"/>
              <a:t>G1</a:t>
            </a:r>
          </a:p>
          <a:p>
            <a:r>
              <a:rPr lang="en-GB" dirty="0"/>
              <a:t>G2</a:t>
            </a:r>
          </a:p>
        </p:txBody>
      </p:sp>
      <p:sp>
        <p:nvSpPr>
          <p:cNvPr id="4" name="Slide Number Placeholder 3"/>
          <p:cNvSpPr>
            <a:spLocks noGrp="1"/>
          </p:cNvSpPr>
          <p:nvPr>
            <p:ph type="sldNum" sz="quarter" idx="5"/>
          </p:nvPr>
        </p:nvSpPr>
        <p:spPr/>
        <p:txBody>
          <a:bodyPr/>
          <a:lstStyle/>
          <a:p>
            <a:fld id="{E4C2A01F-FBBD-43E8-A89C-5748DD774A66}" type="slidenum">
              <a:rPr lang="en-GB" smtClean="0"/>
              <a:t>2</a:t>
            </a:fld>
            <a:endParaRPr lang="en-GB" dirty="0"/>
          </a:p>
        </p:txBody>
      </p:sp>
    </p:spTree>
    <p:extLst>
      <p:ext uri="{BB962C8B-B14F-4D97-AF65-F5344CB8AC3E}">
        <p14:creationId xmlns:p14="http://schemas.microsoft.com/office/powerpoint/2010/main" val="1731826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Use humor and humility to better explain technical information</a:t>
            </a:r>
          </a:p>
          <a:p>
            <a:r>
              <a:rPr lang="en-US" b="1" dirty="0"/>
              <a:t>2.  full attention to your audience throughout your presentation</a:t>
            </a:r>
          </a:p>
          <a:p>
            <a:r>
              <a:rPr lang="en-US" b="1" dirty="0"/>
              <a:t>3. Incorporate storytelling when sharing technical information </a:t>
            </a:r>
          </a:p>
          <a:p>
            <a:r>
              <a:rPr lang="en-US" b="1" dirty="0"/>
              <a:t>4. Use photos or a physical item to explain technical information and processes</a:t>
            </a:r>
          </a:p>
          <a:p>
            <a:r>
              <a:rPr lang="en-US" b="1" dirty="0"/>
              <a:t>5. Avoid technical jargon when possible</a:t>
            </a:r>
          </a:p>
          <a:p>
            <a:r>
              <a:rPr lang="en-US" b="1" dirty="0"/>
              <a:t>6. Focus on impact when explaining technical concepts</a:t>
            </a:r>
          </a:p>
          <a:p>
            <a:endParaRPr lang="en-GB" dirty="0"/>
          </a:p>
        </p:txBody>
      </p:sp>
      <p:sp>
        <p:nvSpPr>
          <p:cNvPr id="4" name="Slide Number Placeholder 3"/>
          <p:cNvSpPr>
            <a:spLocks noGrp="1"/>
          </p:cNvSpPr>
          <p:nvPr>
            <p:ph type="sldNum" sz="quarter" idx="5"/>
          </p:nvPr>
        </p:nvSpPr>
        <p:spPr/>
        <p:txBody>
          <a:bodyPr/>
          <a:lstStyle/>
          <a:p>
            <a:fld id="{E4C2A01F-FBBD-43E8-A89C-5748DD774A66}" type="slidenum">
              <a:rPr lang="en-GB" smtClean="0"/>
              <a:t>3</a:t>
            </a:fld>
            <a:endParaRPr lang="en-GB" dirty="0"/>
          </a:p>
        </p:txBody>
      </p:sp>
    </p:spTree>
    <p:extLst>
      <p:ext uri="{BB962C8B-B14F-4D97-AF65-F5344CB8AC3E}">
        <p14:creationId xmlns:p14="http://schemas.microsoft.com/office/powerpoint/2010/main" val="895711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Legislative requirements control how business’ and engineering work</a:t>
            </a:r>
          </a:p>
          <a:p>
            <a:r>
              <a:rPr lang="en-GB" dirty="0"/>
              <a:t>Personal</a:t>
            </a:r>
          </a:p>
          <a:p>
            <a:r>
              <a:rPr lang="en-GB" dirty="0"/>
              <a:t>Health and safety</a:t>
            </a:r>
          </a:p>
          <a:p>
            <a:r>
              <a:rPr lang="en-GB" dirty="0"/>
              <a:t>Contracts</a:t>
            </a:r>
          </a:p>
          <a:p>
            <a:r>
              <a:rPr lang="en-GB" dirty="0"/>
              <a:t>Intellectual property rights</a:t>
            </a:r>
          </a:p>
          <a:p>
            <a:r>
              <a:rPr lang="en-GB" dirty="0"/>
              <a:t>Product safety and liability issues</a:t>
            </a:r>
          </a:p>
        </p:txBody>
      </p:sp>
      <p:sp>
        <p:nvSpPr>
          <p:cNvPr id="4" name="Slide Number Placeholder 3"/>
          <p:cNvSpPr>
            <a:spLocks noGrp="1"/>
          </p:cNvSpPr>
          <p:nvPr>
            <p:ph type="sldNum" sz="quarter" idx="5"/>
          </p:nvPr>
        </p:nvSpPr>
        <p:spPr/>
        <p:txBody>
          <a:bodyPr/>
          <a:lstStyle/>
          <a:p>
            <a:fld id="{E4C2A01F-FBBD-43E8-A89C-5748DD774A66}" type="slidenum">
              <a:rPr lang="en-GB" smtClean="0"/>
              <a:t>4</a:t>
            </a:fld>
            <a:endParaRPr lang="en-GB" dirty="0"/>
          </a:p>
        </p:txBody>
      </p:sp>
    </p:spTree>
    <p:extLst>
      <p:ext uri="{BB962C8B-B14F-4D97-AF65-F5344CB8AC3E}">
        <p14:creationId xmlns:p14="http://schemas.microsoft.com/office/powerpoint/2010/main" val="1791525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that</a:t>
            </a:r>
          </a:p>
          <a:p>
            <a:endParaRPr lang="en-GB" dirty="0"/>
          </a:p>
          <a:p>
            <a:r>
              <a:rPr lang="en-GB" dirty="0"/>
              <a:t>The aim of the HSWA is to ensure practical compliance and help organisations to understand and implement organisational intent to support health and safety.</a:t>
            </a:r>
          </a:p>
          <a:p>
            <a:r>
              <a:rPr lang="en-GB" dirty="0"/>
              <a:t>In particular the requirement for health and safety  policy enables the safety management structure to be publicised so all employees know how health and safety is dealt with.</a:t>
            </a:r>
          </a:p>
          <a:p>
            <a:endParaRPr lang="en-GB" dirty="0"/>
          </a:p>
        </p:txBody>
      </p:sp>
      <p:sp>
        <p:nvSpPr>
          <p:cNvPr id="4" name="Slide Number Placeholder 3"/>
          <p:cNvSpPr>
            <a:spLocks noGrp="1"/>
          </p:cNvSpPr>
          <p:nvPr>
            <p:ph type="sldNum" sz="quarter" idx="5"/>
          </p:nvPr>
        </p:nvSpPr>
        <p:spPr/>
        <p:txBody>
          <a:bodyPr/>
          <a:lstStyle/>
          <a:p>
            <a:fld id="{E4C2A01F-FBBD-43E8-A89C-5748DD774A66}" type="slidenum">
              <a:rPr lang="en-GB" smtClean="0"/>
              <a:t>6</a:t>
            </a:fld>
            <a:endParaRPr lang="en-GB" dirty="0"/>
          </a:p>
        </p:txBody>
      </p:sp>
    </p:spTree>
    <p:extLst>
      <p:ext uri="{BB962C8B-B14F-4D97-AF65-F5344CB8AC3E}">
        <p14:creationId xmlns:p14="http://schemas.microsoft.com/office/powerpoint/2010/main" val="1059763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C2A01F-FBBD-43E8-A89C-5748DD774A66}" type="slidenum">
              <a:rPr lang="en-GB" smtClean="0"/>
              <a:t>7</a:t>
            </a:fld>
            <a:endParaRPr lang="en-GB" dirty="0"/>
          </a:p>
        </p:txBody>
      </p:sp>
    </p:spTree>
    <p:extLst>
      <p:ext uri="{BB962C8B-B14F-4D97-AF65-F5344CB8AC3E}">
        <p14:creationId xmlns:p14="http://schemas.microsoft.com/office/powerpoint/2010/main" val="2899594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began studying at Swansea Uni , I have gained better problem solving skills when tasked with different problems , for me mat </a:t>
            </a:r>
            <a:r>
              <a:rPr lang="en-GB"/>
              <a:t>lab scripting </a:t>
            </a:r>
            <a:r>
              <a:rPr lang="en-GB" dirty="0"/>
              <a:t>and statistical analysis was a big challenge for me as I had no expectance entering the subject</a:t>
            </a:r>
          </a:p>
          <a:p>
            <a:endParaRPr lang="en-GB" dirty="0"/>
          </a:p>
          <a:p>
            <a:r>
              <a:rPr lang="en-GB" dirty="0"/>
              <a:t>I m able to reference correctly while writing technical reports. </a:t>
            </a:r>
            <a:r>
              <a:rPr lang="en-GB" dirty="0" err="1"/>
              <a:t>Im</a:t>
            </a:r>
            <a:r>
              <a:rPr lang="en-GB" dirty="0"/>
              <a:t> finding I am well more equipped and collected when gathering ideas and structing my work.</a:t>
            </a:r>
          </a:p>
        </p:txBody>
      </p:sp>
      <p:sp>
        <p:nvSpPr>
          <p:cNvPr id="4" name="Slide Number Placeholder 3"/>
          <p:cNvSpPr>
            <a:spLocks noGrp="1"/>
          </p:cNvSpPr>
          <p:nvPr>
            <p:ph type="sldNum" sz="quarter" idx="5"/>
          </p:nvPr>
        </p:nvSpPr>
        <p:spPr/>
        <p:txBody>
          <a:bodyPr/>
          <a:lstStyle/>
          <a:p>
            <a:fld id="{E4C2A01F-FBBD-43E8-A89C-5748DD774A66}" type="slidenum">
              <a:rPr lang="en-GB" smtClean="0"/>
              <a:t>10</a:t>
            </a:fld>
            <a:endParaRPr lang="en-GB" dirty="0"/>
          </a:p>
        </p:txBody>
      </p:sp>
    </p:spTree>
    <p:extLst>
      <p:ext uri="{BB962C8B-B14F-4D97-AF65-F5344CB8AC3E}">
        <p14:creationId xmlns:p14="http://schemas.microsoft.com/office/powerpoint/2010/main" val="3341809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plan for future developments would be to continuously improve the quality of my work I create by rereading and getting second opinions on the structure of my work.</a:t>
            </a:r>
          </a:p>
          <a:p>
            <a:r>
              <a:rPr lang="en-GB" dirty="0"/>
              <a:t>Applying the knowledge I gain to my everyday work to become more familiar with a better understanding of what I do.</a:t>
            </a:r>
          </a:p>
          <a:p>
            <a:endParaRPr lang="en-GB" dirty="0"/>
          </a:p>
          <a:p>
            <a:r>
              <a:rPr lang="en-GB" dirty="0"/>
              <a:t>Continue to focus work hard and gain essential knowledge about all of my lectures because I can only benefit from learning.</a:t>
            </a:r>
          </a:p>
          <a:p>
            <a:endParaRPr lang="en-GB" dirty="0"/>
          </a:p>
          <a:p>
            <a:r>
              <a:rPr lang="en-GB" dirty="0"/>
              <a:t>I need to improve my communication as I can be a little timid when asking questions.</a:t>
            </a:r>
          </a:p>
          <a:p>
            <a:endParaRPr lang="en-GB" dirty="0"/>
          </a:p>
          <a:p>
            <a:r>
              <a:rPr lang="en-GB" dirty="0"/>
              <a:t>Currently I am a Laboratory </a:t>
            </a:r>
            <a:r>
              <a:rPr lang="en-GB" dirty="0" err="1"/>
              <a:t>technican</a:t>
            </a:r>
            <a:r>
              <a:rPr lang="en-GB" dirty="0"/>
              <a:t> at Gestamp talent but I always finding ways to develop my skills to move to a senior role or a engineer role within the business </a:t>
            </a:r>
          </a:p>
          <a:p>
            <a:endParaRPr lang="en-GB" dirty="0"/>
          </a:p>
          <a:p>
            <a:endParaRPr lang="en-GB" dirty="0"/>
          </a:p>
        </p:txBody>
      </p:sp>
      <p:sp>
        <p:nvSpPr>
          <p:cNvPr id="4" name="Slide Number Placeholder 3"/>
          <p:cNvSpPr>
            <a:spLocks noGrp="1"/>
          </p:cNvSpPr>
          <p:nvPr>
            <p:ph type="sldNum" sz="quarter" idx="5"/>
          </p:nvPr>
        </p:nvSpPr>
        <p:spPr/>
        <p:txBody>
          <a:bodyPr/>
          <a:lstStyle/>
          <a:p>
            <a:fld id="{E4C2A01F-FBBD-43E8-A89C-5748DD774A66}" type="slidenum">
              <a:rPr lang="en-GB" smtClean="0"/>
              <a:t>11</a:t>
            </a:fld>
            <a:endParaRPr lang="en-GB" dirty="0"/>
          </a:p>
        </p:txBody>
      </p:sp>
    </p:spTree>
    <p:extLst>
      <p:ext uri="{BB962C8B-B14F-4D97-AF65-F5344CB8AC3E}">
        <p14:creationId xmlns:p14="http://schemas.microsoft.com/office/powerpoint/2010/main" val="297194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3424971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3681931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4137427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280087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1664896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1038562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951237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3565928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3255935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529298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46479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1496580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26306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19893836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3592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B012E6-0F58-4801-BDE0-F24A2B21DC31}" type="datetimeFigureOut">
              <a:rPr lang="en-GB" smtClean="0"/>
              <a:t>10/01/2021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2F0CD2-333A-43DF-BCF4-D66A74C233FE}" type="slidenum">
              <a:rPr lang="en-GB" smtClean="0"/>
              <a:t>‹#›</a:t>
            </a:fld>
            <a:endParaRPr lang="en-GB" dirty="0"/>
          </a:p>
        </p:txBody>
      </p:sp>
    </p:spTree>
    <p:extLst>
      <p:ext uri="{BB962C8B-B14F-4D97-AF65-F5344CB8AC3E}">
        <p14:creationId xmlns:p14="http://schemas.microsoft.com/office/powerpoint/2010/main" val="2424788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B012E6-0F58-4801-BDE0-F24A2B21DC31}" type="datetimeFigureOut">
              <a:rPr lang="en-GB" smtClean="0"/>
              <a:t>10/01/2021</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2F0CD2-333A-43DF-BCF4-D66A74C233FE}" type="slidenum">
              <a:rPr lang="en-GB" smtClean="0"/>
              <a:t>‹#›</a:t>
            </a:fld>
            <a:endParaRPr lang="en-GB" dirty="0"/>
          </a:p>
        </p:txBody>
      </p:sp>
    </p:spTree>
    <p:extLst>
      <p:ext uri="{BB962C8B-B14F-4D97-AF65-F5344CB8AC3E}">
        <p14:creationId xmlns:p14="http://schemas.microsoft.com/office/powerpoint/2010/main" val="35638626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14.jpeg"/><Relationship Id="rId3" Type="http://schemas.openxmlformats.org/officeDocument/2006/relationships/slideLayout" Target="../slideLayouts/slideLayout2.xml"/><Relationship Id="rId7" Type="http://schemas.openxmlformats.org/officeDocument/2006/relationships/diagramQuickStyle" Target="../diagrams/quickStyle1.xml"/><Relationship Id="rId12" Type="http://schemas.openxmlformats.org/officeDocument/2006/relationships/image" Target="../media/image13.png"/><Relationship Id="rId2" Type="http://schemas.openxmlformats.org/officeDocument/2006/relationships/audio" Target="../media/media10.m4a"/><Relationship Id="rId16" Type="http://schemas.openxmlformats.org/officeDocument/2006/relationships/image" Target="../media/image2.png"/><Relationship Id="rId1" Type="http://schemas.microsoft.com/office/2007/relationships/media" Target="../media/media10.m4a"/><Relationship Id="rId6" Type="http://schemas.openxmlformats.org/officeDocument/2006/relationships/diagramLayout" Target="../diagrams/layout1.xml"/><Relationship Id="rId11" Type="http://schemas.openxmlformats.org/officeDocument/2006/relationships/image" Target="../media/image12.png"/><Relationship Id="rId5" Type="http://schemas.openxmlformats.org/officeDocument/2006/relationships/diagramData" Target="../diagrams/data1.xml"/><Relationship Id="rId15" Type="http://schemas.openxmlformats.org/officeDocument/2006/relationships/image" Target="../media/image3.png"/><Relationship Id="rId10" Type="http://schemas.openxmlformats.org/officeDocument/2006/relationships/image" Target="../media/image11.jpg"/><Relationship Id="rId4" Type="http://schemas.openxmlformats.org/officeDocument/2006/relationships/notesSlide" Target="../notesSlides/notesSlide7.xml"/><Relationship Id="rId9" Type="http://schemas.microsoft.com/office/2007/relationships/diagramDrawing" Target="../diagrams/drawing1.xml"/><Relationship Id="rId1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6.jp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gov.uk/guidance/product-safety-advice-for-businesses"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thelawyerportal.com/free-guides/areas-legal-practice/property-law-guide/" TargetMode="External"/><Relationship Id="rId5" Type="http://schemas.openxmlformats.org/officeDocument/2006/relationships/hyperlink" Target="https://www.hse.gov.uk/legislation/hswa.htm" TargetMode="External"/><Relationship Id="rId4" Type="http://schemas.openxmlformats.org/officeDocument/2006/relationships/hyperlink" Target="https://www.lucidchart.com/blog/how-to-explain-technical-ideas-to-a-non-technical-audience" TargetMode="Externa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B95BE-6EB4-43F0-9BA6-D8C555C36BDC}"/>
              </a:ext>
            </a:extLst>
          </p:cNvPr>
          <p:cNvSpPr>
            <a:spLocks noGrp="1"/>
          </p:cNvSpPr>
          <p:nvPr>
            <p:ph type="ctrTitle"/>
          </p:nvPr>
        </p:nvSpPr>
        <p:spPr>
          <a:xfrm>
            <a:off x="834501" y="3586577"/>
            <a:ext cx="8416030" cy="531723"/>
          </a:xfrm>
        </p:spPr>
        <p:txBody>
          <a:bodyPr>
            <a:normAutofit fontScale="90000"/>
          </a:bodyPr>
          <a:lstStyle/>
          <a:p>
            <a:pPr algn="l"/>
            <a:r>
              <a:rPr lang="en-GB" sz="3000" b="1" u="sng" dirty="0">
                <a:solidFill>
                  <a:schemeClr val="accent1"/>
                </a:solidFill>
              </a:rPr>
              <a:t>ACMA4007 Engineering application and study skills</a:t>
            </a:r>
          </a:p>
        </p:txBody>
      </p:sp>
      <p:sp>
        <p:nvSpPr>
          <p:cNvPr id="3" name="Subtitle 2">
            <a:extLst>
              <a:ext uri="{FF2B5EF4-FFF2-40B4-BE49-F238E27FC236}">
                <a16:creationId xmlns:a16="http://schemas.microsoft.com/office/drawing/2014/main" id="{18266F27-DDA2-4356-A273-BFB75300697C}"/>
              </a:ext>
            </a:extLst>
          </p:cNvPr>
          <p:cNvSpPr>
            <a:spLocks noGrp="1"/>
          </p:cNvSpPr>
          <p:nvPr>
            <p:ph type="subTitle" idx="1"/>
          </p:nvPr>
        </p:nvSpPr>
        <p:spPr>
          <a:xfrm>
            <a:off x="62144" y="5628840"/>
            <a:ext cx="2867487" cy="1229160"/>
          </a:xfrm>
        </p:spPr>
        <p:txBody>
          <a:bodyPr>
            <a:normAutofit lnSpcReduction="10000"/>
          </a:bodyPr>
          <a:lstStyle/>
          <a:p>
            <a:pPr algn="l"/>
            <a:r>
              <a:rPr lang="en-GB" sz="2000" dirty="0">
                <a:solidFill>
                  <a:schemeClr val="accent1"/>
                </a:solidFill>
              </a:rPr>
              <a:t>William Jake Taylor</a:t>
            </a:r>
          </a:p>
          <a:p>
            <a:pPr algn="l"/>
            <a:r>
              <a:rPr lang="en-GB" sz="2000" dirty="0">
                <a:solidFill>
                  <a:schemeClr val="accent1"/>
                </a:solidFill>
              </a:rPr>
              <a:t>1909829</a:t>
            </a:r>
          </a:p>
          <a:p>
            <a:pPr algn="l"/>
            <a:r>
              <a:rPr lang="en-GB" sz="2000" dirty="0">
                <a:solidFill>
                  <a:schemeClr val="accent1"/>
                </a:solidFill>
              </a:rPr>
              <a:t>01/01/2020</a:t>
            </a:r>
          </a:p>
        </p:txBody>
      </p:sp>
      <p:pic>
        <p:nvPicPr>
          <p:cNvPr id="5" name="Picture 4" descr="Text&#10;&#10;Description automatically generated">
            <a:extLst>
              <a:ext uri="{FF2B5EF4-FFF2-40B4-BE49-F238E27FC236}">
                <a16:creationId xmlns:a16="http://schemas.microsoft.com/office/drawing/2014/main" id="{86BD37D4-DD00-4D1A-93EC-73450A4FCD8C}"/>
              </a:ext>
            </a:extLst>
          </p:cNvPr>
          <p:cNvPicPr>
            <a:picLocks noChangeAspect="1"/>
          </p:cNvPicPr>
          <p:nvPr/>
        </p:nvPicPr>
        <p:blipFill rotWithShape="1">
          <a:blip r:embed="rId5">
            <a:extLst>
              <a:ext uri="{28A0092B-C50C-407E-A947-70E740481C1C}">
                <a14:useLocalDpi xmlns:a14="http://schemas.microsoft.com/office/drawing/2010/main" val="0"/>
              </a:ext>
            </a:extLst>
          </a:blip>
          <a:srcRect t="968" r="-1" b="2062"/>
          <a:stretch/>
        </p:blipFill>
        <p:spPr>
          <a:xfrm>
            <a:off x="941033" y="248242"/>
            <a:ext cx="8416031" cy="2419499"/>
          </a:xfrm>
          <a:prstGeom prst="rect">
            <a:avLst/>
          </a:prstGeom>
        </p:spPr>
      </p:pic>
      <p:pic>
        <p:nvPicPr>
          <p:cNvPr id="9" name="Audio 8">
            <a:hlinkClick r:id="" action="ppaction://media"/>
            <a:extLst>
              <a:ext uri="{FF2B5EF4-FFF2-40B4-BE49-F238E27FC236}">
                <a16:creationId xmlns:a16="http://schemas.microsoft.com/office/drawing/2014/main" id="{BBF5F2CF-1E70-48C1-9DB1-61D476885D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32465359"/>
      </p:ext>
    </p:extLst>
  </p:cSld>
  <p:clrMapOvr>
    <a:masterClrMapping/>
  </p:clrMapOvr>
  <mc:AlternateContent xmlns:mc="http://schemas.openxmlformats.org/markup-compatibility/2006" xmlns:p14="http://schemas.microsoft.com/office/powerpoint/2010/main">
    <mc:Choice Requires="p14">
      <p:transition spd="slow" p14:dur="2000" advTm="9938"/>
    </mc:Choice>
    <mc:Fallback xmlns="">
      <p:transition spd="slow" advTm="9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0D3E4-7D84-4D80-88D1-ABD15C4C1BC0}"/>
              </a:ext>
            </a:extLst>
          </p:cNvPr>
          <p:cNvSpPr>
            <a:spLocks noGrp="1"/>
          </p:cNvSpPr>
          <p:nvPr>
            <p:ph type="title"/>
          </p:nvPr>
        </p:nvSpPr>
        <p:spPr>
          <a:xfrm>
            <a:off x="0" y="0"/>
            <a:ext cx="6187736" cy="686540"/>
          </a:xfrm>
        </p:spPr>
        <p:txBody>
          <a:bodyPr>
            <a:normAutofit/>
          </a:bodyPr>
          <a:lstStyle/>
          <a:p>
            <a:r>
              <a:rPr lang="en-GB" b="1" u="sng" dirty="0"/>
              <a:t>Introduction &amp; Contents</a:t>
            </a:r>
          </a:p>
        </p:txBody>
      </p:sp>
      <p:sp>
        <p:nvSpPr>
          <p:cNvPr id="3" name="Content Placeholder 2">
            <a:extLst>
              <a:ext uri="{FF2B5EF4-FFF2-40B4-BE49-F238E27FC236}">
                <a16:creationId xmlns:a16="http://schemas.microsoft.com/office/drawing/2014/main" id="{B8203D1E-0474-4727-B131-9BD576624F17}"/>
              </a:ext>
            </a:extLst>
          </p:cNvPr>
          <p:cNvSpPr>
            <a:spLocks noGrp="1"/>
          </p:cNvSpPr>
          <p:nvPr>
            <p:ph idx="1"/>
          </p:nvPr>
        </p:nvSpPr>
        <p:spPr>
          <a:xfrm>
            <a:off x="239697" y="1809922"/>
            <a:ext cx="8596668" cy="4417764"/>
          </a:xfrm>
        </p:spPr>
        <p:txBody>
          <a:bodyPr/>
          <a:lstStyle/>
          <a:p>
            <a:r>
              <a:rPr lang="en-GB" dirty="0"/>
              <a:t>D6 –Communication of work to technical and non-technical audiences</a:t>
            </a:r>
          </a:p>
          <a:p>
            <a:endParaRPr lang="en-GB" dirty="0"/>
          </a:p>
          <a:p>
            <a:r>
              <a:rPr lang="en-GB" dirty="0"/>
              <a:t>EL5 –Awareness of relevant legal requirements governing engineering activities including personnel, health and safety, contacts, intellectual property rights, product safety and liability issues.</a:t>
            </a:r>
          </a:p>
          <a:p>
            <a:endParaRPr lang="en-GB" dirty="0"/>
          </a:p>
          <a:p>
            <a:r>
              <a:rPr lang="en-GB" dirty="0"/>
              <a:t>G1-Application of skills in problem solving, communication, information retrieval working with others and effective use of general IT facilities.</a:t>
            </a:r>
          </a:p>
          <a:p>
            <a:endParaRPr lang="en-GB" dirty="0"/>
          </a:p>
          <a:p>
            <a:r>
              <a:rPr lang="en-GB" dirty="0"/>
              <a:t>G2 –Plan self-learning and improve performance as a foundation for lifelong learning and continuous professional development.</a:t>
            </a:r>
          </a:p>
        </p:txBody>
      </p:sp>
      <p:sp>
        <p:nvSpPr>
          <p:cNvPr id="4" name="TextBox 3">
            <a:extLst>
              <a:ext uri="{FF2B5EF4-FFF2-40B4-BE49-F238E27FC236}">
                <a16:creationId xmlns:a16="http://schemas.microsoft.com/office/drawing/2014/main" id="{E0EF3C54-6BFD-4C1D-BC86-25C10E1DD0F3}"/>
              </a:ext>
            </a:extLst>
          </p:cNvPr>
          <p:cNvSpPr txBox="1"/>
          <p:nvPr/>
        </p:nvSpPr>
        <p:spPr>
          <a:xfrm>
            <a:off x="168675" y="1338763"/>
            <a:ext cx="7732450" cy="369332"/>
          </a:xfrm>
          <a:prstGeom prst="rect">
            <a:avLst/>
          </a:prstGeom>
          <a:noFill/>
        </p:spPr>
        <p:txBody>
          <a:bodyPr wrap="square" rtlCol="0">
            <a:spAutoFit/>
          </a:bodyPr>
          <a:lstStyle/>
          <a:p>
            <a:r>
              <a:rPr lang="en-GB" dirty="0"/>
              <a:t>In this presentation we will be learning about the 4 topics.</a:t>
            </a:r>
          </a:p>
        </p:txBody>
      </p:sp>
      <p:pic>
        <p:nvPicPr>
          <p:cNvPr id="5" name="Picture 4">
            <a:extLst>
              <a:ext uri="{FF2B5EF4-FFF2-40B4-BE49-F238E27FC236}">
                <a16:creationId xmlns:a16="http://schemas.microsoft.com/office/drawing/2014/main" id="{354236A0-50F9-4AA5-BDB6-EE4A6AF65120}"/>
              </a:ext>
            </a:extLst>
          </p:cNvPr>
          <p:cNvPicPr>
            <a:picLocks noChangeAspect="1"/>
          </p:cNvPicPr>
          <p:nvPr/>
        </p:nvPicPr>
        <p:blipFill>
          <a:blip r:embed="rId5"/>
          <a:stretch>
            <a:fillRect/>
          </a:stretch>
        </p:blipFill>
        <p:spPr>
          <a:xfrm>
            <a:off x="9381491" y="108488"/>
            <a:ext cx="2810509" cy="807945"/>
          </a:xfrm>
          <a:prstGeom prst="rect">
            <a:avLst/>
          </a:prstGeom>
        </p:spPr>
      </p:pic>
      <p:pic>
        <p:nvPicPr>
          <p:cNvPr id="7" name="Audio 6">
            <a:hlinkClick r:id="" action="ppaction://media"/>
            <a:extLst>
              <a:ext uri="{FF2B5EF4-FFF2-40B4-BE49-F238E27FC236}">
                <a16:creationId xmlns:a16="http://schemas.microsoft.com/office/drawing/2014/main" id="{FFA7A417-7494-4031-BA8D-8C2AAC7B0B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92848395"/>
      </p:ext>
    </p:extLst>
  </p:cSld>
  <p:clrMapOvr>
    <a:masterClrMapping/>
  </p:clrMapOvr>
  <mc:AlternateContent xmlns:mc="http://schemas.openxmlformats.org/markup-compatibility/2006" xmlns:p14="http://schemas.microsoft.com/office/powerpoint/2010/main">
    <mc:Choice Requires="p14">
      <p:transition spd="slow" p14:dur="2000" advTm="46067"/>
    </mc:Choice>
    <mc:Fallback xmlns="">
      <p:transition spd="slow" advTm="46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a:extLst>
              <a:ext uri="{FF2B5EF4-FFF2-40B4-BE49-F238E27FC236}">
                <a16:creationId xmlns:a16="http://schemas.microsoft.com/office/drawing/2014/main" id="{50753099-8021-47ED-89C6-39602F4F7403}"/>
              </a:ext>
            </a:extLst>
          </p:cNvPr>
          <p:cNvPicPr>
            <a:picLocks noChangeAspect="1"/>
          </p:cNvPicPr>
          <p:nvPr/>
        </p:nvPicPr>
        <p:blipFill rotWithShape="1">
          <a:blip r:embed="rId5">
            <a:extLst>
              <a:ext uri="{28A0092B-C50C-407E-A947-70E740481C1C}">
                <a14:useLocalDpi xmlns:a14="http://schemas.microsoft.com/office/drawing/2010/main" val="0"/>
              </a:ext>
            </a:extLst>
          </a:blip>
          <a:srcRect t="3688" r="2" b="2"/>
          <a:stretch/>
        </p:blipFill>
        <p:spPr>
          <a:xfrm>
            <a:off x="4296867" y="5"/>
            <a:ext cx="4831627" cy="4520011"/>
          </a:xfrm>
          <a:custGeom>
            <a:avLst/>
            <a:gdLst/>
            <a:ahLst/>
            <a:cxnLst/>
            <a:rect l="l" t="t" r="r" b="b"/>
            <a:pathLst>
              <a:path w="4831627" h="4520011">
                <a:moveTo>
                  <a:pt x="0" y="0"/>
                </a:moveTo>
                <a:lnTo>
                  <a:pt x="4831627" y="0"/>
                </a:lnTo>
                <a:lnTo>
                  <a:pt x="1416677" y="4520011"/>
                </a:lnTo>
                <a:close/>
              </a:path>
            </a:pathLst>
          </a:custGeom>
        </p:spPr>
      </p:pic>
      <p:pic>
        <p:nvPicPr>
          <p:cNvPr id="7" name="Picture 6" descr="Icon&#10;&#10;Description automatically generated">
            <a:extLst>
              <a:ext uri="{FF2B5EF4-FFF2-40B4-BE49-F238E27FC236}">
                <a16:creationId xmlns:a16="http://schemas.microsoft.com/office/drawing/2014/main" id="{147BF97B-2893-46FD-875D-694918E24D9B}"/>
              </a:ext>
            </a:extLst>
          </p:cNvPr>
          <p:cNvPicPr>
            <a:picLocks noChangeAspect="1"/>
          </p:cNvPicPr>
          <p:nvPr/>
        </p:nvPicPr>
        <p:blipFill rotWithShape="1">
          <a:blip r:embed="rId6">
            <a:extLst>
              <a:ext uri="{28A0092B-C50C-407E-A947-70E740481C1C}">
                <a14:useLocalDpi xmlns:a14="http://schemas.microsoft.com/office/drawing/2010/main" val="0"/>
              </a:ext>
            </a:extLst>
          </a:blip>
          <a:srcRect l="3273" r="14242"/>
          <a:stretch/>
        </p:blipFill>
        <p:spPr>
          <a:xfrm>
            <a:off x="4041994" y="-4"/>
            <a:ext cx="8139373" cy="6858000"/>
          </a:xfrm>
          <a:custGeom>
            <a:avLst/>
            <a:gdLst/>
            <a:ahLst/>
            <a:cxnLst/>
            <a:rect l="l" t="t" r="r" b="b"/>
            <a:pathLst>
              <a:path w="8139373" h="6858000">
                <a:moveTo>
                  <a:pt x="5181344" y="0"/>
                </a:moveTo>
                <a:lnTo>
                  <a:pt x="8139373" y="0"/>
                </a:lnTo>
                <a:lnTo>
                  <a:pt x="8139373" y="6858000"/>
                </a:lnTo>
                <a:lnTo>
                  <a:pt x="0" y="6858000"/>
                </a:lnTo>
                <a:close/>
              </a:path>
            </a:pathLst>
          </a:custGeom>
        </p:spPr>
      </p:pic>
      <p:sp>
        <p:nvSpPr>
          <p:cNvPr id="2" name="Title 1">
            <a:extLst>
              <a:ext uri="{FF2B5EF4-FFF2-40B4-BE49-F238E27FC236}">
                <a16:creationId xmlns:a16="http://schemas.microsoft.com/office/drawing/2014/main" id="{2369BFF0-D6E6-4113-8F7A-A938D64E9231}"/>
              </a:ext>
            </a:extLst>
          </p:cNvPr>
          <p:cNvSpPr>
            <a:spLocks noGrp="1"/>
          </p:cNvSpPr>
          <p:nvPr>
            <p:ph type="title"/>
          </p:nvPr>
        </p:nvSpPr>
        <p:spPr>
          <a:xfrm>
            <a:off x="677334" y="1176489"/>
            <a:ext cx="3749061" cy="1508469"/>
          </a:xfrm>
        </p:spPr>
        <p:txBody>
          <a:bodyPr anchor="ctr">
            <a:normAutofit/>
          </a:bodyPr>
          <a:lstStyle/>
          <a:p>
            <a:pPr>
              <a:lnSpc>
                <a:spcPct val="90000"/>
              </a:lnSpc>
            </a:pPr>
            <a:r>
              <a:rPr lang="en-GB" sz="2500"/>
              <a:t>D6 –Communication of work to technical and non-technical audiences</a:t>
            </a:r>
            <a:br>
              <a:rPr lang="en-GB" sz="2500"/>
            </a:br>
            <a:endParaRPr lang="en-GB" sz="2500"/>
          </a:p>
        </p:txBody>
      </p:sp>
      <p:sp>
        <p:nvSpPr>
          <p:cNvPr id="14" name="Isosceles Triangle 13">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C5EAA9-6324-4AE5-B722-4EC5EC3815F3}"/>
              </a:ext>
            </a:extLst>
          </p:cNvPr>
          <p:cNvSpPr>
            <a:spLocks noGrp="1"/>
          </p:cNvSpPr>
          <p:nvPr>
            <p:ph idx="1"/>
          </p:nvPr>
        </p:nvSpPr>
        <p:spPr>
          <a:xfrm>
            <a:off x="677334" y="2795618"/>
            <a:ext cx="3749061" cy="3005289"/>
          </a:xfrm>
        </p:spPr>
        <p:txBody>
          <a:bodyPr>
            <a:normAutofit/>
          </a:bodyPr>
          <a:lstStyle/>
          <a:p>
            <a:pPr>
              <a:lnSpc>
                <a:spcPct val="90000"/>
              </a:lnSpc>
            </a:pPr>
            <a:r>
              <a:rPr lang="en-US" sz="1200" b="1" dirty="0"/>
              <a:t>1. Use humor and humility </a:t>
            </a:r>
          </a:p>
          <a:p>
            <a:pPr>
              <a:lnSpc>
                <a:spcPct val="90000"/>
              </a:lnSpc>
            </a:pPr>
            <a:r>
              <a:rPr lang="en-US" sz="1200" b="1" dirty="0"/>
              <a:t>2.  full attention to your </a:t>
            </a:r>
          </a:p>
          <a:p>
            <a:pPr>
              <a:lnSpc>
                <a:spcPct val="90000"/>
              </a:lnSpc>
            </a:pPr>
            <a:r>
              <a:rPr lang="en-US" sz="1200" b="1" dirty="0"/>
              <a:t>3. Tell personal experiences when sharing technical information </a:t>
            </a:r>
          </a:p>
          <a:p>
            <a:pPr>
              <a:lnSpc>
                <a:spcPct val="90000"/>
              </a:lnSpc>
            </a:pPr>
            <a:r>
              <a:rPr lang="en-US" sz="1200" b="1" dirty="0"/>
              <a:t>4. Use visuals to explain technical information and processes</a:t>
            </a:r>
          </a:p>
          <a:p>
            <a:pPr>
              <a:lnSpc>
                <a:spcPct val="90000"/>
              </a:lnSpc>
            </a:pPr>
            <a:r>
              <a:rPr lang="en-US" sz="1200" b="1" dirty="0"/>
              <a:t>5. Avoid technical jargon when possible</a:t>
            </a:r>
          </a:p>
          <a:p>
            <a:pPr>
              <a:lnSpc>
                <a:spcPct val="90000"/>
              </a:lnSpc>
            </a:pPr>
            <a:r>
              <a:rPr lang="en-US" sz="1200" b="1" dirty="0"/>
              <a:t>6. Focus on impact when explaining technical concepts</a:t>
            </a:r>
          </a:p>
          <a:p>
            <a:pPr marL="0" indent="0">
              <a:lnSpc>
                <a:spcPct val="90000"/>
              </a:lnSpc>
              <a:buNone/>
            </a:pPr>
            <a:r>
              <a:rPr lang="en-US" sz="1200" b="1" dirty="0"/>
              <a:t>	</a:t>
            </a:r>
          </a:p>
          <a:p>
            <a:pPr marL="0" indent="0">
              <a:lnSpc>
                <a:spcPct val="90000"/>
              </a:lnSpc>
              <a:buNone/>
            </a:pPr>
            <a:r>
              <a:rPr lang="en-US" sz="1200" b="1" dirty="0"/>
              <a:t>	(</a:t>
            </a:r>
            <a:r>
              <a:rPr lang="en-GB" sz="1200" dirty="0" err="1"/>
              <a:t>Lucidchart</a:t>
            </a:r>
            <a:r>
              <a:rPr lang="en-GB" sz="1200" dirty="0"/>
              <a:t>, n.d.)</a:t>
            </a:r>
            <a:endParaRPr lang="en-US" sz="1200" b="1" dirty="0"/>
          </a:p>
        </p:txBody>
      </p:sp>
      <p:pic>
        <p:nvPicPr>
          <p:cNvPr id="8" name="Audio 7">
            <a:hlinkClick r:id="" action="ppaction://media"/>
            <a:extLst>
              <a:ext uri="{FF2B5EF4-FFF2-40B4-BE49-F238E27FC236}">
                <a16:creationId xmlns:a16="http://schemas.microsoft.com/office/drawing/2014/main" id="{05BBC88A-69D0-41FF-B542-6FB43B68D54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93716428"/>
      </p:ext>
    </p:extLst>
  </p:cSld>
  <p:clrMapOvr>
    <a:masterClrMapping/>
  </p:clrMapOvr>
  <mc:AlternateContent xmlns:mc="http://schemas.openxmlformats.org/markup-compatibility/2006" xmlns:p14="http://schemas.microsoft.com/office/powerpoint/2010/main">
    <mc:Choice Requires="p14">
      <p:transition spd="slow" p14:dur="2000" advTm="46515"/>
    </mc:Choice>
    <mc:Fallback xmlns="">
      <p:transition spd="slow" advTm="46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BFF0D-4078-431E-B73E-308C46E4C857}"/>
              </a:ext>
            </a:extLst>
          </p:cNvPr>
          <p:cNvSpPr>
            <a:spLocks noGrp="1"/>
          </p:cNvSpPr>
          <p:nvPr>
            <p:ph type="title"/>
          </p:nvPr>
        </p:nvSpPr>
        <p:spPr>
          <a:xfrm>
            <a:off x="5536734" y="609600"/>
            <a:ext cx="3737268" cy="1320800"/>
          </a:xfrm>
        </p:spPr>
        <p:txBody>
          <a:bodyPr>
            <a:normAutofit/>
          </a:bodyPr>
          <a:lstStyle/>
          <a:p>
            <a:pPr>
              <a:lnSpc>
                <a:spcPct val="90000"/>
              </a:lnSpc>
            </a:pPr>
            <a:r>
              <a:rPr lang="en-GB" sz="1700"/>
              <a:t>EL5 –Awareness of relevant legal requirements governing engineering activities</a:t>
            </a:r>
            <a:br>
              <a:rPr lang="en-GB" sz="1700"/>
            </a:br>
            <a:br>
              <a:rPr lang="en-GB" sz="1700"/>
            </a:br>
            <a:endParaRPr lang="en-GB" sz="1700"/>
          </a:p>
        </p:txBody>
      </p:sp>
      <p:sp>
        <p:nvSpPr>
          <p:cNvPr id="3" name="Content Placeholder 2">
            <a:extLst>
              <a:ext uri="{FF2B5EF4-FFF2-40B4-BE49-F238E27FC236}">
                <a16:creationId xmlns:a16="http://schemas.microsoft.com/office/drawing/2014/main" id="{FB50533E-5FC0-4107-A234-E8065313D31C}"/>
              </a:ext>
            </a:extLst>
          </p:cNvPr>
          <p:cNvSpPr>
            <a:spLocks noGrp="1"/>
          </p:cNvSpPr>
          <p:nvPr>
            <p:ph idx="1"/>
          </p:nvPr>
        </p:nvSpPr>
        <p:spPr>
          <a:xfrm>
            <a:off x="5209563" y="2160589"/>
            <a:ext cx="4064439" cy="3880773"/>
          </a:xfrm>
        </p:spPr>
        <p:txBody>
          <a:bodyPr>
            <a:normAutofit/>
          </a:bodyPr>
          <a:lstStyle/>
          <a:p>
            <a:r>
              <a:rPr lang="en-GB" dirty="0"/>
              <a:t>Personal</a:t>
            </a:r>
          </a:p>
          <a:p>
            <a:r>
              <a:rPr lang="en-GB" dirty="0"/>
              <a:t>Health and safety</a:t>
            </a:r>
          </a:p>
          <a:p>
            <a:r>
              <a:rPr lang="en-GB" dirty="0"/>
              <a:t>Contracts</a:t>
            </a:r>
          </a:p>
          <a:p>
            <a:r>
              <a:rPr lang="en-GB" dirty="0"/>
              <a:t>Intellectual property rights</a:t>
            </a:r>
          </a:p>
          <a:p>
            <a:r>
              <a:rPr lang="en-GB" dirty="0"/>
              <a:t>Product safety and liability issues</a:t>
            </a:r>
          </a:p>
        </p:txBody>
      </p:sp>
      <p:pic>
        <p:nvPicPr>
          <p:cNvPr id="7" name="Picture 6" descr="Diagram, engineering drawing&#10;&#10;Description automatically generated">
            <a:extLst>
              <a:ext uri="{FF2B5EF4-FFF2-40B4-BE49-F238E27FC236}">
                <a16:creationId xmlns:a16="http://schemas.microsoft.com/office/drawing/2014/main" id="{98EFB03E-D3F6-4F48-9F1B-993FB2166B8E}"/>
              </a:ext>
            </a:extLst>
          </p:cNvPr>
          <p:cNvPicPr>
            <a:picLocks noChangeAspect="1"/>
          </p:cNvPicPr>
          <p:nvPr/>
        </p:nvPicPr>
        <p:blipFill rotWithShape="1">
          <a:blip r:embed="rId5">
            <a:extLst>
              <a:ext uri="{28A0092B-C50C-407E-A947-70E740481C1C}">
                <a14:useLocalDpi xmlns:a14="http://schemas.microsoft.com/office/drawing/2010/main" val="0"/>
              </a:ext>
            </a:extLst>
          </a:blip>
          <a:srcRect l="37409" r="25619"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5" name="Audio 4">
            <a:hlinkClick r:id="" action="ppaction://media"/>
            <a:extLst>
              <a:ext uri="{FF2B5EF4-FFF2-40B4-BE49-F238E27FC236}">
                <a16:creationId xmlns:a16="http://schemas.microsoft.com/office/drawing/2014/main" id="{0E3C862E-46C5-4ACC-9776-7173FCAD97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82595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327"/>
    </mc:Choice>
    <mc:Fallback xmlns="">
      <p:transition spd="slow" advTm="13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80B86-3643-405E-97A4-B531CDD58B24}"/>
              </a:ext>
            </a:extLst>
          </p:cNvPr>
          <p:cNvSpPr>
            <a:spLocks noGrp="1"/>
          </p:cNvSpPr>
          <p:nvPr>
            <p:ph type="title"/>
          </p:nvPr>
        </p:nvSpPr>
        <p:spPr>
          <a:xfrm>
            <a:off x="5536734" y="609600"/>
            <a:ext cx="3737268" cy="1320800"/>
          </a:xfrm>
        </p:spPr>
        <p:txBody>
          <a:bodyPr>
            <a:normAutofit/>
          </a:bodyPr>
          <a:lstStyle/>
          <a:p>
            <a:r>
              <a:rPr lang="en-GB" dirty="0"/>
              <a:t>Personal</a:t>
            </a:r>
          </a:p>
        </p:txBody>
      </p:sp>
      <p:sp>
        <p:nvSpPr>
          <p:cNvPr id="3" name="Content Placeholder 2">
            <a:extLst>
              <a:ext uri="{FF2B5EF4-FFF2-40B4-BE49-F238E27FC236}">
                <a16:creationId xmlns:a16="http://schemas.microsoft.com/office/drawing/2014/main" id="{94E81A42-5D84-4F18-83F5-119BB982689D}"/>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sz="1700"/>
              <a:t>In a work environment everyone has personal responsibilities,  for me my responsibilities are to ensure that all of my material testing and data are accurate and precise. </a:t>
            </a:r>
          </a:p>
          <a:p>
            <a:pPr marL="0" indent="0">
              <a:lnSpc>
                <a:spcPct val="90000"/>
              </a:lnSpc>
              <a:buNone/>
            </a:pPr>
            <a:r>
              <a:rPr lang="en-GB" sz="1700"/>
              <a:t>I have the responsibility to ensure that any products that has failed a test, has to be contained for further investigation.</a:t>
            </a:r>
          </a:p>
          <a:p>
            <a:pPr marL="0" indent="0">
              <a:lnSpc>
                <a:spcPct val="90000"/>
              </a:lnSpc>
              <a:buNone/>
            </a:pPr>
            <a:r>
              <a:rPr lang="en-GB" sz="1700"/>
              <a:t>Everyone has the responsibility of health and safety to highlight any potential hazards or any unlabelled liquid. I have completed a COSHH course so I trained to use and dispose of any chemicals.</a:t>
            </a:r>
          </a:p>
        </p:txBody>
      </p:sp>
      <p:pic>
        <p:nvPicPr>
          <p:cNvPr id="6" name="Picture 5" descr="A picture containing indoor, glass, bottle&#10;&#10;Description automatically generated">
            <a:extLst>
              <a:ext uri="{FF2B5EF4-FFF2-40B4-BE49-F238E27FC236}">
                <a16:creationId xmlns:a16="http://schemas.microsoft.com/office/drawing/2014/main" id="{C51EE333-F2B0-4409-AD47-35DA8CF33330}"/>
              </a:ext>
            </a:extLst>
          </p:cNvPr>
          <p:cNvPicPr>
            <a:picLocks noChangeAspect="1"/>
          </p:cNvPicPr>
          <p:nvPr/>
        </p:nvPicPr>
        <p:blipFill rotWithShape="1">
          <a:blip r:embed="rId4">
            <a:extLst>
              <a:ext uri="{28A0092B-C50C-407E-A947-70E740481C1C}">
                <a14:useLocalDpi xmlns:a14="http://schemas.microsoft.com/office/drawing/2010/main" val="0"/>
              </a:ext>
            </a:extLst>
          </a:blip>
          <a:srcRect l="20604" r="20396"/>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9"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60B624FA-2A3C-4496-922D-70F91CC3A7ED}"/>
              </a:ext>
            </a:extLst>
          </p:cNvPr>
          <p:cNvPicPr>
            <a:picLocks noChangeAspect="1"/>
          </p:cNvPicPr>
          <p:nvPr/>
        </p:nvPicPr>
        <p:blipFill>
          <a:blip r:embed="rId5"/>
          <a:stretch>
            <a:fillRect/>
          </a:stretch>
        </p:blipFill>
        <p:spPr>
          <a:xfrm>
            <a:off x="9381491" y="108488"/>
            <a:ext cx="2810509" cy="807945"/>
          </a:xfrm>
          <a:prstGeom prst="rect">
            <a:avLst/>
          </a:prstGeom>
        </p:spPr>
      </p:pic>
      <p:pic>
        <p:nvPicPr>
          <p:cNvPr id="5" name="Audio 4">
            <a:hlinkClick r:id="" action="ppaction://media"/>
            <a:extLst>
              <a:ext uri="{FF2B5EF4-FFF2-40B4-BE49-F238E27FC236}">
                <a16:creationId xmlns:a16="http://schemas.microsoft.com/office/drawing/2014/main" id="{DF3BD261-AC98-49E3-AB64-771D2DEA18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675898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6108"/>
    </mc:Choice>
    <mc:Fallback xmlns="">
      <p:transition spd="slow" advTm="36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77B15-6C95-4BAA-9FD6-7805DEFD860D}"/>
              </a:ext>
            </a:extLst>
          </p:cNvPr>
          <p:cNvSpPr>
            <a:spLocks noGrp="1"/>
          </p:cNvSpPr>
          <p:nvPr>
            <p:ph type="title"/>
          </p:nvPr>
        </p:nvSpPr>
        <p:spPr>
          <a:xfrm>
            <a:off x="0" y="0"/>
            <a:ext cx="8596668" cy="1320800"/>
          </a:xfrm>
        </p:spPr>
        <p:txBody>
          <a:bodyPr/>
          <a:lstStyle/>
          <a:p>
            <a:r>
              <a:rPr lang="en-GB" dirty="0"/>
              <a:t>Health and safety</a:t>
            </a:r>
          </a:p>
        </p:txBody>
      </p:sp>
      <p:sp>
        <p:nvSpPr>
          <p:cNvPr id="3" name="Content Placeholder 2">
            <a:extLst>
              <a:ext uri="{FF2B5EF4-FFF2-40B4-BE49-F238E27FC236}">
                <a16:creationId xmlns:a16="http://schemas.microsoft.com/office/drawing/2014/main" id="{43AECF3E-91AC-428C-AC63-0EFA89272DFE}"/>
              </a:ext>
            </a:extLst>
          </p:cNvPr>
          <p:cNvSpPr>
            <a:spLocks noGrp="1"/>
          </p:cNvSpPr>
          <p:nvPr>
            <p:ph idx="1"/>
          </p:nvPr>
        </p:nvSpPr>
        <p:spPr>
          <a:xfrm>
            <a:off x="459620" y="2063764"/>
            <a:ext cx="8596668" cy="3880773"/>
          </a:xfrm>
        </p:spPr>
        <p:txBody>
          <a:bodyPr/>
          <a:lstStyle/>
          <a:p>
            <a:pPr marL="0" indent="0">
              <a:buNone/>
            </a:pPr>
            <a:r>
              <a:rPr lang="en-US" dirty="0"/>
              <a:t>The Health and Safety at Work Act 1974 is the primary piece of legislation covering occupational health and safety in Great Britain</a:t>
            </a:r>
          </a:p>
          <a:p>
            <a:pPr marL="0" indent="0">
              <a:buNone/>
            </a:pPr>
            <a:r>
              <a:rPr lang="en-US" dirty="0"/>
              <a:t>It sets out the general duties which: </a:t>
            </a:r>
          </a:p>
          <a:p>
            <a:pPr>
              <a:buFont typeface="Arial" panose="020B0604020202020204" pitchFamily="34" charset="0"/>
              <a:buChar char="•"/>
            </a:pPr>
            <a:r>
              <a:rPr lang="en-US" dirty="0"/>
              <a:t>employers have towards employees and members of the public</a:t>
            </a:r>
          </a:p>
          <a:p>
            <a:pPr>
              <a:buFont typeface="Arial" panose="020B0604020202020204" pitchFamily="34" charset="0"/>
              <a:buChar char="•"/>
            </a:pPr>
            <a:r>
              <a:rPr lang="en-US" dirty="0"/>
              <a:t>employees have to themselves and to each other </a:t>
            </a:r>
          </a:p>
          <a:p>
            <a:pPr>
              <a:buFont typeface="Arial" panose="020B0604020202020204" pitchFamily="34" charset="0"/>
              <a:buChar char="•"/>
            </a:pPr>
            <a:r>
              <a:rPr lang="en-US" dirty="0"/>
              <a:t>certain self-employed have towards themselves and others </a:t>
            </a:r>
          </a:p>
          <a:p>
            <a:pPr marL="0" indent="0">
              <a:buNone/>
            </a:pPr>
            <a:endParaRPr lang="en-GB" dirty="0"/>
          </a:p>
          <a:p>
            <a:pPr marL="0" indent="0">
              <a:buNone/>
            </a:pPr>
            <a:r>
              <a:rPr lang="en-GB" dirty="0"/>
              <a:t>	(HSE, n.d.)</a:t>
            </a:r>
          </a:p>
        </p:txBody>
      </p:sp>
      <p:pic>
        <p:nvPicPr>
          <p:cNvPr id="5" name="Picture 4">
            <a:extLst>
              <a:ext uri="{FF2B5EF4-FFF2-40B4-BE49-F238E27FC236}">
                <a16:creationId xmlns:a16="http://schemas.microsoft.com/office/drawing/2014/main" id="{2D4ABBAF-0578-4D60-8BA3-06788E5BF220}"/>
              </a:ext>
            </a:extLst>
          </p:cNvPr>
          <p:cNvPicPr>
            <a:picLocks noChangeAspect="1"/>
          </p:cNvPicPr>
          <p:nvPr/>
        </p:nvPicPr>
        <p:blipFill>
          <a:blip r:embed="rId5"/>
          <a:stretch>
            <a:fillRect/>
          </a:stretch>
        </p:blipFill>
        <p:spPr>
          <a:xfrm>
            <a:off x="9381491" y="108488"/>
            <a:ext cx="2810509" cy="807945"/>
          </a:xfrm>
          <a:prstGeom prst="rect">
            <a:avLst/>
          </a:prstGeom>
        </p:spPr>
      </p:pic>
      <p:pic>
        <p:nvPicPr>
          <p:cNvPr id="6" name="Audio 5">
            <a:hlinkClick r:id="" action="ppaction://media"/>
            <a:extLst>
              <a:ext uri="{FF2B5EF4-FFF2-40B4-BE49-F238E27FC236}">
                <a16:creationId xmlns:a16="http://schemas.microsoft.com/office/drawing/2014/main" id="{A6D0CC4B-42E8-426F-8594-A214F3F8A1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41394799"/>
      </p:ext>
    </p:extLst>
  </p:cSld>
  <p:clrMapOvr>
    <a:masterClrMapping/>
  </p:clrMapOvr>
  <mc:AlternateContent xmlns:mc="http://schemas.openxmlformats.org/markup-compatibility/2006" xmlns:p14="http://schemas.microsoft.com/office/powerpoint/2010/main">
    <mc:Choice Requires="p14">
      <p:transition spd="slow" p14:dur="2000" advTm="35061"/>
    </mc:Choice>
    <mc:Fallback xmlns="">
      <p:transition spd="slow" advTm="35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DCCFFA9D-30C4-4A04-AA16-E27F115B8BFA}"/>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Contract</a:t>
            </a:r>
          </a:p>
        </p:txBody>
      </p:sp>
      <p:sp>
        <p:nvSpPr>
          <p:cNvPr id="3" name="Content Placeholder 2">
            <a:extLst>
              <a:ext uri="{FF2B5EF4-FFF2-40B4-BE49-F238E27FC236}">
                <a16:creationId xmlns:a16="http://schemas.microsoft.com/office/drawing/2014/main" id="{08A1A827-0465-4F51-BFD0-9A9F02F72EDF}"/>
              </a:ext>
            </a:extLst>
          </p:cNvPr>
          <p:cNvSpPr>
            <a:spLocks noGrp="1"/>
          </p:cNvSpPr>
          <p:nvPr>
            <p:ph idx="1"/>
          </p:nvPr>
        </p:nvSpPr>
        <p:spPr>
          <a:xfrm>
            <a:off x="673754" y="2160590"/>
            <a:ext cx="3973943" cy="3440110"/>
          </a:xfrm>
        </p:spPr>
        <p:txBody>
          <a:bodyPr>
            <a:normAutofit/>
          </a:bodyPr>
          <a:lstStyle/>
          <a:p>
            <a:pPr>
              <a:lnSpc>
                <a:spcPct val="90000"/>
              </a:lnSpc>
            </a:pPr>
            <a:r>
              <a:rPr lang="en-GB" sz="1700">
                <a:solidFill>
                  <a:schemeClr val="bg1"/>
                </a:solidFill>
              </a:rPr>
              <a:t>Contracts are legally binding between the two or more parties causing them to stick to the contract without failure or the contract will be broken.</a:t>
            </a:r>
          </a:p>
          <a:p>
            <a:pPr>
              <a:lnSpc>
                <a:spcPct val="90000"/>
              </a:lnSpc>
            </a:pPr>
            <a:r>
              <a:rPr lang="en-GB" sz="1700">
                <a:solidFill>
                  <a:schemeClr val="bg1"/>
                </a:solidFill>
              </a:rPr>
              <a:t>All parties can contribute to the contract to meet all parties desires and requirements.</a:t>
            </a:r>
          </a:p>
          <a:p>
            <a:pPr>
              <a:lnSpc>
                <a:spcPct val="90000"/>
              </a:lnSpc>
            </a:pPr>
            <a:r>
              <a:rPr lang="en-GB" sz="1700">
                <a:solidFill>
                  <a:schemeClr val="bg1"/>
                </a:solidFill>
              </a:rPr>
              <a:t>If the contract is broken the party providing the contract can take action and determine the best course of action if not specified within the contract.</a:t>
            </a:r>
          </a:p>
          <a:p>
            <a:pPr>
              <a:lnSpc>
                <a:spcPct val="90000"/>
              </a:lnSpc>
            </a:pPr>
            <a:endParaRPr lang="en-GB" sz="1700">
              <a:solidFill>
                <a:schemeClr val="bg1"/>
              </a:solidFill>
            </a:endParaRPr>
          </a:p>
        </p:txBody>
      </p:sp>
      <p:pic>
        <p:nvPicPr>
          <p:cNvPr id="1026" name="Picture 2" descr="Contract - Wikipedia">
            <a:extLst>
              <a:ext uri="{FF2B5EF4-FFF2-40B4-BE49-F238E27FC236}">
                <a16:creationId xmlns:a16="http://schemas.microsoft.com/office/drawing/2014/main" id="{8263EA24-835B-4180-8911-33AF9F163A6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6001" y="1717560"/>
            <a:ext cx="5143500" cy="3410364"/>
          </a:xfrm>
          <a:prstGeom prst="rect">
            <a:avLst/>
          </a:prstGeom>
          <a:noFill/>
          <a:extLst>
            <a:ext uri="{909E8E84-426E-40DD-AFC4-6F175D3DCCD1}">
              <a14:hiddenFill xmlns:a14="http://schemas.microsoft.com/office/drawing/2010/main">
                <a:solidFill>
                  <a:srgbClr val="FFFFFF"/>
                </a:solidFill>
              </a14:hiddenFill>
            </a:ext>
          </a:extLst>
        </p:spPr>
      </p:pic>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9" name="Picture 8">
            <a:extLst>
              <a:ext uri="{FF2B5EF4-FFF2-40B4-BE49-F238E27FC236}">
                <a16:creationId xmlns:a16="http://schemas.microsoft.com/office/drawing/2014/main" id="{337AE586-56D6-4602-868E-924A747D721D}"/>
              </a:ext>
            </a:extLst>
          </p:cNvPr>
          <p:cNvPicPr>
            <a:picLocks noChangeAspect="1"/>
          </p:cNvPicPr>
          <p:nvPr/>
        </p:nvPicPr>
        <p:blipFill>
          <a:blip r:embed="rId6"/>
          <a:stretch>
            <a:fillRect/>
          </a:stretch>
        </p:blipFill>
        <p:spPr>
          <a:xfrm>
            <a:off x="9381491" y="108488"/>
            <a:ext cx="2810509" cy="807945"/>
          </a:xfrm>
          <a:prstGeom prst="rect">
            <a:avLst/>
          </a:prstGeom>
        </p:spPr>
      </p:pic>
      <p:pic>
        <p:nvPicPr>
          <p:cNvPr id="4" name="Audio 3">
            <a:hlinkClick r:id="" action="ppaction://media"/>
            <a:extLst>
              <a:ext uri="{FF2B5EF4-FFF2-40B4-BE49-F238E27FC236}">
                <a16:creationId xmlns:a16="http://schemas.microsoft.com/office/drawing/2014/main" id="{53D46AFA-4E74-4565-BCDC-EB2785EC9BE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832244"/>
      </p:ext>
    </p:extLst>
  </p:cSld>
  <p:clrMapOvr>
    <a:masterClrMapping/>
  </p:clrMapOvr>
  <mc:AlternateContent xmlns:mc="http://schemas.openxmlformats.org/markup-compatibility/2006" xmlns:p14="http://schemas.microsoft.com/office/powerpoint/2010/main">
    <mc:Choice Requires="p14">
      <p:transition spd="slow" p14:dur="2000" advTm="25943"/>
    </mc:Choice>
    <mc:Fallback xmlns="">
      <p:transition spd="slow" advTm="25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6D2408-35D6-4E80-A1D1-BF108E45B386}"/>
              </a:ext>
            </a:extLst>
          </p:cNvPr>
          <p:cNvSpPr>
            <a:spLocks noGrp="1"/>
          </p:cNvSpPr>
          <p:nvPr>
            <p:ph type="title"/>
          </p:nvPr>
        </p:nvSpPr>
        <p:spPr>
          <a:xfrm>
            <a:off x="7147753" y="563827"/>
            <a:ext cx="4512989" cy="2227730"/>
          </a:xfrm>
        </p:spPr>
        <p:txBody>
          <a:bodyPr anchor="ctr">
            <a:normAutofit/>
          </a:bodyPr>
          <a:lstStyle/>
          <a:p>
            <a:r>
              <a:rPr lang="en-GB">
                <a:solidFill>
                  <a:srgbClr val="FFFFFF"/>
                </a:solidFill>
              </a:rPr>
              <a:t>Intellectual property rights </a:t>
            </a:r>
          </a:p>
        </p:txBody>
      </p:sp>
      <p:pic>
        <p:nvPicPr>
          <p:cNvPr id="5" name="Picture 4" descr="A picture containing text&#10;&#10;Description automatically generated">
            <a:extLst>
              <a:ext uri="{FF2B5EF4-FFF2-40B4-BE49-F238E27FC236}">
                <a16:creationId xmlns:a16="http://schemas.microsoft.com/office/drawing/2014/main" id="{C47A9ABC-4F0A-4AAA-A046-6C765A444C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7251" y="1336733"/>
            <a:ext cx="3856774" cy="4273433"/>
          </a:xfrm>
          <a:prstGeom prst="rect">
            <a:avLst/>
          </a:prstGeom>
        </p:spPr>
      </p:pic>
      <p:sp>
        <p:nvSpPr>
          <p:cNvPr id="3" name="Content Placeholder 2">
            <a:extLst>
              <a:ext uri="{FF2B5EF4-FFF2-40B4-BE49-F238E27FC236}">
                <a16:creationId xmlns:a16="http://schemas.microsoft.com/office/drawing/2014/main" id="{0FFD5CF5-12EE-4657-B714-2C6DB8029E4C}"/>
              </a:ext>
            </a:extLst>
          </p:cNvPr>
          <p:cNvSpPr>
            <a:spLocks noGrp="1"/>
          </p:cNvSpPr>
          <p:nvPr>
            <p:ph idx="1"/>
          </p:nvPr>
        </p:nvSpPr>
        <p:spPr>
          <a:xfrm>
            <a:off x="7147753" y="2837330"/>
            <a:ext cx="4512988" cy="3317938"/>
          </a:xfrm>
        </p:spPr>
        <p:txBody>
          <a:bodyPr anchor="t">
            <a:normAutofit/>
          </a:bodyPr>
          <a:lstStyle/>
          <a:p>
            <a:pPr marL="0" indent="0">
              <a:lnSpc>
                <a:spcPct val="90000"/>
              </a:lnSpc>
              <a:buNone/>
            </a:pPr>
            <a:r>
              <a:rPr lang="en-US" sz="1500" b="1" dirty="0">
                <a:solidFill>
                  <a:srgbClr val="FFFFFF"/>
                </a:solidFill>
              </a:rPr>
              <a:t>Law of Property Act 1925 (LPA)</a:t>
            </a:r>
            <a:br>
              <a:rPr lang="en-US" sz="1500" dirty="0">
                <a:solidFill>
                  <a:srgbClr val="FFFFFF"/>
                </a:solidFill>
              </a:rPr>
            </a:br>
            <a:r>
              <a:rPr lang="en-US" sz="1500" dirty="0">
                <a:solidFill>
                  <a:srgbClr val="FFFFFF"/>
                </a:solidFill>
              </a:rPr>
              <a:t>This piece of legislation is the core of English land law and was intended to </a:t>
            </a:r>
            <a:r>
              <a:rPr lang="en-US" sz="1500" dirty="0" err="1">
                <a:solidFill>
                  <a:srgbClr val="FFFFFF"/>
                </a:solidFill>
              </a:rPr>
              <a:t>modernise</a:t>
            </a:r>
            <a:r>
              <a:rPr lang="en-US" sz="1500" dirty="0">
                <a:solidFill>
                  <a:srgbClr val="FFFFFF"/>
                </a:solidFill>
              </a:rPr>
              <a:t> the English law of real property. It highlighted the difference between leasehold and freehold property, regulated mortgages and leases and removed some ambiguity from the previous law of property.</a:t>
            </a:r>
          </a:p>
          <a:p>
            <a:pPr marL="0" indent="0">
              <a:lnSpc>
                <a:spcPct val="90000"/>
              </a:lnSpc>
              <a:buNone/>
            </a:pPr>
            <a:r>
              <a:rPr lang="en-US" sz="1500" dirty="0">
                <a:solidFill>
                  <a:srgbClr val="FFFFFF"/>
                </a:solidFill>
              </a:rPr>
              <a:t>(Gibson, n.d.)</a:t>
            </a:r>
          </a:p>
        </p:txBody>
      </p:sp>
      <p:pic>
        <p:nvPicPr>
          <p:cNvPr id="17" name="Picture 16">
            <a:extLst>
              <a:ext uri="{FF2B5EF4-FFF2-40B4-BE49-F238E27FC236}">
                <a16:creationId xmlns:a16="http://schemas.microsoft.com/office/drawing/2014/main" id="{E5D2F055-F20D-48EA-8194-9C1B1DBAAEC8}"/>
              </a:ext>
            </a:extLst>
          </p:cNvPr>
          <p:cNvPicPr>
            <a:picLocks noChangeAspect="1"/>
          </p:cNvPicPr>
          <p:nvPr/>
        </p:nvPicPr>
        <p:blipFill>
          <a:blip r:embed="rId5"/>
          <a:stretch>
            <a:fillRect/>
          </a:stretch>
        </p:blipFill>
        <p:spPr>
          <a:xfrm>
            <a:off x="9381491" y="108488"/>
            <a:ext cx="2810509" cy="807945"/>
          </a:xfrm>
          <a:prstGeom prst="rect">
            <a:avLst/>
          </a:prstGeom>
        </p:spPr>
      </p:pic>
      <p:pic>
        <p:nvPicPr>
          <p:cNvPr id="4" name="Audio 3">
            <a:hlinkClick r:id="" action="ppaction://media"/>
            <a:extLst>
              <a:ext uri="{FF2B5EF4-FFF2-40B4-BE49-F238E27FC236}">
                <a16:creationId xmlns:a16="http://schemas.microsoft.com/office/drawing/2014/main" id="{7EFBFFB2-3334-456F-943F-513441462C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75245874"/>
      </p:ext>
    </p:extLst>
  </p:cSld>
  <p:clrMapOvr>
    <a:masterClrMapping/>
  </p:clrMapOvr>
  <mc:AlternateContent xmlns:mc="http://schemas.openxmlformats.org/markup-compatibility/2006" xmlns:p14="http://schemas.microsoft.com/office/powerpoint/2010/main">
    <mc:Choice Requires="p14">
      <p:transition spd="slow" p14:dur="2000" advTm="27291"/>
    </mc:Choice>
    <mc:Fallback xmlns="">
      <p:transition spd="slow" advTm="27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443FD-6EAA-4737-B20B-362780473769}"/>
              </a:ext>
            </a:extLst>
          </p:cNvPr>
          <p:cNvSpPr>
            <a:spLocks noGrp="1"/>
          </p:cNvSpPr>
          <p:nvPr>
            <p:ph type="title"/>
          </p:nvPr>
        </p:nvSpPr>
        <p:spPr>
          <a:xfrm>
            <a:off x="677334" y="609600"/>
            <a:ext cx="8596668" cy="1320800"/>
          </a:xfrm>
        </p:spPr>
        <p:txBody>
          <a:bodyPr anchor="t">
            <a:normAutofit/>
          </a:bodyPr>
          <a:lstStyle/>
          <a:p>
            <a:r>
              <a:rPr lang="en-GB" dirty="0"/>
              <a:t>Product safety and liability issues</a:t>
            </a:r>
            <a:br>
              <a:rPr lang="en-GB" dirty="0"/>
            </a:br>
            <a:endParaRPr lang="en-GB" dirty="0"/>
          </a:p>
        </p:txBody>
      </p:sp>
      <p:sp>
        <p:nvSpPr>
          <p:cNvPr id="3" name="Content Placeholder 2">
            <a:extLst>
              <a:ext uri="{FF2B5EF4-FFF2-40B4-BE49-F238E27FC236}">
                <a16:creationId xmlns:a16="http://schemas.microsoft.com/office/drawing/2014/main" id="{1D852F10-8FEC-40EE-9990-0D9D6DBBCD1F}"/>
              </a:ext>
            </a:extLst>
          </p:cNvPr>
          <p:cNvSpPr>
            <a:spLocks noGrp="1"/>
          </p:cNvSpPr>
          <p:nvPr>
            <p:ph idx="1"/>
          </p:nvPr>
        </p:nvSpPr>
        <p:spPr>
          <a:xfrm>
            <a:off x="4063160" y="2160589"/>
            <a:ext cx="5207839" cy="3880773"/>
          </a:xfrm>
        </p:spPr>
        <p:txBody>
          <a:bodyPr>
            <a:normAutofit/>
          </a:bodyPr>
          <a:lstStyle/>
          <a:p>
            <a:pPr>
              <a:lnSpc>
                <a:spcPct val="90000"/>
              </a:lnSpc>
            </a:pPr>
            <a:r>
              <a:rPr lang="en-US" sz="1700" dirty="0"/>
              <a:t>The General Product Safety Regulations 2005 (GPSR) require all products to be safe in their normal or reasonably foreseeable usage and enforcement authorities have powers to take appropriate action when this obligation isn’t met.</a:t>
            </a:r>
          </a:p>
          <a:p>
            <a:pPr>
              <a:lnSpc>
                <a:spcPct val="90000"/>
              </a:lnSpc>
            </a:pPr>
            <a:r>
              <a:rPr lang="en-US" sz="1700" dirty="0"/>
              <a:t>There are also specific regulations for some product sectors, setting out essential safety requirements. Where there’s crossover with the GPSR, the product-specific legislation usually takes precedence.</a:t>
            </a:r>
          </a:p>
          <a:p>
            <a:pPr marL="0" indent="0">
              <a:lnSpc>
                <a:spcPct val="90000"/>
              </a:lnSpc>
              <a:buNone/>
            </a:pPr>
            <a:r>
              <a:rPr lang="en-GB" sz="1700" dirty="0"/>
              <a:t>	(Gov, 2019)</a:t>
            </a:r>
          </a:p>
        </p:txBody>
      </p:sp>
      <p:pic>
        <p:nvPicPr>
          <p:cNvPr id="2050" name="Picture 2" descr="A Full Overview of Products Liability - Tort - LAWS.com">
            <a:extLst>
              <a:ext uri="{FF2B5EF4-FFF2-40B4-BE49-F238E27FC236}">
                <a16:creationId xmlns:a16="http://schemas.microsoft.com/office/drawing/2014/main" id="{6DD66288-0F71-47BC-921D-DDD07A6629B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845" r="11158"/>
          <a:stretch/>
        </p:blipFill>
        <p:spPr bwMode="auto">
          <a:xfrm>
            <a:off x="677334" y="2159331"/>
            <a:ext cx="3144597" cy="38823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B417988-27D1-4686-8E63-1F971C07B556}"/>
              </a:ext>
            </a:extLst>
          </p:cNvPr>
          <p:cNvPicPr>
            <a:picLocks noChangeAspect="1"/>
          </p:cNvPicPr>
          <p:nvPr/>
        </p:nvPicPr>
        <p:blipFill>
          <a:blip r:embed="rId5"/>
          <a:stretch>
            <a:fillRect/>
          </a:stretch>
        </p:blipFill>
        <p:spPr>
          <a:xfrm>
            <a:off x="9381491" y="108488"/>
            <a:ext cx="2810509" cy="807945"/>
          </a:xfrm>
          <a:prstGeom prst="rect">
            <a:avLst/>
          </a:prstGeom>
        </p:spPr>
      </p:pic>
      <p:pic>
        <p:nvPicPr>
          <p:cNvPr id="4" name="Audio 3">
            <a:hlinkClick r:id="" action="ppaction://media"/>
            <a:extLst>
              <a:ext uri="{FF2B5EF4-FFF2-40B4-BE49-F238E27FC236}">
                <a16:creationId xmlns:a16="http://schemas.microsoft.com/office/drawing/2014/main" id="{CE3D1F37-43D6-4AE8-8FB5-C7286B629F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42005256"/>
      </p:ext>
    </p:extLst>
  </p:cSld>
  <p:clrMapOvr>
    <a:masterClrMapping/>
  </p:clrMapOvr>
  <mc:AlternateContent xmlns:mc="http://schemas.openxmlformats.org/markup-compatibility/2006" xmlns:p14="http://schemas.microsoft.com/office/powerpoint/2010/main">
    <mc:Choice Requires="p14">
      <p:transition spd="slow" p14:dur="2000" advTm="33483"/>
    </mc:Choice>
    <mc:Fallback xmlns="">
      <p:transition spd="slow" advTm="33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68698-2ED9-446B-B72F-002735033BF2}"/>
              </a:ext>
            </a:extLst>
          </p:cNvPr>
          <p:cNvSpPr>
            <a:spLocks noGrp="1"/>
          </p:cNvSpPr>
          <p:nvPr>
            <p:ph type="title"/>
          </p:nvPr>
        </p:nvSpPr>
        <p:spPr>
          <a:xfrm>
            <a:off x="0" y="0"/>
            <a:ext cx="8596668" cy="1320800"/>
          </a:xfrm>
        </p:spPr>
        <p:txBody>
          <a:bodyPr>
            <a:noAutofit/>
          </a:bodyPr>
          <a:lstStyle/>
          <a:p>
            <a:r>
              <a:rPr lang="en-US" sz="2400" dirty="0">
                <a:effectLst/>
                <a:latin typeface="Arial" panose="020B0604020202020204" pitchFamily="34" charset="0"/>
              </a:rPr>
              <a:t>G1 –Applications of skills in problem solving, communication, information retrieval, working with others and the effective use of general IT facilities</a:t>
            </a:r>
            <a:endParaRPr lang="en-GB" sz="2400" dirty="0"/>
          </a:p>
        </p:txBody>
      </p:sp>
      <p:graphicFrame>
        <p:nvGraphicFramePr>
          <p:cNvPr id="1030" name="Content Placeholder 2">
            <a:extLst>
              <a:ext uri="{FF2B5EF4-FFF2-40B4-BE49-F238E27FC236}">
                <a16:creationId xmlns:a16="http://schemas.microsoft.com/office/drawing/2014/main" id="{303643C6-2A5B-46F2-84E6-007F5ECAAC9F}"/>
              </a:ext>
            </a:extLst>
          </p:cNvPr>
          <p:cNvGraphicFramePr>
            <a:graphicFrameLocks noGrp="1"/>
          </p:cNvGraphicFramePr>
          <p:nvPr>
            <p:ph idx="1"/>
            <p:extLst>
              <p:ext uri="{D42A27DB-BD31-4B8C-83A1-F6EECF244321}">
                <p14:modId xmlns:p14="http://schemas.microsoft.com/office/powerpoint/2010/main" val="1853296996"/>
              </p:ext>
            </p:extLst>
          </p:nvPr>
        </p:nvGraphicFramePr>
        <p:xfrm>
          <a:off x="0" y="1162864"/>
          <a:ext cx="8963284" cy="43743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A picture containing chain, pinwheel, metalware, vector graphics&#10;&#10;Description automatically generated">
            <a:extLst>
              <a:ext uri="{FF2B5EF4-FFF2-40B4-BE49-F238E27FC236}">
                <a16:creationId xmlns:a16="http://schemas.microsoft.com/office/drawing/2014/main" id="{2065B299-AD22-4F86-B796-38A26958B4F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136342" y="1130889"/>
            <a:ext cx="1360162" cy="1432704"/>
          </a:xfrm>
          <a:prstGeom prst="rect">
            <a:avLst/>
          </a:prstGeom>
        </p:spPr>
      </p:pic>
      <p:pic>
        <p:nvPicPr>
          <p:cNvPr id="7" name="Picture 6">
            <a:extLst>
              <a:ext uri="{FF2B5EF4-FFF2-40B4-BE49-F238E27FC236}">
                <a16:creationId xmlns:a16="http://schemas.microsoft.com/office/drawing/2014/main" id="{5D7ADAB4-2408-4B20-8D2C-5258177C31B6}"/>
              </a:ext>
            </a:extLst>
          </p:cNvPr>
          <p:cNvPicPr>
            <a:picLocks noChangeAspect="1"/>
          </p:cNvPicPr>
          <p:nvPr/>
        </p:nvPicPr>
        <p:blipFill>
          <a:blip r:embed="rId11"/>
          <a:stretch>
            <a:fillRect/>
          </a:stretch>
        </p:blipFill>
        <p:spPr>
          <a:xfrm>
            <a:off x="6443730" y="1976928"/>
            <a:ext cx="2239411" cy="1491448"/>
          </a:xfrm>
          <a:prstGeom prst="rect">
            <a:avLst/>
          </a:prstGeom>
        </p:spPr>
      </p:pic>
      <p:pic>
        <p:nvPicPr>
          <p:cNvPr id="10" name="Picture 9" descr="Graphical user interface&#10;&#10;Description automatically generated">
            <a:extLst>
              <a:ext uri="{FF2B5EF4-FFF2-40B4-BE49-F238E27FC236}">
                <a16:creationId xmlns:a16="http://schemas.microsoft.com/office/drawing/2014/main" id="{E4CDAE58-DFB8-49EA-98B8-98387BF2442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56733" y="2706511"/>
            <a:ext cx="1939771" cy="1939771"/>
          </a:xfrm>
          <a:prstGeom prst="rect">
            <a:avLst/>
          </a:prstGeom>
        </p:spPr>
      </p:pic>
      <p:pic>
        <p:nvPicPr>
          <p:cNvPr id="1026" name="Picture 2" descr="The Business Case for Team Development &amp; Team Coaching | A.J. O'Connor  Associates | Human Capital Consulting">
            <a:extLst>
              <a:ext uri="{FF2B5EF4-FFF2-40B4-BE49-F238E27FC236}">
                <a16:creationId xmlns:a16="http://schemas.microsoft.com/office/drawing/2014/main" id="{8C6108DB-39DB-4BF4-BC81-989E2634957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273531" y="4049808"/>
            <a:ext cx="3080551" cy="164532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9F09165-F7CF-422E-8E67-1257B23B6902}"/>
              </a:ext>
            </a:extLst>
          </p:cNvPr>
          <p:cNvPicPr>
            <a:picLocks noChangeAspect="1"/>
          </p:cNvPicPr>
          <p:nvPr/>
        </p:nvPicPr>
        <p:blipFill>
          <a:blip r:embed="rId14"/>
          <a:stretch>
            <a:fillRect/>
          </a:stretch>
        </p:blipFill>
        <p:spPr>
          <a:xfrm>
            <a:off x="397913" y="4872472"/>
            <a:ext cx="2257410" cy="1269793"/>
          </a:xfrm>
          <a:prstGeom prst="rect">
            <a:avLst/>
          </a:prstGeom>
        </p:spPr>
      </p:pic>
      <p:pic>
        <p:nvPicPr>
          <p:cNvPr id="9" name="Picture 8">
            <a:extLst>
              <a:ext uri="{FF2B5EF4-FFF2-40B4-BE49-F238E27FC236}">
                <a16:creationId xmlns:a16="http://schemas.microsoft.com/office/drawing/2014/main" id="{DF912DA2-7A77-46F3-8088-48B913431332}"/>
              </a:ext>
            </a:extLst>
          </p:cNvPr>
          <p:cNvPicPr>
            <a:picLocks noChangeAspect="1"/>
          </p:cNvPicPr>
          <p:nvPr/>
        </p:nvPicPr>
        <p:blipFill>
          <a:blip r:embed="rId15"/>
          <a:stretch>
            <a:fillRect/>
          </a:stretch>
        </p:blipFill>
        <p:spPr>
          <a:xfrm>
            <a:off x="9381491" y="108488"/>
            <a:ext cx="2810509" cy="807945"/>
          </a:xfrm>
          <a:prstGeom prst="rect">
            <a:avLst/>
          </a:prstGeom>
        </p:spPr>
      </p:pic>
      <p:pic>
        <p:nvPicPr>
          <p:cNvPr id="3" name="Audio 2">
            <a:hlinkClick r:id="" action="ppaction://media"/>
            <a:extLst>
              <a:ext uri="{FF2B5EF4-FFF2-40B4-BE49-F238E27FC236}">
                <a16:creationId xmlns:a16="http://schemas.microsoft.com/office/drawing/2014/main" id="{8966AD41-B3BE-43BE-8384-0E053CDD5D42}"/>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10114876"/>
      </p:ext>
    </p:extLst>
  </p:cSld>
  <p:clrMapOvr>
    <a:masterClrMapping/>
  </p:clrMapOvr>
  <mc:AlternateContent xmlns:mc="http://schemas.openxmlformats.org/markup-compatibility/2006" xmlns:p14="http://schemas.microsoft.com/office/powerpoint/2010/main">
    <mc:Choice Requires="p14">
      <p:transition spd="slow" p14:dur="2000" advTm="27650"/>
    </mc:Choice>
    <mc:Fallback xmlns="">
      <p:transition spd="slow" advTm="27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Text&#10;&#10;Description automatically generated">
            <a:extLst>
              <a:ext uri="{FF2B5EF4-FFF2-40B4-BE49-F238E27FC236}">
                <a16:creationId xmlns:a16="http://schemas.microsoft.com/office/drawing/2014/main" id="{844CB308-5885-4435-9148-ED12F2B137FC}"/>
              </a:ext>
            </a:extLst>
          </p:cNvPr>
          <p:cNvPicPr>
            <a:picLocks noChangeAspect="1"/>
          </p:cNvPicPr>
          <p:nvPr/>
        </p:nvPicPr>
        <p:blipFill rotWithShape="1">
          <a:blip r:embed="rId5">
            <a:extLst>
              <a:ext uri="{28A0092B-C50C-407E-A947-70E740481C1C}">
                <a14:useLocalDpi xmlns:a14="http://schemas.microsoft.com/office/drawing/2010/main" val="0"/>
              </a:ext>
            </a:extLst>
          </a:blip>
          <a:srcRect l="16604" r="17264" b="1"/>
          <a:stretch/>
        </p:blipFill>
        <p:spPr>
          <a:xfrm>
            <a:off x="4528456" y="-1"/>
            <a:ext cx="766354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37C4056-EA62-452B-A13A-D94A5E7C55DA}"/>
              </a:ext>
            </a:extLst>
          </p:cNvPr>
          <p:cNvSpPr>
            <a:spLocks noGrp="1"/>
          </p:cNvSpPr>
          <p:nvPr>
            <p:ph type="title"/>
          </p:nvPr>
        </p:nvSpPr>
        <p:spPr>
          <a:xfrm>
            <a:off x="143933" y="156238"/>
            <a:ext cx="3851123" cy="1320800"/>
          </a:xfrm>
        </p:spPr>
        <p:txBody>
          <a:bodyPr>
            <a:normAutofit/>
          </a:bodyPr>
          <a:lstStyle/>
          <a:p>
            <a:pPr>
              <a:lnSpc>
                <a:spcPct val="90000"/>
              </a:lnSpc>
            </a:pPr>
            <a:r>
              <a:rPr lang="en-GB" sz="1700" dirty="0"/>
              <a:t>G2 –Plan self-learning and improve performance as a foundation for lifelong learning and continuous professional development.</a:t>
            </a:r>
            <a:br>
              <a:rPr lang="en-GB" sz="1700" dirty="0"/>
            </a:br>
            <a:endParaRPr lang="en-GB" sz="1700" dirty="0"/>
          </a:p>
        </p:txBody>
      </p:sp>
      <p:sp>
        <p:nvSpPr>
          <p:cNvPr id="3" name="Content Placeholder 2">
            <a:extLst>
              <a:ext uri="{FF2B5EF4-FFF2-40B4-BE49-F238E27FC236}">
                <a16:creationId xmlns:a16="http://schemas.microsoft.com/office/drawing/2014/main" id="{BC3F8FA8-DDA0-4645-9A8A-5C8B87F0CAFE}"/>
              </a:ext>
            </a:extLst>
          </p:cNvPr>
          <p:cNvSpPr>
            <a:spLocks noGrp="1"/>
          </p:cNvSpPr>
          <p:nvPr>
            <p:ph idx="1"/>
          </p:nvPr>
        </p:nvSpPr>
        <p:spPr>
          <a:xfrm>
            <a:off x="677334" y="2160589"/>
            <a:ext cx="3851122" cy="3880773"/>
          </a:xfrm>
        </p:spPr>
        <p:txBody>
          <a:bodyPr>
            <a:normAutofit/>
          </a:bodyPr>
          <a:lstStyle/>
          <a:p>
            <a:pPr>
              <a:lnSpc>
                <a:spcPct val="90000"/>
              </a:lnSpc>
            </a:pPr>
            <a:r>
              <a:rPr lang="en-GB" sz="1500"/>
              <a:t>Improve the quality of my work </a:t>
            </a:r>
          </a:p>
          <a:p>
            <a:pPr>
              <a:lnSpc>
                <a:spcPct val="90000"/>
              </a:lnSpc>
            </a:pPr>
            <a:r>
              <a:rPr lang="en-GB" sz="1500"/>
              <a:t>Gain better experience with information gathering </a:t>
            </a:r>
          </a:p>
          <a:p>
            <a:pPr>
              <a:lnSpc>
                <a:spcPct val="90000"/>
              </a:lnSpc>
            </a:pPr>
            <a:r>
              <a:rPr lang="en-GB" sz="1500"/>
              <a:t>Apply gained knowledge to work</a:t>
            </a:r>
          </a:p>
          <a:p>
            <a:pPr>
              <a:lnSpc>
                <a:spcPct val="90000"/>
              </a:lnSpc>
            </a:pPr>
            <a:r>
              <a:rPr lang="en-GB" sz="1500"/>
              <a:t>Dedicate more time to re reading my work</a:t>
            </a:r>
          </a:p>
          <a:p>
            <a:pPr>
              <a:lnSpc>
                <a:spcPct val="90000"/>
              </a:lnSpc>
            </a:pPr>
            <a:r>
              <a:rPr lang="en-GB" sz="1500"/>
              <a:t>Continue to gain knowledge with all my subjects</a:t>
            </a:r>
          </a:p>
          <a:p>
            <a:pPr>
              <a:lnSpc>
                <a:spcPct val="90000"/>
              </a:lnSpc>
            </a:pPr>
            <a:r>
              <a:rPr lang="en-GB" sz="1500"/>
              <a:t>Communicate more to the lecture and others</a:t>
            </a:r>
          </a:p>
          <a:p>
            <a:pPr>
              <a:lnSpc>
                <a:spcPct val="90000"/>
              </a:lnSpc>
            </a:pPr>
            <a:r>
              <a:rPr lang="en-GB" sz="1500"/>
              <a:t>Completing my degree</a:t>
            </a:r>
          </a:p>
          <a:p>
            <a:pPr>
              <a:lnSpc>
                <a:spcPct val="90000"/>
              </a:lnSpc>
            </a:pPr>
            <a:r>
              <a:rPr lang="en-GB" sz="1500"/>
              <a:t>Move on to bigger and better things</a:t>
            </a:r>
          </a:p>
          <a:p>
            <a:pPr>
              <a:lnSpc>
                <a:spcPct val="90000"/>
              </a:lnSpc>
            </a:pPr>
            <a:endParaRPr lang="en-GB" sz="1500" u="sng"/>
          </a:p>
        </p:txBody>
      </p:sp>
      <p:cxnSp>
        <p:nvCxnSpPr>
          <p:cNvPr id="14" name="Straight Connector 1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TextBox 9">
            <a:extLst>
              <a:ext uri="{FF2B5EF4-FFF2-40B4-BE49-F238E27FC236}">
                <a16:creationId xmlns:a16="http://schemas.microsoft.com/office/drawing/2014/main" id="{B9677E85-964C-402B-A566-5A80489D145A}"/>
              </a:ext>
            </a:extLst>
          </p:cNvPr>
          <p:cNvSpPr txBox="1"/>
          <p:nvPr/>
        </p:nvSpPr>
        <p:spPr>
          <a:xfrm>
            <a:off x="293915" y="1405387"/>
            <a:ext cx="3124200" cy="646331"/>
          </a:xfrm>
          <a:prstGeom prst="rect">
            <a:avLst/>
          </a:prstGeom>
          <a:noFill/>
        </p:spPr>
        <p:txBody>
          <a:bodyPr wrap="square" rtlCol="0">
            <a:spAutoFit/>
          </a:bodyPr>
          <a:lstStyle/>
          <a:p>
            <a:r>
              <a:rPr lang="en-GB" u="sng" dirty="0"/>
              <a:t>My personal Development plan</a:t>
            </a:r>
          </a:p>
        </p:txBody>
      </p:sp>
      <p:pic>
        <p:nvPicPr>
          <p:cNvPr id="5" name="Audio 4">
            <a:hlinkClick r:id="" action="ppaction://media"/>
            <a:extLst>
              <a:ext uri="{FF2B5EF4-FFF2-40B4-BE49-F238E27FC236}">
                <a16:creationId xmlns:a16="http://schemas.microsoft.com/office/drawing/2014/main" id="{D107D08A-01F0-4363-9D2A-DC87DF8ACF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65294248"/>
      </p:ext>
    </p:extLst>
  </p:cSld>
  <p:clrMapOvr>
    <a:masterClrMapping/>
  </p:clrMapOvr>
  <mc:AlternateContent xmlns:mc="http://schemas.openxmlformats.org/markup-compatibility/2006" xmlns:p14="http://schemas.microsoft.com/office/powerpoint/2010/main">
    <mc:Choice Requires="p14">
      <p:transition spd="slow" p14:dur="2000" advTm="50777"/>
    </mc:Choice>
    <mc:Fallback xmlns="">
      <p:transition spd="slow" advTm="50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74A0B-24EC-4B3C-AE8D-02872E72C8F6}"/>
              </a:ext>
            </a:extLst>
          </p:cNvPr>
          <p:cNvSpPr>
            <a:spLocks noGrp="1"/>
          </p:cNvSpPr>
          <p:nvPr>
            <p:ph type="title"/>
          </p:nvPr>
        </p:nvSpPr>
        <p:spPr>
          <a:xfrm>
            <a:off x="0" y="0"/>
            <a:ext cx="8596668" cy="1320800"/>
          </a:xfrm>
        </p:spPr>
        <p:txBody>
          <a:bodyPr/>
          <a:lstStyle/>
          <a:p>
            <a:r>
              <a:rPr lang="en-GB" dirty="0"/>
              <a:t>References and acknowledgements </a:t>
            </a:r>
          </a:p>
        </p:txBody>
      </p:sp>
      <p:sp>
        <p:nvSpPr>
          <p:cNvPr id="3" name="Content Placeholder 2">
            <a:extLst>
              <a:ext uri="{FF2B5EF4-FFF2-40B4-BE49-F238E27FC236}">
                <a16:creationId xmlns:a16="http://schemas.microsoft.com/office/drawing/2014/main" id="{C7A0E8F8-48FB-4460-B482-AF1B2447F7DA}"/>
              </a:ext>
            </a:extLst>
          </p:cNvPr>
          <p:cNvSpPr>
            <a:spLocks noGrp="1"/>
          </p:cNvSpPr>
          <p:nvPr>
            <p:ph idx="1"/>
          </p:nvPr>
        </p:nvSpPr>
        <p:spPr>
          <a:xfrm>
            <a:off x="108284" y="890337"/>
            <a:ext cx="9622917" cy="4874299"/>
          </a:xfrm>
        </p:spPr>
        <p:txBody>
          <a:bodyPr/>
          <a:lstStyle/>
          <a:p>
            <a:r>
              <a:rPr lang="en-GB" sz="1400" dirty="0" err="1"/>
              <a:t>Lucidchart</a:t>
            </a:r>
            <a:r>
              <a:rPr lang="en-GB" sz="1400" dirty="0"/>
              <a:t>, n.d. </a:t>
            </a:r>
            <a:r>
              <a:rPr lang="en-US" sz="1400" b="1" dirty="0"/>
              <a:t>How to explain technical ideas to a non-technical audience</a:t>
            </a:r>
          </a:p>
          <a:p>
            <a:pPr marL="0" indent="0">
              <a:buNone/>
            </a:pPr>
            <a:r>
              <a:rPr lang="en-US" sz="1400" b="1" dirty="0"/>
              <a:t>Available at : </a:t>
            </a:r>
            <a:r>
              <a:rPr lang="en-US" sz="1400" b="1" dirty="0">
                <a:hlinkClick r:id="rId4"/>
              </a:rPr>
              <a:t>https://www.lucidchart.com/blog/how-to-explain-technical-ideas-to-a-non-technical-audience</a:t>
            </a:r>
            <a:endParaRPr lang="en-US" sz="1400" b="1" dirty="0"/>
          </a:p>
          <a:p>
            <a:r>
              <a:rPr lang="en-GB" sz="1400" dirty="0"/>
              <a:t>HSE, n.d. </a:t>
            </a:r>
            <a:r>
              <a:rPr lang="en-US" sz="1400" b="1" dirty="0"/>
              <a:t>Health and Safety at Work </a:t>
            </a:r>
            <a:r>
              <a:rPr lang="en-US" sz="1400" b="1" dirty="0" err="1"/>
              <a:t>etc</a:t>
            </a:r>
            <a:r>
              <a:rPr lang="en-US" sz="1400" b="1" dirty="0"/>
              <a:t> Act 1974 </a:t>
            </a:r>
          </a:p>
          <a:p>
            <a:pPr marL="0" indent="0">
              <a:buNone/>
            </a:pPr>
            <a:r>
              <a:rPr lang="en-US" sz="1400" b="1" dirty="0"/>
              <a:t>Available at : </a:t>
            </a:r>
            <a:r>
              <a:rPr lang="en-US" sz="1400" b="1" dirty="0">
                <a:hlinkClick r:id="rId5"/>
              </a:rPr>
              <a:t>https://www.hse.gov.uk/legislation/hswa.htm</a:t>
            </a:r>
            <a:endParaRPr lang="en-GB" sz="1400" b="1" dirty="0"/>
          </a:p>
          <a:p>
            <a:r>
              <a:rPr lang="en-GB" sz="1400" dirty="0"/>
              <a:t>Gibson A, n.d. </a:t>
            </a:r>
            <a:r>
              <a:rPr lang="en-GB" sz="1400" b="1" dirty="0"/>
              <a:t>Property Law Guide</a:t>
            </a:r>
          </a:p>
          <a:p>
            <a:pPr marL="0" indent="0">
              <a:buNone/>
            </a:pPr>
            <a:r>
              <a:rPr lang="en-GB" sz="1400" b="1" dirty="0"/>
              <a:t>Available at : </a:t>
            </a:r>
            <a:r>
              <a:rPr lang="en-GB" sz="1400" b="1" dirty="0">
                <a:hlinkClick r:id="rId6"/>
              </a:rPr>
              <a:t>https://www.thelawyerportal.com/free-guides/areas-legal-practice/property-law-guide/</a:t>
            </a:r>
            <a:endParaRPr lang="en-US" sz="1400" b="1" dirty="0"/>
          </a:p>
          <a:p>
            <a:r>
              <a:rPr lang="en-GB" sz="1400" dirty="0"/>
              <a:t>Government, 29</a:t>
            </a:r>
            <a:r>
              <a:rPr lang="en-GB" sz="1400" baseline="30000" dirty="0"/>
              <a:t>th</a:t>
            </a:r>
            <a:r>
              <a:rPr lang="en-GB" sz="1400" dirty="0"/>
              <a:t> March 2019 </a:t>
            </a:r>
            <a:r>
              <a:rPr lang="en-US" sz="1400" b="1" dirty="0"/>
              <a:t>Product safety advice for businesses </a:t>
            </a:r>
          </a:p>
          <a:p>
            <a:pPr marL="0" indent="0">
              <a:buNone/>
            </a:pPr>
            <a:r>
              <a:rPr lang="en-GB" sz="1400" b="1" dirty="0"/>
              <a:t>Available at : </a:t>
            </a:r>
            <a:r>
              <a:rPr lang="en-GB" sz="1400" b="1" dirty="0">
                <a:hlinkClick r:id="rId7"/>
              </a:rPr>
              <a:t>https://www.gov.uk/guidance/product-safety-advice-for-businesses</a:t>
            </a:r>
            <a:endParaRPr lang="en-GB" sz="1400" b="1" dirty="0"/>
          </a:p>
          <a:p>
            <a:pPr marL="0" indent="0">
              <a:buNone/>
            </a:pPr>
            <a:endParaRPr lang="en-GB" sz="1400" b="1" dirty="0"/>
          </a:p>
        </p:txBody>
      </p:sp>
      <p:pic>
        <p:nvPicPr>
          <p:cNvPr id="4" name="Picture 3">
            <a:extLst>
              <a:ext uri="{FF2B5EF4-FFF2-40B4-BE49-F238E27FC236}">
                <a16:creationId xmlns:a16="http://schemas.microsoft.com/office/drawing/2014/main" id="{182D5547-BEE9-40C8-B36B-2D31CF4F2D2A}"/>
              </a:ext>
            </a:extLst>
          </p:cNvPr>
          <p:cNvPicPr>
            <a:picLocks noChangeAspect="1"/>
          </p:cNvPicPr>
          <p:nvPr/>
        </p:nvPicPr>
        <p:blipFill>
          <a:blip r:embed="rId8"/>
          <a:stretch>
            <a:fillRect/>
          </a:stretch>
        </p:blipFill>
        <p:spPr>
          <a:xfrm>
            <a:off x="9381491" y="108488"/>
            <a:ext cx="2810509" cy="807945"/>
          </a:xfrm>
          <a:prstGeom prst="rect">
            <a:avLst/>
          </a:prstGeom>
        </p:spPr>
      </p:pic>
      <p:pic>
        <p:nvPicPr>
          <p:cNvPr id="5" name="Audio 4">
            <a:hlinkClick r:id="" action="ppaction://media"/>
            <a:extLst>
              <a:ext uri="{FF2B5EF4-FFF2-40B4-BE49-F238E27FC236}">
                <a16:creationId xmlns:a16="http://schemas.microsoft.com/office/drawing/2014/main" id="{BBB281BE-C751-4E95-8D4C-44DDB7D6796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42236436"/>
      </p:ext>
    </p:extLst>
  </p:cSld>
  <p:clrMapOvr>
    <a:masterClrMapping/>
  </p:clrMapOvr>
  <mc:AlternateContent xmlns:mc="http://schemas.openxmlformats.org/markup-compatibility/2006" xmlns:p14="http://schemas.microsoft.com/office/powerpoint/2010/main">
    <mc:Choice Requires="p14">
      <p:transition spd="slow" p14:dur="2000" advTm="5495"/>
    </mc:Choice>
    <mc:Fallback xmlns="">
      <p:transition spd="slow" advTm="5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3297AF0-1C24-49E2-A157-2FCD1E122162}"/>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dirty="0">
                <a:solidFill>
                  <a:schemeClr val="accent1"/>
                </a:solidFill>
                <a:latin typeface="+mj-lt"/>
                <a:ea typeface="+mj-ea"/>
                <a:cs typeface="+mj-cs"/>
              </a:rPr>
              <a:t>Thank you for listening</a:t>
            </a:r>
          </a:p>
        </p:txBody>
      </p:sp>
      <p:pic>
        <p:nvPicPr>
          <p:cNvPr id="4" name="Picture 3" descr="Text&#10;&#10;Description automatically generated">
            <a:extLst>
              <a:ext uri="{FF2B5EF4-FFF2-40B4-BE49-F238E27FC236}">
                <a16:creationId xmlns:a16="http://schemas.microsoft.com/office/drawing/2014/main" id="{24A0340C-35CE-4A80-B001-8DAAD24AE546}"/>
              </a:ext>
            </a:extLst>
          </p:cNvPr>
          <p:cNvPicPr>
            <a:picLocks noChangeAspect="1"/>
          </p:cNvPicPr>
          <p:nvPr/>
        </p:nvPicPr>
        <p:blipFill rotWithShape="1">
          <a:blip r:embed="rId4">
            <a:extLst>
              <a:ext uri="{28A0092B-C50C-407E-A947-70E740481C1C}">
                <a14:useLocalDpi xmlns:a14="http://schemas.microsoft.com/office/drawing/2010/main" val="0"/>
              </a:ext>
            </a:extLst>
          </a:blip>
          <a:srcRect t="968" r="-1" b="2062"/>
          <a:stretch/>
        </p:blipFill>
        <p:spPr>
          <a:xfrm>
            <a:off x="985968" y="1568126"/>
            <a:ext cx="8288033" cy="2665546"/>
          </a:xfrm>
          <a:prstGeom prst="rect">
            <a:avLst/>
          </a:prstGeom>
        </p:spPr>
      </p:pic>
      <p:pic>
        <p:nvPicPr>
          <p:cNvPr id="3" name="Audio 2">
            <a:hlinkClick r:id="" action="ppaction://media"/>
            <a:extLst>
              <a:ext uri="{FF2B5EF4-FFF2-40B4-BE49-F238E27FC236}">
                <a16:creationId xmlns:a16="http://schemas.microsoft.com/office/drawing/2014/main" id="{5800F517-93AC-491F-B135-7036AB1473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0193617"/>
      </p:ext>
    </p:extLst>
  </p:cSld>
  <p:clrMapOvr>
    <a:masterClrMapping/>
  </p:clrMapOvr>
  <mc:AlternateContent xmlns:mc="http://schemas.openxmlformats.org/markup-compatibility/2006" xmlns:p14="http://schemas.microsoft.com/office/powerpoint/2010/main">
    <mc:Choice Requires="p14">
      <p:transition spd="slow" p14:dur="2000" advTm="3575"/>
    </mc:Choice>
    <mc:Fallback xmlns="">
      <p:transition spd="slow" advTm="3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1206</Words>
  <Application>Microsoft Office PowerPoint</Application>
  <PresentationFormat>Widescreen</PresentationFormat>
  <Paragraphs>123</Paragraphs>
  <Slides>13</Slides>
  <Notes>8</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ACMA4007 Engineering application and study skills</vt:lpstr>
      <vt:lpstr>Introduction &amp; Contents</vt:lpstr>
      <vt:lpstr>D6 –Communication of work to technical and non-technical audiences </vt:lpstr>
      <vt:lpstr>EL5 –Awareness of relevant legal requirements governing engineering activities  </vt:lpstr>
      <vt:lpstr>Personal</vt:lpstr>
      <vt:lpstr>Health and safety</vt:lpstr>
      <vt:lpstr>Contract</vt:lpstr>
      <vt:lpstr>Intellectual property rights </vt:lpstr>
      <vt:lpstr>Product safety and liability issues </vt:lpstr>
      <vt:lpstr>G1 –Applications of skills in problem solving, communication, information retrieval, working with others and the effective use of general IT facilities</vt:lpstr>
      <vt:lpstr>G2 –Plan self-learning and improve performance as a foundation for lifelong learning and continuous professional development. </vt:lpstr>
      <vt:lpstr>References and acknowledgements </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ACMA4007 Engineering application and study skills</dc:title>
  <dc:creator>William Jake Taylor (1909829)</dc:creator>
  <cp:lastModifiedBy>William Jake Taylor (1909829)</cp:lastModifiedBy>
  <cp:revision>2</cp:revision>
  <dcterms:created xsi:type="dcterms:W3CDTF">2021-01-09T18:26:33Z</dcterms:created>
  <dcterms:modified xsi:type="dcterms:W3CDTF">2021-01-10T13:27:02Z</dcterms:modified>
</cp:coreProperties>
</file>