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8288000" cy="10287000"/>
  <p:notesSz cx="6858000" cy="9144000"/>
  <p:embeddedFontLst>
    <p:embeddedFont>
      <p:font typeface="Open Sans Bold" panose="020B0604020202020204" charset="0"/>
      <p:regular r:id="rId15"/>
    </p:embeddedFont>
    <p:embeddedFont>
      <p:font typeface="The Seasons" panose="020B0604020202020204" charset="0"/>
      <p:regular r:id="rId16"/>
    </p:embeddedFont>
    <p:embeddedFont>
      <p:font typeface="The Seasons Bold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77" d="100"/>
          <a:sy n="77" d="100"/>
        </p:scale>
        <p:origin x="54" y="1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6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3891715"/>
            <a:ext cx="3915918" cy="8229600"/>
          </a:xfrm>
          <a:custGeom>
            <a:avLst/>
            <a:gdLst/>
            <a:ahLst/>
            <a:cxnLst/>
            <a:rect l="l" t="t" r="r" b="b"/>
            <a:pathLst>
              <a:path w="3915918" h="8229600">
                <a:moveTo>
                  <a:pt x="0" y="0"/>
                </a:moveTo>
                <a:lnTo>
                  <a:pt x="3915918" y="0"/>
                </a:lnTo>
                <a:lnTo>
                  <a:pt x="391591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9376254">
            <a:off x="14640380" y="-1463220"/>
            <a:ext cx="3915918" cy="8229600"/>
          </a:xfrm>
          <a:custGeom>
            <a:avLst/>
            <a:gdLst/>
            <a:ahLst/>
            <a:cxnLst/>
            <a:rect l="l" t="t" r="r" b="b"/>
            <a:pathLst>
              <a:path w="3915918" h="8229600">
                <a:moveTo>
                  <a:pt x="0" y="0"/>
                </a:moveTo>
                <a:lnTo>
                  <a:pt x="3915918" y="0"/>
                </a:lnTo>
                <a:lnTo>
                  <a:pt x="391591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4225912" y="1028700"/>
            <a:ext cx="9836175" cy="8229600"/>
          </a:xfrm>
          <a:custGeom>
            <a:avLst/>
            <a:gdLst/>
            <a:ahLst/>
            <a:cxnLst/>
            <a:rect l="l" t="t" r="r" b="b"/>
            <a:pathLst>
              <a:path w="9836175" h="8229600">
                <a:moveTo>
                  <a:pt x="0" y="0"/>
                </a:moveTo>
                <a:lnTo>
                  <a:pt x="9836176" y="0"/>
                </a:lnTo>
                <a:lnTo>
                  <a:pt x="983617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3272509" y="6282469"/>
            <a:ext cx="4868024" cy="4611346"/>
          </a:xfrm>
          <a:custGeom>
            <a:avLst/>
            <a:gdLst/>
            <a:ahLst/>
            <a:cxnLst/>
            <a:rect l="l" t="t" r="r" b="b"/>
            <a:pathLst>
              <a:path w="4868024" h="4611346">
                <a:moveTo>
                  <a:pt x="0" y="0"/>
                </a:moveTo>
                <a:lnTo>
                  <a:pt x="4868024" y="0"/>
                </a:lnTo>
                <a:lnTo>
                  <a:pt x="4868024" y="4611347"/>
                </a:lnTo>
                <a:lnTo>
                  <a:pt x="0" y="461134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2346178" y="577651"/>
            <a:ext cx="12470108" cy="44701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386"/>
              </a:lnSpc>
            </a:pPr>
            <a:r>
              <a:rPr lang="en-US" sz="8133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An Analysis of the Problems Facing Green Haven Florists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007697" y="6806064"/>
            <a:ext cx="10685662" cy="31641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575"/>
              </a:lnSpc>
            </a:pPr>
            <a:r>
              <a:rPr lang="en-US" sz="2553" b="1" spc="505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Student Name: Saba Iftikhar Ali</a:t>
            </a:r>
          </a:p>
          <a:p>
            <a:pPr algn="r">
              <a:lnSpc>
                <a:spcPts val="3575"/>
              </a:lnSpc>
            </a:pPr>
            <a:r>
              <a:rPr lang="en-US" sz="2553" b="1" spc="505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Student ID:2505347 </a:t>
            </a:r>
          </a:p>
          <a:p>
            <a:pPr algn="r">
              <a:lnSpc>
                <a:spcPts val="3575"/>
              </a:lnSpc>
            </a:pPr>
            <a:r>
              <a:rPr lang="en-US" sz="2553" b="1" spc="505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Lecturer’s Name: Annamarie Dufficy</a:t>
            </a:r>
          </a:p>
          <a:p>
            <a:pPr algn="r">
              <a:lnSpc>
                <a:spcPts val="3575"/>
              </a:lnSpc>
            </a:pPr>
            <a:r>
              <a:rPr lang="en-US" sz="2553" b="1" spc="505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 Module Code: LCLM 4004</a:t>
            </a:r>
          </a:p>
          <a:p>
            <a:pPr algn="r">
              <a:lnSpc>
                <a:spcPts val="3575"/>
              </a:lnSpc>
            </a:pPr>
            <a:r>
              <a:rPr lang="en-US" sz="2553" b="1" spc="505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Module Name: Problem Solving and Decision Making</a:t>
            </a:r>
          </a:p>
          <a:p>
            <a:pPr algn="r">
              <a:lnSpc>
                <a:spcPts val="3575"/>
              </a:lnSpc>
            </a:pPr>
            <a:r>
              <a:rPr lang="en-US" sz="2553" b="1" spc="505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Component 1: Green Haven Florists</a:t>
            </a:r>
          </a:p>
          <a:p>
            <a:pPr algn="r">
              <a:lnSpc>
                <a:spcPts val="3575"/>
              </a:lnSpc>
            </a:pPr>
            <a:endParaRPr lang="en-US" sz="2553" b="1" spc="505">
              <a:solidFill>
                <a:srgbClr val="3C2416"/>
              </a:solidFill>
              <a:latin typeface="The Seasons Bold"/>
              <a:ea typeface="The Seasons Bold"/>
              <a:cs typeface="The Seasons Bold"/>
              <a:sym typeface="The Seasons Bol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 rot="-9376254">
            <a:off x="14640380" y="-1463220"/>
            <a:ext cx="3915918" cy="8229600"/>
          </a:xfrm>
          <a:custGeom>
            <a:avLst/>
            <a:gdLst/>
            <a:ahLst/>
            <a:cxnLst/>
            <a:rect l="l" t="t" r="r" b="b"/>
            <a:pathLst>
              <a:path w="3915918" h="8229600">
                <a:moveTo>
                  <a:pt x="0" y="0"/>
                </a:moveTo>
                <a:lnTo>
                  <a:pt x="3915918" y="0"/>
                </a:lnTo>
                <a:lnTo>
                  <a:pt x="391591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3887116" y="5842172"/>
            <a:ext cx="9836175" cy="8229600"/>
          </a:xfrm>
          <a:custGeom>
            <a:avLst/>
            <a:gdLst/>
            <a:ahLst/>
            <a:cxnLst/>
            <a:rect l="l" t="t" r="r" b="b"/>
            <a:pathLst>
              <a:path w="9836175" h="8229600">
                <a:moveTo>
                  <a:pt x="0" y="0"/>
                </a:moveTo>
                <a:lnTo>
                  <a:pt x="9836176" y="0"/>
                </a:lnTo>
                <a:lnTo>
                  <a:pt x="983617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1424454" y="-104142"/>
            <a:ext cx="7230035" cy="18846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719"/>
              </a:lnSpc>
            </a:pPr>
            <a:r>
              <a:rPr lang="en-US" sz="9799" b="1">
                <a:solidFill>
                  <a:srgbClr val="000000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4571" y="2062652"/>
            <a:ext cx="9952192" cy="7597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42012" lvl="1" indent="-421006" algn="l">
              <a:lnSpc>
                <a:spcPts val="5460"/>
              </a:lnSpc>
              <a:buAutoNum type="arabicPeriod"/>
            </a:pPr>
            <a:r>
              <a:rPr lang="en-US" sz="3900">
                <a:solidFill>
                  <a:srgbClr val="3C2416"/>
                </a:solidFill>
                <a:latin typeface="The Seasons"/>
                <a:ea typeface="The Seasons"/>
                <a:cs typeface="The Seasons"/>
                <a:sym typeface="The Seasons"/>
              </a:rPr>
              <a:t> An overview of Green Haven Florists and the nature of the problems the business is facing</a:t>
            </a:r>
          </a:p>
          <a:p>
            <a:pPr marL="842012" lvl="1" indent="-421006" algn="l">
              <a:lnSpc>
                <a:spcPts val="5460"/>
              </a:lnSpc>
              <a:buAutoNum type="arabicPeriod"/>
            </a:pPr>
            <a:r>
              <a:rPr lang="en-US" sz="3900">
                <a:solidFill>
                  <a:srgbClr val="3C2416"/>
                </a:solidFill>
                <a:latin typeface="The Seasons"/>
                <a:ea typeface="The Seasons"/>
                <a:cs typeface="The Seasons"/>
                <a:sym typeface="The Seasons"/>
              </a:rPr>
              <a:t>An application of the 5W2H model to summarise the key issues</a:t>
            </a:r>
          </a:p>
          <a:p>
            <a:pPr marL="842012" lvl="1" indent="-421006" algn="l">
              <a:lnSpc>
                <a:spcPts val="5460"/>
              </a:lnSpc>
              <a:buAutoNum type="arabicPeriod"/>
            </a:pPr>
            <a:r>
              <a:rPr lang="en-US" sz="3900">
                <a:solidFill>
                  <a:srgbClr val="3C2416"/>
                </a:solidFill>
                <a:latin typeface="The Seasons"/>
                <a:ea typeface="The Seasons"/>
                <a:cs typeface="The Seasons"/>
                <a:sym typeface="The Seasons"/>
              </a:rPr>
              <a:t>A critique and application of the PESTEL framework</a:t>
            </a:r>
          </a:p>
          <a:p>
            <a:pPr marL="842012" lvl="1" indent="-421006" algn="l">
              <a:lnSpc>
                <a:spcPts val="5460"/>
              </a:lnSpc>
              <a:buAutoNum type="arabicPeriod"/>
            </a:pPr>
            <a:r>
              <a:rPr lang="en-US" sz="3900">
                <a:solidFill>
                  <a:srgbClr val="3C2416"/>
                </a:solidFill>
                <a:latin typeface="The Seasons"/>
                <a:ea typeface="The Seasons"/>
                <a:cs typeface="The Seasons"/>
                <a:sym typeface="The Seasons"/>
              </a:rPr>
              <a:t>A critique and application of the cause and effect model</a:t>
            </a:r>
          </a:p>
          <a:p>
            <a:pPr marL="842012" lvl="1" indent="-421006" algn="l">
              <a:lnSpc>
                <a:spcPts val="5460"/>
              </a:lnSpc>
              <a:buAutoNum type="arabicPeriod"/>
            </a:pPr>
            <a:r>
              <a:rPr lang="en-US" sz="3900">
                <a:solidFill>
                  <a:srgbClr val="3C2416"/>
                </a:solidFill>
                <a:latin typeface="The Seasons"/>
                <a:ea typeface="The Seasons"/>
                <a:cs typeface="The Seasons"/>
                <a:sym typeface="The Seasons"/>
              </a:rPr>
              <a:t>A summary of the key findings from my analysis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0628945" y="2562285"/>
            <a:ext cx="5969394" cy="6559774"/>
            <a:chOff x="0" y="0"/>
            <a:chExt cx="5778500" cy="63500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778500" cy="6350000"/>
            </a:xfrm>
            <a:custGeom>
              <a:avLst/>
              <a:gdLst/>
              <a:ahLst/>
              <a:cxnLst/>
              <a:rect l="l" t="t" r="r" b="b"/>
              <a:pathLst>
                <a:path w="5778500" h="6350000">
                  <a:moveTo>
                    <a:pt x="2889250" y="0"/>
                  </a:moveTo>
                  <a:cubicBezTo>
                    <a:pt x="1258570" y="0"/>
                    <a:pt x="0" y="1144270"/>
                    <a:pt x="0" y="2917190"/>
                  </a:cubicBezTo>
                  <a:cubicBezTo>
                    <a:pt x="0" y="4175760"/>
                    <a:pt x="0" y="6350000"/>
                    <a:pt x="0" y="6350000"/>
                  </a:cubicBezTo>
                  <a:lnTo>
                    <a:pt x="2889250" y="6350000"/>
                  </a:lnTo>
                  <a:lnTo>
                    <a:pt x="5778500" y="6350000"/>
                  </a:lnTo>
                  <a:cubicBezTo>
                    <a:pt x="5778500" y="6350000"/>
                    <a:pt x="5778500" y="4175760"/>
                    <a:pt x="5778500" y="2917190"/>
                  </a:cubicBezTo>
                  <a:cubicBezTo>
                    <a:pt x="5778500" y="1144270"/>
                    <a:pt x="4519930" y="0"/>
                    <a:pt x="2889250" y="0"/>
                  </a:cubicBezTo>
                  <a:close/>
                </a:path>
              </a:pathLst>
            </a:custGeom>
            <a:blipFill>
              <a:blip r:embed="rId5"/>
              <a:stretch>
                <a:fillRect t="-18188" b="-18188"/>
              </a:stretch>
            </a:blipFill>
          </p:spPr>
        </p:sp>
      </p:grpSp>
      <p:sp>
        <p:nvSpPr>
          <p:cNvPr id="9" name="Freeform 9"/>
          <p:cNvSpPr/>
          <p:nvPr/>
        </p:nvSpPr>
        <p:spPr>
          <a:xfrm>
            <a:off x="12622797" y="7206415"/>
            <a:ext cx="4868024" cy="4611346"/>
          </a:xfrm>
          <a:custGeom>
            <a:avLst/>
            <a:gdLst/>
            <a:ahLst/>
            <a:cxnLst/>
            <a:rect l="l" t="t" r="r" b="b"/>
            <a:pathLst>
              <a:path w="4868024" h="4611346">
                <a:moveTo>
                  <a:pt x="0" y="0"/>
                </a:moveTo>
                <a:lnTo>
                  <a:pt x="4868024" y="0"/>
                </a:lnTo>
                <a:lnTo>
                  <a:pt x="4868024" y="4611347"/>
                </a:lnTo>
                <a:lnTo>
                  <a:pt x="0" y="461134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 rot="-9376254">
            <a:off x="14717928" y="-2769524"/>
            <a:ext cx="3915918" cy="8229600"/>
          </a:xfrm>
          <a:custGeom>
            <a:avLst/>
            <a:gdLst/>
            <a:ahLst/>
            <a:cxnLst/>
            <a:rect l="l" t="t" r="r" b="b"/>
            <a:pathLst>
              <a:path w="3915918" h="8229600">
                <a:moveTo>
                  <a:pt x="0" y="0"/>
                </a:moveTo>
                <a:lnTo>
                  <a:pt x="3915918" y="0"/>
                </a:lnTo>
                <a:lnTo>
                  <a:pt x="391591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2047492" y="277308"/>
            <a:ext cx="13472058" cy="3414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79"/>
              </a:lnSpc>
            </a:pPr>
            <a:r>
              <a:rPr lang="en-US" sz="9200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Overview of Green Haven Florists </a:t>
            </a:r>
          </a:p>
        </p:txBody>
      </p:sp>
      <p:sp>
        <p:nvSpPr>
          <p:cNvPr id="5" name="Freeform 5"/>
          <p:cNvSpPr/>
          <p:nvPr/>
        </p:nvSpPr>
        <p:spPr>
          <a:xfrm>
            <a:off x="-1957959" y="3691703"/>
            <a:ext cx="3915918" cy="8229600"/>
          </a:xfrm>
          <a:custGeom>
            <a:avLst/>
            <a:gdLst/>
            <a:ahLst/>
            <a:cxnLst/>
            <a:rect l="l" t="t" r="r" b="b"/>
            <a:pathLst>
              <a:path w="3915918" h="8229600">
                <a:moveTo>
                  <a:pt x="0" y="0"/>
                </a:moveTo>
                <a:lnTo>
                  <a:pt x="3915918" y="0"/>
                </a:lnTo>
                <a:lnTo>
                  <a:pt x="391591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6349509" y="7541541"/>
            <a:ext cx="4868024" cy="4611346"/>
          </a:xfrm>
          <a:custGeom>
            <a:avLst/>
            <a:gdLst/>
            <a:ahLst/>
            <a:cxnLst/>
            <a:rect l="l" t="t" r="r" b="b"/>
            <a:pathLst>
              <a:path w="4868024" h="4611346">
                <a:moveTo>
                  <a:pt x="0" y="0"/>
                </a:moveTo>
                <a:lnTo>
                  <a:pt x="4868024" y="0"/>
                </a:lnTo>
                <a:lnTo>
                  <a:pt x="4868024" y="4611347"/>
                </a:lnTo>
                <a:lnTo>
                  <a:pt x="0" y="46113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1957959" y="4817709"/>
            <a:ext cx="14451079" cy="53809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8" lvl="1" indent="-367029" algn="l">
              <a:lnSpc>
                <a:spcPts val="4759"/>
              </a:lnSpc>
              <a:buFont typeface="Arial"/>
              <a:buChar char="•"/>
            </a:pPr>
            <a:r>
              <a:rPr lang="en-US" sz="3399" b="1">
                <a:solidFill>
                  <a:srgbClr val="3C2416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Green Haven Florists is a small business operating within the UK floral retail industry.</a:t>
            </a:r>
          </a:p>
          <a:p>
            <a:pPr marL="734058" lvl="1" indent="-367029" algn="l">
              <a:lnSpc>
                <a:spcPts val="4759"/>
              </a:lnSpc>
              <a:buFont typeface="Arial"/>
              <a:buChar char="•"/>
            </a:pPr>
            <a:r>
              <a:rPr lang="en-US" sz="3399" b="1">
                <a:solidFill>
                  <a:srgbClr val="3C2416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The business provides floral products to local customers and operates in a highly competitive market.</a:t>
            </a:r>
          </a:p>
          <a:p>
            <a:pPr marL="734058" lvl="1" indent="-367029" algn="l">
              <a:lnSpc>
                <a:spcPts val="4759"/>
              </a:lnSpc>
              <a:buFont typeface="Arial"/>
              <a:buChar char="•"/>
            </a:pPr>
            <a:r>
              <a:rPr lang="en-US" sz="3399" b="1">
                <a:solidFill>
                  <a:srgbClr val="3C2416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The floral industry is strongly influenced by consumer trends, seasonality, and economic conditions.</a:t>
            </a:r>
          </a:p>
          <a:p>
            <a:pPr marL="734058" lvl="1" indent="-367029" algn="l">
              <a:lnSpc>
                <a:spcPts val="4759"/>
              </a:lnSpc>
              <a:buFont typeface="Arial"/>
              <a:buChar char="•"/>
            </a:pPr>
            <a:r>
              <a:rPr lang="en-US" sz="3399" b="1">
                <a:solidFill>
                  <a:srgbClr val="3C2416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Recent changes in consumer behaviour and industry trends have increased pressure on independent florists.</a:t>
            </a:r>
          </a:p>
          <a:p>
            <a:pPr algn="l">
              <a:lnSpc>
                <a:spcPts val="4759"/>
              </a:lnSpc>
            </a:pPr>
            <a:endParaRPr lang="en-US" sz="3399" b="1">
              <a:solidFill>
                <a:srgbClr val="3C2416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 rot="-9376254">
            <a:off x="15301341" y="-2905597"/>
            <a:ext cx="3915918" cy="8229600"/>
          </a:xfrm>
          <a:custGeom>
            <a:avLst/>
            <a:gdLst/>
            <a:ahLst/>
            <a:cxnLst/>
            <a:rect l="l" t="t" r="r" b="b"/>
            <a:pathLst>
              <a:path w="3915918" h="8229600">
                <a:moveTo>
                  <a:pt x="0" y="0"/>
                </a:moveTo>
                <a:lnTo>
                  <a:pt x="3915918" y="0"/>
                </a:lnTo>
                <a:lnTo>
                  <a:pt x="391591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-1332022" y="3691703"/>
            <a:ext cx="3915918" cy="8229600"/>
          </a:xfrm>
          <a:custGeom>
            <a:avLst/>
            <a:gdLst/>
            <a:ahLst/>
            <a:cxnLst/>
            <a:rect l="l" t="t" r="r" b="b"/>
            <a:pathLst>
              <a:path w="3915918" h="8229600">
                <a:moveTo>
                  <a:pt x="0" y="0"/>
                </a:moveTo>
                <a:lnTo>
                  <a:pt x="3915918" y="0"/>
                </a:lnTo>
                <a:lnTo>
                  <a:pt x="391591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6349509" y="7541541"/>
            <a:ext cx="4868024" cy="4611346"/>
          </a:xfrm>
          <a:custGeom>
            <a:avLst/>
            <a:gdLst/>
            <a:ahLst/>
            <a:cxnLst/>
            <a:rect l="l" t="t" r="r" b="b"/>
            <a:pathLst>
              <a:path w="4868024" h="4611346">
                <a:moveTo>
                  <a:pt x="0" y="0"/>
                </a:moveTo>
                <a:lnTo>
                  <a:pt x="4868024" y="0"/>
                </a:lnTo>
                <a:lnTo>
                  <a:pt x="4868024" y="4611347"/>
                </a:lnTo>
                <a:lnTo>
                  <a:pt x="0" y="46113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2971802" y="1028694"/>
            <a:ext cx="12344395" cy="8229606"/>
            <a:chOff x="0" y="0"/>
            <a:chExt cx="11277587" cy="75184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1277600" cy="7518400"/>
            </a:xfrm>
            <a:custGeom>
              <a:avLst/>
              <a:gdLst/>
              <a:ahLst/>
              <a:cxnLst/>
              <a:rect l="l" t="t" r="r" b="b"/>
              <a:pathLst>
                <a:path w="11277600" h="7518400">
                  <a:moveTo>
                    <a:pt x="870185" y="0"/>
                  </a:moveTo>
                  <a:lnTo>
                    <a:pt x="10407415" y="0"/>
                  </a:lnTo>
                  <a:cubicBezTo>
                    <a:pt x="10638203" y="0"/>
                    <a:pt x="10859538" y="91680"/>
                    <a:pt x="11022729" y="254871"/>
                  </a:cubicBezTo>
                  <a:cubicBezTo>
                    <a:pt x="11185920" y="418062"/>
                    <a:pt x="11277600" y="639397"/>
                    <a:pt x="11277600" y="870185"/>
                  </a:cubicBezTo>
                  <a:lnTo>
                    <a:pt x="11277600" y="6648215"/>
                  </a:lnTo>
                  <a:cubicBezTo>
                    <a:pt x="11277600" y="6879003"/>
                    <a:pt x="11185920" y="7100338"/>
                    <a:pt x="11022729" y="7263529"/>
                  </a:cubicBezTo>
                  <a:cubicBezTo>
                    <a:pt x="10859538" y="7426720"/>
                    <a:pt x="10638203" y="7518400"/>
                    <a:pt x="10407415" y="7518400"/>
                  </a:cubicBezTo>
                  <a:lnTo>
                    <a:pt x="870185" y="7518400"/>
                  </a:lnTo>
                  <a:cubicBezTo>
                    <a:pt x="639397" y="7518400"/>
                    <a:pt x="418062" y="7426720"/>
                    <a:pt x="254871" y="7263529"/>
                  </a:cubicBezTo>
                  <a:cubicBezTo>
                    <a:pt x="91680" y="7100338"/>
                    <a:pt x="0" y="6879003"/>
                    <a:pt x="0" y="6648215"/>
                  </a:cubicBezTo>
                  <a:lnTo>
                    <a:pt x="0" y="870185"/>
                  </a:lnTo>
                  <a:cubicBezTo>
                    <a:pt x="0" y="639397"/>
                    <a:pt x="91680" y="418062"/>
                    <a:pt x="254871" y="254871"/>
                  </a:cubicBezTo>
                  <a:cubicBezTo>
                    <a:pt x="418062" y="91680"/>
                    <a:pt x="639397" y="0"/>
                    <a:pt x="870185" y="0"/>
                  </a:cubicBezTo>
                  <a:close/>
                </a:path>
              </a:pathLst>
            </a:custGeom>
            <a:blipFill>
              <a:blip r:embed="rId6"/>
              <a:stretch>
                <a:fillRect l="-7424" t="-2118" r="-7518" b="-12824"/>
              </a:stretch>
            </a:blipFill>
          </p:spPr>
        </p:sp>
      </p:grpSp>
      <p:sp>
        <p:nvSpPr>
          <p:cNvPr id="8" name="TextBox 8"/>
          <p:cNvSpPr txBox="1"/>
          <p:nvPr/>
        </p:nvSpPr>
        <p:spPr>
          <a:xfrm>
            <a:off x="4209827" y="9522102"/>
            <a:ext cx="11392346" cy="495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600" b="1">
                <a:solidFill>
                  <a:srgbClr val="000000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2025 Floral Consumer Trends (2025) [Online]. Available at: Ex Libris database.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 rot="-9376254">
            <a:off x="14717928" y="-2769524"/>
            <a:ext cx="3915918" cy="8229600"/>
          </a:xfrm>
          <a:custGeom>
            <a:avLst/>
            <a:gdLst/>
            <a:ahLst/>
            <a:cxnLst/>
            <a:rect l="l" t="t" r="r" b="b"/>
            <a:pathLst>
              <a:path w="3915918" h="8229600">
                <a:moveTo>
                  <a:pt x="0" y="0"/>
                </a:moveTo>
                <a:lnTo>
                  <a:pt x="3915918" y="0"/>
                </a:lnTo>
                <a:lnTo>
                  <a:pt x="391591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-1957959" y="3691703"/>
            <a:ext cx="3915918" cy="8229600"/>
          </a:xfrm>
          <a:custGeom>
            <a:avLst/>
            <a:gdLst/>
            <a:ahLst/>
            <a:cxnLst/>
            <a:rect l="l" t="t" r="r" b="b"/>
            <a:pathLst>
              <a:path w="3915918" h="8229600">
                <a:moveTo>
                  <a:pt x="0" y="0"/>
                </a:moveTo>
                <a:lnTo>
                  <a:pt x="3915918" y="0"/>
                </a:lnTo>
                <a:lnTo>
                  <a:pt x="391591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6349509" y="7541541"/>
            <a:ext cx="4868024" cy="4611346"/>
          </a:xfrm>
          <a:custGeom>
            <a:avLst/>
            <a:gdLst/>
            <a:ahLst/>
            <a:cxnLst/>
            <a:rect l="l" t="t" r="r" b="b"/>
            <a:pathLst>
              <a:path w="4868024" h="4611346">
                <a:moveTo>
                  <a:pt x="0" y="0"/>
                </a:moveTo>
                <a:lnTo>
                  <a:pt x="4868024" y="0"/>
                </a:lnTo>
                <a:lnTo>
                  <a:pt x="4868024" y="4611347"/>
                </a:lnTo>
                <a:lnTo>
                  <a:pt x="0" y="46113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12062696" y="2247886"/>
            <a:ext cx="5969394" cy="6559774"/>
            <a:chOff x="0" y="0"/>
            <a:chExt cx="5778500" cy="6350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5778500" cy="6350000"/>
            </a:xfrm>
            <a:custGeom>
              <a:avLst/>
              <a:gdLst/>
              <a:ahLst/>
              <a:cxnLst/>
              <a:rect l="l" t="t" r="r" b="b"/>
              <a:pathLst>
                <a:path w="5778500" h="6350000">
                  <a:moveTo>
                    <a:pt x="2889250" y="0"/>
                  </a:moveTo>
                  <a:cubicBezTo>
                    <a:pt x="1258570" y="0"/>
                    <a:pt x="0" y="1144270"/>
                    <a:pt x="0" y="2917190"/>
                  </a:cubicBezTo>
                  <a:cubicBezTo>
                    <a:pt x="0" y="4175760"/>
                    <a:pt x="0" y="6350000"/>
                    <a:pt x="0" y="6350000"/>
                  </a:cubicBezTo>
                  <a:lnTo>
                    <a:pt x="2889250" y="6350000"/>
                  </a:lnTo>
                  <a:lnTo>
                    <a:pt x="5778500" y="6350000"/>
                  </a:lnTo>
                  <a:cubicBezTo>
                    <a:pt x="5778500" y="6350000"/>
                    <a:pt x="5778500" y="4175760"/>
                    <a:pt x="5778500" y="2917190"/>
                  </a:cubicBezTo>
                  <a:cubicBezTo>
                    <a:pt x="5778500" y="1144270"/>
                    <a:pt x="4519930" y="0"/>
                    <a:pt x="2889250" y="0"/>
                  </a:cubicBezTo>
                  <a:close/>
                </a:path>
              </a:pathLst>
            </a:custGeom>
            <a:blipFill>
              <a:blip r:embed="rId6"/>
              <a:stretch>
                <a:fillRect l="-9200" t="-54684" r="-8228" b="-5460"/>
              </a:stretch>
            </a:blipFill>
          </p:spPr>
        </p:sp>
      </p:grpSp>
      <p:sp>
        <p:nvSpPr>
          <p:cNvPr id="8" name="TextBox 8"/>
          <p:cNvSpPr txBox="1"/>
          <p:nvPr/>
        </p:nvSpPr>
        <p:spPr>
          <a:xfrm>
            <a:off x="352142" y="1899628"/>
            <a:ext cx="11209105" cy="8058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3C2416"/>
                </a:solidFill>
                <a:latin typeface="The Seasons"/>
                <a:ea typeface="The Seasons"/>
                <a:cs typeface="The Seasons"/>
                <a:sym typeface="The Seasons"/>
              </a:rPr>
              <a:t>The root problem faced by Green Haven Florists is a decline in sales performance.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3C2416"/>
                </a:solidFill>
                <a:latin typeface="The Seasons"/>
                <a:ea typeface="The Seasons"/>
                <a:cs typeface="The Seasons"/>
                <a:sym typeface="The Seasons"/>
              </a:rPr>
              <a:t>Several factors are contributing to this issue, including:</a:t>
            </a:r>
          </a:p>
          <a:p>
            <a:pPr marL="1295400" lvl="2" indent="-431800" algn="l">
              <a:lnSpc>
                <a:spcPts val="4200"/>
              </a:lnSpc>
              <a:buFont typeface="Arial"/>
              <a:buChar char="⚬"/>
            </a:pPr>
            <a:r>
              <a:rPr lang="en-US" sz="3000">
                <a:solidFill>
                  <a:srgbClr val="3C2416"/>
                </a:solidFill>
                <a:latin typeface="The Seasons"/>
                <a:ea typeface="The Seasons"/>
                <a:cs typeface="The Seasons"/>
                <a:sym typeface="The Seasons"/>
              </a:rPr>
              <a:t>Increased competition within the floral market</a:t>
            </a:r>
          </a:p>
          <a:p>
            <a:pPr marL="1295400" lvl="2" indent="-431800" algn="l">
              <a:lnSpc>
                <a:spcPts val="4200"/>
              </a:lnSpc>
              <a:buFont typeface="Arial"/>
              <a:buChar char="⚬"/>
            </a:pPr>
            <a:r>
              <a:rPr lang="en-US" sz="3000">
                <a:solidFill>
                  <a:srgbClr val="3C2416"/>
                </a:solidFill>
                <a:latin typeface="The Seasons"/>
                <a:ea typeface="The Seasons"/>
                <a:cs typeface="The Seasons"/>
                <a:sym typeface="The Seasons"/>
              </a:rPr>
              <a:t>Changing consumer preferences and buying behaviour</a:t>
            </a:r>
          </a:p>
          <a:p>
            <a:pPr marL="1295400" lvl="2" indent="-431800" algn="l">
              <a:lnSpc>
                <a:spcPts val="4200"/>
              </a:lnSpc>
              <a:buFont typeface="Arial"/>
              <a:buChar char="⚬"/>
            </a:pPr>
            <a:r>
              <a:rPr lang="en-US" sz="3000">
                <a:solidFill>
                  <a:srgbClr val="3C2416"/>
                </a:solidFill>
                <a:latin typeface="The Seasons"/>
                <a:ea typeface="The Seasons"/>
                <a:cs typeface="The Seasons"/>
                <a:sym typeface="The Seasons"/>
              </a:rPr>
              <a:t>Rising operational and supply costs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3C2416"/>
                </a:solidFill>
                <a:latin typeface="The Seasons"/>
                <a:ea typeface="The Seasons"/>
                <a:cs typeface="The Seasons"/>
                <a:sym typeface="The Seasons"/>
              </a:rPr>
              <a:t>Internal problems include pricing decisions and limited digital presence.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3C2416"/>
                </a:solidFill>
                <a:latin typeface="The Seasons"/>
                <a:ea typeface="The Seasons"/>
                <a:cs typeface="The Seasons"/>
                <a:sym typeface="The Seasons"/>
              </a:rPr>
              <a:t>External problems include economic pressures and changing industry trends.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3C2416"/>
                </a:solidFill>
                <a:latin typeface="The Seasons"/>
                <a:ea typeface="The Seasons"/>
                <a:cs typeface="The Seasons"/>
                <a:sym typeface="The Seasons"/>
              </a:rPr>
              <a:t>While internal problems can be controlled to some extent, external problems remain largely uncontrollable.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3C2416"/>
                </a:solidFill>
                <a:latin typeface="The Seasons"/>
                <a:ea typeface="The Seasons"/>
                <a:cs typeface="The Seasons"/>
                <a:sym typeface="The Seasons"/>
              </a:rPr>
              <a:t>This analysis focuses on identifying the problems rather than proposing solutions.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3C2416"/>
              </a:solidFill>
              <a:latin typeface="The Seasons"/>
              <a:ea typeface="The Seasons"/>
              <a:cs typeface="The Seasons"/>
              <a:sym typeface="The Seasons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48557" y="-213439"/>
            <a:ext cx="13997386" cy="17665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879"/>
              </a:lnSpc>
            </a:pPr>
            <a:r>
              <a:rPr lang="en-US" sz="9200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Insight into the Problems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3884541" y="9386913"/>
            <a:ext cx="9525" cy="431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</a:pPr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9441909" y="9560918"/>
            <a:ext cx="8487221" cy="3968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2025 Floral Industry Trends (2025) [Online]. Available at: Ex Libris database.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 rot="-9376254">
            <a:off x="15860944" y="-2666191"/>
            <a:ext cx="3915918" cy="8229600"/>
          </a:xfrm>
          <a:custGeom>
            <a:avLst/>
            <a:gdLst/>
            <a:ahLst/>
            <a:cxnLst/>
            <a:rect l="l" t="t" r="r" b="b"/>
            <a:pathLst>
              <a:path w="3915918" h="8229600">
                <a:moveTo>
                  <a:pt x="0" y="0"/>
                </a:moveTo>
                <a:lnTo>
                  <a:pt x="3915918" y="0"/>
                </a:lnTo>
                <a:lnTo>
                  <a:pt x="391591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-1957959" y="3691703"/>
            <a:ext cx="3915918" cy="8229600"/>
          </a:xfrm>
          <a:custGeom>
            <a:avLst/>
            <a:gdLst/>
            <a:ahLst/>
            <a:cxnLst/>
            <a:rect l="l" t="t" r="r" b="b"/>
            <a:pathLst>
              <a:path w="3915918" h="8229600">
                <a:moveTo>
                  <a:pt x="0" y="0"/>
                </a:moveTo>
                <a:lnTo>
                  <a:pt x="3915918" y="0"/>
                </a:lnTo>
                <a:lnTo>
                  <a:pt x="391591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3153173" y="7623185"/>
            <a:ext cx="4868024" cy="4611346"/>
          </a:xfrm>
          <a:custGeom>
            <a:avLst/>
            <a:gdLst/>
            <a:ahLst/>
            <a:cxnLst/>
            <a:rect l="l" t="t" r="r" b="b"/>
            <a:pathLst>
              <a:path w="4868024" h="4611346">
                <a:moveTo>
                  <a:pt x="0" y="0"/>
                </a:moveTo>
                <a:lnTo>
                  <a:pt x="4868025" y="0"/>
                </a:lnTo>
                <a:lnTo>
                  <a:pt x="4868025" y="4611347"/>
                </a:lnTo>
                <a:lnTo>
                  <a:pt x="0" y="46113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2808797" y="263360"/>
            <a:ext cx="12070020" cy="9760280"/>
            <a:chOff x="0" y="0"/>
            <a:chExt cx="13980693" cy="11305324"/>
          </a:xfrm>
        </p:grpSpPr>
        <p:sp>
          <p:nvSpPr>
            <p:cNvPr id="7" name="Freeform 7"/>
            <p:cNvSpPr/>
            <p:nvPr/>
          </p:nvSpPr>
          <p:spPr>
            <a:xfrm rot="12000">
              <a:off x="-15844" y="-20522"/>
              <a:ext cx="14012356" cy="11346330"/>
            </a:xfrm>
            <a:custGeom>
              <a:avLst/>
              <a:gdLst/>
              <a:ahLst/>
              <a:cxnLst/>
              <a:rect l="l" t="t" r="r" b="b"/>
              <a:pathLst>
                <a:path w="14012356" h="11346330">
                  <a:moveTo>
                    <a:pt x="1099428" y="41106"/>
                  </a:moveTo>
                  <a:lnTo>
                    <a:pt x="12873464" y="7"/>
                  </a:lnTo>
                  <a:cubicBezTo>
                    <a:pt x="13166071" y="-1015"/>
                    <a:pt x="13447098" y="114243"/>
                    <a:pt x="13654724" y="320425"/>
                  </a:cubicBezTo>
                  <a:cubicBezTo>
                    <a:pt x="13862351" y="526606"/>
                    <a:pt x="13979567" y="806823"/>
                    <a:pt x="13980589" y="1099429"/>
                  </a:cubicBezTo>
                  <a:lnTo>
                    <a:pt x="14012349" y="10198099"/>
                  </a:lnTo>
                  <a:cubicBezTo>
                    <a:pt x="14013371" y="10490705"/>
                    <a:pt x="13898113" y="10771733"/>
                    <a:pt x="13691931" y="10979360"/>
                  </a:cubicBezTo>
                  <a:cubicBezTo>
                    <a:pt x="13485750" y="11186986"/>
                    <a:pt x="13205534" y="11304202"/>
                    <a:pt x="12912927" y="11305224"/>
                  </a:cubicBezTo>
                  <a:lnTo>
                    <a:pt x="1138891" y="11346323"/>
                  </a:lnTo>
                  <a:cubicBezTo>
                    <a:pt x="846285" y="11347345"/>
                    <a:pt x="565257" y="11232087"/>
                    <a:pt x="357631" y="11025905"/>
                  </a:cubicBezTo>
                  <a:cubicBezTo>
                    <a:pt x="150005" y="10819724"/>
                    <a:pt x="32788" y="10539507"/>
                    <a:pt x="31767" y="10246901"/>
                  </a:cubicBezTo>
                  <a:lnTo>
                    <a:pt x="6" y="1148230"/>
                  </a:lnTo>
                  <a:cubicBezTo>
                    <a:pt x="-1015" y="855624"/>
                    <a:pt x="114243" y="574597"/>
                    <a:pt x="320424" y="366971"/>
                  </a:cubicBezTo>
                  <a:cubicBezTo>
                    <a:pt x="526606" y="159344"/>
                    <a:pt x="806822" y="42127"/>
                    <a:pt x="1099428" y="41106"/>
                  </a:cubicBezTo>
                  <a:close/>
                </a:path>
              </a:pathLst>
            </a:custGeom>
            <a:blipFill>
              <a:blip r:embed="rId6"/>
              <a:stretch>
                <a:fillRect l="-674" t="-17418" r="-700" b="-70375"/>
              </a:stretch>
            </a:blipFill>
          </p:spPr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 rot="-9376254">
            <a:off x="16330041" y="-3526136"/>
            <a:ext cx="3915918" cy="8229600"/>
          </a:xfrm>
          <a:custGeom>
            <a:avLst/>
            <a:gdLst/>
            <a:ahLst/>
            <a:cxnLst/>
            <a:rect l="l" t="t" r="r" b="b"/>
            <a:pathLst>
              <a:path w="3915918" h="8229600">
                <a:moveTo>
                  <a:pt x="0" y="0"/>
                </a:moveTo>
                <a:lnTo>
                  <a:pt x="3915918" y="0"/>
                </a:lnTo>
                <a:lnTo>
                  <a:pt x="391591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-1957959" y="3691703"/>
            <a:ext cx="3915918" cy="8229600"/>
          </a:xfrm>
          <a:custGeom>
            <a:avLst/>
            <a:gdLst/>
            <a:ahLst/>
            <a:cxnLst/>
            <a:rect l="l" t="t" r="r" b="b"/>
            <a:pathLst>
              <a:path w="3915918" h="8229600">
                <a:moveTo>
                  <a:pt x="0" y="0"/>
                </a:moveTo>
                <a:lnTo>
                  <a:pt x="3915918" y="0"/>
                </a:lnTo>
                <a:lnTo>
                  <a:pt x="391591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3153173" y="7623185"/>
            <a:ext cx="4868024" cy="4611346"/>
          </a:xfrm>
          <a:custGeom>
            <a:avLst/>
            <a:gdLst/>
            <a:ahLst/>
            <a:cxnLst/>
            <a:rect l="l" t="t" r="r" b="b"/>
            <a:pathLst>
              <a:path w="4868024" h="4611346">
                <a:moveTo>
                  <a:pt x="0" y="0"/>
                </a:moveTo>
                <a:lnTo>
                  <a:pt x="4868025" y="0"/>
                </a:lnTo>
                <a:lnTo>
                  <a:pt x="4868025" y="4611347"/>
                </a:lnTo>
                <a:lnTo>
                  <a:pt x="0" y="46113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4199188" y="368996"/>
            <a:ext cx="9125587" cy="26487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384"/>
              </a:lnSpc>
            </a:pPr>
            <a:r>
              <a:rPr lang="en-US" sz="9200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 Application of the 5W2H Model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526018" y="6939608"/>
            <a:ext cx="6618908" cy="15576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20"/>
              </a:lnSpc>
            </a:pPr>
            <a:r>
              <a:rPr lang="en-US" sz="2800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This structured approach supports clearer problem identification and improved managerial understanding.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526018" y="6213168"/>
            <a:ext cx="6618908" cy="8077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</a:pPr>
            <a:r>
              <a:rPr lang="en-US" sz="4200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143073" y="6939608"/>
            <a:ext cx="6618908" cy="15576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20"/>
              </a:lnSpc>
            </a:pPr>
            <a:r>
              <a:rPr lang="en-US" sz="2800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It ensures that all critical aspects of a problem are considered before decision-making.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143073" y="6203643"/>
            <a:ext cx="6618908" cy="850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59"/>
              </a:lnSpc>
            </a:pPr>
            <a:r>
              <a:rPr lang="en-US" sz="4399" b="1">
                <a:solidFill>
                  <a:srgbClr val="545454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526018" y="3887023"/>
            <a:ext cx="6618908" cy="2062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20"/>
              </a:lnSpc>
            </a:pPr>
            <a:r>
              <a:rPr lang="en-US" sz="2800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When applied to Green Haven Florists, the model highlights how internal business decisions and external market forces contribute to declining sales.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526018" y="3141533"/>
            <a:ext cx="6618908" cy="850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59"/>
              </a:lnSpc>
            </a:pPr>
            <a:r>
              <a:rPr lang="en-US" sz="4399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43073" y="3887023"/>
            <a:ext cx="6618908" cy="15576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20"/>
              </a:lnSpc>
            </a:pPr>
            <a:r>
              <a:rPr lang="en-US" sz="2800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5W2H model is a structured problem analysis tool used to understand issues thoroughly.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143073" y="3141533"/>
            <a:ext cx="3309454" cy="840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59"/>
              </a:lnSpc>
            </a:pPr>
            <a:r>
              <a:rPr lang="en-US" sz="4399">
                <a:solidFill>
                  <a:srgbClr val="3C2416"/>
                </a:solidFill>
                <a:latin typeface="The Seasons"/>
                <a:ea typeface="The Seasons"/>
                <a:cs typeface="The Seasons"/>
                <a:sym typeface="The Seasons"/>
              </a:rPr>
              <a:t>1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 rot="-9376254">
            <a:off x="15301341" y="-2905597"/>
            <a:ext cx="3915918" cy="8229600"/>
          </a:xfrm>
          <a:custGeom>
            <a:avLst/>
            <a:gdLst/>
            <a:ahLst/>
            <a:cxnLst/>
            <a:rect l="l" t="t" r="r" b="b"/>
            <a:pathLst>
              <a:path w="3915918" h="8229600">
                <a:moveTo>
                  <a:pt x="0" y="0"/>
                </a:moveTo>
                <a:lnTo>
                  <a:pt x="3915918" y="0"/>
                </a:lnTo>
                <a:lnTo>
                  <a:pt x="391591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-1957959" y="3923288"/>
            <a:ext cx="3915918" cy="8229600"/>
          </a:xfrm>
          <a:custGeom>
            <a:avLst/>
            <a:gdLst/>
            <a:ahLst/>
            <a:cxnLst/>
            <a:rect l="l" t="t" r="r" b="b"/>
            <a:pathLst>
              <a:path w="3915918" h="8229600">
                <a:moveTo>
                  <a:pt x="0" y="0"/>
                </a:moveTo>
                <a:lnTo>
                  <a:pt x="3915918" y="0"/>
                </a:lnTo>
                <a:lnTo>
                  <a:pt x="391591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6349509" y="7541541"/>
            <a:ext cx="4868024" cy="4611346"/>
          </a:xfrm>
          <a:custGeom>
            <a:avLst/>
            <a:gdLst/>
            <a:ahLst/>
            <a:cxnLst/>
            <a:rect l="l" t="t" r="r" b="b"/>
            <a:pathLst>
              <a:path w="4868024" h="4611346">
                <a:moveTo>
                  <a:pt x="0" y="0"/>
                </a:moveTo>
                <a:lnTo>
                  <a:pt x="4868024" y="0"/>
                </a:lnTo>
                <a:lnTo>
                  <a:pt x="4868024" y="4611347"/>
                </a:lnTo>
                <a:lnTo>
                  <a:pt x="0" y="46113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0" y="1931325"/>
            <a:ext cx="12126944" cy="8500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8" lvl="1" indent="-367029" algn="l">
              <a:lnSpc>
                <a:spcPts val="4759"/>
              </a:lnSpc>
              <a:buFont typeface="Arial"/>
              <a:buChar char="•"/>
            </a:pPr>
            <a:r>
              <a:rPr lang="en-US" sz="3399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PESTEL is a framework used to analyse the macro-environment affecting organisations.</a:t>
            </a:r>
          </a:p>
          <a:p>
            <a:pPr marL="734058" lvl="1" indent="-367029" algn="l">
              <a:lnSpc>
                <a:spcPts val="4759"/>
              </a:lnSpc>
              <a:buFont typeface="Arial"/>
              <a:buChar char="•"/>
            </a:pPr>
            <a:r>
              <a:rPr lang="en-US" sz="3399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It is commonly used in strategic and environmental analysis.</a:t>
            </a:r>
          </a:p>
          <a:p>
            <a:pPr marL="734058" lvl="1" indent="-367029" algn="l">
              <a:lnSpc>
                <a:spcPts val="4759"/>
              </a:lnSpc>
              <a:buFont typeface="Arial"/>
              <a:buChar char="•"/>
            </a:pPr>
            <a:r>
              <a:rPr lang="en-US" sz="3399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Benefits:</a:t>
            </a:r>
          </a:p>
          <a:p>
            <a:pPr marL="1468116" lvl="2" indent="-489372" algn="l">
              <a:lnSpc>
                <a:spcPts val="4759"/>
              </a:lnSpc>
              <a:buFont typeface="Arial"/>
              <a:buChar char="⚬"/>
            </a:pPr>
            <a:r>
              <a:rPr lang="en-US" sz="3399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Encourages structured and broad external analysis</a:t>
            </a:r>
          </a:p>
          <a:p>
            <a:pPr marL="1468116" lvl="2" indent="-489372" algn="l">
              <a:lnSpc>
                <a:spcPts val="4759"/>
              </a:lnSpc>
              <a:buFont typeface="Arial"/>
              <a:buChar char="⚬"/>
            </a:pPr>
            <a:r>
              <a:rPr lang="en-US" sz="3399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Helps identify external threats and pressures</a:t>
            </a:r>
          </a:p>
          <a:p>
            <a:pPr marL="734058" lvl="1" indent="-367029" algn="l">
              <a:lnSpc>
                <a:spcPts val="4759"/>
              </a:lnSpc>
              <a:buFont typeface="Arial"/>
              <a:buChar char="•"/>
            </a:pPr>
            <a:r>
              <a:rPr lang="en-US" sz="3399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Criticisms:</a:t>
            </a:r>
          </a:p>
          <a:p>
            <a:pPr marL="1468116" lvl="2" indent="-489372" algn="l">
              <a:lnSpc>
                <a:spcPts val="4759"/>
              </a:lnSpc>
              <a:buFont typeface="Arial"/>
              <a:buChar char="⚬"/>
            </a:pPr>
            <a:r>
              <a:rPr lang="en-US" sz="3399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Does not prioritise factors</a:t>
            </a:r>
          </a:p>
          <a:p>
            <a:pPr marL="1468116" lvl="2" indent="-489372" algn="l">
              <a:lnSpc>
                <a:spcPts val="4759"/>
              </a:lnSpc>
              <a:buFont typeface="Arial"/>
              <a:buChar char="⚬"/>
            </a:pPr>
            <a:r>
              <a:rPr lang="en-US" sz="3399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Can become outdated quickly</a:t>
            </a:r>
          </a:p>
          <a:p>
            <a:pPr marL="1468116" lvl="2" indent="-489372" algn="l">
              <a:lnSpc>
                <a:spcPts val="4759"/>
              </a:lnSpc>
              <a:buFont typeface="Arial"/>
              <a:buChar char="⚬"/>
            </a:pPr>
            <a:r>
              <a:rPr lang="en-US" sz="3399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Does not show relationships between factors</a:t>
            </a:r>
          </a:p>
          <a:p>
            <a:pPr algn="l">
              <a:lnSpc>
                <a:spcPts val="4759"/>
              </a:lnSpc>
            </a:pPr>
            <a:endParaRPr lang="en-US" sz="3399" b="1">
              <a:solidFill>
                <a:srgbClr val="3C2416"/>
              </a:solidFill>
              <a:latin typeface="The Seasons Bold"/>
              <a:ea typeface="The Seasons Bold"/>
              <a:cs typeface="The Seasons Bold"/>
              <a:sym typeface="The Seasons Bold"/>
            </a:endParaRPr>
          </a:p>
          <a:p>
            <a:pPr algn="l">
              <a:lnSpc>
                <a:spcPts val="4759"/>
              </a:lnSpc>
            </a:pPr>
            <a:r>
              <a:rPr lang="en-US" sz="3399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Reference: Brooks, Weatherston &amp; Wilkinson (2011)</a:t>
            </a:r>
          </a:p>
          <a:p>
            <a:pPr algn="l">
              <a:lnSpc>
                <a:spcPts val="4200"/>
              </a:lnSpc>
            </a:pPr>
            <a:endParaRPr lang="en-US" sz="3399" b="1">
              <a:solidFill>
                <a:srgbClr val="3C2416"/>
              </a:solidFill>
              <a:latin typeface="The Seasons Bold"/>
              <a:ea typeface="The Seasons Bold"/>
              <a:cs typeface="The Seasons Bold"/>
              <a:sym typeface="The Seasons Bold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549549" y="-30797"/>
            <a:ext cx="7063504" cy="17665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879"/>
              </a:lnSpc>
            </a:pPr>
            <a:r>
              <a:rPr lang="en-US" sz="9200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PESTEL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11893685" y="3025283"/>
            <a:ext cx="5703794" cy="5477510"/>
            <a:chOff x="0" y="0"/>
            <a:chExt cx="5859805" cy="5627332"/>
          </a:xfrm>
        </p:grpSpPr>
        <p:sp>
          <p:nvSpPr>
            <p:cNvPr id="9" name="Freeform 9" descr="A circular diagram of different colored circles  AI-generated content may be incorrect."/>
            <p:cNvSpPr/>
            <p:nvPr/>
          </p:nvSpPr>
          <p:spPr>
            <a:xfrm>
              <a:off x="0" y="0"/>
              <a:ext cx="5859780" cy="5627370"/>
            </a:xfrm>
            <a:custGeom>
              <a:avLst/>
              <a:gdLst/>
              <a:ahLst/>
              <a:cxnLst/>
              <a:rect l="l" t="t" r="r" b="b"/>
              <a:pathLst>
                <a:path w="5859780" h="5627370">
                  <a:moveTo>
                    <a:pt x="978553" y="0"/>
                  </a:moveTo>
                  <a:lnTo>
                    <a:pt x="4881227" y="0"/>
                  </a:lnTo>
                  <a:cubicBezTo>
                    <a:pt x="5421667" y="0"/>
                    <a:pt x="5859780" y="438113"/>
                    <a:pt x="5859780" y="978553"/>
                  </a:cubicBezTo>
                  <a:lnTo>
                    <a:pt x="5859780" y="4648817"/>
                  </a:lnTo>
                  <a:cubicBezTo>
                    <a:pt x="5859780" y="5189257"/>
                    <a:pt x="5421667" y="5627370"/>
                    <a:pt x="4881227" y="5627370"/>
                  </a:cubicBezTo>
                  <a:lnTo>
                    <a:pt x="978553" y="5627370"/>
                  </a:lnTo>
                  <a:cubicBezTo>
                    <a:pt x="438113" y="5627370"/>
                    <a:pt x="0" y="5189257"/>
                    <a:pt x="0" y="4648817"/>
                  </a:cubicBezTo>
                  <a:lnTo>
                    <a:pt x="0" y="978553"/>
                  </a:lnTo>
                  <a:cubicBezTo>
                    <a:pt x="0" y="438113"/>
                    <a:pt x="438113" y="0"/>
                    <a:pt x="978553" y="0"/>
                  </a:cubicBezTo>
                  <a:close/>
                </a:path>
              </a:pathLst>
            </a:custGeom>
            <a:blipFill>
              <a:blip r:embed="rId6"/>
              <a:stretch>
                <a:fillRect l="-37112" r="-42676" b="-5190"/>
              </a:stretch>
            </a:blipFill>
          </p:spPr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 rot="-9376254">
            <a:off x="15301341" y="-2905597"/>
            <a:ext cx="3915918" cy="8229600"/>
          </a:xfrm>
          <a:custGeom>
            <a:avLst/>
            <a:gdLst/>
            <a:ahLst/>
            <a:cxnLst/>
            <a:rect l="l" t="t" r="r" b="b"/>
            <a:pathLst>
              <a:path w="3915918" h="8229600">
                <a:moveTo>
                  <a:pt x="0" y="0"/>
                </a:moveTo>
                <a:lnTo>
                  <a:pt x="3915918" y="0"/>
                </a:lnTo>
                <a:lnTo>
                  <a:pt x="391591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-1957959" y="3923288"/>
            <a:ext cx="3915918" cy="8229600"/>
          </a:xfrm>
          <a:custGeom>
            <a:avLst/>
            <a:gdLst/>
            <a:ahLst/>
            <a:cxnLst/>
            <a:rect l="l" t="t" r="r" b="b"/>
            <a:pathLst>
              <a:path w="3915918" h="8229600">
                <a:moveTo>
                  <a:pt x="0" y="0"/>
                </a:moveTo>
                <a:lnTo>
                  <a:pt x="3915918" y="0"/>
                </a:lnTo>
                <a:lnTo>
                  <a:pt x="391591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6349509" y="7541541"/>
            <a:ext cx="4868024" cy="4611346"/>
          </a:xfrm>
          <a:custGeom>
            <a:avLst/>
            <a:gdLst/>
            <a:ahLst/>
            <a:cxnLst/>
            <a:rect l="l" t="t" r="r" b="b"/>
            <a:pathLst>
              <a:path w="4868024" h="4611346">
                <a:moveTo>
                  <a:pt x="0" y="0"/>
                </a:moveTo>
                <a:lnTo>
                  <a:pt x="4868024" y="0"/>
                </a:lnTo>
                <a:lnTo>
                  <a:pt x="4868024" y="4611347"/>
                </a:lnTo>
                <a:lnTo>
                  <a:pt x="0" y="46113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1028700" y="554787"/>
            <a:ext cx="15870942" cy="9292428"/>
            <a:chOff x="0" y="0"/>
            <a:chExt cx="18896381" cy="11063821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8896330" cy="11063859"/>
            </a:xfrm>
            <a:custGeom>
              <a:avLst/>
              <a:gdLst/>
              <a:ahLst/>
              <a:cxnLst/>
              <a:rect l="l" t="t" r="r" b="b"/>
              <a:pathLst>
                <a:path w="18896330" h="11063859">
                  <a:moveTo>
                    <a:pt x="1134073" y="0"/>
                  </a:moveTo>
                  <a:lnTo>
                    <a:pt x="17762257" y="0"/>
                  </a:lnTo>
                  <a:cubicBezTo>
                    <a:pt x="18388589" y="0"/>
                    <a:pt x="18896330" y="507742"/>
                    <a:pt x="18896330" y="1134073"/>
                  </a:cubicBezTo>
                  <a:lnTo>
                    <a:pt x="18896330" y="9929786"/>
                  </a:lnTo>
                  <a:cubicBezTo>
                    <a:pt x="18896330" y="10230561"/>
                    <a:pt x="18776848" y="10519017"/>
                    <a:pt x="18564168" y="10731697"/>
                  </a:cubicBezTo>
                  <a:cubicBezTo>
                    <a:pt x="18351488" y="10944376"/>
                    <a:pt x="18063032" y="11063859"/>
                    <a:pt x="17762257" y="11063859"/>
                  </a:cubicBezTo>
                  <a:lnTo>
                    <a:pt x="1134073" y="11063859"/>
                  </a:lnTo>
                  <a:cubicBezTo>
                    <a:pt x="833298" y="11063859"/>
                    <a:pt x="544842" y="10944376"/>
                    <a:pt x="332162" y="10731697"/>
                  </a:cubicBezTo>
                  <a:cubicBezTo>
                    <a:pt x="119482" y="10519017"/>
                    <a:pt x="0" y="10230561"/>
                    <a:pt x="0" y="9929786"/>
                  </a:cubicBezTo>
                  <a:lnTo>
                    <a:pt x="0" y="1134073"/>
                  </a:lnTo>
                  <a:cubicBezTo>
                    <a:pt x="0" y="833298"/>
                    <a:pt x="119482" y="544842"/>
                    <a:pt x="332162" y="332162"/>
                  </a:cubicBezTo>
                  <a:cubicBezTo>
                    <a:pt x="544842" y="119482"/>
                    <a:pt x="833298" y="0"/>
                    <a:pt x="1134073" y="0"/>
                  </a:cubicBezTo>
                  <a:close/>
                </a:path>
              </a:pathLst>
            </a:custGeom>
            <a:blipFill>
              <a:blip r:embed="rId6"/>
              <a:stretch>
                <a:fillRect l="-2731" t="-4906" r="-2188" b="-14522"/>
              </a:stretch>
            </a:blipFill>
          </p:spPr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309994" y="3091615"/>
            <a:ext cx="3915918" cy="8229600"/>
          </a:xfrm>
          <a:custGeom>
            <a:avLst/>
            <a:gdLst/>
            <a:ahLst/>
            <a:cxnLst/>
            <a:rect l="l" t="t" r="r" b="b"/>
            <a:pathLst>
              <a:path w="3915918" h="8229600">
                <a:moveTo>
                  <a:pt x="0" y="0"/>
                </a:moveTo>
                <a:lnTo>
                  <a:pt x="3915918" y="0"/>
                </a:lnTo>
                <a:lnTo>
                  <a:pt x="391591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9376254">
            <a:off x="14640380" y="-1463220"/>
            <a:ext cx="3915918" cy="8229600"/>
          </a:xfrm>
          <a:custGeom>
            <a:avLst/>
            <a:gdLst/>
            <a:ahLst/>
            <a:cxnLst/>
            <a:rect l="l" t="t" r="r" b="b"/>
            <a:pathLst>
              <a:path w="3915918" h="8229600">
                <a:moveTo>
                  <a:pt x="0" y="0"/>
                </a:moveTo>
                <a:lnTo>
                  <a:pt x="3915918" y="0"/>
                </a:lnTo>
                <a:lnTo>
                  <a:pt x="391591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4225912" y="1028700"/>
            <a:ext cx="9836175" cy="8229600"/>
          </a:xfrm>
          <a:custGeom>
            <a:avLst/>
            <a:gdLst/>
            <a:ahLst/>
            <a:cxnLst/>
            <a:rect l="l" t="t" r="r" b="b"/>
            <a:pathLst>
              <a:path w="9836175" h="8229600">
                <a:moveTo>
                  <a:pt x="0" y="0"/>
                </a:moveTo>
                <a:lnTo>
                  <a:pt x="9836176" y="0"/>
                </a:lnTo>
                <a:lnTo>
                  <a:pt x="983617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6376723" y="6425740"/>
            <a:ext cx="4868024" cy="4611346"/>
          </a:xfrm>
          <a:custGeom>
            <a:avLst/>
            <a:gdLst/>
            <a:ahLst/>
            <a:cxnLst/>
            <a:rect l="l" t="t" r="r" b="b"/>
            <a:pathLst>
              <a:path w="4868024" h="4611346">
                <a:moveTo>
                  <a:pt x="0" y="0"/>
                </a:moveTo>
                <a:lnTo>
                  <a:pt x="4868024" y="0"/>
                </a:lnTo>
                <a:lnTo>
                  <a:pt x="4868024" y="4611347"/>
                </a:lnTo>
                <a:lnTo>
                  <a:pt x="0" y="461134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536765" y="981432"/>
            <a:ext cx="3874935" cy="77499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885"/>
              </a:lnSpc>
            </a:pPr>
            <a:r>
              <a:rPr lang="en-US" sz="10632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Cause and Effect Model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035371" y="229053"/>
            <a:ext cx="12971115" cy="10550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45684" lvl="1" indent="-372842" algn="l">
              <a:lnSpc>
                <a:spcPts val="4835"/>
              </a:lnSpc>
              <a:buFont typeface="Arial"/>
              <a:buChar char="•"/>
            </a:pPr>
            <a:r>
              <a:rPr lang="en-US" sz="3453" b="1" spc="683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The Cause and Effect model, also known as the fishbone diagram, is used to identify root causes of problems.</a:t>
            </a:r>
          </a:p>
          <a:p>
            <a:pPr marL="745684" lvl="1" indent="-372842" algn="l">
              <a:lnSpc>
                <a:spcPts val="4835"/>
              </a:lnSpc>
              <a:buFont typeface="Arial"/>
              <a:buChar char="•"/>
            </a:pPr>
            <a:r>
              <a:rPr lang="en-US" sz="3453" b="1" spc="683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It is widely applied in business problem-solving and quality management.</a:t>
            </a:r>
          </a:p>
          <a:p>
            <a:pPr marL="745684" lvl="1" indent="-372842" algn="l">
              <a:lnSpc>
                <a:spcPts val="4835"/>
              </a:lnSpc>
              <a:buFont typeface="Arial"/>
              <a:buChar char="•"/>
            </a:pPr>
            <a:r>
              <a:rPr lang="en-US" sz="3453" b="1" spc="683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Benefits:</a:t>
            </a:r>
          </a:p>
          <a:p>
            <a:pPr marL="1491368" lvl="2" indent="-497123" algn="l">
              <a:lnSpc>
                <a:spcPts val="4835"/>
              </a:lnSpc>
              <a:buFont typeface="Arial"/>
              <a:buChar char="⚬"/>
            </a:pPr>
            <a:r>
              <a:rPr lang="en-US" sz="3453" b="1" spc="683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Clear visual representation of complex problems</a:t>
            </a:r>
          </a:p>
          <a:p>
            <a:pPr marL="1491368" lvl="2" indent="-497123" algn="l">
              <a:lnSpc>
                <a:spcPts val="4835"/>
              </a:lnSpc>
              <a:buFont typeface="Arial"/>
              <a:buChar char="⚬"/>
            </a:pPr>
            <a:r>
              <a:rPr lang="en-US" sz="3453" b="1" spc="683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Helps distinguish root causes from symptoms</a:t>
            </a:r>
          </a:p>
          <a:p>
            <a:pPr marL="724095" lvl="1" indent="-362047" algn="l">
              <a:lnSpc>
                <a:spcPts val="4695"/>
              </a:lnSpc>
              <a:buFont typeface="Arial"/>
              <a:buChar char="•"/>
            </a:pPr>
            <a:r>
              <a:rPr lang="en-US" sz="3353" b="1" spc="664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Criticisms:</a:t>
            </a:r>
          </a:p>
          <a:p>
            <a:pPr marL="1491368" lvl="2" indent="-497123" algn="l">
              <a:lnSpc>
                <a:spcPts val="4835"/>
              </a:lnSpc>
              <a:buFont typeface="Arial"/>
              <a:buChar char="⚬"/>
            </a:pPr>
            <a:r>
              <a:rPr lang="en-US" sz="3453" b="1" spc="683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Does not measure impact or severity</a:t>
            </a:r>
          </a:p>
          <a:p>
            <a:pPr marL="1491368" lvl="2" indent="-497123" algn="l">
              <a:lnSpc>
                <a:spcPts val="4835"/>
              </a:lnSpc>
              <a:buFont typeface="Arial"/>
              <a:buChar char="⚬"/>
            </a:pPr>
            <a:r>
              <a:rPr lang="en-US" sz="3453" b="1" spc="683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Relies on accurate identification of causes</a:t>
            </a:r>
          </a:p>
          <a:p>
            <a:pPr algn="l">
              <a:lnSpc>
                <a:spcPts val="4835"/>
              </a:lnSpc>
            </a:pPr>
            <a:endParaRPr lang="en-US" sz="3453" b="1" spc="683">
              <a:solidFill>
                <a:srgbClr val="3C2416"/>
              </a:solidFill>
              <a:latin typeface="The Seasons Bold"/>
              <a:ea typeface="The Seasons Bold"/>
              <a:cs typeface="The Seasons Bold"/>
              <a:sym typeface="The Seasons Bold"/>
            </a:endParaRPr>
          </a:p>
          <a:p>
            <a:pPr algn="l">
              <a:lnSpc>
                <a:spcPts val="4835"/>
              </a:lnSpc>
            </a:pPr>
            <a:r>
              <a:rPr lang="en-US" sz="3453" b="1" spc="683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Reference: Adair (2022); Sproull (2018)</a:t>
            </a:r>
          </a:p>
          <a:p>
            <a:pPr algn="ctr">
              <a:lnSpc>
                <a:spcPts val="4975"/>
              </a:lnSpc>
            </a:pPr>
            <a:endParaRPr lang="en-US" sz="3453" b="1" spc="683">
              <a:solidFill>
                <a:srgbClr val="3C2416"/>
              </a:solidFill>
              <a:latin typeface="The Seasons Bold"/>
              <a:ea typeface="The Seasons Bold"/>
              <a:cs typeface="The Seasons Bold"/>
              <a:sym typeface="The Seasons Bold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966209" y="371028"/>
            <a:ext cx="12355582" cy="8237058"/>
            <a:chOff x="0" y="0"/>
            <a:chExt cx="16474110" cy="10982744"/>
          </a:xfrm>
        </p:grpSpPr>
        <p:sp>
          <p:nvSpPr>
            <p:cNvPr id="3" name="Freeform 3"/>
            <p:cNvSpPr/>
            <p:nvPr/>
          </p:nvSpPr>
          <p:spPr>
            <a:xfrm rot="-24000">
              <a:off x="-29301" y="-48536"/>
              <a:ext cx="16532661" cy="11079779"/>
            </a:xfrm>
            <a:custGeom>
              <a:avLst/>
              <a:gdLst/>
              <a:ahLst/>
              <a:cxnLst/>
              <a:rect l="l" t="t" r="r" b="b"/>
              <a:pathLst>
                <a:path w="16532661" h="11079779">
                  <a:moveTo>
                    <a:pt x="1337807" y="31"/>
                  </a:moveTo>
                  <a:lnTo>
                    <a:pt x="15271527" y="97308"/>
                  </a:lnTo>
                  <a:cubicBezTo>
                    <a:pt x="15608344" y="99660"/>
                    <a:pt x="15930431" y="235715"/>
                    <a:pt x="16166934" y="475543"/>
                  </a:cubicBezTo>
                  <a:cubicBezTo>
                    <a:pt x="16403437" y="715371"/>
                    <a:pt x="16534982" y="1039327"/>
                    <a:pt x="16532630" y="1376144"/>
                  </a:cubicBezTo>
                  <a:lnTo>
                    <a:pt x="16473689" y="9818644"/>
                  </a:lnTo>
                  <a:cubicBezTo>
                    <a:pt x="16468793" y="10520029"/>
                    <a:pt x="15896239" y="11084644"/>
                    <a:pt x="15194854" y="11079747"/>
                  </a:cubicBezTo>
                  <a:lnTo>
                    <a:pt x="1261134" y="10982470"/>
                  </a:lnTo>
                  <a:cubicBezTo>
                    <a:pt x="559750" y="10977573"/>
                    <a:pt x="-4865" y="10405019"/>
                    <a:pt x="31" y="9703635"/>
                  </a:cubicBezTo>
                  <a:lnTo>
                    <a:pt x="58972" y="1261134"/>
                  </a:lnTo>
                  <a:cubicBezTo>
                    <a:pt x="63869" y="559749"/>
                    <a:pt x="636423" y="-4865"/>
                    <a:pt x="1337807" y="31"/>
                  </a:cubicBezTo>
                  <a:close/>
                </a:path>
              </a:pathLst>
            </a:custGeom>
            <a:blipFill>
              <a:blip r:embed="rId2"/>
              <a:stretch>
                <a:fillRect l="-356" t="-3115" r="-3452" b="-149"/>
              </a:stretch>
            </a:blipFill>
          </p:spPr>
        </p:sp>
      </p:grpSp>
      <p:sp>
        <p:nvSpPr>
          <p:cNvPr id="4" name="TextBox 4"/>
          <p:cNvSpPr txBox="1"/>
          <p:nvPr/>
        </p:nvSpPr>
        <p:spPr>
          <a:xfrm>
            <a:off x="6140946" y="9086850"/>
            <a:ext cx="6006108" cy="825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26"/>
              </a:lnSpc>
              <a:spcBef>
                <a:spcPct val="0"/>
              </a:spcBef>
            </a:pPr>
            <a:r>
              <a:rPr lang="en-US" sz="4233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Reference: Sproull (2018)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612248" y="366084"/>
            <a:ext cx="7063504" cy="17665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879"/>
              </a:lnSpc>
            </a:pPr>
            <a:r>
              <a:rPr lang="en-US" sz="9200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Key findings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9212" y="2158207"/>
            <a:ext cx="17388788" cy="9326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57182" lvl="1" indent="-478591" algn="l">
              <a:lnSpc>
                <a:spcPts val="6206"/>
              </a:lnSpc>
              <a:spcBef>
                <a:spcPct val="0"/>
              </a:spcBef>
              <a:buFont typeface="Arial"/>
              <a:buChar char="•"/>
            </a:pPr>
            <a:r>
              <a:rPr lang="en-US" sz="4433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Green Haven Florists operates in a challenging and competitive market environment.</a:t>
            </a:r>
          </a:p>
          <a:p>
            <a:pPr marL="957182" lvl="1" indent="-478591" algn="l">
              <a:lnSpc>
                <a:spcPts val="6206"/>
              </a:lnSpc>
              <a:spcBef>
                <a:spcPct val="0"/>
              </a:spcBef>
              <a:buFont typeface="Arial"/>
              <a:buChar char="•"/>
            </a:pPr>
            <a:r>
              <a:rPr lang="en-US" sz="4433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Both internal and external factors contribute to declining sales performance.</a:t>
            </a:r>
          </a:p>
          <a:p>
            <a:pPr marL="957182" lvl="1" indent="-478591" algn="l">
              <a:lnSpc>
                <a:spcPts val="6206"/>
              </a:lnSpc>
              <a:spcBef>
                <a:spcPct val="0"/>
              </a:spcBef>
              <a:buFont typeface="Arial"/>
              <a:buChar char="•"/>
            </a:pPr>
            <a:r>
              <a:rPr lang="en-US" sz="4433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External market pressures play a significant role in shaping business outcomes.</a:t>
            </a:r>
          </a:p>
          <a:p>
            <a:pPr marL="957182" lvl="1" indent="-478591" algn="l">
              <a:lnSpc>
                <a:spcPts val="6206"/>
              </a:lnSpc>
              <a:spcBef>
                <a:spcPct val="0"/>
              </a:spcBef>
              <a:buFont typeface="Arial"/>
              <a:buChar char="•"/>
            </a:pPr>
            <a:r>
              <a:rPr lang="en-US" sz="4433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Analytical tools support clearer identification of the root causes of the problem.</a:t>
            </a:r>
          </a:p>
          <a:p>
            <a:pPr algn="l">
              <a:lnSpc>
                <a:spcPts val="6206"/>
              </a:lnSpc>
              <a:spcBef>
                <a:spcPct val="0"/>
              </a:spcBef>
            </a:pPr>
            <a:endParaRPr lang="en-US" sz="4433" b="1">
              <a:solidFill>
                <a:srgbClr val="3C2416"/>
              </a:solidFill>
              <a:latin typeface="The Seasons Bold"/>
              <a:ea typeface="The Seasons Bold"/>
              <a:cs typeface="The Seasons Bold"/>
              <a:sym typeface="The Seasons Bold"/>
            </a:endParaRPr>
          </a:p>
          <a:p>
            <a:pPr algn="l">
              <a:lnSpc>
                <a:spcPts val="3966"/>
              </a:lnSpc>
              <a:spcBef>
                <a:spcPct val="0"/>
              </a:spcBef>
            </a:pPr>
            <a:r>
              <a:rPr lang="en-US" sz="2833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                                                                       Brooks, I., Weatherston, J. and Wilkinson, G. (2011)</a:t>
            </a:r>
          </a:p>
          <a:p>
            <a:pPr algn="l">
              <a:lnSpc>
                <a:spcPts val="3966"/>
              </a:lnSpc>
              <a:spcBef>
                <a:spcPct val="0"/>
              </a:spcBef>
            </a:pPr>
            <a:endParaRPr lang="en-US" sz="2833" b="1">
              <a:solidFill>
                <a:srgbClr val="3C2416"/>
              </a:solidFill>
              <a:latin typeface="The Seasons Bold"/>
              <a:ea typeface="The Seasons Bold"/>
              <a:cs typeface="The Seasons Bold"/>
              <a:sym typeface="The Seasons Bold"/>
            </a:endParaRPr>
          </a:p>
          <a:p>
            <a:pPr algn="l">
              <a:lnSpc>
                <a:spcPts val="2986"/>
              </a:lnSpc>
              <a:spcBef>
                <a:spcPct val="0"/>
              </a:spcBef>
            </a:pPr>
            <a:endParaRPr lang="en-US" sz="2833" b="1">
              <a:solidFill>
                <a:srgbClr val="3C2416"/>
              </a:solidFill>
              <a:latin typeface="The Seasons Bold"/>
              <a:ea typeface="The Seasons Bold"/>
              <a:cs typeface="The Seasons Bold"/>
              <a:sym typeface="The Seasons Bold"/>
            </a:endParaRPr>
          </a:p>
          <a:p>
            <a:pPr algn="l">
              <a:lnSpc>
                <a:spcPts val="6206"/>
              </a:lnSpc>
              <a:spcBef>
                <a:spcPct val="0"/>
              </a:spcBef>
            </a:pPr>
            <a:endParaRPr lang="en-US" sz="2833" b="1">
              <a:solidFill>
                <a:srgbClr val="3C2416"/>
              </a:solidFill>
              <a:latin typeface="The Seasons Bold"/>
              <a:ea typeface="The Seasons Bold"/>
              <a:cs typeface="The Seasons Bold"/>
              <a:sym typeface="The Seasons Bold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D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2176290"/>
            <a:ext cx="18288000" cy="88199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41288" lvl="1" indent="-370644" algn="l">
              <a:lnSpc>
                <a:spcPts val="4806"/>
              </a:lnSpc>
              <a:buFont typeface="Arial"/>
              <a:buChar char="•"/>
            </a:pPr>
            <a:r>
              <a:rPr lang="en-US" sz="3433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Adair, J.E. (2022) Decision making and problem solving: break through the barriers and banish uncertainty at work. 5th edn. London: Kogan Page.</a:t>
            </a:r>
          </a:p>
          <a:p>
            <a:pPr marL="741288" lvl="1" indent="-370644" algn="l">
              <a:lnSpc>
                <a:spcPts val="4806"/>
              </a:lnSpc>
              <a:buFont typeface="Arial"/>
              <a:buChar char="•"/>
            </a:pPr>
            <a:r>
              <a:rPr lang="en-US" sz="3433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Belton, V. and Stewart, T.J. (2002) Multiple criteria decision analysis: an integrated approach. New York: Springer.</a:t>
            </a:r>
          </a:p>
          <a:p>
            <a:pPr marL="741288" lvl="1" indent="-370644" algn="l">
              <a:lnSpc>
                <a:spcPts val="4806"/>
              </a:lnSpc>
              <a:buFont typeface="Arial"/>
              <a:buChar char="•"/>
            </a:pPr>
            <a:r>
              <a:rPr lang="en-US" sz="3433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Brooks, I., Weatherston, J. and Wilkinson, G. (2011) The international business environment: challenges and changes. 2nd edn. Harlow: Financial Times Prentice Hall.</a:t>
            </a:r>
          </a:p>
          <a:p>
            <a:pPr marL="741288" lvl="1" indent="-370644" algn="l">
              <a:lnSpc>
                <a:spcPts val="4806"/>
              </a:lnSpc>
              <a:buFont typeface="Arial"/>
              <a:buChar char="•"/>
            </a:pPr>
            <a:r>
              <a:rPr lang="en-US" sz="3433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Pergamon Flexible Learning (2007) Solving problems and making decisions. 5th edn. Amsterdam: Pergamon Flexible Learning.</a:t>
            </a:r>
          </a:p>
          <a:p>
            <a:pPr marL="741288" lvl="1" indent="-370644" algn="l">
              <a:lnSpc>
                <a:spcPts val="4806"/>
              </a:lnSpc>
              <a:buFont typeface="Arial"/>
              <a:buChar char="•"/>
            </a:pPr>
            <a:r>
              <a:rPr lang="en-US" sz="3433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Sproull, R. (2018) The problem-solving, problem-prevention, and decision-making guide: organized and systematic roadmaps for managers. New York: Taylor &amp; Francis.</a:t>
            </a:r>
          </a:p>
          <a:p>
            <a:pPr marL="741288" lvl="1" indent="-370644" algn="l">
              <a:lnSpc>
                <a:spcPts val="4806"/>
              </a:lnSpc>
              <a:buFont typeface="Arial"/>
              <a:buChar char="•"/>
            </a:pPr>
            <a:r>
              <a:rPr lang="en-US" sz="3433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2025 Floral Industry Trends (2025) [Online]. Available at: Ex Libris database.</a:t>
            </a:r>
          </a:p>
          <a:p>
            <a:pPr marL="741288" lvl="1" indent="-370644" algn="l">
              <a:lnSpc>
                <a:spcPts val="4806"/>
              </a:lnSpc>
              <a:buFont typeface="Arial"/>
              <a:buChar char="•"/>
            </a:pPr>
            <a:r>
              <a:rPr lang="en-US" sz="3433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2025 Floral Consumer Trends (2025) [Online]. Available at: Ex Libris database.</a:t>
            </a:r>
          </a:p>
          <a:p>
            <a:pPr algn="l">
              <a:lnSpc>
                <a:spcPts val="10966"/>
              </a:lnSpc>
              <a:spcBef>
                <a:spcPct val="0"/>
              </a:spcBef>
            </a:pPr>
            <a:endParaRPr lang="en-US" sz="3433" b="1">
              <a:solidFill>
                <a:srgbClr val="3C2416"/>
              </a:solidFill>
              <a:latin typeface="The Seasons Bold"/>
              <a:ea typeface="The Seasons Bold"/>
              <a:cs typeface="The Seasons Bold"/>
              <a:sym typeface="The Seasons Bold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477166" y="-8119"/>
            <a:ext cx="9333669" cy="3395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880"/>
              </a:lnSpc>
            </a:pPr>
            <a:r>
              <a:rPr lang="en-US" sz="9200" b="1">
                <a:solidFill>
                  <a:srgbClr val="3C2416"/>
                </a:solidFill>
                <a:latin typeface="The Seasons Bold"/>
                <a:ea typeface="The Seasons Bold"/>
                <a:cs typeface="The Seasons Bold"/>
                <a:sym typeface="The Seasons Bold"/>
              </a:rPr>
              <a:t>Reference list</a:t>
            </a:r>
          </a:p>
          <a:p>
            <a:pPr algn="l">
              <a:lnSpc>
                <a:spcPts val="12879"/>
              </a:lnSpc>
            </a:pPr>
            <a:endParaRPr lang="en-US" sz="9200" b="1">
              <a:solidFill>
                <a:srgbClr val="3C2416"/>
              </a:solidFill>
              <a:latin typeface="The Seasons Bold"/>
              <a:ea typeface="The Seasons Bold"/>
              <a:cs typeface="The Seasons Bold"/>
              <a:sym typeface="The Seasons Bold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762</Words>
  <Application>Microsoft Office PowerPoint</Application>
  <PresentationFormat>Custom</PresentationFormat>
  <Paragraphs>79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Open Sans Bold</vt:lpstr>
      <vt:lpstr>The Seasons Bold</vt:lpstr>
      <vt:lpstr>The Seasons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Analysis of the Problems Facing Green Haven Florists</dc:title>
  <cp:lastModifiedBy>Saba Iftikhar Ali (2505347)</cp:lastModifiedBy>
  <cp:revision>1</cp:revision>
  <dcterms:created xsi:type="dcterms:W3CDTF">2006-08-16T00:00:00Z</dcterms:created>
  <dcterms:modified xsi:type="dcterms:W3CDTF">2026-02-11T16:44:24Z</dcterms:modified>
  <dc:identifier>DAHAxsBwMFs</dc:identifier>
</cp:coreProperties>
</file>