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7" r:id="rId1"/>
  </p:sldMasterIdLst>
  <p:notesMasterIdLst>
    <p:notesMasterId r:id="rId4"/>
  </p:notesMasterIdLst>
  <p:sldIdLst>
    <p:sldId id="256" r:id="rId2"/>
    <p:sldId id="257" r:id="rId3"/>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2652" autoAdjust="0"/>
  </p:normalViewPr>
  <p:slideViewPr>
    <p:cSldViewPr snapToGrid="0">
      <p:cViewPr varScale="1">
        <p:scale>
          <a:sx n="105" d="100"/>
          <a:sy n="105" d="100"/>
        </p:scale>
        <p:origin x="14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94E72-206B-4A02-B80C-436B2E82C656}" type="datetimeFigureOut">
              <a:rPr lang="en-GB" smtClean="0"/>
              <a:t>12/07/2026</a:t>
            </a:fld>
            <a:endParaRPr lang="en-GB"/>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5E02B8-AF78-47EE-B121-1452BCE06376}" type="slidenum">
              <a:rPr lang="en-GB" smtClean="0"/>
              <a:t>‹#›</a:t>
            </a:fld>
            <a:endParaRPr lang="en-GB"/>
          </a:p>
        </p:txBody>
      </p:sp>
    </p:spTree>
    <p:extLst>
      <p:ext uri="{BB962C8B-B14F-4D97-AF65-F5344CB8AC3E}">
        <p14:creationId xmlns:p14="http://schemas.microsoft.com/office/powerpoint/2010/main" val="2957428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5E02B8-AF78-47EE-B121-1452BCE06376}" type="slidenum">
              <a:rPr lang="en-GB" smtClean="0"/>
              <a:t>2</a:t>
            </a:fld>
            <a:endParaRPr lang="en-GB"/>
          </a:p>
        </p:txBody>
      </p:sp>
    </p:spTree>
    <p:extLst>
      <p:ext uri="{BB962C8B-B14F-4D97-AF65-F5344CB8AC3E}">
        <p14:creationId xmlns:p14="http://schemas.microsoft.com/office/powerpoint/2010/main" val="4021290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94094" y="2386744"/>
            <a:ext cx="7517813"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189846" y="4352544"/>
            <a:ext cx="5526310"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7C21E-A77A-4125-A82B-BF5D61633147}"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153956921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D7C21E-A77A-4125-A82B-BF5D61633147}"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2666523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98626" y="2386744"/>
            <a:ext cx="7518654"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189846" y="4352465"/>
            <a:ext cx="5526310"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ECD7C21E-A77A-4125-A82B-BF5D61633147}"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61701834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94093" y="2638044"/>
            <a:ext cx="3562025"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49882" y="2638044"/>
            <a:ext cx="356472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CD7C21E-A77A-4125-A82B-BF5D61633147}" type="datetimeFigureOut">
              <a:rPr lang="en-GB" smtClean="0"/>
              <a:t>12/07/2026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1973964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94092" y="2313435"/>
            <a:ext cx="3562026"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94092" y="3143250"/>
            <a:ext cx="3562026"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5149882" y="3143250"/>
            <a:ext cx="356472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5149882" y="2313435"/>
            <a:ext cx="3564726"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ECD7C21E-A77A-4125-A82B-BF5D61633147}"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B3CB67-1A29-4458-AC18-A668B2920FF3}"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656943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D7C21E-A77A-4125-A82B-BF5D61633147}"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491404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7C21E-A77A-4125-A82B-BF5D61633147}"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221225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953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4095" y="2243830"/>
            <a:ext cx="3564810"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473065" y="804672"/>
            <a:ext cx="391287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34879" y="3549918"/>
            <a:ext cx="3083243"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ECD7C21E-A77A-4125-A82B-BF5D61633147}" type="datetimeFigureOut">
              <a:rPr lang="en-GB" smtClean="0"/>
              <a:t>12/07/2026</a:t>
            </a:fld>
            <a:endParaRPr lang="en-GB"/>
          </a:p>
        </p:txBody>
      </p:sp>
      <p:sp>
        <p:nvSpPr>
          <p:cNvPr id="10" name="Footer Placeholder 9"/>
          <p:cNvSpPr>
            <a:spLocks noGrp="1"/>
          </p:cNvSpPr>
          <p:nvPr>
            <p:ph type="ftr" sz="quarter" idx="11"/>
          </p:nvPr>
        </p:nvSpPr>
        <p:spPr>
          <a:xfrm>
            <a:off x="694095" y="6236208"/>
            <a:ext cx="4123598" cy="320040"/>
          </a:xfrm>
        </p:spPr>
        <p:txBody>
          <a:bodyPr>
            <a:normAutofit/>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465914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0" y="0"/>
            <a:ext cx="4953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3420" y="2243828"/>
            <a:ext cx="356616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953001" y="0"/>
            <a:ext cx="4957954" cy="6858000"/>
          </a:xfrm>
          <a:solidFill>
            <a:schemeClr val="bg1"/>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34879" y="3549920"/>
            <a:ext cx="3083243"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CD7C21E-A77A-4125-A82B-BF5D61633147}" type="datetimeFigureOut">
              <a:rPr lang="en-GB" smtClean="0"/>
              <a:t>12/07/2026</a:t>
            </a:fld>
            <a:endParaRPr lang="en-GB"/>
          </a:p>
        </p:txBody>
      </p:sp>
      <p:sp>
        <p:nvSpPr>
          <p:cNvPr id="9" name="Footer Placeholder 8"/>
          <p:cNvSpPr>
            <a:spLocks noGrp="1"/>
          </p:cNvSpPr>
          <p:nvPr>
            <p:ph type="ftr" sz="quarter" idx="11"/>
          </p:nvPr>
        </p:nvSpPr>
        <p:spPr>
          <a:xfrm>
            <a:off x="693420" y="6236208"/>
            <a:ext cx="4120896" cy="320040"/>
          </a:xfrm>
        </p:spPr>
        <p:txBody>
          <a:bodyPr>
            <a:normAutofit/>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1554367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D7C21E-A77A-4125-A82B-BF5D61633147}"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2357981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30653" y="937260"/>
            <a:ext cx="1141797"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739883" y="937260"/>
            <a:ext cx="51091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D7C21E-A77A-4125-A82B-BF5D61633147}"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B3CB67-1A29-4458-AC18-A668B2920FF3}" type="slidenum">
              <a:rPr lang="en-GB" smtClean="0"/>
              <a:t>‹#›</a:t>
            </a:fld>
            <a:endParaRPr lang="en-GB"/>
          </a:p>
        </p:txBody>
      </p:sp>
    </p:spTree>
    <p:extLst>
      <p:ext uri="{BB962C8B-B14F-4D97-AF65-F5344CB8AC3E}">
        <p14:creationId xmlns:p14="http://schemas.microsoft.com/office/powerpoint/2010/main" val="3737627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739883" y="964692"/>
            <a:ext cx="643256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739883" y="2638046"/>
            <a:ext cx="643256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77188" y="6238816"/>
            <a:ext cx="2237419"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ECD7C21E-A77A-4125-A82B-BF5D61633147}" type="datetimeFigureOut">
              <a:rPr lang="en-GB" smtClean="0"/>
              <a:t>12/07/2026</a:t>
            </a:fld>
            <a:endParaRPr lang="en-GB"/>
          </a:p>
        </p:txBody>
      </p:sp>
      <p:sp>
        <p:nvSpPr>
          <p:cNvPr id="5" name="Footer Placeholder 4"/>
          <p:cNvSpPr>
            <a:spLocks noGrp="1"/>
          </p:cNvSpPr>
          <p:nvPr>
            <p:ph type="ftr" sz="quarter" idx="3"/>
          </p:nvPr>
        </p:nvSpPr>
        <p:spPr>
          <a:xfrm>
            <a:off x="1194092" y="6236208"/>
            <a:ext cx="4936386"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8926788" y="6217920"/>
            <a:ext cx="39624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B9B3CB67-1A29-4458-AC18-A668B2920FF3}" type="slidenum">
              <a:rPr lang="en-GB" smtClean="0"/>
              <a:t>‹#›</a:t>
            </a:fld>
            <a:endParaRPr lang="en-GB"/>
          </a:p>
        </p:txBody>
      </p:sp>
    </p:spTree>
    <p:extLst>
      <p:ext uri="{BB962C8B-B14F-4D97-AF65-F5344CB8AC3E}">
        <p14:creationId xmlns:p14="http://schemas.microsoft.com/office/powerpoint/2010/main" val="583269626"/>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ctr" defTabSz="914400" rtl="0" eaLnBrk="1" latinLnBrk="0" hangingPunct="1">
        <a:lnSpc>
          <a:spcPct val="90000"/>
        </a:lnSpc>
        <a:spcBef>
          <a:spcPct val="0"/>
        </a:spcBef>
        <a:buNone/>
        <a:defRPr sz="26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D94B-E921-B0A6-05BD-307B19D8E723}"/>
              </a:ext>
            </a:extLst>
          </p:cNvPr>
          <p:cNvSpPr>
            <a:spLocks noGrp="1"/>
          </p:cNvSpPr>
          <p:nvPr>
            <p:ph type="ctrTitle"/>
          </p:nvPr>
        </p:nvSpPr>
        <p:spPr>
          <a:xfrm>
            <a:off x="1194094" y="1714500"/>
            <a:ext cx="7517813" cy="2318164"/>
          </a:xfrm>
        </p:spPr>
        <p:txBody>
          <a:bodyPr>
            <a:normAutofit/>
          </a:bodyPr>
          <a:lstStyle/>
          <a:p>
            <a:r>
              <a:rPr lang="en-GB" sz="2000" b="1" cap="none" dirty="0">
                <a:latin typeface="Times New Roman" panose="02020603050405020304" pitchFamily="18" charset="0"/>
                <a:cs typeface="Times New Roman" panose="02020603050405020304" pitchFamily="18" charset="0"/>
              </a:rPr>
              <a:t>Programme</a:t>
            </a:r>
            <a:r>
              <a:rPr lang="en-GB" sz="2000" cap="none" dirty="0">
                <a:latin typeface="Times New Roman" panose="02020603050405020304" pitchFamily="18" charset="0"/>
                <a:cs typeface="Times New Roman" panose="02020603050405020304" pitchFamily="18" charset="0"/>
              </a:rPr>
              <a:t>: BA (hons) leadership and management skills for the workplace</a:t>
            </a:r>
            <a:br>
              <a:rPr lang="en-GB" sz="2000" cap="none" dirty="0">
                <a:latin typeface="Times New Roman" panose="02020603050405020304" pitchFamily="18" charset="0"/>
                <a:cs typeface="Times New Roman" panose="02020603050405020304" pitchFamily="18" charset="0"/>
              </a:rPr>
            </a:br>
            <a:r>
              <a:rPr lang="en-GB" sz="2000" b="1" cap="none" dirty="0">
                <a:latin typeface="Times New Roman" panose="02020603050405020304" pitchFamily="18" charset="0"/>
                <a:cs typeface="Times New Roman" panose="02020603050405020304" pitchFamily="18" charset="0"/>
              </a:rPr>
              <a:t>Module</a:t>
            </a:r>
            <a:r>
              <a:rPr lang="en-GB" sz="2000" cap="none" dirty="0">
                <a:latin typeface="Times New Roman" panose="02020603050405020304" pitchFamily="18" charset="0"/>
                <a:cs typeface="Times New Roman" panose="02020603050405020304" pitchFamily="18" charset="0"/>
              </a:rPr>
              <a:t>: Developing Emotional Intelligence Skills</a:t>
            </a:r>
            <a:br>
              <a:rPr lang="en-GB" sz="2000" cap="none" dirty="0">
                <a:latin typeface="Times New Roman" panose="02020603050405020304" pitchFamily="18" charset="0"/>
                <a:cs typeface="Times New Roman" panose="02020603050405020304" pitchFamily="18" charset="0"/>
              </a:rPr>
            </a:br>
            <a:r>
              <a:rPr lang="en-GB" sz="2000" b="1" cap="none" dirty="0">
                <a:latin typeface="Times New Roman" panose="02020603050405020304" pitchFamily="18" charset="0"/>
                <a:cs typeface="Times New Roman" panose="02020603050405020304" pitchFamily="18" charset="0"/>
              </a:rPr>
              <a:t>Module code</a:t>
            </a:r>
            <a:r>
              <a:rPr lang="en-GB" sz="2000" cap="none" dirty="0">
                <a:latin typeface="Times New Roman" panose="02020603050405020304" pitchFamily="18" charset="0"/>
                <a:cs typeface="Times New Roman" panose="02020603050405020304" pitchFamily="18" charset="0"/>
              </a:rPr>
              <a:t>: LCLM 5006</a:t>
            </a:r>
            <a:br>
              <a:rPr lang="en-GB" sz="2000" cap="none" dirty="0">
                <a:latin typeface="Times New Roman" panose="02020603050405020304" pitchFamily="18" charset="0"/>
                <a:cs typeface="Times New Roman" panose="02020603050405020304" pitchFamily="18" charset="0"/>
              </a:rPr>
            </a:br>
            <a:r>
              <a:rPr lang="en-GB" sz="2000" b="1" cap="none" dirty="0">
                <a:latin typeface="Times New Roman" panose="02020603050405020304" pitchFamily="18" charset="0"/>
                <a:cs typeface="Times New Roman" panose="02020603050405020304" pitchFamily="18" charset="0"/>
              </a:rPr>
              <a:t>Assignment title</a:t>
            </a:r>
            <a:r>
              <a:rPr lang="en-GB" sz="2000" cap="none" dirty="0">
                <a:latin typeface="Times New Roman" panose="02020603050405020304" pitchFamily="18" charset="0"/>
                <a:cs typeface="Times New Roman" panose="02020603050405020304" pitchFamily="18" charset="0"/>
              </a:rPr>
              <a:t>: C1- poster presentation</a:t>
            </a:r>
            <a:br>
              <a:rPr lang="en-GB" sz="2000" cap="none" dirty="0">
                <a:latin typeface="Times New Roman" panose="02020603050405020304" pitchFamily="18" charset="0"/>
                <a:cs typeface="Times New Roman" panose="02020603050405020304" pitchFamily="18" charset="0"/>
              </a:rPr>
            </a:br>
            <a:r>
              <a:rPr lang="en-GB" sz="2000" b="1" cap="none" dirty="0">
                <a:latin typeface="Times New Roman" panose="02020603050405020304" pitchFamily="18" charset="0"/>
                <a:cs typeface="Times New Roman" panose="02020603050405020304" pitchFamily="18" charset="0"/>
              </a:rPr>
              <a:t>Scenario title</a:t>
            </a:r>
            <a:r>
              <a:rPr lang="en-GB" sz="2000" cap="none" dirty="0">
                <a:latin typeface="Times New Roman" panose="02020603050405020304" pitchFamily="18" charset="0"/>
                <a:cs typeface="Times New Roman" panose="02020603050405020304" pitchFamily="18" charset="0"/>
              </a:rPr>
              <a:t>: “Leading group projects with emotional intelligence”</a:t>
            </a:r>
          </a:p>
        </p:txBody>
      </p:sp>
      <p:sp>
        <p:nvSpPr>
          <p:cNvPr id="3" name="Subtitle 2">
            <a:extLst>
              <a:ext uri="{FF2B5EF4-FFF2-40B4-BE49-F238E27FC236}">
                <a16:creationId xmlns:a16="http://schemas.microsoft.com/office/drawing/2014/main" id="{AE22B1FF-75F7-210D-414E-E0C38D871960}"/>
              </a:ext>
            </a:extLst>
          </p:cNvPr>
          <p:cNvSpPr>
            <a:spLocks noGrp="1"/>
          </p:cNvSpPr>
          <p:nvPr>
            <p:ph type="subTitle" idx="1"/>
          </p:nvPr>
        </p:nvSpPr>
        <p:spPr/>
        <p:txBody>
          <a:bodyPr>
            <a:normAutofit/>
          </a:bodyPr>
          <a:lstStyle/>
          <a:p>
            <a:r>
              <a:rPr lang="en-GB" sz="1800" dirty="0">
                <a:latin typeface="Times New Roman" panose="02020603050405020304" pitchFamily="18" charset="0"/>
                <a:cs typeface="Times New Roman" panose="02020603050405020304" pitchFamily="18" charset="0"/>
              </a:rPr>
              <a:t>Student ID: </a:t>
            </a:r>
            <a:r>
              <a:rPr lang="en-GB" sz="1800" dirty="0" err="1">
                <a:latin typeface="Times New Roman" panose="02020603050405020304" pitchFamily="18" charset="0"/>
                <a:cs typeface="Times New Roman" panose="02020603050405020304" pitchFamily="18" charset="0"/>
              </a:rPr>
              <a:t>ASHRAf</a:t>
            </a:r>
            <a:r>
              <a:rPr lang="en-GB" sz="1800" dirty="0">
                <a:latin typeface="Times New Roman" panose="02020603050405020304" pitchFamily="18" charset="0"/>
                <a:cs typeface="Times New Roman" panose="02020603050405020304" pitchFamily="18" charset="0"/>
              </a:rPr>
              <a:t>  Uddin AHMED </a:t>
            </a:r>
          </a:p>
          <a:p>
            <a:r>
              <a:rPr lang="en-GB" sz="1800" dirty="0">
                <a:latin typeface="Times New Roman" panose="02020603050405020304" pitchFamily="18" charset="0"/>
                <a:cs typeface="Times New Roman" panose="02020603050405020304" pitchFamily="18" charset="0"/>
              </a:rPr>
              <a:t>Student Name:2413303</a:t>
            </a: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3259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531953-3B19-EA8A-9567-E5556EE64236}"/>
              </a:ext>
            </a:extLst>
          </p:cNvPr>
          <p:cNvSpPr txBox="1"/>
          <p:nvPr/>
        </p:nvSpPr>
        <p:spPr>
          <a:xfrm>
            <a:off x="0" y="0"/>
            <a:ext cx="4953000" cy="1215717"/>
          </a:xfrm>
          <a:prstGeom prst="rect">
            <a:avLst/>
          </a:prstGeom>
          <a:noFill/>
        </p:spPr>
        <p:txBody>
          <a:bodyPr wrap="square">
            <a:spAutoFit/>
          </a:bodyPr>
          <a:lstStyle/>
          <a:p>
            <a:pPr algn="just">
              <a:spcAft>
                <a:spcPts val="600"/>
              </a:spcAft>
              <a:buNone/>
            </a:pPr>
            <a:r>
              <a:rPr lang="en-GB" sz="700" b="1" dirty="0">
                <a:effectLst/>
                <a:latin typeface="Times New Roman" panose="02020603050405020304" pitchFamily="18" charset="0"/>
                <a:ea typeface="Calibri" panose="020F0502020204030204" pitchFamily="34" charset="0"/>
                <a:cs typeface="Arial" panose="020B0604020202020204" pitchFamily="34" charset="0"/>
              </a:rPr>
              <a:t>Introduction</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r>
              <a:rPr lang="en-GB" sz="700" dirty="0">
                <a:effectLst/>
                <a:latin typeface="Times New Roman" panose="02020603050405020304" pitchFamily="18" charset="0"/>
                <a:ea typeface="Calibri" panose="020F0502020204030204" pitchFamily="34" charset="0"/>
                <a:cs typeface="Arial" panose="020B0604020202020204" pitchFamily="34" charset="0"/>
              </a:rPr>
              <a:t>Emotional intelligence, or EI, is the ability to perceive emotions and use them beneficially, and this includes being aware of our own emotions, managing the responses we make, recognising what others feel and relating well with each other (Wootton and Roets, 2023). Because students have to work with different people, emotional intelligence is very crucial in group projects. Every member of the group might have varying ideas, habits, skills and personality.</a:t>
            </a:r>
          </a:p>
          <a:p>
            <a:pPr algn="just">
              <a:buNone/>
            </a:pPr>
            <a:r>
              <a:rPr lang="en-GB" sz="700" kern="0" dirty="0">
                <a:effectLst/>
                <a:latin typeface="Times New Roman" panose="02020603050405020304" pitchFamily="18" charset="0"/>
                <a:ea typeface="Calibri" panose="020F0502020204030204" pitchFamily="34" charset="0"/>
                <a:cs typeface="Arial" panose="020B0604020202020204" pitchFamily="34" charset="0"/>
              </a:rPr>
              <a:t>In real student life, these group projects can be a challenge and not all students will complete their work on time. In some cases, group members may disagree with each other or even need clarification, and factors like anger, neglect, tension and disappointment may capture a student. This is where the emotional intelligence of students comes into use to counter these issues by refraining scholars from overreacting. This also helps the team stay on point and finish the project.</a:t>
            </a:r>
            <a:endParaRPr lang="en-GB" sz="700" dirty="0"/>
          </a:p>
        </p:txBody>
      </p:sp>
      <p:pic>
        <p:nvPicPr>
          <p:cNvPr id="6" name="Picture 5" descr="Unleash Your Leadership Potential: How Emotional Intelligence Elevates  Success | HFTP">
            <a:extLst>
              <a:ext uri="{FF2B5EF4-FFF2-40B4-BE49-F238E27FC236}">
                <a16:creationId xmlns:a16="http://schemas.microsoft.com/office/drawing/2014/main" id="{4E777ACA-4704-AC29-B597-85A33257B317}"/>
              </a:ext>
            </a:extLst>
          </p:cNvPr>
          <p:cNvPicPr>
            <a:picLocks noChangeAspect="1"/>
          </p:cNvPicPr>
          <p:nvPr/>
        </p:nvPicPr>
        <p:blipFill>
          <a:blip r:embed="rId3"/>
          <a:stretch>
            <a:fillRect/>
          </a:stretch>
        </p:blipFill>
        <p:spPr>
          <a:xfrm>
            <a:off x="3581400" y="1093074"/>
            <a:ext cx="1277526" cy="668862"/>
          </a:xfrm>
          <a:prstGeom prst="rect">
            <a:avLst/>
          </a:prstGeom>
        </p:spPr>
      </p:pic>
      <p:sp>
        <p:nvSpPr>
          <p:cNvPr id="8" name="TextBox 7">
            <a:extLst>
              <a:ext uri="{FF2B5EF4-FFF2-40B4-BE49-F238E27FC236}">
                <a16:creationId xmlns:a16="http://schemas.microsoft.com/office/drawing/2014/main" id="{9705C830-6918-BE13-D42E-1F8F545C2C93}"/>
              </a:ext>
            </a:extLst>
          </p:cNvPr>
          <p:cNvSpPr txBox="1"/>
          <p:nvPr/>
        </p:nvSpPr>
        <p:spPr>
          <a:xfrm>
            <a:off x="2178" y="1552954"/>
            <a:ext cx="4950822" cy="3600986"/>
          </a:xfrm>
          <a:prstGeom prst="rect">
            <a:avLst/>
          </a:prstGeom>
          <a:noFill/>
        </p:spPr>
        <p:txBody>
          <a:bodyPr wrap="square">
            <a:spAutoFit/>
          </a:bodyPr>
          <a:lstStyle/>
          <a:p>
            <a:pPr algn="just">
              <a:spcAft>
                <a:spcPts val="600"/>
              </a:spcAft>
              <a:buNone/>
            </a:pPr>
            <a:r>
              <a:rPr lang="en-GB" sz="700" b="1" dirty="0">
                <a:effectLst/>
                <a:latin typeface="Times New Roman" panose="02020603050405020304" pitchFamily="18" charset="0"/>
                <a:ea typeface="Calibri" panose="020F0502020204030204" pitchFamily="34" charset="0"/>
                <a:cs typeface="Arial" panose="020B0604020202020204" pitchFamily="34" charset="0"/>
              </a:rPr>
              <a:t>Section 1: EI in teamwork</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r>
              <a:rPr lang="en-GB" sz="700" dirty="0">
                <a:effectLst/>
                <a:latin typeface="Times New Roman" panose="02020603050405020304" pitchFamily="18" charset="0"/>
                <a:ea typeface="Calibri" panose="020F0502020204030204" pitchFamily="34" charset="0"/>
                <a:cs typeface="Arial" panose="020B0604020202020204" pitchFamily="34" charset="0"/>
              </a:rPr>
              <a:t>Students get to work with the help of emotional intelligence, and a big EI skill is </a:t>
            </a:r>
            <a:r>
              <a:rPr lang="en-GB" sz="700" b="1" dirty="0">
                <a:effectLst/>
                <a:latin typeface="Times New Roman" panose="02020603050405020304" pitchFamily="18" charset="0"/>
                <a:ea typeface="Calibri" panose="020F0502020204030204" pitchFamily="34" charset="0"/>
                <a:cs typeface="Arial" panose="020B0604020202020204" pitchFamily="34" charset="0"/>
              </a:rPr>
              <a:t>self-awareness</a:t>
            </a:r>
            <a:r>
              <a:rPr lang="en-GB" sz="700" dirty="0">
                <a:effectLst/>
                <a:latin typeface="Times New Roman" panose="02020603050405020304" pitchFamily="18" charset="0"/>
                <a:ea typeface="Calibri" panose="020F0502020204030204" pitchFamily="34" charset="0"/>
                <a:cs typeface="Arial" panose="020B0604020202020204" pitchFamily="34" charset="0"/>
              </a:rPr>
              <a:t>. It means knowing themselves, their emotions, strengths and weaknesses, and for example, they might notice that they feel angry when another student criticises their work. Being aware of this feeling allows them to remain calm instead of argumentative.</a:t>
            </a:r>
          </a:p>
          <a:p>
            <a:pPr algn="just">
              <a:spcAft>
                <a:spcPts val="600"/>
              </a:spcAft>
              <a:buNone/>
            </a:pPr>
            <a:endParaRPr lang="en-GB" sz="700" dirty="0">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endParaRPr lang="en-GB" sz="700" dirty="0">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r>
              <a:rPr lang="en-GB" sz="700" dirty="0">
                <a:effectLst/>
                <a:latin typeface="Times New Roman" panose="02020603050405020304" pitchFamily="18" charset="0"/>
                <a:ea typeface="Calibri" panose="020F0502020204030204" pitchFamily="34" charset="0"/>
                <a:cs typeface="Arial" panose="020B0604020202020204" pitchFamily="34" charset="0"/>
              </a:rPr>
              <a:t>Another skill is </a:t>
            </a:r>
            <a:r>
              <a:rPr lang="en-GB" sz="700" b="1" dirty="0">
                <a:effectLst/>
                <a:latin typeface="Times New Roman" panose="02020603050405020304" pitchFamily="18" charset="0"/>
                <a:ea typeface="Calibri" panose="020F0502020204030204" pitchFamily="34" charset="0"/>
                <a:cs typeface="Arial" panose="020B0604020202020204" pitchFamily="34" charset="0"/>
              </a:rPr>
              <a:t>self-regulation</a:t>
            </a:r>
            <a:r>
              <a:rPr lang="en-GB" sz="700" dirty="0">
                <a:effectLst/>
                <a:latin typeface="Times New Roman" panose="02020603050405020304" pitchFamily="18" charset="0"/>
                <a:ea typeface="Calibri" panose="020F0502020204030204" pitchFamily="34" charset="0"/>
                <a:cs typeface="Arial" panose="020B0604020202020204" pitchFamily="34" charset="0"/>
              </a:rPr>
              <a:t>, and this gets to being able to regulate a person's emotions and behaviour, and students should be discouraged from yelling, accusing the other person or sending a nasty text during a conflict (</a:t>
            </a:r>
            <a:r>
              <a:rPr lang="en-GB" sz="700" dirty="0" err="1">
                <a:effectLst/>
                <a:latin typeface="Times New Roman" panose="02020603050405020304" pitchFamily="18" charset="0"/>
                <a:ea typeface="Calibri" panose="020F0502020204030204" pitchFamily="34" charset="0"/>
                <a:cs typeface="Arial" panose="020B0604020202020204" pitchFamily="34" charset="0"/>
              </a:rPr>
              <a:t>Qanwal</a:t>
            </a:r>
            <a:r>
              <a:rPr lang="en-GB" sz="700" dirty="0">
                <a:effectLst/>
                <a:latin typeface="Times New Roman" panose="02020603050405020304" pitchFamily="18" charset="0"/>
                <a:ea typeface="Calibri" panose="020F0502020204030204" pitchFamily="34" charset="0"/>
                <a:cs typeface="Arial" panose="020B0604020202020204" pitchFamily="34" charset="0"/>
              </a:rPr>
              <a:t> and Ghani, 2023). They can even take a moment, think multiple times and respond civilly, and this makes sure that smaller issues do not become larger ones.</a:t>
            </a:r>
          </a:p>
          <a:p>
            <a:pPr algn="just">
              <a:spcAft>
                <a:spcPts val="600"/>
              </a:spcAft>
              <a:buNone/>
            </a:pPr>
            <a:r>
              <a:rPr lang="en-GB" sz="700" b="1" dirty="0">
                <a:effectLst/>
                <a:latin typeface="Times New Roman" panose="02020603050405020304" pitchFamily="18" charset="0"/>
                <a:ea typeface="Calibri" panose="020F0502020204030204" pitchFamily="34" charset="0"/>
                <a:cs typeface="Arial" panose="020B0604020202020204" pitchFamily="34" charset="0"/>
              </a:rPr>
              <a:t>Motivation</a:t>
            </a:r>
            <a:r>
              <a:rPr lang="en-GB" sz="700" dirty="0">
                <a:effectLst/>
                <a:latin typeface="Times New Roman" panose="02020603050405020304" pitchFamily="18" charset="0"/>
                <a:ea typeface="Calibri" panose="020F0502020204030204" pitchFamily="34" charset="0"/>
                <a:cs typeface="Arial" panose="020B0604020202020204" pitchFamily="34" charset="0"/>
              </a:rPr>
              <a:t> is also important, and group projects are lengthy as well as timetabled. When the project is challenging, students who are motivated keep working. They can motivate fellow group members, break work down into smaller pieces and celebrate little wins.</a:t>
            </a:r>
          </a:p>
          <a:p>
            <a:pPr algn="just">
              <a:spcAft>
                <a:spcPts val="600"/>
              </a:spcAft>
              <a:buNone/>
            </a:pPr>
            <a:endParaRPr lang="en-GB" sz="700" dirty="0">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r>
              <a:rPr lang="en-GB" sz="700" b="1" dirty="0">
                <a:effectLst/>
                <a:latin typeface="Times New Roman" panose="02020603050405020304" pitchFamily="18" charset="0"/>
                <a:ea typeface="Calibri" panose="020F0502020204030204" pitchFamily="34" charset="0"/>
                <a:cs typeface="Arial" panose="020B0604020202020204" pitchFamily="34" charset="0"/>
              </a:rPr>
              <a:t>Empathy </a:t>
            </a:r>
            <a:r>
              <a:rPr lang="en-GB" sz="700" dirty="0">
                <a:effectLst/>
                <a:latin typeface="Times New Roman" panose="02020603050405020304" pitchFamily="18" charset="0"/>
                <a:ea typeface="Calibri" panose="020F0502020204030204" pitchFamily="34" charset="0"/>
                <a:cs typeface="Arial" panose="020B0604020202020204" pitchFamily="34" charset="0"/>
              </a:rPr>
              <a:t>is when a student knows what other people are feeling, and one such type would be missing work, and a group member submitting late work due to illness or family problems. This provides students with an opportunity to listen and figure out what is going on rather than judge the person too quickly (Mayer and Salovey, 2025). But they should hold forth on how to distribute the rest of the labour justly as well.</a:t>
            </a:r>
          </a:p>
          <a:p>
            <a:pPr algn="just">
              <a:spcAft>
                <a:spcPts val="600"/>
              </a:spcAft>
              <a:buNone/>
            </a:pPr>
            <a:r>
              <a:rPr lang="en-GB" sz="700" dirty="0">
                <a:effectLst/>
                <a:latin typeface="Times New Roman" panose="02020603050405020304" pitchFamily="18" charset="0"/>
                <a:ea typeface="Calibri" panose="020F0502020204030204" pitchFamily="34" charset="0"/>
                <a:cs typeface="Arial" panose="020B0604020202020204" pitchFamily="34" charset="0"/>
              </a:rPr>
              <a:t>There are </a:t>
            </a:r>
            <a:r>
              <a:rPr lang="en-GB" sz="700" b="1" dirty="0">
                <a:effectLst/>
                <a:latin typeface="Times New Roman" panose="02020603050405020304" pitchFamily="18" charset="0"/>
                <a:ea typeface="Calibri" panose="020F0502020204030204" pitchFamily="34" charset="0"/>
                <a:cs typeface="Arial" panose="020B0604020202020204" pitchFamily="34" charset="0"/>
              </a:rPr>
              <a:t>social skills</a:t>
            </a:r>
            <a:r>
              <a:rPr lang="en-GB" sz="700" dirty="0">
                <a:effectLst/>
                <a:latin typeface="Times New Roman" panose="02020603050405020304" pitchFamily="18" charset="0"/>
                <a:ea typeface="Calibri" panose="020F0502020204030204" pitchFamily="34" charset="0"/>
                <a:cs typeface="Arial" panose="020B0604020202020204" pitchFamily="34" charset="0"/>
              </a:rPr>
              <a:t> such as communication, listening, cooperation and problem-solving, and students should express themselves clearly and focus while others are talking. For instance, rather than saying a work is bad, they can say that more information needs to be here.</a:t>
            </a:r>
          </a:p>
        </p:txBody>
      </p:sp>
      <p:pic>
        <p:nvPicPr>
          <p:cNvPr id="9" name="Picture 8" descr="The Importance of Motivation for Growing Your Business | Opstart">
            <a:extLst>
              <a:ext uri="{FF2B5EF4-FFF2-40B4-BE49-F238E27FC236}">
                <a16:creationId xmlns:a16="http://schemas.microsoft.com/office/drawing/2014/main" id="{7CBA183A-E87C-23B1-E564-DBA417AF0E1F}"/>
              </a:ext>
            </a:extLst>
          </p:cNvPr>
          <p:cNvPicPr>
            <a:picLocks noChangeAspect="1"/>
          </p:cNvPicPr>
          <p:nvPr/>
        </p:nvPicPr>
        <p:blipFill>
          <a:blip r:embed="rId4"/>
          <a:stretch>
            <a:fillRect/>
          </a:stretch>
        </p:blipFill>
        <p:spPr>
          <a:xfrm>
            <a:off x="1794570" y="3562604"/>
            <a:ext cx="1172817" cy="663509"/>
          </a:xfrm>
          <a:prstGeom prst="rect">
            <a:avLst/>
          </a:prstGeom>
        </p:spPr>
      </p:pic>
      <p:pic>
        <p:nvPicPr>
          <p:cNvPr id="10" name="Picture 9" descr="Emotional Intelligence in Leadership: Build Stronger Teams and Lead with  Empathy | The Mental Game Clinic">
            <a:extLst>
              <a:ext uri="{FF2B5EF4-FFF2-40B4-BE49-F238E27FC236}">
                <a16:creationId xmlns:a16="http://schemas.microsoft.com/office/drawing/2014/main" id="{99B85DCC-F1D5-705A-EC0F-27E34F236210}"/>
              </a:ext>
            </a:extLst>
          </p:cNvPr>
          <p:cNvPicPr>
            <a:picLocks noChangeAspect="1"/>
          </p:cNvPicPr>
          <p:nvPr/>
        </p:nvPicPr>
        <p:blipFill>
          <a:blip r:embed="rId5"/>
          <a:stretch>
            <a:fillRect/>
          </a:stretch>
        </p:blipFill>
        <p:spPr>
          <a:xfrm>
            <a:off x="83820" y="2169039"/>
            <a:ext cx="1074419" cy="716740"/>
          </a:xfrm>
          <a:prstGeom prst="rect">
            <a:avLst/>
          </a:prstGeom>
        </p:spPr>
      </p:pic>
      <p:pic>
        <p:nvPicPr>
          <p:cNvPr id="11" name="Picture 10" descr="Boosting Workplace Performance Through Emotional Intelligence - HRWatchdog">
            <a:extLst>
              <a:ext uri="{FF2B5EF4-FFF2-40B4-BE49-F238E27FC236}">
                <a16:creationId xmlns:a16="http://schemas.microsoft.com/office/drawing/2014/main" id="{E215C6EF-399F-6BCB-7049-1C13AA23BCF3}"/>
              </a:ext>
            </a:extLst>
          </p:cNvPr>
          <p:cNvPicPr>
            <a:picLocks noChangeAspect="1"/>
          </p:cNvPicPr>
          <p:nvPr/>
        </p:nvPicPr>
        <p:blipFill>
          <a:blip r:embed="rId6"/>
          <a:stretch>
            <a:fillRect/>
          </a:stretch>
        </p:blipFill>
        <p:spPr>
          <a:xfrm>
            <a:off x="3581400" y="2081072"/>
            <a:ext cx="1247367" cy="831578"/>
          </a:xfrm>
          <a:prstGeom prst="rect">
            <a:avLst/>
          </a:prstGeom>
        </p:spPr>
      </p:pic>
      <p:sp>
        <p:nvSpPr>
          <p:cNvPr id="13" name="TextBox 12">
            <a:extLst>
              <a:ext uri="{FF2B5EF4-FFF2-40B4-BE49-F238E27FC236}">
                <a16:creationId xmlns:a16="http://schemas.microsoft.com/office/drawing/2014/main" id="{3F0D2AD2-6B30-6114-D4EF-A4406C600B35}"/>
              </a:ext>
            </a:extLst>
          </p:cNvPr>
          <p:cNvSpPr txBox="1"/>
          <p:nvPr/>
        </p:nvSpPr>
        <p:spPr>
          <a:xfrm>
            <a:off x="-18098" y="5041919"/>
            <a:ext cx="4953000" cy="1000274"/>
          </a:xfrm>
          <a:prstGeom prst="rect">
            <a:avLst/>
          </a:prstGeom>
          <a:noFill/>
        </p:spPr>
        <p:txBody>
          <a:bodyPr wrap="square">
            <a:spAutoFit/>
          </a:bodyPr>
          <a:lstStyle/>
          <a:p>
            <a:pPr algn="just">
              <a:spcAft>
                <a:spcPts val="600"/>
              </a:spcAft>
              <a:buNone/>
            </a:pPr>
            <a:r>
              <a:rPr lang="en-GB" sz="700" b="1" dirty="0">
                <a:effectLst/>
                <a:latin typeface="Times New Roman" panose="02020603050405020304" pitchFamily="18" charset="0"/>
                <a:ea typeface="Calibri" panose="020F0502020204030204" pitchFamily="34" charset="0"/>
                <a:cs typeface="Arial" panose="020B0604020202020204" pitchFamily="34" charset="0"/>
              </a:rPr>
              <a:t>Section 2: Managing own emotions</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r>
              <a:rPr lang="en-GB" sz="700" dirty="0">
                <a:effectLst/>
                <a:latin typeface="Times New Roman" panose="02020603050405020304" pitchFamily="18" charset="0"/>
                <a:ea typeface="Calibri" panose="020F0502020204030204" pitchFamily="34" charset="0"/>
                <a:cs typeface="Arial" panose="020B0604020202020204" pitchFamily="34" charset="0"/>
              </a:rPr>
              <a:t>Students must be able to identify their feelings before they can manage them, and this is a question that can be asked about what they feel and why they feel this way. Having individuals write those thoughts down in a notebook or reflect following a group meeting can help facilitate their comprehension of emotional responses (</a:t>
            </a:r>
            <a:r>
              <a:rPr lang="en-GB" sz="700" dirty="0" err="1">
                <a:effectLst/>
                <a:latin typeface="Times New Roman" panose="02020603050405020304" pitchFamily="18" charset="0"/>
                <a:ea typeface="Calibri" panose="020F0502020204030204" pitchFamily="34" charset="0"/>
                <a:cs typeface="Arial" panose="020B0604020202020204" pitchFamily="34" charset="0"/>
              </a:rPr>
              <a:t>Gornez</a:t>
            </a:r>
            <a:r>
              <a:rPr lang="en-GB" sz="700" dirty="0">
                <a:effectLst/>
                <a:latin typeface="Times New Roman" panose="02020603050405020304" pitchFamily="18" charset="0"/>
                <a:ea typeface="Calibri" panose="020F0502020204030204" pitchFamily="34" charset="0"/>
                <a:cs typeface="Arial" panose="020B0604020202020204" pitchFamily="34" charset="0"/>
              </a:rPr>
              <a:t>, 2026).</a:t>
            </a:r>
          </a:p>
          <a:p>
            <a:pPr algn="just">
              <a:spcAft>
                <a:spcPts val="600"/>
              </a:spcAft>
              <a:buNone/>
            </a:pPr>
            <a:r>
              <a:rPr lang="en-GB" sz="700" b="1" dirty="0">
                <a:effectLst/>
                <a:latin typeface="Times New Roman" panose="02020603050405020304" pitchFamily="18" charset="0"/>
                <a:ea typeface="Calibri" panose="020F0502020204030204" pitchFamily="34" charset="0"/>
                <a:cs typeface="Arial" panose="020B0604020202020204" pitchFamily="34" charset="0"/>
              </a:rPr>
              <a:t>Mindfulness</a:t>
            </a:r>
            <a:r>
              <a:rPr lang="en-GB" sz="700" dirty="0">
                <a:effectLst/>
                <a:latin typeface="Times New Roman" panose="02020603050405020304" pitchFamily="18" charset="0"/>
                <a:ea typeface="Calibri" panose="020F0502020204030204" pitchFamily="34" charset="0"/>
                <a:cs typeface="Arial" panose="020B0604020202020204" pitchFamily="34" charset="0"/>
              </a:rPr>
              <a:t> is a useful strategy, and students can practice slow breathing and mindfulness. This helps reduce performance anxiety and enables them to think clearly, just as they have been taught to take a breath when they are angry or upset before doing anything else. </a:t>
            </a:r>
          </a:p>
        </p:txBody>
      </p:sp>
      <p:pic>
        <p:nvPicPr>
          <p:cNvPr id="14" name="Picture 13" descr="Emotional Intelligence: How to manage your emotions effectively | WFLA">
            <a:extLst>
              <a:ext uri="{FF2B5EF4-FFF2-40B4-BE49-F238E27FC236}">
                <a16:creationId xmlns:a16="http://schemas.microsoft.com/office/drawing/2014/main" id="{458E7087-B555-AA3D-B923-E8C1B51F5282}"/>
              </a:ext>
            </a:extLst>
          </p:cNvPr>
          <p:cNvPicPr>
            <a:picLocks noChangeAspect="1"/>
          </p:cNvPicPr>
          <p:nvPr/>
        </p:nvPicPr>
        <p:blipFill>
          <a:blip r:embed="rId7"/>
          <a:stretch>
            <a:fillRect/>
          </a:stretch>
        </p:blipFill>
        <p:spPr>
          <a:xfrm>
            <a:off x="83820" y="5988522"/>
            <a:ext cx="1504255" cy="844744"/>
          </a:xfrm>
          <a:prstGeom prst="rect">
            <a:avLst/>
          </a:prstGeom>
        </p:spPr>
      </p:pic>
      <p:sp>
        <p:nvSpPr>
          <p:cNvPr id="16" name="TextBox 15">
            <a:extLst>
              <a:ext uri="{FF2B5EF4-FFF2-40B4-BE49-F238E27FC236}">
                <a16:creationId xmlns:a16="http://schemas.microsoft.com/office/drawing/2014/main" id="{1B204D79-3C87-1D6C-30C3-8C1390D6BF93}"/>
              </a:ext>
            </a:extLst>
          </p:cNvPr>
          <p:cNvSpPr txBox="1"/>
          <p:nvPr/>
        </p:nvSpPr>
        <p:spPr>
          <a:xfrm>
            <a:off x="4913811" y="153887"/>
            <a:ext cx="4950822" cy="907941"/>
          </a:xfrm>
          <a:prstGeom prst="rect">
            <a:avLst/>
          </a:prstGeom>
          <a:noFill/>
        </p:spPr>
        <p:txBody>
          <a:bodyPr wrap="square">
            <a:spAutoFit/>
          </a:bodyPr>
          <a:lstStyle/>
          <a:p>
            <a:pPr algn="just">
              <a:spcAft>
                <a:spcPts val="600"/>
              </a:spcAft>
              <a:buNone/>
            </a:pPr>
            <a:r>
              <a:rPr lang="en-GB" sz="800" b="1" dirty="0">
                <a:effectLst/>
                <a:latin typeface="Times New Roman" panose="02020603050405020304" pitchFamily="18" charset="0"/>
                <a:ea typeface="Calibri" panose="020F0502020204030204" pitchFamily="34" charset="0"/>
                <a:cs typeface="Arial" panose="020B0604020202020204" pitchFamily="34" charset="0"/>
              </a:rPr>
              <a:t>Reflection</a:t>
            </a:r>
            <a:r>
              <a:rPr lang="en-GB" sz="800" dirty="0">
                <a:effectLst/>
                <a:latin typeface="Times New Roman" panose="02020603050405020304" pitchFamily="18" charset="0"/>
                <a:ea typeface="Calibri" panose="020F0502020204030204" pitchFamily="34" charset="0"/>
                <a:cs typeface="Arial" panose="020B0604020202020204" pitchFamily="34" charset="0"/>
              </a:rPr>
              <a:t> also helps to understand the actions that a learner takes in various situations. It helps to improve by understanding the reaction and enhancing the emotional behaviours (Goleman, 2025).</a:t>
            </a:r>
          </a:p>
          <a:p>
            <a:pPr algn="just">
              <a:spcAft>
                <a:spcPts val="600"/>
              </a:spcAft>
              <a:buNone/>
            </a:pPr>
            <a:r>
              <a:rPr lang="en-GB" sz="800" b="1" dirty="0">
                <a:effectLst/>
                <a:latin typeface="Times New Roman" panose="02020603050405020304" pitchFamily="18" charset="0"/>
                <a:ea typeface="Calibri" panose="020F0502020204030204" pitchFamily="34" charset="0"/>
                <a:cs typeface="Arial" panose="020B0604020202020204" pitchFamily="34" charset="0"/>
              </a:rPr>
              <a:t>Stress management</a:t>
            </a:r>
            <a:r>
              <a:rPr lang="en-GB" sz="800" dirty="0">
                <a:effectLst/>
                <a:latin typeface="Times New Roman" panose="02020603050405020304" pitchFamily="18" charset="0"/>
                <a:ea typeface="Calibri" panose="020F0502020204030204" pitchFamily="34" charset="0"/>
                <a:cs typeface="Arial" panose="020B0604020202020204" pitchFamily="34" charset="0"/>
              </a:rPr>
              <a:t> is a requirement too, and students should outline simple schedules, start tasks on time, and do it little by little, taking short breaks in between and sleeping properly. When students learn how to control their emotions, they become more productive, less stressed, improve their communication skills, and, most importantly, they become more responsible as group members (Wootton and Roets, 2023).</a:t>
            </a:r>
          </a:p>
        </p:txBody>
      </p:sp>
      <p:pic>
        <p:nvPicPr>
          <p:cNvPr id="17" name="Picture 16" descr="Emotional Intelligence: How to manage your emotions effectively | WFLA">
            <a:extLst>
              <a:ext uri="{FF2B5EF4-FFF2-40B4-BE49-F238E27FC236}">
                <a16:creationId xmlns:a16="http://schemas.microsoft.com/office/drawing/2014/main" id="{D55CBB81-96EF-80A2-8524-7A14EE3A9690}"/>
              </a:ext>
            </a:extLst>
          </p:cNvPr>
          <p:cNvPicPr>
            <a:picLocks noChangeAspect="1"/>
          </p:cNvPicPr>
          <p:nvPr/>
        </p:nvPicPr>
        <p:blipFill>
          <a:blip r:embed="rId8"/>
          <a:stretch>
            <a:fillRect/>
          </a:stretch>
        </p:blipFill>
        <p:spPr>
          <a:xfrm>
            <a:off x="3300602" y="5988522"/>
            <a:ext cx="1278644" cy="869477"/>
          </a:xfrm>
          <a:prstGeom prst="rect">
            <a:avLst/>
          </a:prstGeom>
        </p:spPr>
      </p:pic>
      <p:pic>
        <p:nvPicPr>
          <p:cNvPr id="20" name="Picture 19" descr="Stress Management: Your Life in the Balance">
            <a:extLst>
              <a:ext uri="{FF2B5EF4-FFF2-40B4-BE49-F238E27FC236}">
                <a16:creationId xmlns:a16="http://schemas.microsoft.com/office/drawing/2014/main" id="{70256CD1-E9D5-7073-A6D7-ADEF95368555}"/>
              </a:ext>
            </a:extLst>
          </p:cNvPr>
          <p:cNvPicPr>
            <a:picLocks noChangeAspect="1"/>
          </p:cNvPicPr>
          <p:nvPr/>
        </p:nvPicPr>
        <p:blipFill>
          <a:blip r:embed="rId9"/>
          <a:stretch>
            <a:fillRect/>
          </a:stretch>
        </p:blipFill>
        <p:spPr>
          <a:xfrm>
            <a:off x="6811650" y="1061828"/>
            <a:ext cx="1269721" cy="786361"/>
          </a:xfrm>
          <a:prstGeom prst="rect">
            <a:avLst/>
          </a:prstGeom>
        </p:spPr>
      </p:pic>
      <p:sp>
        <p:nvSpPr>
          <p:cNvPr id="22" name="TextBox 21">
            <a:extLst>
              <a:ext uri="{FF2B5EF4-FFF2-40B4-BE49-F238E27FC236}">
                <a16:creationId xmlns:a16="http://schemas.microsoft.com/office/drawing/2014/main" id="{F5D2D3BA-D682-92AA-4C80-9753A44D5384}"/>
              </a:ext>
            </a:extLst>
          </p:cNvPr>
          <p:cNvSpPr txBox="1"/>
          <p:nvPr/>
        </p:nvSpPr>
        <p:spPr>
          <a:xfrm>
            <a:off x="4924560" y="1643335"/>
            <a:ext cx="4953000" cy="1138773"/>
          </a:xfrm>
          <a:prstGeom prst="rect">
            <a:avLst/>
          </a:prstGeom>
          <a:noFill/>
        </p:spPr>
        <p:txBody>
          <a:bodyPr wrap="square">
            <a:spAutoFit/>
          </a:bodyPr>
          <a:lstStyle/>
          <a:p>
            <a:pPr algn="just">
              <a:spcAft>
                <a:spcPts val="600"/>
              </a:spcAft>
              <a:buNone/>
            </a:pPr>
            <a:r>
              <a:rPr lang="en-GB" sz="700" b="1" dirty="0">
                <a:effectLst/>
                <a:latin typeface="Times New Roman" panose="02020603050405020304" pitchFamily="18" charset="0"/>
                <a:ea typeface="Calibri" panose="020F0502020204030204" pitchFamily="34" charset="0"/>
                <a:cs typeface="Arial" panose="020B0604020202020204" pitchFamily="34" charset="0"/>
              </a:rPr>
              <a:t>Section 3: Understanding others’ emotions</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Empathy and understanding the emotions of others help a person to understand the mind state of a person, which enables the person to see the cause rather than just seeing the issues. It helps to understand others' feelings, which also helps to talk to others, and that improves the </a:t>
            </a:r>
            <a:r>
              <a:rPr lang="en-GB" sz="700" b="1" dirty="0">
                <a:effectLst/>
                <a:latin typeface="Times New Roman" panose="02020603050405020304" pitchFamily="18" charset="0"/>
                <a:ea typeface="Times New Roman" panose="02020603050405020304" pitchFamily="18" charset="0"/>
                <a:cs typeface="Times New Roman" panose="02020603050405020304" pitchFamily="18" charset="0"/>
              </a:rPr>
              <a:t>communication</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among team members (</a:t>
            </a:r>
            <a:r>
              <a:rPr lang="en-GB" sz="700" dirty="0" err="1">
                <a:effectLst/>
                <a:latin typeface="Times New Roman" panose="02020603050405020304" pitchFamily="18" charset="0"/>
                <a:ea typeface="Times New Roman" panose="02020603050405020304" pitchFamily="18" charset="0"/>
                <a:cs typeface="Times New Roman" panose="02020603050405020304" pitchFamily="18" charset="0"/>
              </a:rPr>
              <a:t>Qanwal</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and Ghani, 2023). Understanding the emotions of others and empathy also helps to discuss the issues that the team members are facing, which also enable to </a:t>
            </a:r>
            <a:r>
              <a:rPr lang="en-GB" sz="700" b="1" dirty="0">
                <a:effectLst/>
                <a:latin typeface="Times New Roman" panose="02020603050405020304" pitchFamily="18" charset="0"/>
                <a:ea typeface="Times New Roman" panose="02020603050405020304" pitchFamily="18" charset="0"/>
                <a:cs typeface="Times New Roman" panose="02020603050405020304" pitchFamily="18" charset="0"/>
              </a:rPr>
              <a:t>collaborate</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more by helping each other to remove the issues. By doing so, one member of a team is able to understand and mitigate the issues in teamwork, which also helps to enable the </a:t>
            </a:r>
            <a:r>
              <a:rPr lang="en-GB" sz="700" b="1" dirty="0">
                <a:effectLst/>
                <a:latin typeface="Times New Roman" panose="02020603050405020304" pitchFamily="18" charset="0"/>
                <a:ea typeface="Times New Roman" panose="02020603050405020304" pitchFamily="18" charset="0"/>
                <a:cs typeface="Times New Roman" panose="02020603050405020304" pitchFamily="18" charset="0"/>
              </a:rPr>
              <a:t>team's success</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For example, empathic behaviour includes various actions like active listening, perspective taking and constructive feedback, which help a person to understand the lack that the person has in any area, which will help to overcome the issues in the learning (Mayer and Salovey, 2025).</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23" name="Picture 22" descr="Learning to Understand How Others Feel | The A List">
            <a:extLst>
              <a:ext uri="{FF2B5EF4-FFF2-40B4-BE49-F238E27FC236}">
                <a16:creationId xmlns:a16="http://schemas.microsoft.com/office/drawing/2014/main" id="{F9DC49E3-A626-77AF-3EA1-B5360DF1FB4B}"/>
              </a:ext>
            </a:extLst>
          </p:cNvPr>
          <p:cNvPicPr>
            <a:picLocks noChangeAspect="1"/>
          </p:cNvPicPr>
          <p:nvPr/>
        </p:nvPicPr>
        <p:blipFill>
          <a:blip r:embed="rId10"/>
          <a:stretch>
            <a:fillRect/>
          </a:stretch>
        </p:blipFill>
        <p:spPr>
          <a:xfrm>
            <a:off x="5018634" y="2749580"/>
            <a:ext cx="1510800" cy="784831"/>
          </a:xfrm>
          <a:prstGeom prst="rect">
            <a:avLst/>
          </a:prstGeom>
        </p:spPr>
      </p:pic>
      <p:pic>
        <p:nvPicPr>
          <p:cNvPr id="26" name="Picture 25" descr="Understand Emotions Stock Illustrations – 338 Understand Emotions Stock  Illustrations, Vectors &amp; Clipart - Dreamstime">
            <a:extLst>
              <a:ext uri="{FF2B5EF4-FFF2-40B4-BE49-F238E27FC236}">
                <a16:creationId xmlns:a16="http://schemas.microsoft.com/office/drawing/2014/main" id="{C6F2F38D-0EF6-675C-60AE-420C7D843340}"/>
              </a:ext>
            </a:extLst>
          </p:cNvPr>
          <p:cNvPicPr>
            <a:picLocks noChangeAspect="1"/>
          </p:cNvPicPr>
          <p:nvPr/>
        </p:nvPicPr>
        <p:blipFill>
          <a:blip r:embed="rId11"/>
          <a:stretch>
            <a:fillRect/>
          </a:stretch>
        </p:blipFill>
        <p:spPr>
          <a:xfrm>
            <a:off x="8855686" y="2642522"/>
            <a:ext cx="925621" cy="925621"/>
          </a:xfrm>
          <a:prstGeom prst="rect">
            <a:avLst/>
          </a:prstGeom>
        </p:spPr>
      </p:pic>
      <p:sp>
        <p:nvSpPr>
          <p:cNvPr id="28" name="TextBox 27">
            <a:extLst>
              <a:ext uri="{FF2B5EF4-FFF2-40B4-BE49-F238E27FC236}">
                <a16:creationId xmlns:a16="http://schemas.microsoft.com/office/drawing/2014/main" id="{D8087252-1A56-AADB-0744-F0765868A071}"/>
              </a:ext>
            </a:extLst>
          </p:cNvPr>
          <p:cNvSpPr txBox="1"/>
          <p:nvPr/>
        </p:nvSpPr>
        <p:spPr>
          <a:xfrm>
            <a:off x="4938780" y="3411963"/>
            <a:ext cx="4953000" cy="738664"/>
          </a:xfrm>
          <a:prstGeom prst="rect">
            <a:avLst/>
          </a:prstGeom>
          <a:noFill/>
        </p:spPr>
        <p:txBody>
          <a:bodyPr wrap="square">
            <a:spAutoFit/>
          </a:bodyPr>
          <a:lstStyle/>
          <a:p>
            <a:pPr algn="just">
              <a:spcAft>
                <a:spcPts val="600"/>
              </a:spcAft>
              <a:buNone/>
            </a:pPr>
            <a:r>
              <a:rPr lang="en-GB" sz="700" b="1" dirty="0">
                <a:effectLst/>
                <a:latin typeface="Times New Roman" panose="02020603050405020304" pitchFamily="18" charset="0"/>
                <a:ea typeface="Times New Roman" panose="02020603050405020304" pitchFamily="18" charset="0"/>
                <a:cs typeface="Times New Roman" panose="02020603050405020304" pitchFamily="18" charset="0"/>
              </a:rPr>
              <a:t>Reflection</a:t>
            </a:r>
            <a:br>
              <a:rPr lang="en-GB" sz="7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For this poster, I have gathered information about emotional intelligence from my personal experiences as well as from various cases of my classmates who have faced issues in managing their emotions in learning. I have faced issues in self-awareness, low level of motivation, and managing constructive feedback, which have been presented in this poster. I have also witnessed various learners in my classes managing their own emotional intelligence, and I have communicated with them to gather their experiences (</a:t>
            </a:r>
            <a:r>
              <a:rPr lang="en-GB" sz="700" dirty="0" err="1">
                <a:effectLst/>
                <a:latin typeface="Times New Roman" panose="02020603050405020304" pitchFamily="18" charset="0"/>
                <a:ea typeface="Times New Roman" panose="02020603050405020304" pitchFamily="18" charset="0"/>
                <a:cs typeface="Times New Roman" panose="02020603050405020304" pitchFamily="18" charset="0"/>
              </a:rPr>
              <a:t>Gornez</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2026). I have also collected information about how they have overcome all of these issues, which has been presented in this poster.</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29" name="Picture 28" descr="The Importance of Self-Reflection">
            <a:extLst>
              <a:ext uri="{FF2B5EF4-FFF2-40B4-BE49-F238E27FC236}">
                <a16:creationId xmlns:a16="http://schemas.microsoft.com/office/drawing/2014/main" id="{E3217BE6-37BA-2511-90D2-80413D178DF7}"/>
              </a:ext>
            </a:extLst>
          </p:cNvPr>
          <p:cNvPicPr>
            <a:picLocks noChangeAspect="1"/>
          </p:cNvPicPr>
          <p:nvPr/>
        </p:nvPicPr>
        <p:blipFill>
          <a:blip r:embed="rId12"/>
          <a:stretch>
            <a:fillRect/>
          </a:stretch>
        </p:blipFill>
        <p:spPr>
          <a:xfrm>
            <a:off x="6754361" y="4122132"/>
            <a:ext cx="1269721" cy="847142"/>
          </a:xfrm>
          <a:prstGeom prst="rect">
            <a:avLst/>
          </a:prstGeom>
        </p:spPr>
      </p:pic>
      <p:sp>
        <p:nvSpPr>
          <p:cNvPr id="31" name="TextBox 30">
            <a:extLst>
              <a:ext uri="{FF2B5EF4-FFF2-40B4-BE49-F238E27FC236}">
                <a16:creationId xmlns:a16="http://schemas.microsoft.com/office/drawing/2014/main" id="{330FDE02-3530-1110-5C0D-7B1B6A2C27BF}"/>
              </a:ext>
            </a:extLst>
          </p:cNvPr>
          <p:cNvSpPr txBox="1"/>
          <p:nvPr/>
        </p:nvSpPr>
        <p:spPr>
          <a:xfrm>
            <a:off x="4913810" y="4839157"/>
            <a:ext cx="4950822" cy="707886"/>
          </a:xfrm>
          <a:prstGeom prst="rect">
            <a:avLst/>
          </a:prstGeom>
          <a:noFill/>
        </p:spPr>
        <p:txBody>
          <a:bodyPr wrap="square">
            <a:spAutoFit/>
          </a:bodyPr>
          <a:lstStyle/>
          <a:p>
            <a:pPr algn="just">
              <a:spcAft>
                <a:spcPts val="600"/>
              </a:spcAft>
              <a:buNone/>
            </a:pPr>
            <a:r>
              <a:rPr lang="en-GB" sz="700" b="1" dirty="0">
                <a:effectLst/>
                <a:latin typeface="Times New Roman" panose="02020603050405020304" pitchFamily="18" charset="0"/>
                <a:ea typeface="Times New Roman" panose="02020603050405020304" pitchFamily="18" charset="0"/>
                <a:cs typeface="Times New Roman" panose="02020603050405020304" pitchFamily="18" charset="0"/>
              </a:rPr>
              <a:t>Conclusion and Recommendations</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spcAft>
                <a:spcPts val="600"/>
              </a:spcAft>
              <a:buNone/>
            </a:pP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is very crucial in teamwork, and skills like self-awareness, motivation, empathy and social skills help learners to communicate with others, increase working motivation and enhance the areas where they need improvement. In order to improve in the area of emotional intelligence, learners should know about the mental state of other teammates, work on stress management, reflective working, and accept and implement constructive feedback in the learning process.</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35F85865-67B1-C12E-E892-E27312916AD8}"/>
              </a:ext>
            </a:extLst>
          </p:cNvPr>
          <p:cNvSpPr txBox="1"/>
          <p:nvPr/>
        </p:nvSpPr>
        <p:spPr>
          <a:xfrm>
            <a:off x="4971099" y="5679443"/>
            <a:ext cx="4950822" cy="1061829"/>
          </a:xfrm>
          <a:prstGeom prst="rect">
            <a:avLst/>
          </a:prstGeom>
          <a:noFill/>
        </p:spPr>
        <p:txBody>
          <a:bodyPr wrap="square">
            <a:spAutoFit/>
          </a:bodyPr>
          <a:lstStyle/>
          <a:p>
            <a:pPr algn="just">
              <a:buNone/>
            </a:pPr>
            <a:r>
              <a:rPr lang="en-GB" sz="700" b="1" kern="180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buNone/>
            </a:pP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Goleman, D. (2025). </a:t>
            </a:r>
            <a:r>
              <a:rPr lang="en-GB" sz="700" i="1"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Why It Can Matter More than IQ</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10th ed. London: Bloomsbury Publishing.</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buNone/>
            </a:pPr>
            <a:r>
              <a:rPr lang="en-GB" sz="700" dirty="0" err="1">
                <a:effectLst/>
                <a:latin typeface="Times New Roman" panose="02020603050405020304" pitchFamily="18" charset="0"/>
                <a:ea typeface="Times New Roman" panose="02020603050405020304" pitchFamily="18" charset="0"/>
                <a:cs typeface="Times New Roman" panose="02020603050405020304" pitchFamily="18" charset="0"/>
              </a:rPr>
              <a:t>Gornez</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M.P. (2026). Teachers’ Emotional Intelligence and Learners’ Engagement. </a:t>
            </a:r>
            <a:r>
              <a:rPr lang="en-GB" sz="700" i="1" dirty="0">
                <a:effectLst/>
                <a:latin typeface="Times New Roman" panose="02020603050405020304" pitchFamily="18" charset="0"/>
                <a:ea typeface="Times New Roman" panose="02020603050405020304" pitchFamily="18" charset="0"/>
                <a:cs typeface="Times New Roman" panose="02020603050405020304" pitchFamily="18" charset="0"/>
              </a:rPr>
              <a:t>GEO ACADEMIC JOURNAL</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7(2).</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buNone/>
            </a:pP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Mayer, J.D. and Salovey, P. (2025). </a:t>
            </a:r>
            <a:r>
              <a:rPr lang="en-GB" sz="700" i="1"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 key readings on the Mayer and Salovey model</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14th ed. Oxford: Dude Pub.</a:t>
            </a:r>
            <a:endParaRPr lang="en-GB" sz="700" dirty="0">
              <a:latin typeface="Times New Roman" panose="02020603050405020304" pitchFamily="18" charset="0"/>
              <a:ea typeface="Times New Roman" panose="02020603050405020304" pitchFamily="18" charset="0"/>
              <a:cs typeface="Arial" panose="020B0604020202020204" pitchFamily="34" charset="0"/>
            </a:endParaRPr>
          </a:p>
          <a:p>
            <a:pPr algn="just">
              <a:buNone/>
            </a:pPr>
            <a:r>
              <a:rPr lang="en-GB" sz="700" dirty="0" err="1">
                <a:effectLst/>
                <a:latin typeface="Times New Roman" panose="02020603050405020304" pitchFamily="18" charset="0"/>
                <a:ea typeface="Times New Roman" panose="02020603050405020304" pitchFamily="18" charset="0"/>
                <a:cs typeface="Times New Roman" panose="02020603050405020304" pitchFamily="18" charset="0"/>
              </a:rPr>
              <a:t>Qanwal</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S. and Ghani, M. (2023). Enhancing ESL Learners’ Emotional Intelligence Skills through Explicit Emotional Intelligence Instruction. </a:t>
            </a:r>
            <a:r>
              <a:rPr lang="en-GB" sz="700" i="1" dirty="0">
                <a:effectLst/>
                <a:latin typeface="Times New Roman" panose="02020603050405020304" pitchFamily="18" charset="0"/>
                <a:ea typeface="Times New Roman" panose="02020603050405020304" pitchFamily="18" charset="0"/>
                <a:cs typeface="Times New Roman" panose="02020603050405020304" pitchFamily="18" charset="0"/>
              </a:rPr>
              <a:t>Winter 2023</a:t>
            </a:r>
            <a:r>
              <a:rPr lang="en-GB" sz="700" dirty="0">
                <a:effectLst/>
                <a:latin typeface="Times New Roman" panose="02020603050405020304" pitchFamily="18" charset="0"/>
                <a:ea typeface="Times New Roman" panose="02020603050405020304" pitchFamily="18" charset="0"/>
                <a:cs typeface="Times New Roman" panose="02020603050405020304" pitchFamily="18" charset="0"/>
              </a:rPr>
              <a:t>, 3(1), pp.93–103.</a:t>
            </a:r>
            <a:endParaRPr lang="en-GB" sz="700" dirty="0">
              <a:effectLst/>
              <a:latin typeface="Times New Roman" panose="02020603050405020304" pitchFamily="18" charset="0"/>
              <a:ea typeface="Calibri" panose="020F0502020204030204" pitchFamily="34" charset="0"/>
              <a:cs typeface="Arial" panose="020B0604020202020204" pitchFamily="34" charset="0"/>
            </a:endParaRPr>
          </a:p>
          <a:p>
            <a:pPr algn="just">
              <a:buNone/>
            </a:pPr>
            <a:r>
              <a:rPr lang="en-GB" sz="700" kern="0" dirty="0">
                <a:effectLst/>
                <a:latin typeface="Times New Roman" panose="02020603050405020304" pitchFamily="18" charset="0"/>
                <a:ea typeface="Times New Roman" panose="02020603050405020304" pitchFamily="18" charset="0"/>
              </a:rPr>
              <a:t>Wootton, C.A. and Roets, H.E. (2023). Emotional intelligence in learners with Attention Deficit Disorder. </a:t>
            </a:r>
            <a:r>
              <a:rPr lang="en-GB" sz="700" i="1" kern="0" dirty="0">
                <a:effectLst/>
                <a:latin typeface="Times New Roman" panose="02020603050405020304" pitchFamily="18" charset="0"/>
                <a:ea typeface="Times New Roman" panose="02020603050405020304" pitchFamily="18" charset="0"/>
              </a:rPr>
              <a:t>Perspectives in Education</a:t>
            </a:r>
            <a:r>
              <a:rPr lang="en-GB" sz="700" kern="0" dirty="0">
                <a:effectLst/>
                <a:latin typeface="Times New Roman" panose="02020603050405020304" pitchFamily="18" charset="0"/>
                <a:ea typeface="Times New Roman" panose="02020603050405020304" pitchFamily="18" charset="0"/>
              </a:rPr>
              <a:t>, 31(2), pp.33–41.</a:t>
            </a:r>
            <a:endParaRPr lang="en-GB" sz="700" dirty="0"/>
          </a:p>
        </p:txBody>
      </p:sp>
    </p:spTree>
    <p:extLst>
      <p:ext uri="{BB962C8B-B14F-4D97-AF65-F5344CB8AC3E}">
        <p14:creationId xmlns:p14="http://schemas.microsoft.com/office/powerpoint/2010/main" val="1479220519"/>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0</TotalTime>
  <Words>1312</Words>
  <Application>Microsoft Macintosh PowerPoint</Application>
  <PresentationFormat>A4 Paper (210x297 mm)</PresentationFormat>
  <Paragraphs>36</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Gill Sans MT</vt:lpstr>
      <vt:lpstr>Times New Roman</vt:lpstr>
      <vt:lpstr>Parcel</vt:lpstr>
      <vt:lpstr>Programme: BA (hons) leadership and management skills for the workplace Module: Developing Emotional Intelligence Skills Module code: LCLM 5006 Assignment title: C1- poster presentation Scenario title: “Leading group projects with emotional intelligence”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2026-07-05T07:59:42Z</dcterms:created>
  <dcterms:modified xsi:type="dcterms:W3CDTF">2026-07-12T15:06:35Z</dcterms:modified>
</cp:coreProperties>
</file>