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658" r:id="rId5"/>
    <p:sldId id="4795" r:id="rId6"/>
    <p:sldId id="259" r:id="rId7"/>
    <p:sldId id="668" r:id="rId8"/>
    <p:sldId id="4794" r:id="rId9"/>
    <p:sldId id="4817" r:id="rId10"/>
    <p:sldId id="4786" r:id="rId11"/>
    <p:sldId id="4793" r:id="rId12"/>
    <p:sldId id="660" r:id="rId13"/>
    <p:sldId id="661" r:id="rId14"/>
    <p:sldId id="4816" r:id="rId15"/>
    <p:sldId id="4800" r:id="rId16"/>
    <p:sldId id="4801" r:id="rId17"/>
    <p:sldId id="353" r:id="rId18"/>
    <p:sldId id="663" r:id="rId19"/>
    <p:sldId id="659" r:id="rId20"/>
    <p:sldId id="463" r:id="rId21"/>
    <p:sldId id="4818" r:id="rId22"/>
    <p:sldId id="4815" r:id="rId23"/>
    <p:sldId id="4819" r:id="rId24"/>
    <p:sldId id="4802" r:id="rId25"/>
    <p:sldId id="4821" r:id="rId26"/>
    <p:sldId id="4803" r:id="rId27"/>
    <p:sldId id="4804" r:id="rId28"/>
    <p:sldId id="4805" r:id="rId29"/>
    <p:sldId id="4806" r:id="rId30"/>
    <p:sldId id="338" r:id="rId31"/>
    <p:sldId id="407" r:id="rId32"/>
    <p:sldId id="350" r:id="rId33"/>
    <p:sldId id="289" r:id="rId34"/>
    <p:sldId id="4820" r:id="rId35"/>
    <p:sldId id="4812" r:id="rId36"/>
    <p:sldId id="4813" r:id="rId37"/>
    <p:sldId id="4822" r:id="rId3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20456A-438C-4595-A97F-BC7FFBDAA01A}" v="1" dt="2025-02-05T15:05:33.7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740" autoAdjust="0"/>
    <p:restoredTop sz="75844" autoAdjust="0"/>
  </p:normalViewPr>
  <p:slideViewPr>
    <p:cSldViewPr>
      <p:cViewPr varScale="1">
        <p:scale>
          <a:sx n="68" d="100"/>
          <a:sy n="68" d="100"/>
        </p:scale>
        <p:origin x="63" y="60"/>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C20456A-438C-4595-A97F-BC7FFBDAA01A}"/>
    <pc:docChg chg="undo custSel addSld delSld modSld sldOrd">
      <pc:chgData name="Helen Lee" userId="950b76d7-29a8-4037-9cf6-1d47a6b96373" providerId="ADAL" clId="{0C20456A-438C-4595-A97F-BC7FFBDAA01A}" dt="2025-02-05T15:10:04.396" v="317"/>
      <pc:docMkLst>
        <pc:docMk/>
      </pc:docMkLst>
      <pc:sldChg chg="del">
        <pc:chgData name="Helen Lee" userId="950b76d7-29a8-4037-9cf6-1d47a6b96373" providerId="ADAL" clId="{0C20456A-438C-4595-A97F-BC7FFBDAA01A}" dt="2025-02-05T15:06:38.152" v="108" actId="47"/>
        <pc:sldMkLst>
          <pc:docMk/>
          <pc:sldMk cId="1873822700" sldId="4796"/>
        </pc:sldMkLst>
      </pc:sldChg>
      <pc:sldChg chg="modNotesTx">
        <pc:chgData name="Helen Lee" userId="950b76d7-29a8-4037-9cf6-1d47a6b96373" providerId="ADAL" clId="{0C20456A-438C-4595-A97F-BC7FFBDAA01A}" dt="2025-02-05T15:03:47.017" v="4" actId="207"/>
        <pc:sldMkLst>
          <pc:docMk/>
          <pc:sldMk cId="1274661247" sldId="4804"/>
        </pc:sldMkLst>
      </pc:sldChg>
      <pc:sldChg chg="modSp mod">
        <pc:chgData name="Helen Lee" userId="950b76d7-29a8-4037-9cf6-1d47a6b96373" providerId="ADAL" clId="{0C20456A-438C-4595-A97F-BC7FFBDAA01A}" dt="2025-02-05T15:02:23.674" v="2" actId="1076"/>
        <pc:sldMkLst>
          <pc:docMk/>
          <pc:sldMk cId="3316230888" sldId="4806"/>
        </pc:sldMkLst>
        <pc:spChg chg="mod">
          <ac:chgData name="Helen Lee" userId="950b76d7-29a8-4037-9cf6-1d47a6b96373" providerId="ADAL" clId="{0C20456A-438C-4595-A97F-BC7FFBDAA01A}" dt="2025-02-05T15:02:23.674" v="2" actId="1076"/>
          <ac:spMkLst>
            <pc:docMk/>
            <pc:sldMk cId="3316230888" sldId="4806"/>
            <ac:spMk id="2" creationId="{EF2F100E-2383-429D-8023-26A3A967E477}"/>
          </ac:spMkLst>
        </pc:spChg>
      </pc:sldChg>
      <pc:sldChg chg="add del">
        <pc:chgData name="Helen Lee" userId="950b76d7-29a8-4037-9cf6-1d47a6b96373" providerId="ADAL" clId="{0C20456A-438C-4595-A97F-BC7FFBDAA01A}" dt="2025-02-05T15:06:17.121" v="102" actId="47"/>
        <pc:sldMkLst>
          <pc:docMk/>
          <pc:sldMk cId="460183616" sldId="4807"/>
        </pc:sldMkLst>
      </pc:sldChg>
      <pc:sldChg chg="add del">
        <pc:chgData name="Helen Lee" userId="950b76d7-29a8-4037-9cf6-1d47a6b96373" providerId="ADAL" clId="{0C20456A-438C-4595-A97F-BC7FFBDAA01A}" dt="2025-02-05T15:06:17.676" v="103" actId="47"/>
        <pc:sldMkLst>
          <pc:docMk/>
          <pc:sldMk cId="3250062480" sldId="4808"/>
        </pc:sldMkLst>
      </pc:sldChg>
      <pc:sldChg chg="add del">
        <pc:chgData name="Helen Lee" userId="950b76d7-29a8-4037-9cf6-1d47a6b96373" providerId="ADAL" clId="{0C20456A-438C-4595-A97F-BC7FFBDAA01A}" dt="2025-02-05T15:06:26.543" v="105" actId="47"/>
        <pc:sldMkLst>
          <pc:docMk/>
          <pc:sldMk cId="220636711" sldId="4809"/>
        </pc:sldMkLst>
      </pc:sldChg>
      <pc:sldChg chg="add del">
        <pc:chgData name="Helen Lee" userId="950b76d7-29a8-4037-9cf6-1d47a6b96373" providerId="ADAL" clId="{0C20456A-438C-4595-A97F-BC7FFBDAA01A}" dt="2025-02-05T15:06:28.047" v="106" actId="47"/>
        <pc:sldMkLst>
          <pc:docMk/>
          <pc:sldMk cId="4279346600" sldId="4810"/>
        </pc:sldMkLst>
      </pc:sldChg>
      <pc:sldChg chg="add del">
        <pc:chgData name="Helen Lee" userId="950b76d7-29a8-4037-9cf6-1d47a6b96373" providerId="ADAL" clId="{0C20456A-438C-4595-A97F-BC7FFBDAA01A}" dt="2025-02-05T15:06:28.897" v="107" actId="47"/>
        <pc:sldMkLst>
          <pc:docMk/>
          <pc:sldMk cId="3279648865" sldId="4811"/>
        </pc:sldMkLst>
      </pc:sldChg>
      <pc:sldChg chg="add del">
        <pc:chgData name="Helen Lee" userId="950b76d7-29a8-4037-9cf6-1d47a6b96373" providerId="ADAL" clId="{0C20456A-438C-4595-A97F-BC7FFBDAA01A}" dt="2025-02-05T15:06:18.572" v="104" actId="47"/>
        <pc:sldMkLst>
          <pc:docMk/>
          <pc:sldMk cId="2094259573" sldId="4814"/>
        </pc:sldMkLst>
      </pc:sldChg>
      <pc:sldChg chg="addSp delSp modSp new mod">
        <pc:chgData name="Helen Lee" userId="950b76d7-29a8-4037-9cf6-1d47a6b96373" providerId="ADAL" clId="{0C20456A-438C-4595-A97F-BC7FFBDAA01A}" dt="2025-02-05T15:06:11.089" v="101" actId="20577"/>
        <pc:sldMkLst>
          <pc:docMk/>
          <pc:sldMk cId="2514725114" sldId="4820"/>
        </pc:sldMkLst>
        <pc:spChg chg="mod">
          <ac:chgData name="Helen Lee" userId="950b76d7-29a8-4037-9cf6-1d47a6b96373" providerId="ADAL" clId="{0C20456A-438C-4595-A97F-BC7FFBDAA01A}" dt="2025-02-05T15:06:11.089" v="101" actId="20577"/>
          <ac:spMkLst>
            <pc:docMk/>
            <pc:sldMk cId="2514725114" sldId="4820"/>
            <ac:spMk id="2" creationId="{48EAA6E8-107E-C5B6-9F53-2CD4C77B2DDA}"/>
          </ac:spMkLst>
        </pc:spChg>
        <pc:spChg chg="del">
          <ac:chgData name="Helen Lee" userId="950b76d7-29a8-4037-9cf6-1d47a6b96373" providerId="ADAL" clId="{0C20456A-438C-4595-A97F-BC7FFBDAA01A}" dt="2025-02-05T15:05:39.948" v="8" actId="478"/>
          <ac:spMkLst>
            <pc:docMk/>
            <pc:sldMk cId="2514725114" sldId="4820"/>
            <ac:spMk id="3" creationId="{78FC49DC-9609-9F61-D70A-9A07CC60D474}"/>
          </ac:spMkLst>
        </pc:spChg>
        <pc:spChg chg="del">
          <ac:chgData name="Helen Lee" userId="950b76d7-29a8-4037-9cf6-1d47a6b96373" providerId="ADAL" clId="{0C20456A-438C-4595-A97F-BC7FFBDAA01A}" dt="2025-02-05T15:05:43.608" v="9" actId="478"/>
          <ac:spMkLst>
            <pc:docMk/>
            <pc:sldMk cId="2514725114" sldId="4820"/>
            <ac:spMk id="4" creationId="{D8E68A83-FD38-B436-3BA8-9FEAFBC87CBB}"/>
          </ac:spMkLst>
        </pc:spChg>
        <pc:spChg chg="add del mod">
          <ac:chgData name="Helen Lee" userId="950b76d7-29a8-4037-9cf6-1d47a6b96373" providerId="ADAL" clId="{0C20456A-438C-4595-A97F-BC7FFBDAA01A}" dt="2025-02-05T15:05:35.764" v="7" actId="478"/>
          <ac:spMkLst>
            <pc:docMk/>
            <pc:sldMk cId="2514725114" sldId="4820"/>
            <ac:spMk id="5" creationId="{A2344AE1-10EF-42C7-DC8D-4361AAEAE849}"/>
          </ac:spMkLst>
        </pc:spChg>
      </pc:sldChg>
      <pc:sldChg chg="delSp modSp new mod ord">
        <pc:chgData name="Helen Lee" userId="950b76d7-29a8-4037-9cf6-1d47a6b96373" providerId="ADAL" clId="{0C20456A-438C-4595-A97F-BC7FFBDAA01A}" dt="2025-02-05T15:08:29.614" v="293"/>
        <pc:sldMkLst>
          <pc:docMk/>
          <pc:sldMk cId="1939221165" sldId="4821"/>
        </pc:sldMkLst>
        <pc:spChg chg="mod">
          <ac:chgData name="Helen Lee" userId="950b76d7-29a8-4037-9cf6-1d47a6b96373" providerId="ADAL" clId="{0C20456A-438C-4595-A97F-BC7FFBDAA01A}" dt="2025-02-05T15:08:15.138" v="291" actId="1076"/>
          <ac:spMkLst>
            <pc:docMk/>
            <pc:sldMk cId="1939221165" sldId="4821"/>
            <ac:spMk id="2" creationId="{BB20425B-52C3-AC1B-2B4A-3EE96E8BB86D}"/>
          </ac:spMkLst>
        </pc:spChg>
        <pc:spChg chg="del">
          <ac:chgData name="Helen Lee" userId="950b76d7-29a8-4037-9cf6-1d47a6b96373" providerId="ADAL" clId="{0C20456A-438C-4595-A97F-BC7FFBDAA01A}" dt="2025-02-05T15:08:11.195" v="290" actId="478"/>
          <ac:spMkLst>
            <pc:docMk/>
            <pc:sldMk cId="1939221165" sldId="4821"/>
            <ac:spMk id="3" creationId="{41FBF8BE-DBB9-4328-4C5A-BEF48CF4D022}"/>
          </ac:spMkLst>
        </pc:spChg>
      </pc:sldChg>
      <pc:sldChg chg="delSp modSp new mod ord">
        <pc:chgData name="Helen Lee" userId="950b76d7-29a8-4037-9cf6-1d47a6b96373" providerId="ADAL" clId="{0C20456A-438C-4595-A97F-BC7FFBDAA01A}" dt="2025-02-05T15:10:04.396" v="317"/>
        <pc:sldMkLst>
          <pc:docMk/>
          <pc:sldMk cId="3740854102" sldId="4822"/>
        </pc:sldMkLst>
        <pc:spChg chg="mod">
          <ac:chgData name="Helen Lee" userId="950b76d7-29a8-4037-9cf6-1d47a6b96373" providerId="ADAL" clId="{0C20456A-438C-4595-A97F-BC7FFBDAA01A}" dt="2025-02-05T15:09:58.452" v="315" actId="20577"/>
          <ac:spMkLst>
            <pc:docMk/>
            <pc:sldMk cId="3740854102" sldId="4822"/>
            <ac:spMk id="2" creationId="{FE15EB37-88C4-5FA5-3710-D24CD2C18A05}"/>
          </ac:spMkLst>
        </pc:spChg>
        <pc:spChg chg="del">
          <ac:chgData name="Helen Lee" userId="950b76d7-29a8-4037-9cf6-1d47a6b96373" providerId="ADAL" clId="{0C20456A-438C-4595-A97F-BC7FFBDAA01A}" dt="2025-02-05T15:09:45.943" v="295" actId="478"/>
          <ac:spMkLst>
            <pc:docMk/>
            <pc:sldMk cId="3740854102" sldId="4822"/>
            <ac:spMk id="3" creationId="{1BAC0F86-8D6D-E8A1-F92F-3B10E9D7A9D0}"/>
          </ac:spMkLst>
        </pc:spChg>
        <pc:spChg chg="del">
          <ac:chgData name="Helen Lee" userId="950b76d7-29a8-4037-9cf6-1d47a6b96373" providerId="ADAL" clId="{0C20456A-438C-4595-A97F-BC7FFBDAA01A}" dt="2025-02-05T15:09:48.717" v="296" actId="478"/>
          <ac:spMkLst>
            <pc:docMk/>
            <pc:sldMk cId="3740854102" sldId="4822"/>
            <ac:spMk id="4" creationId="{F40EE9A7-D175-36B3-B34C-5B1CF7DC648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05/02/2025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05/02/2025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aihr.com/blog/human-resources-functions/#Function" TargetMode="External"/><Relationship Id="rId13" Type="http://schemas.openxmlformats.org/officeDocument/2006/relationships/hyperlink" Target="https://www.aihr.com/blog/human-resources-functions/#Personal" TargetMode="External"/><Relationship Id="rId3" Type="http://schemas.openxmlformats.org/officeDocument/2006/relationships/hyperlink" Target="https://www.aihr.com/blog/human-resources-functions/#HR" TargetMode="External"/><Relationship Id="rId7" Type="http://schemas.openxmlformats.org/officeDocument/2006/relationships/hyperlink" Target="https://www.aihr.com/blog/human-resources-functions/#Career" TargetMode="External"/><Relationship Id="rId12" Type="http://schemas.openxmlformats.org/officeDocument/2006/relationships/hyperlink" Target="https://www.aihr.com/blog/human-resources-functions/#Health"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www.aihr.com/blog/human-resources-functions/#Learning" TargetMode="External"/><Relationship Id="rId11" Type="http://schemas.openxmlformats.org/officeDocument/2006/relationships/hyperlink" Target="https://www.aihr.com/blog/human-resources-functions/#Participation" TargetMode="External"/><Relationship Id="rId5" Type="http://schemas.openxmlformats.org/officeDocument/2006/relationships/hyperlink" Target="https://www.aihr.com/blog/human-resources-functions/#Performance" TargetMode="External"/><Relationship Id="rId10" Type="http://schemas.openxmlformats.org/officeDocument/2006/relationships/hyperlink" Target="https://www.aihr.com/blog/human-resources-functions/#Industrial" TargetMode="External"/><Relationship Id="rId4" Type="http://schemas.openxmlformats.org/officeDocument/2006/relationships/hyperlink" Target="https://www.aihr.com/blog/human-resources-functions/#Recruitment" TargetMode="External"/><Relationship Id="rId9" Type="http://schemas.openxmlformats.org/officeDocument/2006/relationships/hyperlink" Target="https://www.aihr.com/blog/human-resources-functions/#Rewards" TargetMode="External"/><Relationship Id="rId14" Type="http://schemas.openxmlformats.org/officeDocument/2006/relationships/hyperlink" Target="https://www.aihr.com/blog/human-resources-functions/#Administrativ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HR and why it’s important and what your background is</a:t>
            </a:r>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to ask each student ( yes micro manage!) to see if they have access. Give students 15 minuets to go to their student email address and follow the instructions for enrolment. – They are the reason they can’t access!</a:t>
            </a:r>
          </a:p>
          <a:p>
            <a:endParaRPr lang="en-GB" dirty="0"/>
          </a:p>
          <a:p>
            <a:r>
              <a:rPr lang="en-GB" dirty="0"/>
              <a:t>This may take time. If after 3 weeks you are still struggling let me know. </a:t>
            </a:r>
          </a:p>
          <a:p>
            <a:endParaRPr lang="en-GB" dirty="0"/>
          </a:p>
          <a:p>
            <a:r>
              <a:rPr lang="en-GB" dirty="0"/>
              <a:t>Please keep an eye out on my TSD and your emails from admission and accept. </a:t>
            </a:r>
          </a:p>
          <a:p>
            <a:endParaRPr lang="en-GB" dirty="0"/>
          </a:p>
          <a:p>
            <a:r>
              <a:rPr lang="en-GB" dirty="0"/>
              <a:t>In the mean time, things will be uploaded to Teams.</a:t>
            </a:r>
          </a:p>
          <a:p>
            <a:endParaRPr lang="en-GB" dirty="0"/>
          </a:p>
          <a:p>
            <a:r>
              <a:rPr lang="en-GB" dirty="0"/>
              <a:t>Give students time during the lecture to enrol. This was such a big problem last term and a lot of it could have been avoided.</a:t>
            </a:r>
          </a:p>
          <a:p>
            <a:endParaRPr lang="en-GB" dirty="0"/>
          </a:p>
          <a:p>
            <a:r>
              <a:rPr lang="en-GB" dirty="0"/>
              <a:t>If you are partially enrolled there is a problem with your enrolment. The chances are you have not completed or submitted some paper work. – email registry services if you are having difficulty. </a:t>
            </a:r>
          </a:p>
        </p:txBody>
      </p:sp>
      <p:sp>
        <p:nvSpPr>
          <p:cNvPr id="4" name="Slide Number Placeholder 3"/>
          <p:cNvSpPr>
            <a:spLocks noGrp="1"/>
          </p:cNvSpPr>
          <p:nvPr>
            <p:ph type="sldNum" sz="quarter" idx="5"/>
          </p:nvPr>
        </p:nvSpPr>
        <p:spPr/>
        <p:txBody>
          <a:bodyPr/>
          <a:lstStyle/>
          <a:p>
            <a:fld id="{EFB4D46B-BBE0-4474-A26D-45E0F7167BF9}" type="slidenum">
              <a:rPr lang="en-GB" smtClean="0"/>
              <a:t>7</a:t>
            </a:fld>
            <a:endParaRPr lang="en-GB"/>
          </a:p>
        </p:txBody>
      </p:sp>
    </p:spTree>
    <p:extLst>
      <p:ext uri="{BB962C8B-B14F-4D97-AF65-F5344CB8AC3E}">
        <p14:creationId xmlns:p14="http://schemas.microsoft.com/office/powerpoint/2010/main" val="1800163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10-20 minutes </a:t>
            </a:r>
          </a:p>
        </p:txBody>
      </p:sp>
      <p:sp>
        <p:nvSpPr>
          <p:cNvPr id="4" name="Slide Number Placeholder 3"/>
          <p:cNvSpPr>
            <a:spLocks noGrp="1"/>
          </p:cNvSpPr>
          <p:nvPr>
            <p:ph type="sldNum" sz="quarter" idx="5"/>
          </p:nvPr>
        </p:nvSpPr>
        <p:spPr/>
        <p:txBody>
          <a:bodyPr/>
          <a:lstStyle/>
          <a:p>
            <a:fld id="{EFB4D46B-BBE0-4474-A26D-45E0F7167BF9}" type="slidenum">
              <a:rPr lang="en-GB" smtClean="0"/>
              <a:t>8</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12</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13</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17</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21</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23</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Perspectives on 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Delery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Doty (1996)</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universalistic perspective – some HRM practices are better than others and all organisations should adopt these best practices. There is a universal relationship between individual ‘best’ practices and firm performance.</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contingency perspective – in order to be effective, an organisation’s HR policies must be consistent with other aspects of the organisation. The primary contingency factor is the organisation’s strategy. This can be described as ‘vertical fit’.</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configurational perspective – this is an holistic approach that emphasizes the importance of the pattern of HRM practices and is concerned with how this pattern of independent variables is related to the dependent variable of organisational performance. In its general sense, configuration has been defined by Huczynski and Buchanan (2007) as: ‘</a:t>
            </a: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structures, processes, relationships and boundaries through which an organisation operates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24</a:t>
            </a:fld>
            <a:endParaRPr lang="en-GB"/>
          </a:p>
        </p:txBody>
      </p:sp>
    </p:spTree>
    <p:extLst>
      <p:ext uri="{BB962C8B-B14F-4D97-AF65-F5344CB8AC3E}">
        <p14:creationId xmlns:p14="http://schemas.microsoft.com/office/powerpoint/2010/main" val="800871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main variants of HRM were identified early in academic discussions of HRM:</a:t>
            </a:r>
          </a:p>
          <a:p>
            <a:endParaRPr lang="en-GB" dirty="0"/>
          </a:p>
          <a:p>
            <a:r>
              <a:rPr lang="en-GB" dirty="0"/>
              <a:t>Hard HRM: Emphasis on the strategic, quantitative aspects of managing human resources, as an economic factor in production. Workers are a resourced that needs to be controlled for highest profit and competitive advantage. </a:t>
            </a:r>
            <a:r>
              <a:rPr lang="en-GB" b="0" i="0" dirty="0">
                <a:solidFill>
                  <a:srgbClr val="555555"/>
                </a:solidFill>
                <a:effectLst/>
                <a:latin typeface="Open Sans"/>
              </a:rPr>
              <a:t>In hard HRM, human resources are not seen as different to other resources in the business, like machines, facilities, or money. The focus of hard HRM is on the task that needs to be done, cost control, and achieving organizational goals. There is no difference in decision-making to replace a machine that is broken and replacing a person or department that is not needed anymore.</a:t>
            </a:r>
            <a:endParaRPr lang="en-GB" dirty="0"/>
          </a:p>
          <a:p>
            <a:endParaRPr lang="en-GB" dirty="0"/>
          </a:p>
          <a:p>
            <a:r>
              <a:rPr lang="en-GB" dirty="0"/>
              <a:t>Soft HRM: Rooted in the Human Relations School. Emphasises communication, motivation and leadership (Storey, 1989).</a:t>
            </a:r>
            <a:r>
              <a:rPr lang="en-GB" b="0" i="0" dirty="0">
                <a:solidFill>
                  <a:srgbClr val="555555"/>
                </a:solidFill>
                <a:effectLst/>
                <a:latin typeface="Open Sans"/>
              </a:rPr>
              <a:t> When management uses soft HRM, it views its employees as critical resources who are key to their long-term business strategies. Human resource departments will integrate employees' needs into their long-term organizational strategy.</a:t>
            </a:r>
            <a:endParaRPr lang="en-GB" dirty="0"/>
          </a:p>
          <a:p>
            <a:endParaRPr lang="en-GB" dirty="0"/>
          </a:p>
          <a:p>
            <a:r>
              <a:rPr lang="en-GB" dirty="0"/>
              <a:t>Both models of HRM are concerned with strategic issues, but ‘hard’ models typically have a stronger focus on ensuring that the HRM strategy ‘fits’ with, and is driven by, the overall corporate strategy (Keenan, 2005). This is a matter of degree, however, since all HRM models stress the importance of taking a strategic view of the human resource.</a:t>
            </a:r>
          </a:p>
        </p:txBody>
      </p:sp>
      <p:sp>
        <p:nvSpPr>
          <p:cNvPr id="4" name="Slide Number Placeholder 3"/>
          <p:cNvSpPr>
            <a:spLocks noGrp="1"/>
          </p:cNvSpPr>
          <p:nvPr>
            <p:ph type="sldNum" sz="quarter" idx="5"/>
          </p:nvPr>
        </p:nvSpPr>
        <p:spPr/>
        <p:txBody>
          <a:bodyPr/>
          <a:lstStyle/>
          <a:p>
            <a:fld id="{66D29648-A2F4-46D5-9F39-7BC40FB1BBCF}" type="slidenum">
              <a:rPr lang="en-GB" smtClean="0"/>
              <a:t>25</a:t>
            </a:fld>
            <a:endParaRPr lang="en-GB"/>
          </a:p>
        </p:txBody>
      </p:sp>
    </p:spTree>
    <p:extLst>
      <p:ext uri="{BB962C8B-B14F-4D97-AF65-F5344CB8AC3E}">
        <p14:creationId xmlns:p14="http://schemas.microsoft.com/office/powerpoint/2010/main" val="4239019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Then: </a:t>
            </a:r>
          </a:p>
          <a:p>
            <a:endParaRPr lang="en-GB" dirty="0"/>
          </a:p>
          <a:p>
            <a:r>
              <a:rPr lang="en-GB" dirty="0"/>
              <a:t>‘…the dumping ground for many unwanted tasks…heavily criticized for being a combination of the functions of file clerk, social worker and fire fighting’ (Drucker, 1954)</a:t>
            </a:r>
          </a:p>
          <a:p>
            <a:endParaRPr lang="en-GB" dirty="0"/>
          </a:p>
          <a:p>
            <a:r>
              <a:rPr lang="en-GB" dirty="0"/>
              <a:t> In the 1970’s there was a focus on the lack of power afforded to HR and issues of legitimacy and credibility (</a:t>
            </a:r>
            <a:r>
              <a:rPr lang="en-GB" dirty="0" err="1"/>
              <a:t>Legge</a:t>
            </a:r>
            <a:r>
              <a:rPr lang="en-GB" dirty="0"/>
              <a:t>, 1978)</a:t>
            </a:r>
          </a:p>
          <a:p>
            <a:endParaRPr lang="en-GB" dirty="0"/>
          </a:p>
          <a:p>
            <a:r>
              <a:rPr lang="en-GB" b="1" dirty="0"/>
              <a:t>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towards ‘business partner’ model in the 1990s, premised on adding economic value – Critiques regarding loss of focus on employee wellbeing (Francis &amp; Keegan,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High-Performance Work Strategies are about linking strategy and skills to performance outcomes (DTI/CIPD, 2005) and are defined as a set of complementary work practices covering three broad areas. Leadership is regarded as crucial in creating, shaping and driving these high-performing organisations:</a:t>
            </a:r>
          </a:p>
          <a:p>
            <a:pPr marL="628650" lvl="1" indent="-171450">
              <a:buFont typeface="Arial" panose="020B0604020202020204" pitchFamily="34" charset="0"/>
              <a:buChar char="•"/>
            </a:pPr>
            <a:r>
              <a:rPr lang="en-GB" dirty="0"/>
              <a:t>high employee involvement practices – </a:t>
            </a:r>
            <a:r>
              <a:rPr lang="en-GB" dirty="0" err="1"/>
              <a:t>eg</a:t>
            </a:r>
            <a:r>
              <a:rPr lang="en-GB" dirty="0"/>
              <a:t> self-directed teams, quality circles and sharing/access to company information</a:t>
            </a:r>
          </a:p>
          <a:p>
            <a:pPr marL="628650" lvl="1" indent="-171450">
              <a:buFont typeface="Arial" panose="020B0604020202020204" pitchFamily="34" charset="0"/>
              <a:buChar char="•"/>
            </a:pPr>
            <a:r>
              <a:rPr lang="en-GB" dirty="0"/>
              <a:t>human resource practices – </a:t>
            </a:r>
            <a:r>
              <a:rPr lang="en-GB" dirty="0" err="1"/>
              <a:t>eg</a:t>
            </a:r>
            <a:r>
              <a:rPr lang="en-GB" dirty="0"/>
              <a:t> sophisticated recruitment processes, performance appraisals, work redesign and mentoring</a:t>
            </a:r>
          </a:p>
          <a:p>
            <a:pPr marL="628650" lvl="1" indent="-171450">
              <a:buFont typeface="Arial" panose="020B0604020202020204" pitchFamily="34" charset="0"/>
              <a:buChar char="•"/>
            </a:pPr>
            <a:r>
              <a:rPr lang="en-GB" dirty="0"/>
              <a:t>reward and commitment practices – </a:t>
            </a:r>
            <a:r>
              <a:rPr lang="en-GB" dirty="0" err="1"/>
              <a:t>eg</a:t>
            </a:r>
            <a:r>
              <a:rPr lang="en-GB" dirty="0"/>
              <a:t> various financial rewards, family friendly policies, job rotation and flexi-hours.</a:t>
            </a:r>
          </a:p>
          <a:p>
            <a:endParaRPr lang="en-GB" dirty="0"/>
          </a:p>
          <a:p>
            <a:r>
              <a:rPr lang="en-GB" dirty="0"/>
              <a:t>The organisation of work at a micro-level – teamworking, cross-training, multi-skilling, and problem-solving groups to increase functional flexibility, participation in the design of work processes, and the sharing of task-specific knowledge. </a:t>
            </a:r>
          </a:p>
          <a:p>
            <a:endParaRPr lang="en-GB" dirty="0"/>
          </a:p>
          <a:p>
            <a:r>
              <a:rPr lang="en-GB" dirty="0"/>
              <a:t>Sophisticated HR practices in recruitment and selection – </a:t>
            </a:r>
            <a:r>
              <a:rPr lang="en-GB" dirty="0" err="1"/>
              <a:t>eg</a:t>
            </a:r>
            <a:r>
              <a:rPr lang="en-GB" dirty="0"/>
              <a:t> the use of psychometric testing and personality profiling and competency and performance tests for a wide range of key or core employees including non-managerial ones. </a:t>
            </a:r>
          </a:p>
          <a:p>
            <a:endParaRPr lang="en-GB" dirty="0"/>
          </a:p>
          <a:p>
            <a:r>
              <a:rPr lang="en-GB" dirty="0"/>
              <a:t>Employee relations in a unitarist environment – trade unions are in a historically precipitous decline in most advanced economies, and especially in new industries, but all but the smallest employers have to find means of communicating with their employees and achieving perceptions of fairness and legitimacy in pay rates and conditions of employment. </a:t>
            </a:r>
          </a:p>
          <a:p>
            <a:endParaRPr lang="en-GB" dirty="0"/>
          </a:p>
          <a:p>
            <a:r>
              <a:rPr lang="en-GB" dirty="0"/>
              <a:t>Change management: ‘the only constant is change’ has become a cliché but reflects the acknowledgement now that the competitive global economy and continuous increasing technological advances are realities. Physical resources are relatively easy to change; human ones are much more challenging. HRM is often tasked with taking the lead and coordinating change across the organisation.</a:t>
            </a:r>
          </a:p>
          <a:p>
            <a:endParaRPr lang="en-GB" dirty="0"/>
          </a:p>
          <a:p>
            <a:r>
              <a:rPr lang="en-GB" dirty="0"/>
              <a:t>The ‘learning organisation’, defined as an organisation which encourages learning at all levels and thereby brings about continuous (and by definition often unpredictable) change to itself. This is a consequence of the realisation that employees are expected and encouraged to learn all the time, and should employ their learning by being innovative and enhancing performance; that ‘to pay someone to work is to pay them to learn’. </a:t>
            </a:r>
          </a:p>
          <a:p>
            <a:endParaRPr lang="en-GB" dirty="0"/>
          </a:p>
          <a:p>
            <a:r>
              <a:rPr lang="en-GB" dirty="0"/>
              <a:t>Knowledge management: ‘using the ideas and experience of employees, customers and suppliers to improve the organisation’s performance’, in the words of a managing editor of the Financial Times (</a:t>
            </a:r>
            <a:r>
              <a:rPr lang="en-GB" dirty="0" err="1"/>
              <a:t>Skapiner</a:t>
            </a:r>
            <a:r>
              <a:rPr lang="en-GB" dirty="0"/>
              <a:t>, 2002). – </a:t>
            </a:r>
            <a:r>
              <a:rPr lang="en-GB" u="sng" dirty="0"/>
              <a:t>This could be an area where you think about skills strategy for A2 and technology in A1. KM growing trend. </a:t>
            </a:r>
          </a:p>
          <a:p>
            <a:endParaRPr lang="en-GB" u="sng" dirty="0"/>
          </a:p>
          <a:p>
            <a:endParaRPr lang="en-GB" dirty="0"/>
          </a:p>
          <a:p>
            <a:r>
              <a:rPr lang="en-GB" dirty="0"/>
              <a:t>Future: </a:t>
            </a:r>
          </a:p>
          <a:p>
            <a:endParaRPr lang="en-GB" dirty="0"/>
          </a:p>
          <a:p>
            <a:r>
              <a:rPr lang="en-GB" dirty="0"/>
              <a:t>Embrace technology – AI</a:t>
            </a:r>
          </a:p>
          <a:p>
            <a:r>
              <a:rPr lang="en-GB" dirty="0"/>
              <a:t>Stay focused on people</a:t>
            </a:r>
          </a:p>
          <a:p>
            <a:r>
              <a:rPr lang="en-GB" dirty="0"/>
              <a:t>Adapt for generational expectations</a:t>
            </a:r>
          </a:p>
          <a:p>
            <a:r>
              <a:rPr lang="en-GB" dirty="0"/>
              <a:t>Labour market adaptation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3602151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1382169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50585F"/>
                </a:solidFill>
                <a:effectLst/>
                <a:latin typeface="Open Sans" panose="020B0606030504020204" pitchFamily="34" charset="0"/>
              </a:rPr>
              <a:t>12 Key Functions of Human Resources to Know in 2023</a:t>
            </a:r>
          </a:p>
          <a:p>
            <a:pPr algn="l"/>
            <a:r>
              <a:rPr lang="en-US" b="0" i="0" u="none" strike="noStrike" dirty="0">
                <a:solidFill>
                  <a:srgbClr val="50585F"/>
                </a:solidFill>
                <a:effectLst/>
                <a:latin typeface="Open Sans" panose="020B0606030504020204" pitchFamily="34" charset="0"/>
                <a:hlinkClick r:id="rId3"/>
              </a:rPr>
              <a:t>1. Human resource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4"/>
              </a:rPr>
              <a:t>2. Recruitment and selection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5"/>
              </a:rPr>
              <a:t>3. Performance management</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6"/>
              </a:rPr>
              <a:t>4. Learning and development</a:t>
            </a:r>
            <a:endParaRPr lang="en-US" b="0" i="0" dirty="0">
              <a:solidFill>
                <a:srgbClr val="50585F"/>
              </a:solidFill>
              <a:effectLst/>
              <a:latin typeface="Open Sans" panose="020B0606030504020204" pitchFamily="34" charset="0"/>
            </a:endParaRPr>
          </a:p>
          <a:p>
            <a:pPr algn="l"/>
            <a:r>
              <a:rPr lang="en-US" b="0" i="0" u="none" strike="noStrike" dirty="0">
                <a:solidFill>
                  <a:srgbClr val="0F141F"/>
                </a:solidFill>
                <a:effectLst/>
                <a:latin typeface="Open Sans" panose="020B0606030504020204" pitchFamily="34" charset="0"/>
                <a:hlinkClick r:id="rId7"/>
              </a:rPr>
              <a:t>5. Career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8"/>
              </a:rPr>
              <a:t>6. Function evaluation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9"/>
              </a:rPr>
              <a:t>7. Rewards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0"/>
              </a:rPr>
              <a:t>8. Industrial relations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1"/>
              </a:rPr>
              <a:t>9. Employee participation and communication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2"/>
              </a:rPr>
              <a:t>10. Health and safety</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3"/>
              </a:rPr>
              <a:t>11. Well-being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4"/>
              </a:rPr>
              <a:t>12. Administrative responsibilities</a:t>
            </a:r>
            <a:endParaRPr lang="en-US" b="0" i="0" dirty="0">
              <a:solidFill>
                <a:srgbClr val="50585F"/>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3351642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63DCFB9B-C0B9-9D53-FB0E-E26B1A22A1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263E5890-0114-C675-CCAD-09F4F6CBD4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Figure 1.1 emphasizes that there are several important HRM practices. The strategy underlying these practices needs to be considered to maximize their influence on company performance. As the figure shows, HRM practices include analyzing and designing work, determining human resource needs (HR planning), attracting potential employees (recruiting), choosing employees (selection), teaching employees how to perform their jobs and preparing them for the future (training and development), rewarding employees (compensation), evaluating their performance (performance management), and creating a positive work environment (employee relations). HR is solely responsible for outplacement, labor law compliance, record keeping, testing, unemployment compensation, and some aspects of benefits administration. HR is most likely to collaborate with other company functions on employment interviewing, performance management and discipline, and efforts to improve quality and productivity. Large companies are more likely than small ones to employ HR specialists, with benefits specialists being the most prevalent. Other common specializations include recruitment, compensation, and training and development. Many different roles and responsibilities can be performed by the HR department depending on the size of the company, the characteristics of the workforce, the industry, and the value system of company management.</a:t>
            </a:r>
          </a:p>
        </p:txBody>
      </p:sp>
      <p:sp>
        <p:nvSpPr>
          <p:cNvPr id="78852" name="Slide Number Placeholder 3">
            <a:extLst>
              <a:ext uri="{FF2B5EF4-FFF2-40B4-BE49-F238E27FC236}">
                <a16:creationId xmlns:a16="http://schemas.microsoft.com/office/drawing/2014/main" id="{6A336CB0-F648-9C53-E966-6B8E46C975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F60DAB5-B51F-4423-8E48-813BEF706F44}" type="slidenum">
              <a:rPr lang="en-US" altLang="en-US" sz="1200"/>
              <a:pPr/>
              <a:t>29</a:t>
            </a:fld>
            <a:endParaRPr lang="en-US"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47EDC03F-AB7F-9170-D2D7-B9DB1C72A3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1">
            <a:extLst>
              <a:ext uri="{FF2B5EF4-FFF2-40B4-BE49-F238E27FC236}">
                <a16:creationId xmlns:a16="http://schemas.microsoft.com/office/drawing/2014/main" id="{6C50CEF4-D220-B2E7-0ED0-84B698F65C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	Table 1.1 shows responsibilities of HR departments. How much should companies budget for HR and how many HR professionals should a company employ? One study estimates that HR budgets on average $2,936 per employee. High-impact HR teams have one staff person per 64 employees, spend more than the average HR budget per employee ($4,434 on average per employee), and employ a higher percentage of HR specialists than more compliance-driven and basic HR organizations. </a:t>
            </a:r>
          </a:p>
          <a:p>
            <a:r>
              <a:rPr lang="en-US" altLang="en-US">
                <a:cs typeface="Geneva" charset="0"/>
              </a:rPr>
              <a:t>	High-impact HR functions are more integrated with the business, skilled at helping managers in attracting, building, engaging, and retaining talented employees. They can adapt quickly to business needs and workforce changes, identify and promote talent from within the company, and are continuously trying to identify what motivates employees to help them grown and develop. High-impact HR functions ensure that they are continuously building the talent and skills of HR professionals necessary to help the company meet new competitive challenges. The greater cost-per-employee of high-impact HR functions is offset by the greater savings resulting from reduced turnover and increased levels of employee engagement. </a:t>
            </a:r>
          </a:p>
          <a:p>
            <a:endParaRPr lang="en-US" altLang="en-US">
              <a:cs typeface="Geneva"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32</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33</a:t>
            </a:fld>
            <a:endParaRPr lang="en-GB"/>
          </a:p>
        </p:txBody>
      </p:sp>
    </p:spTree>
    <p:extLst>
      <p:ext uri="{BB962C8B-B14F-4D97-AF65-F5344CB8AC3E}">
        <p14:creationId xmlns:p14="http://schemas.microsoft.com/office/powerpoint/2010/main" val="2729128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05/02/2025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241552" y="228600"/>
            <a:ext cx="9747249" cy="914400"/>
          </a:xfrm>
        </p:spPr>
        <p:txBody>
          <a:bodyPr/>
          <a:lstStyle/>
          <a:p>
            <a:r>
              <a:rPr lang="en-US"/>
              <a:t>Click to edit Master title style</a:t>
            </a:r>
          </a:p>
        </p:txBody>
      </p:sp>
      <p:sp>
        <p:nvSpPr>
          <p:cNvPr id="3" name="Text Placeholder 2"/>
          <p:cNvSpPr>
            <a:spLocks noGrp="1"/>
          </p:cNvSpPr>
          <p:nvPr>
            <p:ph type="body" sz="half" idx="1"/>
          </p:nvPr>
        </p:nvSpPr>
        <p:spPr>
          <a:xfrm>
            <a:off x="2614085" y="1600201"/>
            <a:ext cx="4584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7401984" y="1600201"/>
            <a:ext cx="4586816" cy="4525963"/>
          </a:xfrm>
        </p:spPr>
        <p:txBody>
          <a:bodyPr rtlCol="0">
            <a:normAutofit/>
          </a:bodyPr>
          <a:lstStyle/>
          <a:p>
            <a:pPr lvl="0"/>
            <a:endParaRPr lang="en-US" noProof="0" dirty="0"/>
          </a:p>
        </p:txBody>
      </p:sp>
      <p:sp>
        <p:nvSpPr>
          <p:cNvPr id="5" name="Footer Placeholder 4">
            <a:extLst>
              <a:ext uri="{FF2B5EF4-FFF2-40B4-BE49-F238E27FC236}">
                <a16:creationId xmlns:a16="http://schemas.microsoft.com/office/drawing/2014/main" id="{C29DB9AD-F8E1-B144-BC90-496F5A1821D0}"/>
              </a:ext>
            </a:extLst>
          </p:cNvPr>
          <p:cNvSpPr>
            <a:spLocks noGrp="1"/>
          </p:cNvSpPr>
          <p:nvPr>
            <p:ph type="ftr" sz="quarter" idx="10"/>
          </p:nvPr>
        </p:nvSpPr>
        <p:spPr/>
        <p:txBody>
          <a:bodyPr/>
          <a:lstStyle>
            <a:lvl1pPr>
              <a:defRPr/>
            </a:lvl1pPr>
          </a:lstStyle>
          <a:p>
            <a:pPr>
              <a:defRPr/>
            </a:pPr>
            <a:r>
              <a:rPr lang="en-US" altLang="en-US"/>
              <a:t>McGraw-Hill/Irwin  ©2017 The McGraw-Hill Companies, All Rights Reserved </a:t>
            </a:r>
          </a:p>
        </p:txBody>
      </p:sp>
      <p:sp>
        <p:nvSpPr>
          <p:cNvPr id="6" name="Slide Number Placeholder 5">
            <a:extLst>
              <a:ext uri="{FF2B5EF4-FFF2-40B4-BE49-F238E27FC236}">
                <a16:creationId xmlns:a16="http://schemas.microsoft.com/office/drawing/2014/main" id="{0D29BBAA-0A08-2403-6BF6-A137F8BA1CA1}"/>
              </a:ext>
            </a:extLst>
          </p:cNvPr>
          <p:cNvSpPr>
            <a:spLocks noGrp="1"/>
          </p:cNvSpPr>
          <p:nvPr>
            <p:ph type="sldNum" sz="quarter" idx="11"/>
          </p:nvPr>
        </p:nvSpPr>
        <p:spPr/>
        <p:txBody>
          <a:bodyPr/>
          <a:lstStyle>
            <a:lvl1pPr>
              <a:defRPr/>
            </a:lvl1pPr>
          </a:lstStyle>
          <a:p>
            <a:fld id="{06D36DE2-B631-4C59-BFC2-71FB46943580}" type="slidenum">
              <a:rPr lang="en-US" altLang="en-US"/>
              <a:pPr/>
              <a:t>‹#›</a:t>
            </a:fld>
            <a:endParaRPr lang="en-US" altLang="en-US"/>
          </a:p>
        </p:txBody>
      </p:sp>
    </p:spTree>
    <p:extLst>
      <p:ext uri="{BB962C8B-B14F-4D97-AF65-F5344CB8AC3E}">
        <p14:creationId xmlns:p14="http://schemas.microsoft.com/office/powerpoint/2010/main" val="123472104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hyperlink" Target="mailto:h.lee@uwtsd.ac.uk" TargetMode="Externa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menti.com/alu7ts52c1me"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package" Target="../embeddings/Microsoft_Word_Document.docx"/><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orldpopulationreview.com/country-rankings/happiest-countries-in-the-worl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emf"/><Relationship Id="rId4" Type="http://schemas.openxmlformats.org/officeDocument/2006/relationships/image" Target="../media/image15.emf"/></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menti.com/alu7ts52c1m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aihr.com/blog/human-resources-function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752184" cy="5781641"/>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752184" y="0"/>
            <a:ext cx="4367808" cy="5705872"/>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BMMB7025</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Managing People in Organisations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1 -  Overview</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2800" b="1" dirty="0" err="1">
                <a:solidFill>
                  <a:schemeClr val="tx1"/>
                </a:solidFill>
              </a:rPr>
              <a:t>Dr.</a:t>
            </a:r>
            <a:r>
              <a:rPr lang="en-GB" sz="2800" b="1" dirty="0">
                <a:solidFill>
                  <a:schemeClr val="tx1"/>
                </a:solidFill>
              </a:rPr>
              <a:t> Helen Lee </a:t>
            </a:r>
            <a:br>
              <a:rPr lang="en-GB" sz="2800" b="1" dirty="0">
                <a:solidFill>
                  <a:schemeClr val="tx1"/>
                </a:solidFill>
              </a:rPr>
            </a:br>
            <a:r>
              <a:rPr lang="en-GB" sz="2800" b="1" dirty="0">
                <a:solidFill>
                  <a:schemeClr val="tx1"/>
                </a:solidFill>
              </a:rPr>
              <a:t>DHTM, MBA, MSC, B.A. (Hons), CHE, CHIA </a:t>
            </a:r>
            <a:endParaRPr lang="en-US" sz="2800" dirty="0"/>
          </a:p>
        </p:txBody>
      </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73B2-AE48-E578-6A8F-497396E5D90A}"/>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AC46FC95-4A92-5049-A156-84AF7DA217CF}"/>
              </a:ext>
            </a:extLst>
          </p:cNvPr>
          <p:cNvSpPr>
            <a:spLocks noGrp="1"/>
          </p:cNvSpPr>
          <p:nvPr>
            <p:ph idx="1"/>
          </p:nvPr>
        </p:nvSpPr>
        <p:spPr>
          <a:xfrm>
            <a:off x="609600" y="1600201"/>
            <a:ext cx="10972800" cy="3052935"/>
          </a:xfrm>
        </p:spPr>
        <p:txBody>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a:p>
            <a:endParaRPr lang="en-GB" dirty="0"/>
          </a:p>
        </p:txBody>
      </p:sp>
    </p:spTree>
    <p:extLst>
      <p:ext uri="{BB962C8B-B14F-4D97-AF65-F5344CB8AC3E}">
        <p14:creationId xmlns:p14="http://schemas.microsoft.com/office/powerpoint/2010/main" val="420251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1953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2">
            <a:extLst>
              <a:ext uri="{FF2B5EF4-FFF2-40B4-BE49-F238E27FC236}">
                <a16:creationId xmlns:a16="http://schemas.microsoft.com/office/drawing/2014/main" id="{E9EB34F3-B196-1714-3AA4-475CA45F0BA6}"/>
              </a:ext>
            </a:extLst>
          </p:cNvPr>
          <p:cNvSpPr>
            <a:spLocks noGrp="1"/>
          </p:cNvSpPr>
          <p:nvPr>
            <p:ph type="title"/>
          </p:nvPr>
        </p:nvSpPr>
        <p:spPr>
          <a:xfrm>
            <a:off x="609600" y="274638"/>
            <a:ext cx="10972800" cy="1143000"/>
          </a:xfrm>
        </p:spPr>
        <p:txBody>
          <a:bodyPr anchor="ctr">
            <a:normAutofit/>
          </a:bodyPr>
          <a:lstStyle/>
          <a:p>
            <a:r>
              <a:rPr lang="en-US" altLang="zh-MO" dirty="0"/>
              <a:t>Welcome on- board </a:t>
            </a:r>
            <a:endParaRPr lang="zh-MO" altLang="en-US" dirty="0"/>
          </a:p>
        </p:txBody>
      </p:sp>
      <p:sp>
        <p:nvSpPr>
          <p:cNvPr id="7" name="Content Placeholder 6">
            <a:extLst>
              <a:ext uri="{FF2B5EF4-FFF2-40B4-BE49-F238E27FC236}">
                <a16:creationId xmlns:a16="http://schemas.microsoft.com/office/drawing/2014/main" id="{E241690E-2588-4F90-33A6-812DB33C7B51}"/>
              </a:ext>
            </a:extLst>
          </p:cNvPr>
          <p:cNvSpPr>
            <a:spLocks noGrp="1"/>
          </p:cNvSpPr>
          <p:nvPr>
            <p:ph sz="half" idx="1"/>
          </p:nvPr>
        </p:nvSpPr>
        <p:spPr>
          <a:xfrm>
            <a:off x="609600" y="1600201"/>
            <a:ext cx="6926560" cy="1569396"/>
          </a:xfrm>
        </p:spPr>
        <p:txBody>
          <a:bodyPr>
            <a:normAutofit/>
          </a:bodyPr>
          <a:lstStyle/>
          <a:p>
            <a:pPr marL="0" indent="0">
              <a:buNone/>
            </a:pPr>
            <a:r>
              <a:rPr lang="en-US" altLang="zh-MO" sz="4400" dirty="0"/>
              <a:t>Dr. Helen Lee </a:t>
            </a:r>
          </a:p>
          <a:p>
            <a:pPr marL="0" indent="0">
              <a:buNone/>
            </a:pPr>
            <a:r>
              <a:rPr lang="en-US" altLang="zh-MO" sz="4400" dirty="0">
                <a:hlinkClick r:id="rId2"/>
              </a:rPr>
              <a:t>h.lee@uwtsd.ac.uk</a:t>
            </a:r>
            <a:endParaRPr lang="en-US" altLang="zh-MO" sz="4400" dirty="0"/>
          </a:p>
          <a:p>
            <a:pPr marL="0" indent="0">
              <a:buNone/>
            </a:pPr>
            <a:endParaRPr lang="en-GB" dirty="0"/>
          </a:p>
        </p:txBody>
      </p:sp>
      <p:pic>
        <p:nvPicPr>
          <p:cNvPr id="8" name="Picture 7">
            <a:extLst>
              <a:ext uri="{FF2B5EF4-FFF2-40B4-BE49-F238E27FC236}">
                <a16:creationId xmlns:a16="http://schemas.microsoft.com/office/drawing/2014/main" id="{04E67E9A-F1BB-3102-4D50-52A6ACA522F9}"/>
              </a:ext>
            </a:extLst>
          </p:cNvPr>
          <p:cNvPicPr>
            <a:picLocks noChangeAspect="1"/>
          </p:cNvPicPr>
          <p:nvPr/>
        </p:nvPicPr>
        <p:blipFill>
          <a:blip r:embed="rId3"/>
          <a:srcRect t="11698" b="9072"/>
          <a:stretch/>
        </p:blipFill>
        <p:spPr>
          <a:xfrm>
            <a:off x="6600524" y="1482952"/>
            <a:ext cx="5384800" cy="3989040"/>
          </a:xfrm>
          <a:prstGeom prst="rect">
            <a:avLst/>
          </a:prstGeom>
          <a:noFill/>
        </p:spPr>
      </p:pic>
      <p:pic>
        <p:nvPicPr>
          <p:cNvPr id="9" name="Graphic 8" descr="Classroom with solid fill">
            <a:extLst>
              <a:ext uri="{FF2B5EF4-FFF2-40B4-BE49-F238E27FC236}">
                <a16:creationId xmlns:a16="http://schemas.microsoft.com/office/drawing/2014/main" id="{F44B7D6C-2CF2-BF87-855C-CF6A86FF061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6091" y="3594721"/>
            <a:ext cx="1692612" cy="1692612"/>
          </a:xfrm>
          <a:prstGeom prst="rect">
            <a:avLst/>
          </a:prstGeom>
        </p:spPr>
      </p:pic>
      <p:pic>
        <p:nvPicPr>
          <p:cNvPr id="10" name="Graphic 9" descr="Building with solid fill">
            <a:extLst>
              <a:ext uri="{FF2B5EF4-FFF2-40B4-BE49-F238E27FC236}">
                <a16:creationId xmlns:a16="http://schemas.microsoft.com/office/drawing/2014/main" id="{C4E27B2B-1C73-75FE-A7A7-D2AC57BC378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166564" y="3789040"/>
            <a:ext cx="1569396" cy="1569396"/>
          </a:xfrm>
          <a:prstGeom prst="rect">
            <a:avLst/>
          </a:prstGeom>
        </p:spPr>
      </p:pic>
    </p:spTree>
    <p:extLst>
      <p:ext uri="{BB962C8B-B14F-4D97-AF65-F5344CB8AC3E}">
        <p14:creationId xmlns:p14="http://schemas.microsoft.com/office/powerpoint/2010/main" val="4072440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CBBB-0E22-7CF1-F02A-9E7367E8576B}"/>
              </a:ext>
            </a:extLst>
          </p:cNvPr>
          <p:cNvSpPr>
            <a:spLocks noGrp="1"/>
          </p:cNvSpPr>
          <p:nvPr>
            <p:ph type="title"/>
          </p:nvPr>
        </p:nvSpPr>
        <p:spPr>
          <a:xfrm>
            <a:off x="1415480" y="2492896"/>
            <a:ext cx="9361040" cy="1143000"/>
          </a:xfrm>
        </p:spPr>
        <p:txBody>
          <a:bodyPr>
            <a:normAutofit fontScale="90000"/>
          </a:bodyPr>
          <a:lstStyle/>
          <a:p>
            <a:r>
              <a:rPr lang="en-US" sz="4400" dirty="0"/>
              <a:t>Your turn to introduce yourself !  </a:t>
            </a:r>
            <a:br>
              <a:rPr lang="en-GB" sz="4400" dirty="0"/>
            </a:br>
            <a:endParaRPr lang="en-GB" dirty="0"/>
          </a:p>
        </p:txBody>
      </p:sp>
    </p:spTree>
    <p:extLst>
      <p:ext uri="{BB962C8B-B14F-4D97-AF65-F5344CB8AC3E}">
        <p14:creationId xmlns:p14="http://schemas.microsoft.com/office/powerpoint/2010/main" val="4212451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0D4C6-C719-2C06-FA6A-09FCD8964A15}"/>
              </a:ext>
            </a:extLst>
          </p:cNvPr>
          <p:cNvSpPr>
            <a:spLocks noGrp="1"/>
          </p:cNvSpPr>
          <p:nvPr>
            <p:ph type="title"/>
          </p:nvPr>
        </p:nvSpPr>
        <p:spPr>
          <a:xfrm>
            <a:off x="484669" y="908720"/>
            <a:ext cx="5774432" cy="1143000"/>
          </a:xfrm>
        </p:spPr>
        <p:txBody>
          <a:bodyPr>
            <a:normAutofit fontScale="90000"/>
          </a:bodyPr>
          <a:lstStyle/>
          <a:p>
            <a:r>
              <a:rPr lang="en-US" dirty="0"/>
              <a:t>About your work experience! ……. </a:t>
            </a:r>
            <a:endParaRPr lang="en-GB" dirty="0"/>
          </a:p>
        </p:txBody>
      </p:sp>
      <p:sp>
        <p:nvSpPr>
          <p:cNvPr id="6" name="TextBox 5">
            <a:extLst>
              <a:ext uri="{FF2B5EF4-FFF2-40B4-BE49-F238E27FC236}">
                <a16:creationId xmlns:a16="http://schemas.microsoft.com/office/drawing/2014/main" id="{EDD1CA29-30FA-265B-254C-7314B4DB2D5F}"/>
              </a:ext>
            </a:extLst>
          </p:cNvPr>
          <p:cNvSpPr txBox="1"/>
          <p:nvPr/>
        </p:nvSpPr>
        <p:spPr>
          <a:xfrm>
            <a:off x="879863" y="2767280"/>
            <a:ext cx="5247693" cy="1323439"/>
          </a:xfrm>
          <a:prstGeom prst="rect">
            <a:avLst/>
          </a:prstGeom>
          <a:noFill/>
        </p:spPr>
        <p:txBody>
          <a:bodyPr wrap="square">
            <a:spAutoFit/>
          </a:bodyPr>
          <a:lstStyle/>
          <a:p>
            <a:r>
              <a:rPr lang="en-GB" sz="4000" dirty="0">
                <a:hlinkClick r:id="rId2"/>
              </a:rPr>
              <a:t>https://www.menti.com/alu7ts52c1me</a:t>
            </a:r>
            <a:endParaRPr lang="en-GB" sz="4000" dirty="0"/>
          </a:p>
        </p:txBody>
      </p:sp>
      <p:sp>
        <p:nvSpPr>
          <p:cNvPr id="8" name="TextBox 7">
            <a:extLst>
              <a:ext uri="{FF2B5EF4-FFF2-40B4-BE49-F238E27FC236}">
                <a16:creationId xmlns:a16="http://schemas.microsoft.com/office/drawing/2014/main" id="{8EFB7CD3-4504-5CB2-5112-24F962AA8B11}"/>
              </a:ext>
            </a:extLst>
          </p:cNvPr>
          <p:cNvSpPr txBox="1"/>
          <p:nvPr/>
        </p:nvSpPr>
        <p:spPr>
          <a:xfrm>
            <a:off x="8760296" y="4509120"/>
            <a:ext cx="3096344" cy="1200329"/>
          </a:xfrm>
          <a:prstGeom prst="rect">
            <a:avLst/>
          </a:prstGeom>
          <a:noFill/>
        </p:spPr>
        <p:txBody>
          <a:bodyPr wrap="square">
            <a:spAutoFit/>
          </a:bodyPr>
          <a:lstStyle/>
          <a:p>
            <a:r>
              <a:rPr lang="en-US" b="0" i="0" dirty="0">
                <a:effectLst/>
                <a:latin typeface="MentiText"/>
              </a:rPr>
              <a:t>Choose how long the code for your </a:t>
            </a:r>
            <a:r>
              <a:rPr lang="en-US" b="0" i="0" dirty="0" err="1">
                <a:effectLst/>
                <a:latin typeface="MentiText"/>
              </a:rPr>
              <a:t>Menti</a:t>
            </a:r>
            <a:r>
              <a:rPr lang="en-US" b="0" i="0" dirty="0">
                <a:effectLst/>
                <a:latin typeface="MentiText"/>
              </a:rPr>
              <a:t> is active. The code </a:t>
            </a:r>
            <a:r>
              <a:rPr lang="en-US" b="1" i="0" dirty="0">
                <a:effectLst/>
                <a:latin typeface="MentiText"/>
              </a:rPr>
              <a:t>6267 3711</a:t>
            </a:r>
            <a:endParaRPr lang="en-US" dirty="0">
              <a:latin typeface="MentiText"/>
            </a:endParaRPr>
          </a:p>
          <a:p>
            <a:endParaRPr lang="en-GB" dirty="0"/>
          </a:p>
        </p:txBody>
      </p:sp>
      <p:pic>
        <p:nvPicPr>
          <p:cNvPr id="2050" name="Picture 2">
            <a:extLst>
              <a:ext uri="{FF2B5EF4-FFF2-40B4-BE49-F238E27FC236}">
                <a16:creationId xmlns:a16="http://schemas.microsoft.com/office/drawing/2014/main" id="{2FA371C0-42F5-88E8-70A7-DA5DD3878A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645" y="188640"/>
            <a:ext cx="5440362" cy="5440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233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72E0-24C0-4A98-8A1D-389E52D66732}"/>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dirty="0"/>
              <a:t>Moodle</a:t>
            </a:r>
          </a:p>
        </p:txBody>
      </p:sp>
      <p:pic>
        <p:nvPicPr>
          <p:cNvPr id="6" name="Content Placeholder 5">
            <a:extLst>
              <a:ext uri="{FF2B5EF4-FFF2-40B4-BE49-F238E27FC236}">
                <a16:creationId xmlns:a16="http://schemas.microsoft.com/office/drawing/2014/main" id="{304AC02E-B3E3-4D80-9545-239088004570}"/>
              </a:ext>
            </a:extLst>
          </p:cNvPr>
          <p:cNvPicPr>
            <a:picLocks noChangeAspect="1"/>
          </p:cNvPicPr>
          <p:nvPr/>
        </p:nvPicPr>
        <p:blipFill rotWithShape="1">
          <a:blip r:embed="rId3"/>
          <a:srcRect r="3275" b="-2"/>
          <a:stretch/>
        </p:blipFill>
        <p:spPr>
          <a:xfrm>
            <a:off x="1524010" y="29362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9">
            <a:extLst>
              <a:ext uri="{FF2B5EF4-FFF2-40B4-BE49-F238E27FC236}">
                <a16:creationId xmlns:a16="http://schemas.microsoft.com/office/drawing/2014/main" id="{803F3CE9-DEE6-4660-8B8A-EDC0E31477C9}"/>
              </a:ext>
            </a:extLst>
          </p:cNvPr>
          <p:cNvSpPr>
            <a:spLocks noGrp="1"/>
          </p:cNvSpPr>
          <p:nvPr>
            <p:ph sz="half" idx="1"/>
          </p:nvPr>
        </p:nvSpPr>
        <p:spPr>
          <a:xfrm>
            <a:off x="4691986" y="3752851"/>
            <a:ext cx="5614060" cy="2452687"/>
          </a:xfrm>
        </p:spPr>
        <p:txBody>
          <a:bodyPr vert="horz" lIns="91440" tIns="45720" rIns="91440" bIns="45720" rtlCol="0" anchor="ctr">
            <a:normAutofit/>
          </a:bodyPr>
          <a:lstStyle/>
          <a:p>
            <a:r>
              <a:rPr lang="en-US" sz="2000" dirty="0"/>
              <a:t>CAN YOU ACCESS IT?</a:t>
            </a:r>
          </a:p>
        </p:txBody>
      </p:sp>
    </p:spTree>
    <p:extLst>
      <p:ext uri="{BB962C8B-B14F-4D97-AF65-F5344CB8AC3E}">
        <p14:creationId xmlns:p14="http://schemas.microsoft.com/office/powerpoint/2010/main" val="87667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B3516-2E4C-D11B-B9A5-01018F18E041}"/>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44EBC454-3E9C-EC92-59B1-DA2E13C08432}"/>
              </a:ext>
            </a:extLst>
          </p:cNvPr>
          <p:cNvSpPr>
            <a:spLocks noGrp="1"/>
          </p:cNvSpPr>
          <p:nvPr>
            <p:ph sz="half" idx="1"/>
          </p:nvPr>
        </p:nvSpPr>
        <p:spPr>
          <a:xfrm>
            <a:off x="796516" y="1988840"/>
            <a:ext cx="10598968" cy="3340967"/>
          </a:xfrm>
        </p:spPr>
        <p:txBody>
          <a:bodyPr/>
          <a:lstStyle/>
          <a:p>
            <a:pPr marL="0" indent="0">
              <a:buNone/>
            </a:pPr>
            <a:r>
              <a:rPr lang="en-GB" sz="2400" dirty="0">
                <a:latin typeface="Arial" panose="020B0604020202020204" pitchFamily="34" charset="0"/>
                <a:ea typeface="Symbol" panose="05050102010706020507" pitchFamily="18" charset="2"/>
                <a:cs typeface="Symbol" panose="05050102010706020507" pitchFamily="18" charset="2"/>
              </a:rPr>
              <a:t>Aim </a:t>
            </a:r>
            <a:endParaRPr lang="en-GB" sz="2400" spc="0" dirty="0">
              <a:effectLst/>
              <a:latin typeface="Arial" panose="020B0604020202020204" pitchFamily="34" charset="0"/>
              <a:ea typeface="Symbol" panose="05050102010706020507" pitchFamily="18" charset="2"/>
              <a:cs typeface="Symbol" panose="05050102010706020507" pitchFamily="18" charset="2"/>
            </a:endParaRPr>
          </a:p>
          <a:p>
            <a:pPr algn="just"/>
            <a:r>
              <a:rPr lang="en-GB" sz="2400" spc="0" dirty="0">
                <a:effectLst/>
                <a:latin typeface="Arial" panose="020B0604020202020204" pitchFamily="34" charset="0"/>
                <a:ea typeface="Symbol" panose="05050102010706020507" pitchFamily="18" charset="2"/>
                <a:cs typeface="Symbol" panose="05050102010706020507" pitchFamily="18" charset="2"/>
              </a:rPr>
              <a:t>Critically analyse and evaluate </a:t>
            </a:r>
            <a:r>
              <a:rPr lang="en-GB" sz="2400" b="1" spc="0" dirty="0">
                <a:effectLst/>
                <a:latin typeface="Arial" panose="020B0604020202020204" pitchFamily="34" charset="0"/>
                <a:ea typeface="Symbol" panose="05050102010706020507" pitchFamily="18" charset="2"/>
                <a:cs typeface="Symbol" panose="05050102010706020507" pitchFamily="18" charset="2"/>
              </a:rPr>
              <a:t>theoretical and innovative approaches </a:t>
            </a:r>
            <a:r>
              <a:rPr lang="en-GB" sz="2400" spc="0" dirty="0">
                <a:effectLst/>
                <a:latin typeface="Arial" panose="020B0604020202020204" pitchFamily="34" charset="0"/>
                <a:ea typeface="Symbol" panose="05050102010706020507" pitchFamily="18" charset="2"/>
                <a:cs typeface="Symbol" panose="05050102010706020507" pitchFamily="18" charset="2"/>
              </a:rPr>
              <a:t>to people management across a range of organisational sectors, while developing a professional</a:t>
            </a:r>
            <a:r>
              <a:rPr lang="en-GB" sz="2400" spc="-2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understanding</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of</a:t>
            </a:r>
            <a:r>
              <a:rPr lang="en-GB" sz="2400" spc="-2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sustainable</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competitive</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advantage</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through</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strategic talent management in the modern workplace</a:t>
            </a:r>
          </a:p>
          <a:p>
            <a:endParaRPr lang="en-GB" dirty="0"/>
          </a:p>
        </p:txBody>
      </p:sp>
    </p:spTree>
    <p:extLst>
      <p:ext uri="{BB962C8B-B14F-4D97-AF65-F5344CB8AC3E}">
        <p14:creationId xmlns:p14="http://schemas.microsoft.com/office/powerpoint/2010/main" val="2201713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0BD5-0D34-4F65-782B-3708FD70C78E}"/>
              </a:ext>
            </a:extLst>
          </p:cNvPr>
          <p:cNvSpPr>
            <a:spLocks noGrp="1"/>
          </p:cNvSpPr>
          <p:nvPr>
            <p:ph type="title"/>
          </p:nvPr>
        </p:nvSpPr>
        <p:spPr>
          <a:xfrm>
            <a:off x="609600" y="274638"/>
            <a:ext cx="10972800" cy="562074"/>
          </a:xfrm>
        </p:spPr>
        <p:txBody>
          <a:bodyPr>
            <a:normAutofit fontScale="90000"/>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D1F82EFE-BE2A-C8EF-9E78-77A3276FDEA1}"/>
              </a:ext>
            </a:extLst>
          </p:cNvPr>
          <p:cNvSpPr>
            <a:spLocks noGrp="1"/>
          </p:cNvSpPr>
          <p:nvPr>
            <p:ph sz="half" idx="1"/>
          </p:nvPr>
        </p:nvSpPr>
        <p:spPr>
          <a:xfrm>
            <a:off x="609600" y="908720"/>
            <a:ext cx="11247040" cy="4680521"/>
          </a:xfrm>
        </p:spPr>
        <p:txBody>
          <a:bodyPr>
            <a:normAutofit lnSpcReduction="10000"/>
          </a:bodyPr>
          <a:lstStyle/>
          <a:p>
            <a:pPr marL="0" marR="744855" indent="0">
              <a:lnSpc>
                <a:spcPct val="112000"/>
              </a:lnSpc>
              <a:spcBef>
                <a:spcPts val="20"/>
              </a:spcBef>
              <a:buNone/>
              <a:tabLst>
                <a:tab pos="544830" algn="l"/>
              </a:tabLst>
            </a:pPr>
            <a:r>
              <a:rPr lang="en-GB" sz="2400" spc="-40" dirty="0">
                <a:latin typeface="Arial" panose="020B0604020202020204" pitchFamily="34" charset="0"/>
                <a:ea typeface="Times New Roman" panose="02020603050405020304" pitchFamily="18" charset="0"/>
                <a:cs typeface="Times New Roman" panose="02020603050405020304" pitchFamily="18" charset="0"/>
              </a:rPr>
              <a:t>Objectives </a:t>
            </a:r>
          </a:p>
          <a:p>
            <a:pPr marL="0" marR="744855" indent="0">
              <a:lnSpc>
                <a:spcPct val="112000"/>
              </a:lnSpc>
              <a:spcBef>
                <a:spcPts val="20"/>
              </a:spcBef>
              <a:buNone/>
              <a:tabLst>
                <a:tab pos="544830" algn="l"/>
              </a:tabLst>
            </a:pPr>
            <a:r>
              <a:rPr lang="en-GB" sz="2400" spc="-4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a:t>
            </a:r>
            <a:r>
              <a:rPr lang="en-GB" sz="2400" spc="-40">
                <a:effectLst/>
                <a:latin typeface="Arial" panose="020B0604020202020204" pitchFamily="34" charset="0"/>
                <a:ea typeface="Times New Roman" panose="02020603050405020304" pitchFamily="18" charset="0"/>
                <a:cs typeface="Times New Roman" panose="02020603050405020304" pitchFamily="18" charset="0"/>
              </a:rPr>
              <a:t>to:</a:t>
            </a:r>
          </a:p>
          <a:p>
            <a:pPr marL="0" marR="744855" indent="0">
              <a:lnSpc>
                <a:spcPct val="112000"/>
              </a:lnSpc>
              <a:spcBef>
                <a:spcPts val="20"/>
              </a:spcBef>
              <a:buNone/>
              <a:tabLst>
                <a:tab pos="544830" algn="l"/>
              </a:tabLst>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marR="810895" lvl="0" indent="-342900">
              <a:lnSpc>
                <a:spcPct val="113000"/>
              </a:lnSpc>
              <a:buFont typeface="Symbol" panose="05050102010706020507" pitchFamily="18" charset="2"/>
              <a:buChar char=""/>
              <a:tabLst>
                <a:tab pos="544830" algn="l"/>
              </a:tabLst>
            </a:pPr>
            <a:r>
              <a:rPr lang="en-GB" sz="2400" spc="-30" dirty="0">
                <a:effectLst/>
                <a:latin typeface="Arial" panose="020B0604020202020204" pitchFamily="34" charset="0"/>
                <a:ea typeface="Symbol" panose="05050102010706020507" pitchFamily="18" charset="2"/>
                <a:cs typeface="Symbol" panose="05050102010706020507" pitchFamily="18" charset="2"/>
              </a:rPr>
              <a:t>critically</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evaluate</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the</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potential</a:t>
            </a:r>
            <a:r>
              <a:rPr lang="en-GB" sz="2400" spc="-5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and</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appropriateness</a:t>
            </a:r>
            <a:r>
              <a:rPr lang="en-GB" sz="2400" spc="-3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of</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managing</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people</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through</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talent </a:t>
            </a:r>
            <a:r>
              <a:rPr lang="en-GB" sz="2400" spc="-20" dirty="0">
                <a:effectLst/>
                <a:latin typeface="Arial" panose="020B0604020202020204" pitchFamily="34" charset="0"/>
                <a:ea typeface="Symbol" panose="05050102010706020507" pitchFamily="18" charset="2"/>
                <a:cs typeface="Symbol" panose="05050102010706020507" pitchFamily="18" charset="2"/>
              </a:rPr>
              <a:t>development</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strategies</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and</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methods</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with</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reference</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to</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relevant</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contextual</a:t>
            </a:r>
            <a:r>
              <a:rPr lang="en-GB" sz="2400" spc="-55"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factors</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for </a:t>
            </a:r>
            <a:r>
              <a:rPr lang="en-GB" sz="2400" spc="0" dirty="0">
                <a:effectLst/>
                <a:latin typeface="Arial" panose="020B0604020202020204" pitchFamily="34" charset="0"/>
                <a:ea typeface="Symbol" panose="05050102010706020507" pitchFamily="18" charset="2"/>
                <a:cs typeface="Symbol" panose="05050102010706020507" pitchFamily="18" charset="2"/>
              </a:rPr>
              <a:t>competitive</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advantage;</a:t>
            </a:r>
          </a:p>
          <a:p>
            <a:pPr marL="342900" marR="744855" lvl="0" indent="-342900">
              <a:lnSpc>
                <a:spcPct val="112000"/>
              </a:lnSpc>
              <a:spcBef>
                <a:spcPts val="20"/>
              </a:spcBef>
              <a:buFont typeface="Symbol" panose="05050102010706020507" pitchFamily="18" charset="2"/>
              <a:buChar char=""/>
              <a:tabLst>
                <a:tab pos="544830" algn="l"/>
              </a:tabLst>
            </a:pPr>
            <a:r>
              <a:rPr lang="en-GB" sz="2400" spc="-30" dirty="0">
                <a:effectLst/>
                <a:latin typeface="Arial" panose="020B0604020202020204" pitchFamily="34" charset="0"/>
                <a:ea typeface="Symbol" panose="05050102010706020507" pitchFamily="18" charset="2"/>
                <a:cs typeface="Symbol" panose="05050102010706020507" pitchFamily="18" charset="2"/>
              </a:rPr>
              <a:t>demonstrate</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critical</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understanding</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of</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advancement</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and</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emerging</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themes</a:t>
            </a:r>
            <a:r>
              <a:rPr lang="en-GB" sz="2400" spc="-3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around</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the </a:t>
            </a:r>
            <a:r>
              <a:rPr lang="en-GB" sz="2400" spc="-20" dirty="0">
                <a:effectLst/>
                <a:latin typeface="Arial" panose="020B0604020202020204" pitchFamily="34" charset="0"/>
                <a:ea typeface="Symbol" panose="05050102010706020507" pitchFamily="18" charset="2"/>
                <a:cs typeface="Symbol" panose="05050102010706020507" pitchFamily="18" charset="2"/>
              </a:rPr>
              <a:t>relationship between technology and human resource management;</a:t>
            </a:r>
            <a:endParaRPr lang="en-GB" sz="2400" spc="0" dirty="0">
              <a:effectLst/>
              <a:latin typeface="Arial" panose="020B0604020202020204" pitchFamily="34" charset="0"/>
              <a:ea typeface="Symbol" panose="05050102010706020507" pitchFamily="18" charset="2"/>
              <a:cs typeface="Symbol" panose="05050102010706020507" pitchFamily="18" charset="2"/>
            </a:endParaRPr>
          </a:p>
          <a:p>
            <a:pPr marL="342900" marR="1043305" lvl="0" indent="-342900">
              <a:lnSpc>
                <a:spcPct val="112000"/>
              </a:lnSpc>
              <a:spcBef>
                <a:spcPts val="40"/>
              </a:spcBef>
              <a:buFont typeface="Symbol" panose="05050102010706020507" pitchFamily="18" charset="2"/>
              <a:buChar char=""/>
              <a:tabLst>
                <a:tab pos="544830" algn="l"/>
              </a:tabLst>
            </a:pPr>
            <a:r>
              <a:rPr lang="en-GB" sz="2400" spc="0" dirty="0">
                <a:effectLst/>
                <a:latin typeface="Arial" panose="020B0604020202020204" pitchFamily="34" charset="0"/>
                <a:ea typeface="Symbol" panose="05050102010706020507" pitchFamily="18" charset="2"/>
                <a:cs typeface="Symbol" panose="05050102010706020507" pitchFamily="18" charset="2"/>
              </a:rPr>
              <a:t>develop</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critical</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and</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analytical</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understanding</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of</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contemporary</a:t>
            </a:r>
            <a:r>
              <a:rPr lang="en-GB" sz="2400" spc="-1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practices</a:t>
            </a:r>
            <a:r>
              <a:rPr lang="en-GB" sz="2400" spc="-3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and processes relating to human resource management</a:t>
            </a:r>
            <a:r>
              <a:rPr lang="en-GB" sz="1800" spc="0" dirty="0">
                <a:effectLst/>
                <a:latin typeface="Arial" panose="020B0604020202020204" pitchFamily="34" charset="0"/>
                <a:ea typeface="Symbol" panose="05050102010706020507" pitchFamily="18" charset="2"/>
                <a:cs typeface="Symbol" panose="05050102010706020507" pitchFamily="18" charset="2"/>
              </a:rPr>
              <a:t>.</a:t>
            </a:r>
          </a:p>
          <a:p>
            <a:endParaRPr lang="en-GB" dirty="0"/>
          </a:p>
        </p:txBody>
      </p:sp>
    </p:spTree>
    <p:extLst>
      <p:ext uri="{BB962C8B-B14F-4D97-AF65-F5344CB8AC3E}">
        <p14:creationId xmlns:p14="http://schemas.microsoft.com/office/powerpoint/2010/main" val="3455212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B17F-971E-636D-F394-8341DE72014D}"/>
              </a:ext>
            </a:extLst>
          </p:cNvPr>
          <p:cNvSpPr>
            <a:spLocks noGrp="1"/>
          </p:cNvSpPr>
          <p:nvPr>
            <p:ph type="title"/>
          </p:nvPr>
        </p:nvSpPr>
        <p:spPr>
          <a:xfrm>
            <a:off x="263352" y="548680"/>
            <a:ext cx="4501007" cy="2880320"/>
          </a:xfrm>
        </p:spPr>
        <p:txBody>
          <a:bodyPr>
            <a:normAutofit/>
          </a:bodyPr>
          <a:lstStyle/>
          <a:p>
            <a:r>
              <a:rPr lang="en-US" dirty="0"/>
              <a:t>Module Overview - Schedule</a:t>
            </a:r>
            <a:endParaRPr lang="en-GB" dirty="0"/>
          </a:p>
        </p:txBody>
      </p:sp>
      <p:graphicFrame>
        <p:nvGraphicFramePr>
          <p:cNvPr id="5" name="Object 4">
            <a:extLst>
              <a:ext uri="{FF2B5EF4-FFF2-40B4-BE49-F238E27FC236}">
                <a16:creationId xmlns:a16="http://schemas.microsoft.com/office/drawing/2014/main" id="{5E3BB012-5345-F13D-A76E-0B303EAA6A8B}"/>
              </a:ext>
            </a:extLst>
          </p:cNvPr>
          <p:cNvGraphicFramePr>
            <a:graphicFrameLocks noChangeAspect="1"/>
          </p:cNvGraphicFramePr>
          <p:nvPr>
            <p:extLst>
              <p:ext uri="{D42A27DB-BD31-4B8C-83A1-F6EECF244321}">
                <p14:modId xmlns:p14="http://schemas.microsoft.com/office/powerpoint/2010/main" val="1850263681"/>
              </p:ext>
            </p:extLst>
          </p:nvPr>
        </p:nvGraphicFramePr>
        <p:xfrm>
          <a:off x="5231904" y="-99392"/>
          <a:ext cx="5841118" cy="6741368"/>
        </p:xfrm>
        <a:graphic>
          <a:graphicData uri="http://schemas.openxmlformats.org/presentationml/2006/ole">
            <mc:AlternateContent xmlns:mc="http://schemas.openxmlformats.org/markup-compatibility/2006">
              <mc:Choice xmlns:v="urn:schemas-microsoft-com:vml" Requires="v">
                <p:oleObj name="Document" r:id="rId2" imgW="5737207" imgH="6621592" progId="Word.Document.12">
                  <p:embed/>
                </p:oleObj>
              </mc:Choice>
              <mc:Fallback>
                <p:oleObj name="Document" r:id="rId2" imgW="5737207" imgH="6621592" progId="Word.Document.12">
                  <p:embed/>
                  <p:pic>
                    <p:nvPicPr>
                      <p:cNvPr id="5" name="Object 4">
                        <a:extLst>
                          <a:ext uri="{FF2B5EF4-FFF2-40B4-BE49-F238E27FC236}">
                            <a16:creationId xmlns:a16="http://schemas.microsoft.com/office/drawing/2014/main" id="{5E3BB012-5345-F13D-A76E-0B303EAA6A8B}"/>
                          </a:ext>
                        </a:extLst>
                      </p:cNvPr>
                      <p:cNvPicPr/>
                      <p:nvPr/>
                    </p:nvPicPr>
                    <p:blipFill>
                      <a:blip r:embed="rId3"/>
                      <a:stretch>
                        <a:fillRect/>
                      </a:stretch>
                    </p:blipFill>
                    <p:spPr>
                      <a:xfrm>
                        <a:off x="5231904" y="-99392"/>
                        <a:ext cx="5841118" cy="6741368"/>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2818475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623392" y="1484784"/>
            <a:ext cx="10730408" cy="3456384"/>
          </a:xfrm>
        </p:spPr>
        <p:txBody>
          <a:bodyPr vert="horz" lIns="91440" tIns="45720" rIns="91440" bIns="45720" numCol="2" rtlCol="0">
            <a:normAutofit fontScale="32500" lnSpcReduction="20000"/>
          </a:bodyPr>
          <a:lstStyle/>
          <a:p>
            <a:pPr marL="0" indent="0">
              <a:buNone/>
            </a:pPr>
            <a:r>
              <a:rPr lang="en-GB" sz="10000" dirty="0"/>
              <a:t>Assignment 1</a:t>
            </a:r>
          </a:p>
          <a:p>
            <a:r>
              <a:rPr lang="en-GB" sz="10000" dirty="0"/>
              <a:t>Report</a:t>
            </a:r>
          </a:p>
          <a:p>
            <a:r>
              <a:rPr lang="en-GB" sz="10000" dirty="0"/>
              <a:t>2,500 words</a:t>
            </a:r>
          </a:p>
          <a:p>
            <a:r>
              <a:rPr lang="en-GB" sz="10000" dirty="0"/>
              <a:t>50%</a:t>
            </a:r>
          </a:p>
          <a:p>
            <a:r>
              <a:rPr lang="en-GB" sz="10000" dirty="0"/>
              <a:t>Due: 4th</a:t>
            </a:r>
            <a:r>
              <a:rPr lang="en-GB" sz="10000" baseline="30000" dirty="0"/>
              <a:t>th</a:t>
            </a:r>
            <a:r>
              <a:rPr lang="en-GB" sz="10000" dirty="0"/>
              <a:t> April 2025</a:t>
            </a:r>
          </a:p>
          <a:p>
            <a:pPr marL="0" indent="0">
              <a:buNone/>
            </a:pPr>
            <a:endParaRPr lang="en-GB" sz="10000" dirty="0"/>
          </a:p>
          <a:p>
            <a:pPr marL="0" indent="0">
              <a:buNone/>
            </a:pPr>
            <a:r>
              <a:rPr lang="en-GB" sz="10000" dirty="0"/>
              <a:t>Assignment 2</a:t>
            </a:r>
          </a:p>
          <a:p>
            <a:r>
              <a:rPr lang="en-GB" sz="10000" dirty="0"/>
              <a:t>Pre-recorded Presentation</a:t>
            </a:r>
          </a:p>
          <a:p>
            <a:r>
              <a:rPr lang="en-GB" sz="10000" dirty="0"/>
              <a:t>15 minutes</a:t>
            </a:r>
          </a:p>
          <a:p>
            <a:r>
              <a:rPr lang="en-GB" sz="10000" dirty="0"/>
              <a:t>50%</a:t>
            </a:r>
          </a:p>
          <a:p>
            <a:r>
              <a:rPr lang="en-GB" sz="10000" dirty="0"/>
              <a:t>Due: 02</a:t>
            </a:r>
            <a:r>
              <a:rPr lang="en-GB" sz="10000" baseline="30000" dirty="0"/>
              <a:t>nd</a:t>
            </a:r>
            <a:r>
              <a:rPr lang="en-GB" sz="10000" dirty="0"/>
              <a:t> May 2025</a:t>
            </a:r>
          </a:p>
          <a:p>
            <a:pPr marL="0" indent="0">
              <a:buNone/>
            </a:pPr>
            <a:endParaRPr lang="en-GB" sz="2200" dirty="0"/>
          </a:p>
        </p:txBody>
      </p:sp>
    </p:spTree>
    <p:extLst>
      <p:ext uri="{BB962C8B-B14F-4D97-AF65-F5344CB8AC3E}">
        <p14:creationId xmlns:p14="http://schemas.microsoft.com/office/powerpoint/2010/main" val="301287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620688"/>
            <a:ext cx="10600007" cy="449848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368034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3D91-1273-4105-98CA-8530B1D7D6A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Before we begin…</a:t>
            </a:r>
          </a:p>
        </p:txBody>
      </p:sp>
      <p:sp>
        <p:nvSpPr>
          <p:cNvPr id="3" name="Content Placeholder 2">
            <a:extLst>
              <a:ext uri="{FF2B5EF4-FFF2-40B4-BE49-F238E27FC236}">
                <a16:creationId xmlns:a16="http://schemas.microsoft.com/office/drawing/2014/main" id="{119544A7-EB4B-4A0D-B001-E0917464BBE0}"/>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3600" dirty="0"/>
              <a:t>Any questions?</a:t>
            </a:r>
          </a:p>
        </p:txBody>
      </p:sp>
      <p:pic>
        <p:nvPicPr>
          <p:cNvPr id="5" name="Picture 4" descr="Question mark on green pastel background">
            <a:extLst>
              <a:ext uri="{FF2B5EF4-FFF2-40B4-BE49-F238E27FC236}">
                <a16:creationId xmlns:a16="http://schemas.microsoft.com/office/drawing/2014/main" id="{5543DA3D-00F0-4D1F-808A-9F6751DE0081}"/>
              </a:ext>
            </a:extLst>
          </p:cNvPr>
          <p:cNvPicPr>
            <a:picLocks noChangeAspect="1"/>
          </p:cNvPicPr>
          <p:nvPr/>
        </p:nvPicPr>
        <p:blipFill rotWithShape="1">
          <a:blip r:embed="rId2"/>
          <a:srcRect l="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27711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BAD1CE-2096-F8DD-D5F0-481763BB783E}"/>
              </a:ext>
            </a:extLst>
          </p:cNvPr>
          <p:cNvSpPr>
            <a:spLocks noGrp="1"/>
          </p:cNvSpPr>
          <p:nvPr>
            <p:ph idx="1"/>
          </p:nvPr>
        </p:nvSpPr>
        <p:spPr>
          <a:xfrm>
            <a:off x="400472" y="2065927"/>
            <a:ext cx="11391056" cy="1396751"/>
          </a:xfrm>
        </p:spPr>
        <p:txBody>
          <a:bodyPr>
            <a:normAutofit/>
          </a:bodyPr>
          <a:lstStyle/>
          <a:p>
            <a:pPr marL="0" indent="0">
              <a:buNone/>
            </a:pPr>
            <a:r>
              <a:rPr lang="en-US" sz="4000" dirty="0"/>
              <a:t>Is people management important in </a:t>
            </a:r>
            <a:r>
              <a:rPr lang="en-US" sz="4000" dirty="0" err="1"/>
              <a:t>organisations</a:t>
            </a:r>
            <a:r>
              <a:rPr lang="en-US" sz="4000" dirty="0"/>
              <a:t> ? Why ?</a:t>
            </a:r>
            <a:endParaRPr lang="en-GB" sz="4000" dirty="0"/>
          </a:p>
        </p:txBody>
      </p:sp>
    </p:spTree>
    <p:extLst>
      <p:ext uri="{BB962C8B-B14F-4D97-AF65-F5344CB8AC3E}">
        <p14:creationId xmlns:p14="http://schemas.microsoft.com/office/powerpoint/2010/main" val="2352848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C8-58DC-9264-894B-D2F64966D314}"/>
              </a:ext>
            </a:extLst>
          </p:cNvPr>
          <p:cNvSpPr>
            <a:spLocks noGrp="1"/>
          </p:cNvSpPr>
          <p:nvPr>
            <p:ph type="title"/>
          </p:nvPr>
        </p:nvSpPr>
        <p:spPr>
          <a:xfrm>
            <a:off x="609600" y="2060848"/>
            <a:ext cx="10972800" cy="2160240"/>
          </a:xfrm>
        </p:spPr>
        <p:txBody>
          <a:bodyPr>
            <a:normAutofit/>
          </a:bodyPr>
          <a:lstStyle/>
          <a:p>
            <a:r>
              <a:rPr lang="en-US" dirty="0"/>
              <a:t>Which country is the most happiest country in the world ? </a:t>
            </a:r>
            <a:endParaRPr lang="en-GB" dirty="0"/>
          </a:p>
        </p:txBody>
      </p:sp>
    </p:spTree>
    <p:extLst>
      <p:ext uri="{BB962C8B-B14F-4D97-AF65-F5344CB8AC3E}">
        <p14:creationId xmlns:p14="http://schemas.microsoft.com/office/powerpoint/2010/main" val="1385620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38CF4F-2EE8-617F-504E-B037CC621553}"/>
              </a:ext>
            </a:extLst>
          </p:cNvPr>
          <p:cNvSpPr txBox="1"/>
          <p:nvPr/>
        </p:nvSpPr>
        <p:spPr>
          <a:xfrm>
            <a:off x="303346" y="5328026"/>
            <a:ext cx="11233248" cy="646331"/>
          </a:xfrm>
          <a:prstGeom prst="rect">
            <a:avLst/>
          </a:prstGeom>
          <a:noFill/>
        </p:spPr>
        <p:txBody>
          <a:bodyPr wrap="square">
            <a:spAutoFit/>
          </a:bodyPr>
          <a:lstStyle/>
          <a:p>
            <a:r>
              <a:rPr lang="en-GB" dirty="0">
                <a:hlinkClick r:id="rId3"/>
              </a:rPr>
              <a:t>https://worldpopulationreview.com/country-rankings/happiest-countries-in-the-world</a:t>
            </a:r>
            <a:endParaRPr lang="en-GB" dirty="0"/>
          </a:p>
          <a:p>
            <a:endParaRPr lang="en-GB" dirty="0"/>
          </a:p>
        </p:txBody>
      </p:sp>
      <p:pic>
        <p:nvPicPr>
          <p:cNvPr id="10" name="Picture 9">
            <a:extLst>
              <a:ext uri="{FF2B5EF4-FFF2-40B4-BE49-F238E27FC236}">
                <a16:creationId xmlns:a16="http://schemas.microsoft.com/office/drawing/2014/main" id="{D1930D12-79A4-8A9A-933F-B8886E4344D2}"/>
              </a:ext>
            </a:extLst>
          </p:cNvPr>
          <p:cNvPicPr>
            <a:picLocks noChangeAspect="1"/>
          </p:cNvPicPr>
          <p:nvPr/>
        </p:nvPicPr>
        <p:blipFill>
          <a:blip r:embed="rId4"/>
          <a:stretch>
            <a:fillRect/>
          </a:stretch>
        </p:blipFill>
        <p:spPr>
          <a:xfrm>
            <a:off x="303346" y="1248179"/>
            <a:ext cx="11046254" cy="3600400"/>
          </a:xfrm>
          <a:prstGeom prst="rect">
            <a:avLst/>
          </a:prstGeom>
        </p:spPr>
      </p:pic>
      <p:pic>
        <p:nvPicPr>
          <p:cNvPr id="14" name="Picture 13">
            <a:extLst>
              <a:ext uri="{FF2B5EF4-FFF2-40B4-BE49-F238E27FC236}">
                <a16:creationId xmlns:a16="http://schemas.microsoft.com/office/drawing/2014/main" id="{C185EE50-5F48-D0C7-BFBF-4219018A04CD}"/>
              </a:ext>
            </a:extLst>
          </p:cNvPr>
          <p:cNvPicPr>
            <a:picLocks noChangeAspect="1"/>
          </p:cNvPicPr>
          <p:nvPr/>
        </p:nvPicPr>
        <p:blipFill>
          <a:blip r:embed="rId5"/>
          <a:stretch>
            <a:fillRect/>
          </a:stretch>
        </p:blipFill>
        <p:spPr>
          <a:xfrm>
            <a:off x="293002" y="4888381"/>
            <a:ext cx="11512294" cy="360040"/>
          </a:xfrm>
          <a:prstGeom prst="rect">
            <a:avLst/>
          </a:prstGeom>
        </p:spPr>
      </p:pic>
      <p:sp>
        <p:nvSpPr>
          <p:cNvPr id="15" name="Text Placeholder 2">
            <a:extLst>
              <a:ext uri="{FF2B5EF4-FFF2-40B4-BE49-F238E27FC236}">
                <a16:creationId xmlns:a16="http://schemas.microsoft.com/office/drawing/2014/main" id="{09F54FB6-3554-7945-C59C-F3EFE1767AED}"/>
              </a:ext>
            </a:extLst>
          </p:cNvPr>
          <p:cNvSpPr txBox="1">
            <a:spLocks/>
          </p:cNvSpPr>
          <p:nvPr/>
        </p:nvSpPr>
        <p:spPr>
          <a:xfrm>
            <a:off x="184664" y="241427"/>
            <a:ext cx="11095911" cy="626639"/>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4400" dirty="0">
                <a:latin typeface="Arial" panose="020B0604020202020204" pitchFamily="34" charset="0"/>
                <a:cs typeface="Arial" panose="020B0604020202020204" pitchFamily="34" charset="0"/>
              </a:rPr>
              <a:t>Level of happiness by country 2024 </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525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6B0BF-484A-DED1-1913-D08F78A430F6}"/>
              </a:ext>
            </a:extLst>
          </p:cNvPr>
          <p:cNvSpPr>
            <a:spLocks noGrp="1"/>
          </p:cNvSpPr>
          <p:nvPr>
            <p:ph type="title"/>
          </p:nvPr>
        </p:nvSpPr>
        <p:spPr>
          <a:xfrm>
            <a:off x="609599" y="274638"/>
            <a:ext cx="5990457" cy="2578298"/>
          </a:xfrm>
        </p:spPr>
        <p:txBody>
          <a:bodyPr>
            <a:normAutofit/>
          </a:bodyPr>
          <a:lstStyle/>
          <a:p>
            <a:r>
              <a:rPr lang="en-US" dirty="0"/>
              <a:t>Level of happiness </a:t>
            </a:r>
            <a:br>
              <a:rPr lang="en-US" dirty="0"/>
            </a:br>
            <a:r>
              <a:rPr lang="en-US" dirty="0"/>
              <a:t>at work </a:t>
            </a:r>
            <a:endParaRPr lang="en-GB" dirty="0"/>
          </a:p>
        </p:txBody>
      </p:sp>
      <p:sp>
        <p:nvSpPr>
          <p:cNvPr id="3" name="Content Placeholder 2">
            <a:extLst>
              <a:ext uri="{FF2B5EF4-FFF2-40B4-BE49-F238E27FC236}">
                <a16:creationId xmlns:a16="http://schemas.microsoft.com/office/drawing/2014/main" id="{7AB9B94A-6E70-F7C6-41A0-FFCB1A484576}"/>
              </a:ext>
            </a:extLst>
          </p:cNvPr>
          <p:cNvSpPr>
            <a:spLocks noGrp="1"/>
          </p:cNvSpPr>
          <p:nvPr>
            <p:ph idx="1"/>
          </p:nvPr>
        </p:nvSpPr>
        <p:spPr/>
        <p:txBody>
          <a:bodyPr>
            <a:normAutofit fontScale="77500" lnSpcReduction="20000"/>
          </a:bodyPr>
          <a:lstStyle/>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hlinkClick r:id="rId2"/>
            </a:endParaRPr>
          </a:p>
          <a:p>
            <a:pPr marL="0" indent="0">
              <a:buNone/>
            </a:pPr>
            <a:r>
              <a:rPr lang="en-GB" dirty="0">
                <a:hlinkClick r:id="rId2"/>
              </a:rPr>
              <a:t>https://www.menti.com/alu7ts52c1me</a:t>
            </a:r>
            <a:endParaRPr lang="en-GB" dirty="0"/>
          </a:p>
          <a:p>
            <a:pPr marL="0" indent="0">
              <a:buNone/>
            </a:pPr>
            <a:r>
              <a:rPr lang="en-GB" b="0" i="0" dirty="0">
                <a:effectLst/>
                <a:latin typeface="MentiText"/>
              </a:rPr>
              <a:t>The code </a:t>
            </a:r>
            <a:r>
              <a:rPr lang="en-GB" b="1" i="0" dirty="0">
                <a:effectLst/>
                <a:latin typeface="MentiText"/>
              </a:rPr>
              <a:t>6267 3711</a:t>
            </a:r>
            <a:endParaRPr lang="en-GB" dirty="0"/>
          </a:p>
          <a:p>
            <a:pPr marL="0" indent="0">
              <a:buNone/>
            </a:pPr>
            <a:endParaRPr lang="en-GB" dirty="0"/>
          </a:p>
        </p:txBody>
      </p:sp>
      <p:pic>
        <p:nvPicPr>
          <p:cNvPr id="4" name="Picture 3">
            <a:extLst>
              <a:ext uri="{FF2B5EF4-FFF2-40B4-BE49-F238E27FC236}">
                <a16:creationId xmlns:a16="http://schemas.microsoft.com/office/drawing/2014/main" id="{E6D7E49C-581F-A89F-8358-39C8559B046B}"/>
              </a:ext>
            </a:extLst>
          </p:cNvPr>
          <p:cNvPicPr>
            <a:picLocks noChangeAspect="1"/>
          </p:cNvPicPr>
          <p:nvPr/>
        </p:nvPicPr>
        <p:blipFill>
          <a:blip r:embed="rId3"/>
          <a:stretch>
            <a:fillRect/>
          </a:stretch>
        </p:blipFill>
        <p:spPr>
          <a:xfrm>
            <a:off x="6568447" y="418356"/>
            <a:ext cx="4869160" cy="4869160"/>
          </a:xfrm>
          <a:prstGeom prst="rect">
            <a:avLst/>
          </a:prstGeom>
        </p:spPr>
      </p:pic>
    </p:spTree>
    <p:extLst>
      <p:ext uri="{BB962C8B-B14F-4D97-AF65-F5344CB8AC3E}">
        <p14:creationId xmlns:p14="http://schemas.microsoft.com/office/powerpoint/2010/main" val="3189514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90F93-FEFC-7696-1B5D-579CB65AB104}"/>
              </a:ext>
            </a:extLst>
          </p:cNvPr>
          <p:cNvSpPr>
            <a:spLocks noGrp="1"/>
          </p:cNvSpPr>
          <p:nvPr>
            <p:ph type="title"/>
          </p:nvPr>
        </p:nvSpPr>
        <p:spPr>
          <a:xfrm>
            <a:off x="609600" y="274638"/>
            <a:ext cx="10972800" cy="562074"/>
          </a:xfrm>
        </p:spPr>
        <p:txBody>
          <a:bodyPr>
            <a:normAutofit fontScale="90000"/>
          </a:bodyPr>
          <a:lstStyle/>
          <a:p>
            <a:r>
              <a:rPr lang="en-US" dirty="0"/>
              <a:t>Sharing session </a:t>
            </a:r>
            <a:endParaRPr lang="en-GB" dirty="0"/>
          </a:p>
        </p:txBody>
      </p:sp>
      <p:sp>
        <p:nvSpPr>
          <p:cNvPr id="3" name="Content Placeholder 2">
            <a:extLst>
              <a:ext uri="{FF2B5EF4-FFF2-40B4-BE49-F238E27FC236}">
                <a16:creationId xmlns:a16="http://schemas.microsoft.com/office/drawing/2014/main" id="{FCF0CCD9-8450-CEDA-EF73-D3BA423A85DB}"/>
              </a:ext>
            </a:extLst>
          </p:cNvPr>
          <p:cNvSpPr>
            <a:spLocks noGrp="1"/>
          </p:cNvSpPr>
          <p:nvPr>
            <p:ph idx="1"/>
          </p:nvPr>
        </p:nvSpPr>
        <p:spPr>
          <a:xfrm>
            <a:off x="695400" y="980728"/>
            <a:ext cx="10972800" cy="4608512"/>
          </a:xfrm>
        </p:spPr>
        <p:txBody>
          <a:bodyPr>
            <a:normAutofit/>
          </a:bodyPr>
          <a:lstStyle/>
          <a:p>
            <a:pPr marL="0" indent="0">
              <a:buNone/>
            </a:pPr>
            <a:r>
              <a:rPr lang="en-US" dirty="0"/>
              <a:t>[From employees’ perspective] </a:t>
            </a:r>
          </a:p>
          <a:p>
            <a:pPr marL="0" indent="0">
              <a:buNone/>
            </a:pPr>
            <a:endParaRPr lang="en-US" dirty="0"/>
          </a:p>
          <a:p>
            <a:pPr marL="0" indent="0">
              <a:buNone/>
            </a:pPr>
            <a:r>
              <a:rPr lang="en-US" dirty="0"/>
              <a:t>1. Please share ONE bad work experience. How did you overcome this pain-point ?</a:t>
            </a:r>
          </a:p>
          <a:p>
            <a:pPr marL="0" indent="0">
              <a:buNone/>
            </a:pPr>
            <a:endParaRPr lang="en-US" dirty="0"/>
          </a:p>
          <a:p>
            <a:pPr marL="0" indent="0">
              <a:buNone/>
            </a:pPr>
            <a:r>
              <a:rPr lang="en-US" dirty="0"/>
              <a:t>2. Please share ONE happy work experience. </a:t>
            </a:r>
          </a:p>
          <a:p>
            <a:pPr marL="0" indent="0">
              <a:buNone/>
            </a:pPr>
            <a:r>
              <a:rPr lang="en-US" dirty="0"/>
              <a:t>What was the implication(s) to you ?</a:t>
            </a:r>
          </a:p>
        </p:txBody>
      </p:sp>
    </p:spTree>
    <p:extLst>
      <p:ext uri="{BB962C8B-B14F-4D97-AF65-F5344CB8AC3E}">
        <p14:creationId xmlns:p14="http://schemas.microsoft.com/office/powerpoint/2010/main" val="1890056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13B4-7411-E65D-EE3F-F353440A00F1}"/>
              </a:ext>
            </a:extLst>
          </p:cNvPr>
          <p:cNvSpPr>
            <a:spLocks noGrp="1"/>
          </p:cNvSpPr>
          <p:nvPr>
            <p:ph type="title"/>
          </p:nvPr>
        </p:nvSpPr>
        <p:spPr/>
        <p:txBody>
          <a:bodyPr/>
          <a:lstStyle/>
          <a:p>
            <a:r>
              <a:rPr lang="en-US" dirty="0"/>
              <a:t>In-class activity</a:t>
            </a:r>
            <a:endParaRPr lang="en-GB" dirty="0"/>
          </a:p>
        </p:txBody>
      </p:sp>
      <p:sp>
        <p:nvSpPr>
          <p:cNvPr id="3" name="Content Placeholder 2">
            <a:extLst>
              <a:ext uri="{FF2B5EF4-FFF2-40B4-BE49-F238E27FC236}">
                <a16:creationId xmlns:a16="http://schemas.microsoft.com/office/drawing/2014/main" id="{7624796A-5E4A-3D8C-C1D8-1197F0A56991}"/>
              </a:ext>
            </a:extLst>
          </p:cNvPr>
          <p:cNvSpPr>
            <a:spLocks noGrp="1"/>
          </p:cNvSpPr>
          <p:nvPr>
            <p:ph idx="1"/>
          </p:nvPr>
        </p:nvSpPr>
        <p:spPr>
          <a:xfrm>
            <a:off x="609600" y="1600201"/>
            <a:ext cx="11031016" cy="3701007"/>
          </a:xfrm>
        </p:spPr>
        <p:txBody>
          <a:bodyPr>
            <a:normAutofit/>
          </a:bodyPr>
          <a:lstStyle/>
          <a:p>
            <a:pPr marL="0" indent="0" algn="ctr">
              <a:buNone/>
            </a:pPr>
            <a:r>
              <a:rPr lang="en-US" sz="4800" dirty="0"/>
              <a:t>Personnel Management </a:t>
            </a:r>
          </a:p>
          <a:p>
            <a:pPr marL="0" indent="0" algn="ctr">
              <a:buNone/>
            </a:pPr>
            <a:r>
              <a:rPr lang="en-US" sz="4800" dirty="0"/>
              <a:t>vs </a:t>
            </a:r>
          </a:p>
          <a:p>
            <a:pPr marL="0" indent="0" algn="ctr">
              <a:buNone/>
            </a:pPr>
            <a:r>
              <a:rPr lang="en-US" sz="4800" dirty="0"/>
              <a:t>HRM  </a:t>
            </a:r>
          </a:p>
        </p:txBody>
      </p:sp>
      <p:sp>
        <p:nvSpPr>
          <p:cNvPr id="5" name="TextBox 4">
            <a:extLst>
              <a:ext uri="{FF2B5EF4-FFF2-40B4-BE49-F238E27FC236}">
                <a16:creationId xmlns:a16="http://schemas.microsoft.com/office/drawing/2014/main" id="{439CF9C8-0ED6-3F06-3D26-63B0C91208DF}"/>
              </a:ext>
            </a:extLst>
          </p:cNvPr>
          <p:cNvSpPr txBox="1"/>
          <p:nvPr/>
        </p:nvSpPr>
        <p:spPr>
          <a:xfrm>
            <a:off x="1343472" y="4549913"/>
            <a:ext cx="9001000" cy="707886"/>
          </a:xfrm>
          <a:prstGeom prst="rect">
            <a:avLst/>
          </a:prstGeom>
          <a:noFill/>
        </p:spPr>
        <p:txBody>
          <a:bodyPr wrap="square">
            <a:spAutoFit/>
          </a:bodyPr>
          <a:lstStyle/>
          <a:p>
            <a:pPr marL="0" indent="0" algn="ctr">
              <a:buNone/>
            </a:pPr>
            <a:r>
              <a:rPr lang="en-US" sz="4000">
                <a:solidFill>
                  <a:srgbClr val="0070C0"/>
                </a:solidFill>
              </a:rPr>
              <a:t>What is/are the difference(s) </a:t>
            </a:r>
            <a:r>
              <a:rPr lang="en-US" sz="4000" dirty="0">
                <a:solidFill>
                  <a:srgbClr val="0070C0"/>
                </a:solidFill>
              </a:rPr>
              <a:t>?</a:t>
            </a:r>
            <a:endParaRPr lang="en-GB" sz="4000" dirty="0">
              <a:solidFill>
                <a:srgbClr val="0070C0"/>
              </a:solidFill>
            </a:endParaRPr>
          </a:p>
        </p:txBody>
      </p:sp>
    </p:spTree>
    <p:extLst>
      <p:ext uri="{BB962C8B-B14F-4D97-AF65-F5344CB8AC3E}">
        <p14:creationId xmlns:p14="http://schemas.microsoft.com/office/powerpoint/2010/main" val="12916669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3071664" y="247189"/>
            <a:ext cx="8620885" cy="514978"/>
          </a:xfrm>
        </p:spPr>
        <p:txBody>
          <a:bodyPr>
            <a:normAutofit fontScale="90000"/>
          </a:bodyPr>
          <a:lstStyle/>
          <a:p>
            <a:r>
              <a:rPr lang="en-GB" sz="3600" b="1" dirty="0"/>
              <a:t>What is HRM?</a:t>
            </a:r>
          </a:p>
        </p:txBody>
      </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16080" y="1872088"/>
            <a:ext cx="4998643" cy="33414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263352" y="775839"/>
            <a:ext cx="6192688" cy="5306322"/>
          </a:xfrm>
          <a:solidFill>
            <a:schemeClr val="bg1"/>
          </a:solidFill>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spTree>
    <p:extLst>
      <p:ext uri="{BB962C8B-B14F-4D97-AF65-F5344CB8AC3E}">
        <p14:creationId xmlns:p14="http://schemas.microsoft.com/office/powerpoint/2010/main" val="113039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0425B-52C3-AC1B-2B4A-3EE96E8BB86D}"/>
              </a:ext>
            </a:extLst>
          </p:cNvPr>
          <p:cNvSpPr>
            <a:spLocks noGrp="1"/>
          </p:cNvSpPr>
          <p:nvPr>
            <p:ph type="title"/>
          </p:nvPr>
        </p:nvSpPr>
        <p:spPr>
          <a:xfrm>
            <a:off x="479376" y="2060848"/>
            <a:ext cx="10972800" cy="1143000"/>
          </a:xfrm>
        </p:spPr>
        <p:txBody>
          <a:bodyPr>
            <a:normAutofit fontScale="90000"/>
          </a:bodyPr>
          <a:lstStyle/>
          <a:p>
            <a:r>
              <a:rPr lang="en-US" dirty="0"/>
              <a:t>Have you ever engaged yourself in people supervision, coaching or management ? </a:t>
            </a:r>
            <a:endParaRPr lang="en-GB" dirty="0"/>
          </a:p>
        </p:txBody>
      </p:sp>
    </p:spTree>
    <p:extLst>
      <p:ext uri="{BB962C8B-B14F-4D97-AF65-F5344CB8AC3E}">
        <p14:creationId xmlns:p14="http://schemas.microsoft.com/office/powerpoint/2010/main" val="19392211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349827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7C53-D5BF-4689-97B1-0B31480065B0}"/>
              </a:ext>
            </a:extLst>
          </p:cNvPr>
          <p:cNvSpPr>
            <a:spLocks noGrp="1"/>
          </p:cNvSpPr>
          <p:nvPr>
            <p:ph type="title"/>
          </p:nvPr>
        </p:nvSpPr>
        <p:spPr>
          <a:xfrm>
            <a:off x="6094105" y="802955"/>
            <a:ext cx="4977976" cy="1454051"/>
          </a:xfrm>
        </p:spPr>
        <p:txBody>
          <a:bodyPr>
            <a:normAutofit/>
          </a:bodyPr>
          <a:lstStyle/>
          <a:p>
            <a:r>
              <a:rPr lang="en-GB" sz="4000" b="1" dirty="0"/>
              <a:t>Perspectives on HRM</a:t>
            </a:r>
          </a:p>
        </p:txBody>
      </p:sp>
      <p:pic>
        <p:nvPicPr>
          <p:cNvPr id="7" name="Graphic 6" descr="Head with Gears">
            <a:extLst>
              <a:ext uri="{FF2B5EF4-FFF2-40B4-BE49-F238E27FC236}">
                <a16:creationId xmlns:a16="http://schemas.microsoft.com/office/drawing/2014/main" id="{68016644-BB16-48E1-8636-1BC3687EF6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42FA96C-AA2F-4FB3-8440-DC8EF35718CC}"/>
              </a:ext>
            </a:extLst>
          </p:cNvPr>
          <p:cNvSpPr>
            <a:spLocks noGrp="1"/>
          </p:cNvSpPr>
          <p:nvPr>
            <p:ph idx="1"/>
          </p:nvPr>
        </p:nvSpPr>
        <p:spPr>
          <a:xfrm>
            <a:off x="6094503" y="1399067"/>
            <a:ext cx="4977578" cy="3639289"/>
          </a:xfrm>
        </p:spPr>
        <p:txBody>
          <a:bodyPr numCol="1" anchor="ctr">
            <a:normAutofit/>
          </a:bodyPr>
          <a:lstStyle/>
          <a:p>
            <a:r>
              <a:rPr lang="en-GB" sz="3200" dirty="0"/>
              <a:t>Universalistic</a:t>
            </a:r>
          </a:p>
          <a:p>
            <a:r>
              <a:rPr lang="en-GB" sz="3200" dirty="0"/>
              <a:t>Contingency</a:t>
            </a:r>
          </a:p>
          <a:p>
            <a:r>
              <a:rPr lang="en-GB" sz="3200" dirty="0"/>
              <a:t>Configurational</a:t>
            </a:r>
          </a:p>
        </p:txBody>
      </p:sp>
    </p:spTree>
    <p:extLst>
      <p:ext uri="{BB962C8B-B14F-4D97-AF65-F5344CB8AC3E}">
        <p14:creationId xmlns:p14="http://schemas.microsoft.com/office/powerpoint/2010/main" val="127466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96AF3-AC14-4339-B15F-AC664D5A88F6}"/>
              </a:ext>
            </a:extLst>
          </p:cNvPr>
          <p:cNvSpPr>
            <a:spLocks noGrp="1"/>
          </p:cNvSpPr>
          <p:nvPr>
            <p:ph type="title"/>
          </p:nvPr>
        </p:nvSpPr>
        <p:spPr>
          <a:xfrm>
            <a:off x="643467" y="1698171"/>
            <a:ext cx="4912309" cy="4516360"/>
          </a:xfrm>
        </p:spPr>
        <p:txBody>
          <a:bodyPr anchor="t">
            <a:normAutofit/>
          </a:bodyPr>
          <a:lstStyle/>
          <a:p>
            <a:r>
              <a:rPr lang="en-GB" b="1" dirty="0"/>
              <a:t>Approaches to HRM</a:t>
            </a:r>
          </a:p>
        </p:txBody>
      </p:sp>
      <p:sp>
        <p:nvSpPr>
          <p:cNvPr id="3" name="Content Placeholder 2">
            <a:extLst>
              <a:ext uri="{FF2B5EF4-FFF2-40B4-BE49-F238E27FC236}">
                <a16:creationId xmlns:a16="http://schemas.microsoft.com/office/drawing/2014/main" id="{3320635A-93F8-44BA-BCC0-034CC3CCB6E7}"/>
              </a:ext>
            </a:extLst>
          </p:cNvPr>
          <p:cNvSpPr>
            <a:spLocks noGrp="1"/>
          </p:cNvSpPr>
          <p:nvPr>
            <p:ph idx="1"/>
          </p:nvPr>
        </p:nvSpPr>
        <p:spPr>
          <a:xfrm>
            <a:off x="5928040" y="1694150"/>
            <a:ext cx="6478513" cy="4516361"/>
          </a:xfrm>
        </p:spPr>
        <p:txBody>
          <a:bodyPr>
            <a:normAutofit/>
          </a:bodyPr>
          <a:lstStyle/>
          <a:p>
            <a:r>
              <a:rPr lang="en-GB" sz="4400" dirty="0"/>
              <a:t>Hard</a:t>
            </a:r>
          </a:p>
          <a:p>
            <a:r>
              <a:rPr lang="en-GB" sz="4400" dirty="0"/>
              <a:t>Soft</a:t>
            </a:r>
          </a:p>
        </p:txBody>
      </p:sp>
    </p:spTree>
    <p:extLst>
      <p:ext uri="{BB962C8B-B14F-4D97-AF65-F5344CB8AC3E}">
        <p14:creationId xmlns:p14="http://schemas.microsoft.com/office/powerpoint/2010/main" val="350828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100E-2383-429D-8023-26A3A967E477}"/>
              </a:ext>
            </a:extLst>
          </p:cNvPr>
          <p:cNvSpPr>
            <a:spLocks noGrp="1"/>
          </p:cNvSpPr>
          <p:nvPr>
            <p:ph type="title"/>
          </p:nvPr>
        </p:nvSpPr>
        <p:spPr>
          <a:xfrm>
            <a:off x="983432" y="-177180"/>
            <a:ext cx="9833548" cy="1325563"/>
          </a:xfrm>
        </p:spPr>
        <p:txBody>
          <a:bodyPr anchor="b">
            <a:normAutofit/>
          </a:bodyPr>
          <a:lstStyle/>
          <a:p>
            <a:pPr algn="ctr"/>
            <a:r>
              <a:rPr lang="en-GB" sz="4800" b="1" dirty="0"/>
              <a:t>The Role of HRM</a:t>
            </a:r>
          </a:p>
        </p:txBody>
      </p:sp>
      <p:sp>
        <p:nvSpPr>
          <p:cNvPr id="3" name="Content Placeholder 2">
            <a:extLst>
              <a:ext uri="{FF2B5EF4-FFF2-40B4-BE49-F238E27FC236}">
                <a16:creationId xmlns:a16="http://schemas.microsoft.com/office/drawing/2014/main" id="{11CA3478-E86C-4DF4-8B19-E06C61C38C4B}"/>
              </a:ext>
            </a:extLst>
          </p:cNvPr>
          <p:cNvSpPr>
            <a:spLocks noGrp="1"/>
          </p:cNvSpPr>
          <p:nvPr>
            <p:ph idx="1"/>
          </p:nvPr>
        </p:nvSpPr>
        <p:spPr>
          <a:xfrm>
            <a:off x="1271464" y="1484784"/>
            <a:ext cx="9833548" cy="4224833"/>
          </a:xfrm>
        </p:spPr>
        <p:txBody>
          <a:bodyPr numCol="2">
            <a:noAutofit/>
          </a:bodyPr>
          <a:lstStyle/>
          <a:p>
            <a:pPr marL="0" indent="0">
              <a:buNone/>
            </a:pPr>
            <a:r>
              <a:rPr lang="en-GB" b="1" dirty="0"/>
              <a:t>Then: </a:t>
            </a:r>
            <a:endParaRPr lang="en-GB" dirty="0"/>
          </a:p>
          <a:p>
            <a:r>
              <a:rPr lang="en-GB" dirty="0"/>
              <a:t>‘Dumping ground’/lack of legitimacy</a:t>
            </a:r>
          </a:p>
          <a:p>
            <a:pPr marL="0" indent="0">
              <a:buNone/>
            </a:pPr>
            <a:r>
              <a:rPr lang="en-GB" b="1" dirty="0"/>
              <a:t>Now:</a:t>
            </a:r>
          </a:p>
          <a:p>
            <a:pPr>
              <a:buFont typeface="Wingdings" panose="05000000000000000000" pitchFamily="2" charset="2"/>
              <a:buChar char="§"/>
            </a:pPr>
            <a:r>
              <a:rPr lang="en-GB" dirty="0"/>
              <a:t>Business partner model</a:t>
            </a:r>
          </a:p>
          <a:p>
            <a:pPr>
              <a:buFont typeface="Wingdings" panose="05000000000000000000" pitchFamily="2" charset="2"/>
              <a:buChar char="§"/>
            </a:pPr>
            <a:r>
              <a:rPr lang="en-GB" dirty="0"/>
              <a:t>High-Performance Work Strategies</a:t>
            </a:r>
          </a:p>
          <a:p>
            <a:pPr>
              <a:buFont typeface="Wingdings" panose="05000000000000000000" pitchFamily="2" charset="2"/>
              <a:buChar char="§"/>
            </a:pPr>
            <a:r>
              <a:rPr lang="en-GB" dirty="0"/>
              <a:t>Functional flexibility </a:t>
            </a:r>
          </a:p>
          <a:p>
            <a:pPr>
              <a:buFont typeface="Wingdings" panose="05000000000000000000" pitchFamily="2" charset="2"/>
              <a:buChar char="§"/>
            </a:pPr>
            <a:r>
              <a:rPr lang="en-GB" dirty="0"/>
              <a:t>Developing HR practices</a:t>
            </a:r>
          </a:p>
          <a:p>
            <a:pPr>
              <a:buFont typeface="Wingdings" panose="05000000000000000000" pitchFamily="2" charset="2"/>
              <a:buChar char="§"/>
            </a:pPr>
            <a:r>
              <a:rPr lang="en-GB" dirty="0"/>
              <a:t>Employment relations</a:t>
            </a:r>
          </a:p>
          <a:p>
            <a:pPr>
              <a:buFont typeface="Wingdings" panose="05000000000000000000" pitchFamily="2" charset="2"/>
              <a:buChar char="§"/>
            </a:pPr>
            <a:r>
              <a:rPr lang="en-GB" dirty="0"/>
              <a:t>Change managers</a:t>
            </a:r>
          </a:p>
          <a:p>
            <a:pPr>
              <a:buFont typeface="Wingdings" panose="05000000000000000000" pitchFamily="2" charset="2"/>
              <a:buChar char="§"/>
            </a:pPr>
            <a:r>
              <a:rPr lang="en-GB" dirty="0"/>
              <a:t>Learning organisations </a:t>
            </a:r>
          </a:p>
          <a:p>
            <a:pPr marL="0" indent="0">
              <a:buNone/>
            </a:pPr>
            <a:r>
              <a:rPr lang="en-GB" b="1" dirty="0"/>
              <a:t>Future:</a:t>
            </a:r>
          </a:p>
          <a:p>
            <a:r>
              <a:rPr lang="en-GB" dirty="0"/>
              <a:t>That is a good question!</a:t>
            </a:r>
          </a:p>
          <a:p>
            <a:r>
              <a:rPr lang="en-GB" dirty="0"/>
              <a:t>Any thoughts?</a:t>
            </a:r>
          </a:p>
        </p:txBody>
      </p:sp>
    </p:spTree>
    <p:extLst>
      <p:ext uri="{BB962C8B-B14F-4D97-AF65-F5344CB8AC3E}">
        <p14:creationId xmlns:p14="http://schemas.microsoft.com/office/powerpoint/2010/main" val="3316230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34712-FE76-490A-A778-7A8F08DD6B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CF852E-DDD5-493E-B370-856DE83194AE}"/>
              </a:ext>
            </a:extLst>
          </p:cNvPr>
          <p:cNvSpPr>
            <a:spLocks noGrp="1"/>
          </p:cNvSpPr>
          <p:nvPr>
            <p:ph idx="1"/>
          </p:nvPr>
        </p:nvSpPr>
        <p:spPr>
          <a:xfrm>
            <a:off x="838200" y="1825625"/>
            <a:ext cx="10142989" cy="3702720"/>
          </a:xfrm>
        </p:spPr>
        <p:txBody>
          <a:bodyPr/>
          <a:lstStyle/>
          <a:p>
            <a:endParaRPr lang="en-GB" dirty="0"/>
          </a:p>
        </p:txBody>
      </p:sp>
      <p:pic>
        <p:nvPicPr>
          <p:cNvPr id="4" name="Picture 2" descr="Evolution of human resources management">
            <a:extLst>
              <a:ext uri="{FF2B5EF4-FFF2-40B4-BE49-F238E27FC236}">
                <a16:creationId xmlns:a16="http://schemas.microsoft.com/office/drawing/2014/main" id="{9805201A-7063-42B2-B1A0-5792CC4BC5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9979"/>
          <a:stretch/>
        </p:blipFill>
        <p:spPr bwMode="auto">
          <a:xfrm>
            <a:off x="1263485" y="423258"/>
            <a:ext cx="9141694" cy="4909830"/>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2">
            <a:extLst>
              <a:ext uri="{FF2B5EF4-FFF2-40B4-BE49-F238E27FC236}">
                <a16:creationId xmlns:a16="http://schemas.microsoft.com/office/drawing/2014/main" id="{EE125BF6-65D6-7111-E0DD-5AD07916BAD8}"/>
              </a:ext>
            </a:extLst>
          </p:cNvPr>
          <p:cNvSpPr txBox="1">
            <a:spLocks/>
          </p:cNvSpPr>
          <p:nvPr/>
        </p:nvSpPr>
        <p:spPr bwMode="auto">
          <a:xfrm>
            <a:off x="2197481" y="5468025"/>
            <a:ext cx="594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1pPr>
            <a:lvl2pPr marL="742950" indent="-28575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2pPr>
            <a:lvl3pPr marL="11430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3pPr>
            <a:lvl4pPr marL="16002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4pPr>
            <a:lvl5pPr marL="20574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200" dirty="0"/>
              <a:t>McGraw-Hill/Irwin  ©2017 The McGraw-Hill Companies, All Rights Reserved </a:t>
            </a:r>
          </a:p>
        </p:txBody>
      </p:sp>
    </p:spTree>
    <p:extLst>
      <p:ext uri="{BB962C8B-B14F-4D97-AF65-F5344CB8AC3E}">
        <p14:creationId xmlns:p14="http://schemas.microsoft.com/office/powerpoint/2010/main" val="3847667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E314E-40FC-8BEF-A513-6C91BEED7013}"/>
              </a:ext>
            </a:extLst>
          </p:cNvPr>
          <p:cNvSpPr>
            <a:spLocks noGrp="1"/>
          </p:cNvSpPr>
          <p:nvPr>
            <p:ph type="title"/>
          </p:nvPr>
        </p:nvSpPr>
        <p:spPr/>
        <p:txBody>
          <a:bodyPr/>
          <a:lstStyle/>
          <a:p>
            <a:r>
              <a:rPr lang="en-GB" dirty="0"/>
              <a:t>HR Functions (2023) </a:t>
            </a:r>
          </a:p>
        </p:txBody>
      </p:sp>
      <p:sp>
        <p:nvSpPr>
          <p:cNvPr id="3" name="Content Placeholder 2">
            <a:extLst>
              <a:ext uri="{FF2B5EF4-FFF2-40B4-BE49-F238E27FC236}">
                <a16:creationId xmlns:a16="http://schemas.microsoft.com/office/drawing/2014/main" id="{4A9BE490-C5E7-B86D-8C1A-A1FA90869BC8}"/>
              </a:ext>
            </a:extLst>
          </p:cNvPr>
          <p:cNvSpPr>
            <a:spLocks noGrp="1"/>
          </p:cNvSpPr>
          <p:nvPr>
            <p:ph idx="1"/>
          </p:nvPr>
        </p:nvSpPr>
        <p:spPr>
          <a:xfrm>
            <a:off x="1219200" y="4759036"/>
            <a:ext cx="10134600" cy="748934"/>
          </a:xfrm>
        </p:spPr>
        <p:txBody>
          <a:bodyPr>
            <a:normAutofit fontScale="70000" lnSpcReduction="20000"/>
          </a:bodyPr>
          <a:lstStyle/>
          <a:p>
            <a:endParaRPr lang="en-GB" dirty="0"/>
          </a:p>
          <a:p>
            <a:r>
              <a:rPr lang="en-US" dirty="0">
                <a:hlinkClick r:id="rId3"/>
              </a:rPr>
              <a:t>12 Key Functions of Human Resources to Know in 2023 – AIHR</a:t>
            </a:r>
            <a:endParaRPr lang="en-GB" dirty="0"/>
          </a:p>
          <a:p>
            <a:endParaRPr lang="en-GB" dirty="0"/>
          </a:p>
          <a:p>
            <a:endParaRPr lang="en-GB" dirty="0"/>
          </a:p>
        </p:txBody>
      </p:sp>
      <p:pic>
        <p:nvPicPr>
          <p:cNvPr id="5" name="Picture 4">
            <a:extLst>
              <a:ext uri="{FF2B5EF4-FFF2-40B4-BE49-F238E27FC236}">
                <a16:creationId xmlns:a16="http://schemas.microsoft.com/office/drawing/2014/main" id="{6FAF75FB-D5AA-D25E-4964-396D0A5EFB72}"/>
              </a:ext>
            </a:extLst>
          </p:cNvPr>
          <p:cNvPicPr>
            <a:picLocks noChangeAspect="1"/>
          </p:cNvPicPr>
          <p:nvPr/>
        </p:nvPicPr>
        <p:blipFill rotWithShape="1">
          <a:blip r:embed="rId4"/>
          <a:srcRect l="20304" t="37677" r="24410" b="15758"/>
          <a:stretch/>
        </p:blipFill>
        <p:spPr>
          <a:xfrm>
            <a:off x="3699413" y="2098964"/>
            <a:ext cx="5444837" cy="3057331"/>
          </a:xfrm>
          <a:prstGeom prst="rect">
            <a:avLst/>
          </a:prstGeom>
        </p:spPr>
      </p:pic>
    </p:spTree>
    <p:extLst>
      <p:ext uri="{BB962C8B-B14F-4D97-AF65-F5344CB8AC3E}">
        <p14:creationId xmlns:p14="http://schemas.microsoft.com/office/powerpoint/2010/main" val="1312213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68608E7C-C4D4-41F2-67EA-801A8072D886}"/>
              </a:ext>
            </a:extLst>
          </p:cNvPr>
          <p:cNvSpPr>
            <a:spLocks noGrp="1"/>
          </p:cNvSpPr>
          <p:nvPr>
            <p:ph type="title"/>
          </p:nvPr>
        </p:nvSpPr>
        <p:spPr>
          <a:xfrm>
            <a:off x="2209800" y="228600"/>
            <a:ext cx="8077200" cy="838200"/>
          </a:xfrm>
        </p:spPr>
        <p:txBody>
          <a:bodyPr>
            <a:normAutofit fontScale="90000"/>
          </a:bodyPr>
          <a:lstStyle/>
          <a:p>
            <a:pPr eaLnBrk="1" hangingPunct="1">
              <a:defRPr/>
            </a:pPr>
            <a:br>
              <a:rPr lang="en-US" altLang="en-US" sz="3200" b="1"/>
            </a:br>
            <a:br>
              <a:rPr lang="en-US" altLang="en-US" sz="3200" b="1"/>
            </a:br>
            <a:br>
              <a:rPr lang="en-US" altLang="en-US" sz="3200"/>
            </a:br>
            <a:br>
              <a:rPr lang="en-US" altLang="en-US" sz="3200"/>
            </a:br>
            <a:endParaRPr lang="en-US" altLang="en-US" sz="2600" b="1"/>
          </a:p>
        </p:txBody>
      </p:sp>
      <p:pic>
        <p:nvPicPr>
          <p:cNvPr id="17411" name="Picture 1" descr="A graphic denotes Strategic HRM Practices (analysis and design of work, HR planning, recruiting, selection, training and development, compensation, performance management, employee relations all impact company performance.">
            <a:extLst>
              <a:ext uri="{FF2B5EF4-FFF2-40B4-BE49-F238E27FC236}">
                <a16:creationId xmlns:a16="http://schemas.microsoft.com/office/drawing/2014/main" id="{1AB02D1E-BCF1-4510-3B2E-56034A8B5FD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1800" y="1219201"/>
            <a:ext cx="8915400" cy="438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Footer Placeholder 1">
            <a:extLst>
              <a:ext uri="{FF2B5EF4-FFF2-40B4-BE49-F238E27FC236}">
                <a16:creationId xmlns:a16="http://schemas.microsoft.com/office/drawing/2014/main" id="{073307BC-E4E2-1BC0-BFFB-D2B89DEB7254}"/>
              </a:ext>
            </a:extLst>
          </p:cNvPr>
          <p:cNvSpPr>
            <a:spLocks noGrp="1"/>
          </p:cNvSpPr>
          <p:nvPr>
            <p:ph type="ftr" sz="quarter" idx="10"/>
          </p:nvPr>
        </p:nvSpPr>
        <p:spPr bwMode="auto">
          <a:xfrm>
            <a:off x="553475" y="5391152"/>
            <a:ext cx="563925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7413" name="Slide Number Placeholder 3">
            <a:extLst>
              <a:ext uri="{FF2B5EF4-FFF2-40B4-BE49-F238E27FC236}">
                <a16:creationId xmlns:a16="http://schemas.microsoft.com/office/drawing/2014/main" id="{236E7B79-697D-D2C9-FD61-B430548878A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D09A9B1-6EA7-4EAB-9D2E-0F0F809C568D}" type="slidenum">
              <a:rPr lang="en-US" altLang="en-US" sz="1200"/>
              <a:pPr/>
              <a:t>29</a:t>
            </a:fld>
            <a:endParaRPr lang="en-US" altLang="en-US" sz="12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14E30762-6D0D-653A-EC5B-0BC1B00F5A51}"/>
              </a:ext>
            </a:extLst>
          </p:cNvPr>
          <p:cNvSpPr>
            <a:spLocks noGrp="1" noChangeArrowheads="1"/>
          </p:cNvSpPr>
          <p:nvPr>
            <p:ph type="title"/>
          </p:nvPr>
        </p:nvSpPr>
        <p:spPr>
          <a:xfrm>
            <a:off x="1828800" y="0"/>
            <a:ext cx="8301038" cy="1290638"/>
          </a:xfrm>
        </p:spPr>
        <p:txBody>
          <a:bodyPr>
            <a:normAutofit/>
          </a:bodyPr>
          <a:lstStyle/>
          <a:p>
            <a:pPr defTabSz="809625">
              <a:defRPr/>
            </a:pPr>
            <a:r>
              <a:rPr lang="en-US" sz="2800" b="1" dirty="0">
                <a:ea typeface="ＭＳ Ｐゴシック" charset="0"/>
              </a:rPr>
              <a:t>Table 1.1</a:t>
            </a:r>
            <a:br>
              <a:rPr lang="en-US" sz="2800" b="1" dirty="0">
                <a:ea typeface="ＭＳ Ｐゴシック" charset="0"/>
              </a:rPr>
            </a:br>
            <a:r>
              <a:rPr lang="en-US" sz="2800" b="1" dirty="0">
                <a:ea typeface="ＭＳ Ｐゴシック" charset="0"/>
              </a:rPr>
              <a:t> </a:t>
            </a:r>
            <a:r>
              <a:rPr lang="en-US" sz="2800" dirty="0">
                <a:ea typeface="ＭＳ Ｐゴシック" charset="0"/>
              </a:rPr>
              <a:t>Responsibilities of HR Departments- Functions</a:t>
            </a:r>
          </a:p>
        </p:txBody>
      </p:sp>
      <p:graphicFrame>
        <p:nvGraphicFramePr>
          <p:cNvPr id="3" name="Table 2">
            <a:extLst>
              <a:ext uri="{FF2B5EF4-FFF2-40B4-BE49-F238E27FC236}">
                <a16:creationId xmlns:a16="http://schemas.microsoft.com/office/drawing/2014/main" id="{D5FD8BE1-06F3-3D66-BA8E-93C00C8840A3}"/>
              </a:ext>
            </a:extLst>
          </p:cNvPr>
          <p:cNvGraphicFramePr>
            <a:graphicFrameLocks noGrp="1"/>
          </p:cNvGraphicFramePr>
          <p:nvPr/>
        </p:nvGraphicFramePr>
        <p:xfrm>
          <a:off x="2103941" y="1158057"/>
          <a:ext cx="6934200" cy="4186238"/>
        </p:xfrm>
        <a:graphic>
          <a:graphicData uri="http://schemas.openxmlformats.org/drawingml/2006/table">
            <a:tbl>
              <a:tblPr/>
              <a:tblGrid>
                <a:gridCol w="6934200">
                  <a:extLst>
                    <a:ext uri="{9D8B030D-6E8A-4147-A177-3AD203B41FA5}">
                      <a16:colId xmlns:a16="http://schemas.microsoft.com/office/drawing/2014/main" val="20000"/>
                    </a:ext>
                  </a:extLst>
                </a:gridCol>
              </a:tblGrid>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Analysis and design of work</a:t>
                      </a:r>
                    </a:p>
                  </a:txBody>
                  <a:tcPr marT="45709" marB="45709" horzOverflow="overflow">
                    <a:lnL>
                      <a:noFill/>
                    </a:lnL>
                    <a:lnR>
                      <a:noFill/>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Recruitment and selection</a:t>
                      </a:r>
                    </a:p>
                  </a:txBody>
                  <a:tcPr marT="45709" marB="45709" horzOverflow="overflow">
                    <a:lnL>
                      <a:noFill/>
                    </a:lnL>
                    <a:lnR>
                      <a:noFill/>
                    </a:lnR>
                    <a:lnT w="12700" cap="flat" cmpd="sng" algn="ctr">
                      <a:solidFill>
                        <a:schemeClr val="accent1"/>
                      </a:solidFill>
                      <a:prstDash val="solid"/>
                      <a:round/>
                      <a:headEnd type="none" w="med" len="med"/>
                      <a:tailEnd type="none" w="med" len="med"/>
                    </a:lnT>
                    <a:lnB>
                      <a:noFill/>
                    </a:lnB>
                    <a:lnTlToBr>
                      <a:noFill/>
                    </a:lnTlToBr>
                    <a:lnBlToTr>
                      <a:noFill/>
                    </a:lnBlToTr>
                    <a:solidFill>
                      <a:schemeClr val="accent1">
                        <a:alpha val="20000"/>
                      </a:schemeClr>
                    </a:solidFill>
                  </a:tcPr>
                </a:tc>
                <a:extLst>
                  <a:ext uri="{0D108BD9-81ED-4DB2-BD59-A6C34878D82A}">
                    <a16:rowId xmlns:a16="http://schemas.microsoft.com/office/drawing/2014/main" val="10001"/>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Training and development</a:t>
                      </a: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Performance management</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3"/>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Compensation and benefits</a:t>
                      </a: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4"/>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Employee relations/Labor relations</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5"/>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Employee data and information systems</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6"/>
                  </a:ext>
                </a:extLst>
              </a:tr>
              <a:tr h="52863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Legal compliance</a:t>
                      </a:r>
                      <a:endParaRPr kumimoji="0" lang="en-US" altLang="zh-TW" sz="2400" b="0" i="0" u="none" strike="noStrike" cap="none" normalizeH="0" baseline="0" dirty="0">
                        <a:ln>
                          <a:noFill/>
                        </a:ln>
                        <a:solidFill>
                          <a:srgbClr val="000000"/>
                        </a:solidFill>
                        <a:effectLst/>
                        <a:latin typeface="Calibri" pitchFamily="34" charset="0"/>
                        <a:ea typeface="ＭＳ Ｐゴシック" pitchFamily="34" charset="-128"/>
                      </a:endParaRP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7"/>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Support for business strategy</a:t>
                      </a:r>
                    </a:p>
                  </a:txBody>
                  <a:tcPr marT="45709" marB="45709" horzOverflow="overflow">
                    <a:lnL>
                      <a:noFill/>
                    </a:lnL>
                    <a:lnR>
                      <a:noFill/>
                    </a:lnR>
                    <a:lnT>
                      <a:noFill/>
                    </a:lnT>
                    <a:lnB w="12700" cap="flat" cmpd="sng" algn="ctr">
                      <a:solidFill>
                        <a:schemeClr val="accent1"/>
                      </a:solidFill>
                      <a:prstDash val="solid"/>
                      <a:round/>
                      <a:headEnd type="none" w="med" len="med"/>
                      <a:tailEnd type="none" w="med" len="med"/>
                    </a:lnB>
                    <a:lnTlToBr>
                      <a:noFill/>
                    </a:lnTlToBr>
                    <a:lnBlToTr>
                      <a:noFill/>
                    </a:lnBlToTr>
                    <a:solidFill>
                      <a:schemeClr val="accent1">
                        <a:alpha val="20000"/>
                      </a:schemeClr>
                    </a:solidFill>
                  </a:tcPr>
                </a:tc>
                <a:extLst>
                  <a:ext uri="{0D108BD9-81ED-4DB2-BD59-A6C34878D82A}">
                    <a16:rowId xmlns:a16="http://schemas.microsoft.com/office/drawing/2014/main" val="10008"/>
                  </a:ext>
                </a:extLst>
              </a:tr>
            </a:tbl>
          </a:graphicData>
        </a:graphic>
      </p:graphicFrame>
      <p:sp>
        <p:nvSpPr>
          <p:cNvPr id="18448" name="Footer Placeholder 2">
            <a:extLst>
              <a:ext uri="{FF2B5EF4-FFF2-40B4-BE49-F238E27FC236}">
                <a16:creationId xmlns:a16="http://schemas.microsoft.com/office/drawing/2014/main" id="{034169D0-7425-6DE4-CAD7-A9AEE1936E3D}"/>
              </a:ext>
            </a:extLst>
          </p:cNvPr>
          <p:cNvSpPr>
            <a:spLocks noGrp="1"/>
          </p:cNvSpPr>
          <p:nvPr>
            <p:ph type="ftr" sz="quarter" idx="10"/>
          </p:nvPr>
        </p:nvSpPr>
        <p:spPr bwMode="auto">
          <a:xfrm>
            <a:off x="2273908" y="5486400"/>
            <a:ext cx="7644184"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8449" name="Slide Number Placeholder 3">
            <a:extLst>
              <a:ext uri="{FF2B5EF4-FFF2-40B4-BE49-F238E27FC236}">
                <a16:creationId xmlns:a16="http://schemas.microsoft.com/office/drawing/2014/main" id="{D563E645-B89D-C5B1-9BF7-7BA4708B5B6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618F366-1A48-4E55-8EBE-B5A5AA476495}" type="slidenum">
              <a:rPr lang="en-US" altLang="en-US" sz="1200"/>
              <a:pPr/>
              <a:t>30</a:t>
            </a:fld>
            <a:endParaRPr lang="en-US" altLang="en-US" sz="12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A6E8-107E-C5B6-9F53-2CD4C77B2DDA}"/>
              </a:ext>
            </a:extLst>
          </p:cNvPr>
          <p:cNvSpPr>
            <a:spLocks noGrp="1"/>
          </p:cNvSpPr>
          <p:nvPr>
            <p:ph type="title"/>
          </p:nvPr>
        </p:nvSpPr>
        <p:spPr>
          <a:xfrm>
            <a:off x="1559496" y="2276872"/>
            <a:ext cx="9747249" cy="914400"/>
          </a:xfrm>
        </p:spPr>
        <p:txBody>
          <a:bodyPr/>
          <a:lstStyle/>
          <a:p>
            <a:r>
              <a:rPr lang="en-US" dirty="0"/>
              <a:t>What is the future of HR?</a:t>
            </a:r>
            <a:endParaRPr lang="en-GB" dirty="0"/>
          </a:p>
        </p:txBody>
      </p:sp>
    </p:spTree>
    <p:extLst>
      <p:ext uri="{BB962C8B-B14F-4D97-AF65-F5344CB8AC3E}">
        <p14:creationId xmlns:p14="http://schemas.microsoft.com/office/powerpoint/2010/main" val="251472511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686834" y="1153572"/>
            <a:ext cx="3200400" cy="4461163"/>
          </a:xfrm>
        </p:spPr>
        <p:txBody>
          <a:bodyPr>
            <a:normAutofit/>
          </a:bodyPr>
          <a:lstStyle/>
          <a:p>
            <a:r>
              <a:rPr lang="en-GB" b="1">
                <a:solidFill>
                  <a:srgbClr val="FFFFFF"/>
                </a:solidFill>
              </a:rPr>
              <a:t>Future of HRM: Week 1 Reading</a:t>
            </a:r>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419172" y="953293"/>
            <a:ext cx="6906491" cy="5585619"/>
          </a:xfrm>
        </p:spPr>
        <p:txBody>
          <a:bodyPr anchor="ctr">
            <a:normAutofit/>
          </a:bodyPr>
          <a:lstStyle/>
          <a:p>
            <a:r>
              <a:rPr lang="en-GB" dirty="0"/>
              <a:t>HR Trends in 2020: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spTree>
    <p:extLst>
      <p:ext uri="{BB962C8B-B14F-4D97-AF65-F5344CB8AC3E}">
        <p14:creationId xmlns:p14="http://schemas.microsoft.com/office/powerpoint/2010/main" val="325961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841248" y="548640"/>
            <a:ext cx="3600860" cy="5431536"/>
          </a:xfrm>
        </p:spPr>
        <p:txBody>
          <a:bodyPr>
            <a:normAutofit/>
          </a:bodyPr>
          <a:lstStyle/>
          <a:p>
            <a:r>
              <a:rPr lang="en-GB" sz="5400" b="1"/>
              <a:t>Summary</a:t>
            </a:r>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5126418" y="552091"/>
            <a:ext cx="6224335"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388133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EB37-88C4-5FA5-3710-D24CD2C18A05}"/>
              </a:ext>
            </a:extLst>
          </p:cNvPr>
          <p:cNvSpPr>
            <a:spLocks noGrp="1"/>
          </p:cNvSpPr>
          <p:nvPr>
            <p:ph type="title"/>
          </p:nvPr>
        </p:nvSpPr>
        <p:spPr>
          <a:xfrm>
            <a:off x="1222375" y="2348880"/>
            <a:ext cx="9747249" cy="914400"/>
          </a:xfrm>
        </p:spPr>
        <p:txBody>
          <a:bodyPr/>
          <a:lstStyle/>
          <a:p>
            <a:r>
              <a:rPr lang="en-US" dirty="0"/>
              <a:t>Q&amp;A !</a:t>
            </a:r>
            <a:endParaRPr lang="en-GB" dirty="0"/>
          </a:p>
        </p:txBody>
      </p:sp>
    </p:spTree>
    <p:extLst>
      <p:ext uri="{BB962C8B-B14F-4D97-AF65-F5344CB8AC3E}">
        <p14:creationId xmlns:p14="http://schemas.microsoft.com/office/powerpoint/2010/main" val="3740854102"/>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microsoft.com/office/2006/documentManagement/types"/>
    <ds:schemaRef ds:uri="http://purl.org/dc/dcmitype/"/>
    <ds:schemaRef ds:uri="http://purl.org/dc/terms/"/>
    <ds:schemaRef ds:uri="303dbf9b-b85b-46a0-94f1-894078c07ecd"/>
    <ds:schemaRef ds:uri="http://schemas.openxmlformats.org/package/2006/metadata/core-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3247</Words>
  <Application>Microsoft Office PowerPoint</Application>
  <PresentationFormat>Widescreen</PresentationFormat>
  <Paragraphs>260</Paragraphs>
  <Slides>34</Slides>
  <Notes>18</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7" baseType="lpstr">
      <vt:lpstr>Geneva</vt:lpstr>
      <vt:lpstr>MentiText</vt:lpstr>
      <vt:lpstr>ＭＳ Ｐゴシック</vt:lpstr>
      <vt:lpstr>Myriad Pro</vt:lpstr>
      <vt:lpstr>Arial</vt:lpstr>
      <vt:lpstr>Calibri</vt:lpstr>
      <vt:lpstr>Calibri Light</vt:lpstr>
      <vt:lpstr>Open Sans</vt:lpstr>
      <vt:lpstr>Symbol</vt:lpstr>
      <vt:lpstr>Times New Roman</vt:lpstr>
      <vt:lpstr>Wingdings</vt:lpstr>
      <vt:lpstr>20140311PresentationUWTSDTemplate</vt:lpstr>
      <vt:lpstr>Document</vt:lpstr>
      <vt:lpstr>BMMB7025 Managing People in Organisations  Week 1 -  Overview  Dr. Helen Lee  DHTM, MBA, MSC, B.A. (Hons), CHE, CHIA </vt:lpstr>
      <vt:lpstr>Agenda </vt:lpstr>
      <vt:lpstr>Let me introduce myself……</vt:lpstr>
      <vt:lpstr>Welcome on- board </vt:lpstr>
      <vt:lpstr>Your turn to introduce yourself !   </vt:lpstr>
      <vt:lpstr>About your work experience! ……. </vt:lpstr>
      <vt:lpstr>Moodle</vt:lpstr>
      <vt:lpstr>PowerPoint Presentation</vt:lpstr>
      <vt:lpstr>Module Overview </vt:lpstr>
      <vt:lpstr>Module Overview </vt:lpstr>
      <vt:lpstr>Module Overview - Schedule</vt:lpstr>
      <vt:lpstr>Assessments</vt:lpstr>
      <vt:lpstr>To do today</vt:lpstr>
      <vt:lpstr>Before we begin…</vt:lpstr>
      <vt:lpstr>PowerPoint Presentation</vt:lpstr>
      <vt:lpstr>Which country is the most happiest country in the world ? </vt:lpstr>
      <vt:lpstr>PowerPoint Presentation</vt:lpstr>
      <vt:lpstr>Level of happiness  at work </vt:lpstr>
      <vt:lpstr>Sharing session </vt:lpstr>
      <vt:lpstr>In-class activity</vt:lpstr>
      <vt:lpstr>What is HRM?</vt:lpstr>
      <vt:lpstr>Have you ever engaged yourself in people supervision, coaching or management ? </vt:lpstr>
      <vt:lpstr>Personnel Management -&gt; HRM</vt:lpstr>
      <vt:lpstr>Perspectives on HRM</vt:lpstr>
      <vt:lpstr>Approaches to HRM</vt:lpstr>
      <vt:lpstr>The Role of HRM</vt:lpstr>
      <vt:lpstr>PowerPoint Presentation</vt:lpstr>
      <vt:lpstr>HR Functions (2023) </vt:lpstr>
      <vt:lpstr>    </vt:lpstr>
      <vt:lpstr>Table 1.1  Responsibilities of HR Departments- Functions</vt:lpstr>
      <vt:lpstr>What is the future of HR?</vt:lpstr>
      <vt:lpstr>Future of HRM: Week 1 Reading</vt:lpstr>
      <vt:lpstr>Summary</vt:lpstr>
      <vt:lpstr>Q&amp;A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2025-02-05T15:10:05Z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