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1" r:id="rId1"/>
  </p:sldMasterIdLst>
  <p:sldIdLst>
    <p:sldId id="256" r:id="rId2"/>
    <p:sldId id="270" r:id="rId3"/>
    <p:sldId id="271" r:id="rId4"/>
    <p:sldId id="275" r:id="rId5"/>
    <p:sldId id="266" r:id="rId6"/>
    <p:sldId id="259" r:id="rId7"/>
    <p:sldId id="267" r:id="rId8"/>
    <p:sldId id="272" r:id="rId9"/>
    <p:sldId id="274" r:id="rId10"/>
    <p:sldId id="262" r:id="rId11"/>
    <p:sldId id="263" r:id="rId12"/>
    <p:sldId id="265" r:id="rId13"/>
    <p:sldId id="264" r:id="rId14"/>
    <p:sldId id="258" r:id="rId15"/>
    <p:sldId id="268" r:id="rId16"/>
    <p:sldId id="269" r:id="rId17"/>
    <p:sldId id="276" r:id="rId18"/>
    <p:sldId id="27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90FA6D-E2A9-5D92-0F10-9E052888AEC9}" v="716" dt="2024-01-21T23:18:38.241"/>
    <p1510:client id="{2963B696-380A-CD93-9E5B-E551D96C1D08}" v="505" dt="2024-01-21T20:42:50.076"/>
    <p1510:client id="{70E235C0-DEC0-2DB2-5686-0D27B9BC43A0}" v="425" dt="2024-01-21T23:31:16.874"/>
    <p1510:client id="{E1087B9C-9196-75B6-4DC6-56579AE5BE27}" v="192" dt="2024-01-21T00:11:33.4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slide" Target="slides/slide17.xml" Id="rId18" /><Relationship Type="http://schemas.openxmlformats.org/officeDocument/2006/relationships/slide" Target="slides/slide2.xml" Id="rId3" /><Relationship Type="http://schemas.openxmlformats.org/officeDocument/2006/relationships/viewProps" Target="viewProps.xml" Id="rId21"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slide" Target="slides/slide16.xml" Id="rId17" /><Relationship Type="http://schemas.microsoft.com/office/2015/10/relationships/revisionInfo" Target="revisionInfo.xml" Id="rId25"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presProps" Target="presProps.xml" Id="rId20"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tableStyles" Target="tableStyles.xml" Id="rId23" /><Relationship Type="http://schemas.openxmlformats.org/officeDocument/2006/relationships/slide" Target="slides/slide9.xml" Id="rId10" /><Relationship Type="http://schemas.openxmlformats.org/officeDocument/2006/relationships/slide" Target="slides/slide18.xml" Id="rId19"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theme" Target="theme/theme1.xml" Id="rId22"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BBCD4F60-3B00-4DB4-90A4-67F8107A0900}" type="datetime1">
              <a:rPr lang="en-US" smtClean="0"/>
              <a:t>1/21/2024</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288394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626DE685-1B6F-4D7C-AEF2-C9AD71EC467A}" type="datetime1">
              <a:rPr lang="en-US" smtClean="0"/>
              <a:t>1/21/2024</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560475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6E20BAB-D1DB-4DC1-908A-9B5E73715905}" type="datetime1">
              <a:rPr lang="en-US" smtClean="0"/>
              <a:t>1/21/2024</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33256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82D2DD5A-C337-4F22-BED0-547AFC68CFD6}" type="datetime1">
              <a:rPr lang="en-US" smtClean="0"/>
              <a:t>1/21/2024</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655032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FA38DFBF-4DB8-447F-A740-22B1B0F7DDD8}" type="datetime1">
              <a:rPr lang="en-US" smtClean="0"/>
              <a:t>1/21/2024</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165353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8812435-B87A-4434-B86A-1406D5D81959}" type="datetime1">
              <a:rPr lang="en-US" smtClean="0"/>
              <a:t>1/21/2024</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695168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3B850E0-9242-469C-9FA7-447D7E43FF29}" type="datetime1">
              <a:rPr lang="en-US" smtClean="0"/>
              <a:t>1/21/2024</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22006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CA9184C1-634B-4D2F-90E1-C39B48114444}" type="datetime1">
              <a:rPr lang="en-US" smtClean="0"/>
              <a:t>1/21/2024</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9042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602A4FC1-9CCD-4E4B-AB4D-5CAEC19C950B}" type="datetime1">
              <a:rPr lang="en-US" smtClean="0"/>
              <a:t>1/21/2024</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869131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5C12018-AE0B-45B3-8833-1C61B747ADFD}" type="datetime1">
              <a:rPr lang="en-US" smtClean="0"/>
              <a:t>1/21/2024</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551067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BC874D72-DF44-407D-AEE5-0273DD00D922}" type="datetime1">
              <a:rPr lang="en-US" smtClean="0"/>
              <a:t>1/21/2024</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69760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FBA78304-8938-479D-8111-AA943458A814}" type="datetime1">
              <a:rPr lang="en-US" smtClean="0"/>
              <a:t>1/21/2024</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Sample Footer Text</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6271382"/>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youtube.com/watch?v=J4OQQYyA--E"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LL3sSKtBVZY" TargetMode="Externa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developingchild.harvard.edu/resources/inbrief-the-science-of-neglect-video/" TargetMode="External"/><Relationship Id="rId1" Type="http://schemas.openxmlformats.org/officeDocument/2006/relationships/slideLayout" Target="../slideLayouts/slideLayout7.xml"/><Relationship Id="rId4" Type="http://schemas.openxmlformats.org/officeDocument/2006/relationships/hyperlink" Target="https://www.youtube.com/watch?v=m_5u8-QSh6A&amp;t=21s"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qcVQmznxWM4" TargetMode="External"/><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hyperlink" Target="https://doi.org/10.7759/cureus.30656" TargetMode="External"/><Relationship Id="rId13" Type="http://schemas.openxmlformats.org/officeDocument/2006/relationships/hyperlink" Target="https://creativestarlearning.co.uk/early-years-outdoors/simon-nicholson-and-the-theory-of-loose-parts-1-million-thanks/" TargetMode="External"/><Relationship Id="rId3" Type="http://schemas.openxmlformats.org/officeDocument/2006/relationships/hyperlink" Target="https://doi.org/10.1371/journal.pone.0257188" TargetMode="External"/><Relationship Id="rId7" Type="http://schemas.openxmlformats.org/officeDocument/2006/relationships/hyperlink" Target="https://www.brexpatshov.com/child-led-play-in-the-pikler-philosophy/" TargetMode="External"/><Relationship Id="rId12" Type="http://schemas.openxmlformats.org/officeDocument/2006/relationships/hyperlink" Target="https://doi.org/10.11622/smedj.2019025" TargetMode="External"/><Relationship Id="rId2" Type="http://schemas.openxmlformats.org/officeDocument/2006/relationships/hyperlink" Target="https://thousanddays.org/" TargetMode="External"/><Relationship Id="rId1" Type="http://schemas.openxmlformats.org/officeDocument/2006/relationships/slideLayout" Target="../slideLayouts/slideLayout7.xml"/><Relationship Id="rId6" Type="http://schemas.openxmlformats.org/officeDocument/2006/relationships/hyperlink" Target="https://www.pregnancybirthbaby.org.au/the-first-1000-days#:~:text=1%2C000%20days" TargetMode="External"/><Relationship Id="rId11" Type="http://schemas.openxmlformats.org/officeDocument/2006/relationships/hyperlink" Target="https://www.child-focus.org/news/playdates-benefits-for-child-and-parent/#:~:text=Playdates%20are%20crucial%20in%20addressing" TargetMode="External"/><Relationship Id="rId5" Type="http://schemas.openxmlformats.org/officeDocument/2006/relationships/hyperlink" Target="http://www.pregnancybirthbaby.org.au" TargetMode="External"/><Relationship Id="rId10" Type="http://schemas.openxmlformats.org/officeDocument/2006/relationships/hyperlink" Target="http://www.child-focus.org" TargetMode="External"/><Relationship Id="rId4" Type="http://schemas.openxmlformats.org/officeDocument/2006/relationships/hyperlink" Target="https://www.pumpstation.com/blogs/news/top-10-reasons-for-tummy-time" TargetMode="External"/><Relationship Id="rId9" Type="http://schemas.openxmlformats.org/officeDocument/2006/relationships/hyperlink" Target="https://www.verywellmind.com/bronfenbrenner-ecological-model-7643403" TargetMode="External"/><Relationship Id="rId14" Type="http://schemas.openxmlformats.org/officeDocument/2006/relationships/hyperlink" Target="https://doi.org/10.1097/00001163-200607000-00008"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highscope.org/perry-preschool-project/" TargetMode="External"/><Relationship Id="rId13" Type="http://schemas.openxmlformats.org/officeDocument/2006/relationships/hyperlink" Target="https://www.pacey.org.uk/news-and-views/pacey-blog/2019/march-2019/getting-to-grips-with-loose-parts-play/#:~:text=What%20is%20the%20theory%20behind" TargetMode="External"/><Relationship Id="rId3" Type="http://schemas.openxmlformats.org/officeDocument/2006/relationships/hyperlink" Target="https://doi.org/10.1016/j.pedhc.2010.02.005" TargetMode="External"/><Relationship Id="rId7" Type="http://schemas.openxmlformats.org/officeDocument/2006/relationships/hyperlink" Target="https://heckmanequation.org/resource/invest-in-early-childhood-development-reduce-deficits-strengthen-the-economy/" TargetMode="External"/><Relationship Id="rId12" Type="http://schemas.openxmlformats.org/officeDocument/2006/relationships/hyperlink" Target="https://www.pacey.org.uk/" TargetMode="External"/><Relationship Id="rId2" Type="http://schemas.openxmlformats.org/officeDocument/2006/relationships/hyperlink" Target="https://assets.publishing.service.gov.uk/media/642460653d885d000fdade73/Children_s_social_care_stable_homes_consultation_February_2023.pdf" TargetMode="External"/><Relationship Id="rId1" Type="http://schemas.openxmlformats.org/officeDocument/2006/relationships/slideLayout" Target="../slideLayouts/slideLayout7.xml"/><Relationship Id="rId6" Type="http://schemas.openxmlformats.org/officeDocument/2006/relationships/hyperlink" Target="https://developingchild.harvard.edu/resources/inbrief-the-science-of-neglect-video/" TargetMode="External"/><Relationship Id="rId11" Type="http://schemas.openxmlformats.org/officeDocument/2006/relationships/hyperlink" Target="https://publications.parliament.uk/pa/cm201719/cmselect/cmhealth/1496/1496.pdf" TargetMode="External"/><Relationship Id="rId5" Type="http://schemas.openxmlformats.org/officeDocument/2006/relationships/hyperlink" Target="https://www.gowriensw.com.au/thought-leadership/vygotsky-theory#:~:text=Vygotsky" TargetMode="External"/><Relationship Id="rId10" Type="http://schemas.openxmlformats.org/officeDocument/2006/relationships/hyperlink" Target="https://www.ncbi.nlm.nih.gov/books/NBK598813/" TargetMode="External"/><Relationship Id="rId4" Type="http://schemas.openxmlformats.org/officeDocument/2006/relationships/hyperlink" Target="http://www.gowriensw.com.au/" TargetMode="External"/><Relationship Id="rId9" Type="http://schemas.openxmlformats.org/officeDocument/2006/relationships/hyperlink" Target="http://www.ncbi.nlm.nih.gov/"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doi.org/10.7759/cureus.30083" TargetMode="External"/><Relationship Id="rId13" Type="http://schemas.openxmlformats.org/officeDocument/2006/relationships/hyperlink" Target="http://www.england.nhs.uk/" TargetMode="External"/><Relationship Id="rId3" Type="http://schemas.openxmlformats.org/officeDocument/2006/relationships/hyperlink" Target="https://www.probonoeconomics.com/Handlers/Download.ashx?IDMF=a7a2f20d-2ec0-4d6e-8d58-db005c6651fa" TargetMode="External"/><Relationship Id="rId7" Type="http://schemas.openxmlformats.org/officeDocument/2006/relationships/hyperlink" Target="https://doi.org/10.1007/s10826-022-02499-4" TargetMode="External"/><Relationship Id="rId12" Type="http://schemas.openxmlformats.org/officeDocument/2006/relationships/hyperlink" Target="https://www.nhs.uk/" TargetMode="External"/><Relationship Id="rId2" Type="http://schemas.openxmlformats.org/officeDocument/2006/relationships/hyperlink" Target="https://itascaproject.org/wp-content/uploads/Itasca_Project_First_1000_Days_Full_Report.pdf" TargetMode="External"/><Relationship Id="rId1" Type="http://schemas.openxmlformats.org/officeDocument/2006/relationships/slideLayout" Target="../slideLayouts/slideLayout7.xml"/><Relationship Id="rId6" Type="http://schemas.openxmlformats.org/officeDocument/2006/relationships/hyperlink" Target="https://www.youtube.com/watch?v=J4OQQYyA--E" TargetMode="External"/><Relationship Id="rId11" Type="http://schemas.openxmlformats.org/officeDocument/2006/relationships/hyperlink" Target="https://safetosleep.nichd.nih.gov/reduce-risk/tummy-time#:~:text=Supervised%20tummy%20time%20is%20important" TargetMode="External"/><Relationship Id="rId5" Type="http://schemas.openxmlformats.org/officeDocument/2006/relationships/hyperlink" Target="https://www.jrf.org.uk/care/does-money-affect-childrens-outcomes" TargetMode="External"/><Relationship Id="rId15" Type="http://schemas.openxmlformats.org/officeDocument/2006/relationships/hyperlink" Target="https://media.kaboom.org/docs/documents/pdf/ip/Imagination-Playground-Theory-of-Loose-Parts-Simon-Nicholson.pdf" TargetMode="External"/><Relationship Id="rId10" Type="http://schemas.openxmlformats.org/officeDocument/2006/relationships/hyperlink" Target="https://safetosleep.nichd.nih.gov/" TargetMode="External"/><Relationship Id="rId4" Type="http://schemas.openxmlformats.org/officeDocument/2006/relationships/hyperlink" Target="http://www.jrf.org.uk/" TargetMode="External"/><Relationship Id="rId9" Type="http://schemas.openxmlformats.org/officeDocument/2006/relationships/hyperlink" Target="https://www.teachearlyyears.com/under-2s/view/the-pikler-approach-part-1" TargetMode="External"/><Relationship Id="rId14" Type="http://schemas.openxmlformats.org/officeDocument/2006/relationships/hyperlink" Target="https://www.england.nhs.uk/blog/bringing-awareness-to-maternal-mental-health/"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rcm.org.uk/media/4645/parental-emotional-wellbeing-guide.pdf" TargetMode="External"/><Relationship Id="rId3" Type="http://schemas.openxmlformats.org/officeDocument/2006/relationships/hyperlink" Target="https://www.nurseryworld.co.uk/features/article/eyfs-best-practice-all-about-pikler" TargetMode="External"/><Relationship Id="rId7" Type="http://schemas.openxmlformats.org/officeDocument/2006/relationships/hyperlink" Target="https://www.calderdale.gov.uk/ords/nweb/COUNCIL.minutes_pkg.view_doc?p_Type=AR&amp;p_ID=50004" TargetMode="External"/><Relationship Id="rId2" Type="http://schemas.openxmlformats.org/officeDocument/2006/relationships/hyperlink" Target="https://learning.nspcc.org.uk/children-and-families-at-risk/parental-mental-health-problems/" TargetMode="External"/><Relationship Id="rId1" Type="http://schemas.openxmlformats.org/officeDocument/2006/relationships/slideLayout" Target="../slideLayouts/slideLayout7.xml"/><Relationship Id="rId6" Type="http://schemas.openxmlformats.org/officeDocument/2006/relationships/hyperlink" Target="https://phw.nhs.wales/services-and-teams/local-public-health1/cwm-taf-morgannwg-public-health-team/cwm-taf-morgannwg-public-health-documents/cwm-taf-annual-report-of-the-director-of-public-health-2011-first-1000-days-foundations-for-life/" TargetMode="External"/><Relationship Id="rId5" Type="http://schemas.openxmlformats.org/officeDocument/2006/relationships/hyperlink" Target="https://www.pacey.org.uk/Pacey/media/Website-files/PACEY%20member%20practice%20guides%20(PDFs)/PG28-Theories-of-child-development.pdf" TargetMode="External"/><Relationship Id="rId10" Type="http://schemas.openxmlformats.org/officeDocument/2006/relationships/hyperlink" Target="https://www.theeducationpeople.org/blog/exploring-pedagogy-introducing-urie-bronfenbrenner/" TargetMode="External"/><Relationship Id="rId4" Type="http://schemas.openxmlformats.org/officeDocument/2006/relationships/hyperlink" Target="https://www.pacey.org.uk/news-and-views/pacey-blog/2019/march-2019/getting-to-grips-with-loose-parts-play/" TargetMode="External"/><Relationship Id="rId9" Type="http://schemas.openxmlformats.org/officeDocument/2006/relationships/hyperlink" Target="https://doi.org/10.1016/j.clp.2011.08.011"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virtuallabschool.org/infant-toddler/social-and-emotional-development/lesson-3" TargetMode="External"/><Relationship Id="rId3" Type="http://schemas.openxmlformats.org/officeDocument/2006/relationships/hyperlink" Target="https://www.unicef.org.uk/" TargetMode="External"/><Relationship Id="rId7" Type="http://schemas.openxmlformats.org/officeDocument/2006/relationships/hyperlink" Target="http://www.virtuallabschool.org/" TargetMode="External"/><Relationship Id="rId12" Type="http://schemas.openxmlformats.org/officeDocument/2006/relationships/hyperlink" Target="https://doi.org/10.1542/peds.2018-2058" TargetMode="External"/><Relationship Id="rId2" Type="http://schemas.openxmlformats.org/officeDocument/2006/relationships/hyperlink" Target="https://www.unicef-irc.org/article/958-the-first-1000-days-of-life-the-brains-window-of-opportunity.html" TargetMode="External"/><Relationship Id="rId1" Type="http://schemas.openxmlformats.org/officeDocument/2006/relationships/slideLayout" Target="../slideLayouts/slideLayout7.xml"/><Relationship Id="rId6" Type="http://schemas.openxmlformats.org/officeDocument/2006/relationships/hyperlink" Target="https://www.unicef.org.uk/babyfriendly/about/" TargetMode="External"/><Relationship Id="rId11" Type="http://schemas.openxmlformats.org/officeDocument/2006/relationships/hyperlink" Target="https://cdn.who.int/media/docs/default-source/mca-documents/child/early-child-development/clean-safe-and-secure-environments-to-support-ecd.pdf?sfvrsn=d09abfca_1&amp;download=true" TargetMode="External"/><Relationship Id="rId5" Type="http://schemas.openxmlformats.org/officeDocument/2006/relationships/hyperlink" Target="https://www.unicef.org/jamaica/press-releases/marley-family-releases-reimagined-one-love-single-worldwide-support-unicef" TargetMode="External"/><Relationship Id="rId10" Type="http://schemas.openxmlformats.org/officeDocument/2006/relationships/hyperlink" Target="https://www.gov.wales/sites/default/files/publications/2019-07/flying-start-health-programme-guidance_0.pdf" TargetMode="External"/><Relationship Id="rId4" Type="http://schemas.openxmlformats.org/officeDocument/2006/relationships/hyperlink" Target="http://www.unicef.org/" TargetMode="External"/><Relationship Id="rId9" Type="http://schemas.openxmlformats.org/officeDocument/2006/relationships/hyperlink" Target="https://www.gov.wales/sites/default/files/publications/2019-07/families-first-guidance-for-local-authorities_0.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63">
            <a:extLst>
              <a:ext uri="{FF2B5EF4-FFF2-40B4-BE49-F238E27FC236}">
                <a16:creationId xmlns:a16="http://schemas.microsoft.com/office/drawing/2014/main" id="{341BFA31-6544-45C2-9DA0-9E1C5E0B1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1D7DB65D-5EFD-43C1-976E-763AAA2A6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2"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8" name="Straight Connector 67">
            <a:extLst>
              <a:ext uri="{FF2B5EF4-FFF2-40B4-BE49-F238E27FC236}">
                <a16:creationId xmlns:a16="http://schemas.microsoft.com/office/drawing/2014/main" id="{5FBDBD30-F250-4D5E-925B-4796AFC99B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4144434"/>
            <a:ext cx="10591800" cy="0"/>
          </a:xfrm>
          <a:prstGeom prst="line">
            <a:avLst/>
          </a:prstGeom>
          <a:ln w="444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704088" y="4296095"/>
            <a:ext cx="10782299" cy="962076"/>
          </a:xfrm>
        </p:spPr>
        <p:txBody>
          <a:bodyPr>
            <a:normAutofit/>
          </a:bodyPr>
          <a:lstStyle/>
          <a:p>
            <a:r>
              <a:rPr lang="en-US">
                <a:solidFill>
                  <a:schemeClr val="bg1"/>
                </a:solidFill>
                <a:cs typeface="Calibri Light"/>
              </a:rPr>
              <a:t>The First 1000 Days</a:t>
            </a:r>
            <a:endParaRPr lang="en-US">
              <a:solidFill>
                <a:schemeClr val="bg1"/>
              </a:solidFill>
            </a:endParaRPr>
          </a:p>
        </p:txBody>
      </p:sp>
      <p:sp>
        <p:nvSpPr>
          <p:cNvPr id="3" name="Subtitle 2"/>
          <p:cNvSpPr>
            <a:spLocks noGrp="1"/>
          </p:cNvSpPr>
          <p:nvPr>
            <p:ph type="subTitle" idx="1"/>
          </p:nvPr>
        </p:nvSpPr>
        <p:spPr>
          <a:xfrm>
            <a:off x="704088" y="5526418"/>
            <a:ext cx="9972675" cy="543505"/>
          </a:xfrm>
        </p:spPr>
        <p:txBody>
          <a:bodyPr vert="horz" lIns="91440" tIns="45720" rIns="91440" bIns="45720" rtlCol="0" anchor="t">
            <a:normAutofit/>
          </a:bodyPr>
          <a:lstStyle/>
          <a:p>
            <a:endParaRPr lang="en-US">
              <a:solidFill>
                <a:schemeClr val="bg1"/>
              </a:solidFill>
            </a:endParaRPr>
          </a:p>
          <a:p>
            <a:endParaRPr lang="en-US">
              <a:solidFill>
                <a:schemeClr val="bg1"/>
              </a:solidFill>
              <a:cs typeface="Calibri"/>
            </a:endParaRPr>
          </a:p>
        </p:txBody>
      </p:sp>
      <p:pic>
        <p:nvPicPr>
          <p:cNvPr id="22" name="Picture 21">
            <a:extLst>
              <a:ext uri="{FF2B5EF4-FFF2-40B4-BE49-F238E27FC236}">
                <a16:creationId xmlns:a16="http://schemas.microsoft.com/office/drawing/2014/main" id="{818BD345-3FFA-703B-31A5-2A4A4E85BAF4}"/>
              </a:ext>
            </a:extLst>
          </p:cNvPr>
          <p:cNvPicPr>
            <a:picLocks noChangeAspect="1"/>
          </p:cNvPicPr>
          <p:nvPr/>
        </p:nvPicPr>
        <p:blipFill rotWithShape="1">
          <a:blip r:embed="rId2"/>
          <a:srcRect r="13776" b="2"/>
          <a:stretch/>
        </p:blipFill>
        <p:spPr>
          <a:xfrm>
            <a:off x="800100" y="727189"/>
            <a:ext cx="5295900" cy="3070938"/>
          </a:xfrm>
          <a:prstGeom prst="rect">
            <a:avLst/>
          </a:prstGeom>
        </p:spPr>
      </p:pic>
      <p:pic>
        <p:nvPicPr>
          <p:cNvPr id="28" name="Picture 27" descr="Scientists Created an Artificial Early Embryo From Human Skin Cells">
            <a:extLst>
              <a:ext uri="{FF2B5EF4-FFF2-40B4-BE49-F238E27FC236}">
                <a16:creationId xmlns:a16="http://schemas.microsoft.com/office/drawing/2014/main" id="{C6471885-CFED-45EC-8403-76D25A6BE058}"/>
              </a:ext>
            </a:extLst>
          </p:cNvPr>
          <p:cNvPicPr>
            <a:picLocks noChangeAspect="1"/>
          </p:cNvPicPr>
          <p:nvPr/>
        </p:nvPicPr>
        <p:blipFill rotWithShape="1">
          <a:blip r:embed="rId3"/>
          <a:srcRect l="383" r="2616" b="3"/>
          <a:stretch/>
        </p:blipFill>
        <p:spPr>
          <a:xfrm>
            <a:off x="6096000" y="727189"/>
            <a:ext cx="5295900" cy="3070938"/>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6" name="Rectangle 2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a:extLst>
              <a:ext uri="{FF2B5EF4-FFF2-40B4-BE49-F238E27FC236}">
                <a16:creationId xmlns:a16="http://schemas.microsoft.com/office/drawing/2014/main" id="{4E495065-8864-87FB-2BCC-254769963E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3D058F9-970C-2D69-A3CF-953AE47DAA9F}"/>
              </a:ext>
            </a:extLst>
          </p:cNvPr>
          <p:cNvSpPr txBox="1"/>
          <p:nvPr/>
        </p:nvSpPr>
        <p:spPr>
          <a:xfrm>
            <a:off x="6421109" y="1222472"/>
            <a:ext cx="5747184" cy="495443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Aft>
                <a:spcPts val="600"/>
              </a:spcAft>
            </a:pPr>
            <a:r>
              <a:rPr lang="en-US" sz="1000" b="1" u="sng" dirty="0">
                <a:latin typeface="Calibri"/>
                <a:cs typeface="Calibri"/>
              </a:rPr>
              <a:t>What is the First 1000 Days?</a:t>
            </a:r>
            <a:endParaRPr lang="en-US" sz="1000" dirty="0">
              <a:latin typeface="Calibri"/>
              <a:cs typeface="Calibri"/>
            </a:endParaRPr>
          </a:p>
          <a:p>
            <a:r>
              <a:rPr lang="en-US" sz="1000">
                <a:latin typeface="Calibri"/>
                <a:ea typeface="+mn-lt"/>
                <a:cs typeface="+mn-lt"/>
              </a:rPr>
              <a:t>The initial 1,000 days, from conception to age 2, are crucial for a child's brain, body, and immune system development (House of Commons, 2019). Factors during pregnancy and after birth, including health, nutrition, and relationships, profoundly influence a baby's future (UNICEF, 2013).</a:t>
            </a:r>
            <a:endParaRPr lang="en-US" sz="1000">
              <a:latin typeface="Calibri"/>
              <a:ea typeface="Calibri"/>
              <a:cs typeface="Calibri"/>
            </a:endParaRPr>
          </a:p>
          <a:p>
            <a:r>
              <a:rPr lang="en-US" sz="1000" dirty="0">
                <a:latin typeface="Calibri"/>
                <a:ea typeface="+mn-lt"/>
                <a:cs typeface="+mn-lt"/>
              </a:rPr>
              <a:t>In this period, babies require nutritious food, nurturing relationships, safety, playtime, and a wholesome environment to thrive (UNICEF UK, 2016), aligning with the first three stages of Maslow's Hierarchy of Needs. Holistic well-being during these critical days yields benefits, fostering secure attachments for healthy social and emotional development and contributing to optimal brain development with neural pathways supporting cognitive abilities, learning, and memory</a:t>
            </a:r>
            <a:r>
              <a:rPr lang="en-US" sz="1000" dirty="0">
                <a:latin typeface="Calibri"/>
                <a:ea typeface="+mn-lt"/>
                <a:cs typeface="Times New Roman"/>
              </a:rPr>
              <a:t> </a:t>
            </a:r>
            <a:r>
              <a:rPr lang="en-US" sz="1000" dirty="0">
                <a:latin typeface="Times New Roman"/>
                <a:ea typeface="+mn-lt"/>
                <a:cs typeface="Times New Roman"/>
              </a:rPr>
              <a:t>(1000 days.org, 2019)</a:t>
            </a:r>
            <a:r>
              <a:rPr lang="en-US" sz="1000" dirty="0">
                <a:latin typeface="Calibri"/>
                <a:ea typeface="+mn-lt"/>
                <a:cs typeface="+mn-lt"/>
              </a:rPr>
              <a:t>.</a:t>
            </a:r>
            <a:endParaRPr lang="en-US"/>
          </a:p>
        </p:txBody>
      </p:sp>
      <p:sp>
        <p:nvSpPr>
          <p:cNvPr id="2" name="Date Placeholder 1">
            <a:extLst>
              <a:ext uri="{FF2B5EF4-FFF2-40B4-BE49-F238E27FC236}">
                <a16:creationId xmlns:a16="http://schemas.microsoft.com/office/drawing/2014/main" id="{78B2A99A-ECBD-DC32-9CEB-15CA0045D552}"/>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F3B850E0-9242-469C-9FA7-447D7E43FF29}" type="datetime1">
              <a:rPr lang="en-US" smtClean="0"/>
              <a:pPr>
                <a:spcAft>
                  <a:spcPts val="600"/>
                </a:spcAft>
              </a:pPr>
              <a:t>1/21/2024</a:t>
            </a:fld>
            <a:endParaRPr lang="en-US"/>
          </a:p>
        </p:txBody>
      </p:sp>
      <p:sp>
        <p:nvSpPr>
          <p:cNvPr id="3" name="Footer Placeholder 2">
            <a:extLst>
              <a:ext uri="{FF2B5EF4-FFF2-40B4-BE49-F238E27FC236}">
                <a16:creationId xmlns:a16="http://schemas.microsoft.com/office/drawing/2014/main" id="{816E8462-F857-4156-6FE1-BCD1D80D1AAF}"/>
              </a:ext>
            </a:extLst>
          </p:cNvPr>
          <p:cNvSpPr>
            <a:spLocks noGrp="1"/>
          </p:cNvSpPr>
          <p:nvPr>
            <p:ph type="ftr" sz="quarter" idx="11"/>
          </p:nvPr>
        </p:nvSpPr>
        <p:spPr>
          <a:xfrm>
            <a:off x="715383" y="6356350"/>
            <a:ext cx="4539727" cy="365125"/>
          </a:xfrm>
        </p:spPr>
        <p:txBody>
          <a:bodyPr vert="horz" lIns="91440" tIns="45720" rIns="91440" bIns="45720" rtlCol="0" anchor="ctr">
            <a:normAutofit fontScale="40000" lnSpcReduction="20000"/>
          </a:bodyPr>
          <a:lstStyle/>
          <a:p>
            <a:r>
              <a:rPr lang="en-US" sz="600" dirty="0">
                <a:solidFill>
                  <a:srgbClr val="1D2125"/>
                </a:solidFill>
                <a:latin typeface="Calibri"/>
                <a:ea typeface="Calibri"/>
                <a:cs typeface="Calibri"/>
              </a:rPr>
              <a:t>ECEY4005</a:t>
            </a:r>
          </a:p>
          <a:p>
            <a:pPr>
              <a:spcAft>
                <a:spcPts val="600"/>
              </a:spcAft>
            </a:pPr>
            <a:r>
              <a:rPr lang="en-US" sz="600" dirty="0">
                <a:latin typeface="Segoe UI"/>
                <a:cs typeface="Segoe UI"/>
              </a:rPr>
              <a:t>Georgina Davies</a:t>
            </a:r>
          </a:p>
          <a:p>
            <a:pPr>
              <a:spcAft>
                <a:spcPts val="600"/>
              </a:spcAft>
            </a:pPr>
            <a:r>
              <a:rPr lang="en-US" sz="600" dirty="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2223DE7E-CD4A-4BC7-8CC2-72232DDB3290}"/>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2</a:t>
            </a:fld>
            <a:endParaRPr lang="en-US"/>
          </a:p>
        </p:txBody>
      </p:sp>
      <p:sp>
        <p:nvSpPr>
          <p:cNvPr id="8" name="TextBox 7">
            <a:extLst>
              <a:ext uri="{FF2B5EF4-FFF2-40B4-BE49-F238E27FC236}">
                <a16:creationId xmlns:a16="http://schemas.microsoft.com/office/drawing/2014/main" id="{69B1560C-27E9-4617-452B-95DBE584E10C}"/>
              </a:ext>
            </a:extLst>
          </p:cNvPr>
          <p:cNvSpPr txBox="1"/>
          <p:nvPr/>
        </p:nvSpPr>
        <p:spPr>
          <a:xfrm>
            <a:off x="6378617" y="3345873"/>
            <a:ext cx="5748727"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000" b="1" u="sng" dirty="0">
              <a:latin typeface="Calibri"/>
              <a:cs typeface="Calibri"/>
            </a:endParaRPr>
          </a:p>
          <a:p>
            <a:endParaRPr lang="en-US" sz="1000" b="1" u="sng" dirty="0">
              <a:latin typeface="Calibri"/>
              <a:cs typeface="Calibri"/>
            </a:endParaRPr>
          </a:p>
          <a:p>
            <a:endParaRPr lang="en-US" sz="1000" b="1" u="sng" dirty="0">
              <a:latin typeface="Calibri"/>
              <a:cs typeface="Calibri"/>
            </a:endParaRPr>
          </a:p>
          <a:p>
            <a:r>
              <a:rPr lang="en-US" sz="1000" b="1" u="sng" dirty="0">
                <a:latin typeface="Calibri"/>
                <a:cs typeface="Calibri"/>
              </a:rPr>
              <a:t>Why is the First 1000 Days Important?</a:t>
            </a:r>
            <a:br>
              <a:rPr lang="en-US" sz="1000" b="1" u="sng" dirty="0">
                <a:latin typeface="Calibri"/>
                <a:cs typeface="Calibri"/>
              </a:rPr>
            </a:br>
            <a:r>
              <a:rPr lang="en-US" sz="1000" dirty="0">
                <a:latin typeface="Calibri"/>
                <a:cs typeface="Calibri"/>
              </a:rPr>
              <a:t>  </a:t>
            </a:r>
            <a:endParaRPr lang="en-US" sz="1000">
              <a:latin typeface="Calibri"/>
              <a:cs typeface="Calibri"/>
            </a:endParaRPr>
          </a:p>
          <a:p>
            <a:r>
              <a:rPr lang="en-US" sz="1000" dirty="0">
                <a:latin typeface="Calibri"/>
                <a:cs typeface="Calibri"/>
              </a:rPr>
              <a:t> </a:t>
            </a:r>
            <a:r>
              <a:rPr lang="en-US" sz="1000" dirty="0">
                <a:latin typeface="Calibri"/>
                <a:ea typeface="+mn-lt"/>
                <a:cs typeface="+mn-lt"/>
              </a:rPr>
              <a:t>During this crucial stage, a baby's brain undergoes rapid development, surpassing all other life stages, significantly shaping their future. Ensuring a nutritious diet throughout the mother's pregnancy and early childhood is vital for proper learning abilities, physical skills, and emotional development. Insufficient nutrition in the first 1,000 days may lead to adverse outcomes like stunted growth, impaired cognitive development, compromised immune function, and increased susceptibility to illnesses (</a:t>
            </a:r>
            <a:r>
              <a:rPr lang="en-US" sz="1000" dirty="0" err="1">
                <a:latin typeface="Calibri"/>
                <a:ea typeface="+mn-lt"/>
                <a:cs typeface="+mn-lt"/>
              </a:rPr>
              <a:t>Likhar</a:t>
            </a:r>
            <a:r>
              <a:rPr lang="en-US" sz="1000" dirty="0">
                <a:latin typeface="Calibri"/>
                <a:ea typeface="+mn-lt"/>
                <a:cs typeface="+mn-lt"/>
              </a:rPr>
              <a:t> and Patil, 2022).</a:t>
            </a:r>
            <a:endParaRPr lang="en-US" sz="1000" dirty="0">
              <a:latin typeface="Calibri"/>
              <a:ea typeface="Calibri"/>
              <a:cs typeface="Calibri"/>
            </a:endParaRPr>
          </a:p>
          <a:p>
            <a:r>
              <a:rPr lang="en-US" sz="1000" dirty="0">
                <a:latin typeface="Calibri"/>
                <a:ea typeface="+mn-lt"/>
                <a:cs typeface="+mn-lt"/>
              </a:rPr>
              <a:t>Experiencing hunger, stress, or abuse during this period can leave lasting impacts on a child's development. An unsafe or unhealthy environment within the first 1,000 days may affect a child's physical health in later stages (Australia, 2022). Elevated stress hormones, like cortisol, due to prolonged tension, can impact the fetus, leading to miscarriage, fetal growth retardation, premature birth, and postnatal delays.</a:t>
            </a:r>
            <a:endParaRPr lang="en-US" sz="1000" dirty="0">
              <a:latin typeface="Calibri"/>
            </a:endParaRPr>
          </a:p>
          <a:p>
            <a:r>
              <a:rPr lang="en-US" sz="1000" dirty="0">
                <a:latin typeface="Calibri"/>
                <a:cs typeface="Calibri"/>
              </a:rPr>
              <a:t>(Davis and Sandman, 2006). </a:t>
            </a:r>
            <a:endParaRPr lang="en-US" dirty="0">
              <a:latin typeface="Calisto MT"/>
              <a:cs typeface="Calibri"/>
            </a:endParaRPr>
          </a:p>
          <a:p>
            <a:pPr algn="l"/>
            <a:endParaRPr lang="en-US" dirty="0"/>
          </a:p>
        </p:txBody>
      </p:sp>
      <p:pic>
        <p:nvPicPr>
          <p:cNvPr id="20" name="Picture 19" descr="A colorful pyramid with different symbols&#10;&#10;Description automatically generated">
            <a:extLst>
              <a:ext uri="{FF2B5EF4-FFF2-40B4-BE49-F238E27FC236}">
                <a16:creationId xmlns:a16="http://schemas.microsoft.com/office/drawing/2014/main" id="{6B3862FC-5911-5ADF-D5F4-7CA1649F8129}"/>
              </a:ext>
            </a:extLst>
          </p:cNvPr>
          <p:cNvPicPr>
            <a:picLocks noChangeAspect="1"/>
          </p:cNvPicPr>
          <p:nvPr/>
        </p:nvPicPr>
        <p:blipFill>
          <a:blip r:embed="rId2"/>
          <a:stretch>
            <a:fillRect/>
          </a:stretch>
        </p:blipFill>
        <p:spPr>
          <a:xfrm>
            <a:off x="467054" y="1111352"/>
            <a:ext cx="5957455" cy="4578805"/>
          </a:xfrm>
          <a:prstGeom prst="rect">
            <a:avLst/>
          </a:prstGeom>
        </p:spPr>
      </p:pic>
    </p:spTree>
    <p:extLst>
      <p:ext uri="{BB962C8B-B14F-4D97-AF65-F5344CB8AC3E}">
        <p14:creationId xmlns:p14="http://schemas.microsoft.com/office/powerpoint/2010/main" val="923514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1" name="Straight Connector 3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33" name="Rectangle 32">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Connector 33">
            <a:extLst>
              <a:ext uri="{FF2B5EF4-FFF2-40B4-BE49-F238E27FC236}">
                <a16:creationId xmlns:a16="http://schemas.microsoft.com/office/drawing/2014/main" id="{5EF1A8C6-8F60-4EF2-B4D7-A5A5E94F69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D9760AA-CA3F-4C65-B688-B44307731F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A7A4097-85A6-98D9-BD18-2C3A7DFF6985}"/>
              </a:ext>
            </a:extLst>
          </p:cNvPr>
          <p:cNvSpPr txBox="1"/>
          <p:nvPr/>
        </p:nvSpPr>
        <p:spPr>
          <a:xfrm>
            <a:off x="5786186" y="885140"/>
            <a:ext cx="5740362" cy="452187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Aft>
                <a:spcPts val="600"/>
              </a:spcAft>
            </a:pPr>
            <a:endParaRPr lang="en-US" sz="1000" b="1" u="sng" dirty="0"/>
          </a:p>
          <a:p>
            <a:pPr>
              <a:spcAft>
                <a:spcPts val="600"/>
              </a:spcAft>
            </a:pPr>
            <a:endParaRPr lang="en-US" sz="1000" b="1" u="sng" dirty="0"/>
          </a:p>
          <a:p>
            <a:pPr>
              <a:spcAft>
                <a:spcPts val="600"/>
              </a:spcAft>
            </a:pPr>
            <a:r>
              <a:rPr lang="en-US" sz="1000" b="1" u="sng" dirty="0"/>
              <a:t>What Does the Research Say?</a:t>
            </a:r>
            <a:endParaRPr lang="en-US" sz="1000"/>
          </a:p>
          <a:p>
            <a:pPr>
              <a:spcAft>
                <a:spcPts val="600"/>
              </a:spcAft>
            </a:pPr>
            <a:br>
              <a:rPr lang="en-US" dirty="0"/>
            </a:br>
            <a:r>
              <a:rPr lang="en-US" sz="1000" dirty="0">
                <a:latin typeface="Calibri"/>
                <a:ea typeface="+mn-lt"/>
                <a:cs typeface="+mn-lt"/>
              </a:rPr>
              <a:t>Recent neuroscience findings reveal that 80% of a child's brain development occurs within the initial 1000 days of life, profoundly impacting long-term health, learning abilities, and executive function (Itasca Project, 2021). Prioritizing enabling environments and inclusive practices during this period is crucial for children and families' well-being (</a:t>
            </a:r>
            <a:r>
              <a:rPr lang="en-US" sz="1000" dirty="0" err="1">
                <a:latin typeface="Calibri"/>
                <a:ea typeface="+mn-lt"/>
                <a:cs typeface="+mn-lt"/>
              </a:rPr>
              <a:t>HighScope</a:t>
            </a:r>
            <a:r>
              <a:rPr lang="en-US" sz="1000" dirty="0">
                <a:latin typeface="Calibri"/>
                <a:ea typeface="+mn-lt"/>
                <a:cs typeface="+mn-lt"/>
              </a:rPr>
              <a:t>, 2018). Dr. Heckman's research emphasizes that early interventions in health, nutrition, and education during the first 1000 days yield high returns in improved educational outcomes, better health, and increased productivity later in life (Heckman, 2013). While not focused on the first 1000 days, Urie Bronfenbrenner's Ecological Systems Theory underscores the immediate environment's importance, including family and community, in influencing a child's development during this critical period.</a:t>
            </a:r>
            <a:endParaRPr lang="en-US" sz="1000">
              <a:latin typeface="Calisto MT"/>
            </a:endParaRPr>
          </a:p>
          <a:p>
            <a:pPr>
              <a:spcAft>
                <a:spcPts val="600"/>
              </a:spcAft>
            </a:pPr>
            <a:r>
              <a:rPr lang="en-US" sz="1000" dirty="0">
                <a:latin typeface="Calibri"/>
                <a:ea typeface="Calibri"/>
                <a:cs typeface="Calibri"/>
                <a:hlinkClick r:id="rId2"/>
              </a:rPr>
              <a:t>https://www.youtube.com/watch?v=J4OQQYyA--E</a:t>
            </a:r>
            <a:r>
              <a:rPr lang="en-US" sz="1000" dirty="0">
                <a:latin typeface="Calibri"/>
                <a:ea typeface="Calibri"/>
                <a:cs typeface="Calibri"/>
              </a:rPr>
              <a:t>   (Kayla Goodson, 2017)</a:t>
            </a:r>
          </a:p>
          <a:p>
            <a:pPr indent="-228600">
              <a:spcAft>
                <a:spcPts val="600"/>
              </a:spcAft>
              <a:buFont typeface="Arial" panose="020B0604020202020204" pitchFamily="34" charset="0"/>
              <a:buChar char="•"/>
            </a:pPr>
            <a:endParaRPr lang="en-US" sz="1000" dirty="0"/>
          </a:p>
        </p:txBody>
      </p:sp>
      <p:sp>
        <p:nvSpPr>
          <p:cNvPr id="2" name="Date Placeholder 1">
            <a:extLst>
              <a:ext uri="{FF2B5EF4-FFF2-40B4-BE49-F238E27FC236}">
                <a16:creationId xmlns:a16="http://schemas.microsoft.com/office/drawing/2014/main" id="{2CA0DF2C-81B3-166B-9827-65F63EC429C7}"/>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F3B850E0-9242-469C-9FA7-447D7E43FF29}" type="datetime1">
              <a:rPr lang="en-US" smtClean="0"/>
              <a:pPr>
                <a:spcAft>
                  <a:spcPts val="600"/>
                </a:spcAft>
              </a:pPr>
              <a:t>1/21/2024</a:t>
            </a:fld>
            <a:endParaRPr lang="en-US"/>
          </a:p>
        </p:txBody>
      </p:sp>
      <p:sp>
        <p:nvSpPr>
          <p:cNvPr id="3" name="Footer Placeholder 2">
            <a:extLst>
              <a:ext uri="{FF2B5EF4-FFF2-40B4-BE49-F238E27FC236}">
                <a16:creationId xmlns:a16="http://schemas.microsoft.com/office/drawing/2014/main" id="{30967D80-1B5F-1182-026E-C2B3796D3FA5}"/>
              </a:ext>
            </a:extLst>
          </p:cNvPr>
          <p:cNvSpPr>
            <a:spLocks noGrp="1"/>
          </p:cNvSpPr>
          <p:nvPr>
            <p:ph type="ftr" sz="quarter" idx="11"/>
          </p:nvPr>
        </p:nvSpPr>
        <p:spPr>
          <a:xfrm>
            <a:off x="715383" y="6356350"/>
            <a:ext cx="4539727" cy="365125"/>
          </a:xfrm>
        </p:spPr>
        <p:txBody>
          <a:bodyPr vert="horz" lIns="91440" tIns="45720" rIns="91440" bIns="45720" rtlCol="0" anchor="ctr">
            <a:normAutofit fontScale="40000" lnSpcReduction="20000"/>
          </a:bodyPr>
          <a:lstStyle/>
          <a:p>
            <a:r>
              <a:rPr lang="en-US" sz="600" dirty="0">
                <a:solidFill>
                  <a:srgbClr val="1D2125"/>
                </a:solidFill>
                <a:latin typeface="Calibri"/>
                <a:ea typeface="Calibri"/>
                <a:cs typeface="Calibri"/>
              </a:rPr>
              <a:t>ECEY4005</a:t>
            </a:r>
          </a:p>
          <a:p>
            <a:pPr>
              <a:spcAft>
                <a:spcPts val="600"/>
              </a:spcAft>
            </a:pPr>
            <a:r>
              <a:rPr lang="en-US" sz="600" dirty="0">
                <a:latin typeface="Segoe UI"/>
                <a:cs typeface="Segoe UI"/>
              </a:rPr>
              <a:t>Georgina Davies</a:t>
            </a:r>
            <a:endParaRPr lang="en-US" sz="600">
              <a:latin typeface="Segoe UI"/>
              <a:cs typeface="Segoe UI"/>
            </a:endParaRPr>
          </a:p>
          <a:p>
            <a:pPr>
              <a:spcAft>
                <a:spcPts val="600"/>
              </a:spcAft>
            </a:pPr>
            <a:r>
              <a:rPr lang="en-US" sz="600" dirty="0">
                <a:latin typeface="Segoe UI"/>
                <a:cs typeface="Segoe UI"/>
              </a:rPr>
              <a:t>2307571</a:t>
            </a:r>
            <a:endParaRPr lang="en-US" sz="600">
              <a:latin typeface="Segoe UI"/>
              <a:cs typeface="Segoe UI"/>
            </a:endParaRP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72E125D1-B86D-4004-8F70-71D79A0A4F75}"/>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a:t>
            </a:fld>
            <a:endParaRPr lang="en-US"/>
          </a:p>
        </p:txBody>
      </p:sp>
      <p:sp>
        <p:nvSpPr>
          <p:cNvPr id="6" name="TextBox 5">
            <a:extLst>
              <a:ext uri="{FF2B5EF4-FFF2-40B4-BE49-F238E27FC236}">
                <a16:creationId xmlns:a16="http://schemas.microsoft.com/office/drawing/2014/main" id="{F08365F7-8C32-E51F-E070-4DDA1C388F78}"/>
              </a:ext>
            </a:extLst>
          </p:cNvPr>
          <p:cNvSpPr txBox="1"/>
          <p:nvPr/>
        </p:nvSpPr>
        <p:spPr>
          <a:xfrm>
            <a:off x="5787766" y="4303859"/>
            <a:ext cx="6013464"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Calibri"/>
                <a:ea typeface="+mn-lt"/>
                <a:cs typeface="+mn-lt"/>
              </a:rPr>
              <a:t>   The provided image illustrates the increase in synapses within the brain during the initial two years of life. Synapses play a crucial role in information processing within the brain. The early stages of brain development serve as the basis for adaptability and resilience. Experiences hold significant potential to impact this development, with children being particularly susceptible to enduring negative influences during this phase.</a:t>
            </a:r>
            <a:endParaRPr lang="en-US" sz="1000" dirty="0">
              <a:latin typeface="Calibri"/>
              <a:cs typeface="Calibri"/>
            </a:endParaRPr>
          </a:p>
          <a:p>
            <a:r>
              <a:rPr lang="en-US" sz="1000" dirty="0">
                <a:latin typeface="Calibri"/>
                <a:ea typeface="+mn-lt"/>
                <a:cs typeface="+mn-lt"/>
              </a:rPr>
              <a:t>As a result, these early years present a unique opportunity for parents, caregivers, and communities. Positive early experiences wield a profound influence on children's prospects for achievement, success, and happiness, and as such this period serves as a crucial window of opportunity to shape positive outcomes for the developing brain</a:t>
            </a:r>
            <a:r>
              <a:rPr lang="en-US" sz="1000" dirty="0">
                <a:latin typeface="Calibri"/>
                <a:ea typeface="+mn-lt"/>
                <a:cs typeface="Times New Roman"/>
              </a:rPr>
              <a:t> </a:t>
            </a:r>
            <a:r>
              <a:rPr lang="en-US" sz="1000" dirty="0">
                <a:latin typeface="Times New Roman"/>
                <a:ea typeface="+mn-lt"/>
                <a:cs typeface="Times New Roman"/>
              </a:rPr>
              <a:t>(Public Health, 2017)</a:t>
            </a:r>
            <a:r>
              <a:rPr lang="en-US" sz="1000" dirty="0">
                <a:solidFill>
                  <a:srgbClr val="000000"/>
                </a:solidFill>
                <a:latin typeface="Calibri"/>
                <a:ea typeface="+mn-lt"/>
                <a:cs typeface="+mn-lt"/>
              </a:rPr>
              <a:t> </a:t>
            </a:r>
            <a:r>
              <a:rPr lang="en-US" sz="1000" dirty="0">
                <a:solidFill>
                  <a:srgbClr val="D1D5DB"/>
                </a:solidFill>
                <a:ea typeface="+mn-lt"/>
                <a:cs typeface="+mn-lt"/>
              </a:rPr>
              <a:t>.</a:t>
            </a:r>
            <a:endParaRPr lang="en-US" sz="1000" dirty="0"/>
          </a:p>
          <a:p>
            <a:pPr algn="l"/>
            <a:endParaRPr lang="en-US" dirty="0"/>
          </a:p>
        </p:txBody>
      </p:sp>
      <p:pic>
        <p:nvPicPr>
          <p:cNvPr id="11" name="Picture 10">
            <a:extLst>
              <a:ext uri="{FF2B5EF4-FFF2-40B4-BE49-F238E27FC236}">
                <a16:creationId xmlns:a16="http://schemas.microsoft.com/office/drawing/2014/main" id="{F14F1082-5B51-317C-BBFD-1DBC1ACA0296}"/>
              </a:ext>
            </a:extLst>
          </p:cNvPr>
          <p:cNvPicPr>
            <a:picLocks noChangeAspect="1"/>
          </p:cNvPicPr>
          <p:nvPr/>
        </p:nvPicPr>
        <p:blipFill>
          <a:blip r:embed="rId3"/>
          <a:stretch>
            <a:fillRect/>
          </a:stretch>
        </p:blipFill>
        <p:spPr>
          <a:xfrm>
            <a:off x="667823" y="1295400"/>
            <a:ext cx="4673269" cy="4278085"/>
          </a:xfrm>
          <a:prstGeom prst="rect">
            <a:avLst/>
          </a:prstGeom>
        </p:spPr>
      </p:pic>
    </p:spTree>
    <p:extLst>
      <p:ext uri="{BB962C8B-B14F-4D97-AF65-F5344CB8AC3E}">
        <p14:creationId xmlns:p14="http://schemas.microsoft.com/office/powerpoint/2010/main" val="1377399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9887F7-B403-9D7A-2535-7DFF961AFD63}"/>
              </a:ext>
            </a:extLst>
          </p:cNvPr>
          <p:cNvSpPr>
            <a:spLocks noGrp="1"/>
          </p:cNvSpPr>
          <p:nvPr>
            <p:ph type="dt" sz="half" idx="10"/>
          </p:nvPr>
        </p:nvSpPr>
        <p:spPr/>
        <p:txBody>
          <a:bodyPr/>
          <a:lstStyle/>
          <a:p>
            <a:fld id="{F3B850E0-9242-469C-9FA7-447D7E43FF29}" type="datetime1">
              <a:rPr lang="en-US" smtClean="0"/>
              <a:t>1/21/2024</a:t>
            </a:fld>
            <a:endParaRPr lang="en-US"/>
          </a:p>
        </p:txBody>
      </p:sp>
      <p:sp>
        <p:nvSpPr>
          <p:cNvPr id="3" name="Footer Placeholder 2">
            <a:extLst>
              <a:ext uri="{FF2B5EF4-FFF2-40B4-BE49-F238E27FC236}">
                <a16:creationId xmlns:a16="http://schemas.microsoft.com/office/drawing/2014/main" id="{3CC05D40-31F5-3F15-5E99-BAEFFEE7265C}"/>
              </a:ext>
            </a:extLst>
          </p:cNvPr>
          <p:cNvSpPr>
            <a:spLocks noGrp="1"/>
          </p:cNvSpPr>
          <p:nvPr>
            <p:ph type="ftr" sz="quarter" idx="11"/>
          </p:nvPr>
        </p:nvSpPr>
        <p:spPr/>
        <p:txBody>
          <a:bodyPr/>
          <a:lstStyle/>
          <a:p>
            <a:r>
              <a:rPr lang="en-US" sz="600">
                <a:solidFill>
                  <a:srgbClr val="1D2125"/>
                </a:solidFill>
                <a:latin typeface="Calibri"/>
                <a:ea typeface="Calibri"/>
                <a:cs typeface="Calibri"/>
              </a:rPr>
              <a:t>ECEY4005</a:t>
            </a:r>
          </a:p>
          <a:p>
            <a:pPr>
              <a:spcAft>
                <a:spcPts val="600"/>
              </a:spcAft>
            </a:pPr>
            <a:r>
              <a:rPr lang="en-US" sz="600">
                <a:latin typeface="Segoe UI"/>
                <a:cs typeface="Segoe UI"/>
              </a:rPr>
              <a:t>Georgina Davies</a:t>
            </a:r>
            <a:endParaRPr lang="en-US" sz="600" dirty="0">
              <a:latin typeface="Segoe UI"/>
              <a:cs typeface="Segoe UI"/>
            </a:endParaRPr>
          </a:p>
          <a:p>
            <a:pPr>
              <a:spcAft>
                <a:spcPts val="600"/>
              </a:spcAft>
            </a:pPr>
            <a:r>
              <a:rPr lang="en-US" sz="600">
                <a:latin typeface="Segoe UI"/>
                <a:cs typeface="Segoe UI"/>
              </a:rPr>
              <a:t>2307571</a:t>
            </a:r>
            <a:endParaRPr lang="en-US" sz="600" dirty="0">
              <a:latin typeface="Segoe UI"/>
              <a:cs typeface="Segoe UI"/>
            </a:endParaRP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0B001141-0B0D-F742-4004-5E6F4DFFB97C}"/>
              </a:ext>
            </a:extLst>
          </p:cNvPr>
          <p:cNvSpPr>
            <a:spLocks noGrp="1"/>
          </p:cNvSpPr>
          <p:nvPr>
            <p:ph type="sldNum" sz="quarter" idx="12"/>
          </p:nvPr>
        </p:nvSpPr>
        <p:spPr/>
        <p:txBody>
          <a:bodyPr/>
          <a:lstStyle/>
          <a:p>
            <a:fld id="{87E7843D-FF13-4365-9478-9625B70A2705}" type="slidenum">
              <a:rPr lang="en-US" smtClean="0"/>
              <a:t>4</a:t>
            </a:fld>
            <a:endParaRPr lang="en-US"/>
          </a:p>
        </p:txBody>
      </p:sp>
      <p:pic>
        <p:nvPicPr>
          <p:cNvPr id="6" name="Picture 5" descr="A group of people holding hands&#10;&#10;Description automatically generated">
            <a:extLst>
              <a:ext uri="{FF2B5EF4-FFF2-40B4-BE49-F238E27FC236}">
                <a16:creationId xmlns:a16="http://schemas.microsoft.com/office/drawing/2014/main" id="{1AEF6FAB-A478-4A7E-02A0-F357ABA32FFA}"/>
              </a:ext>
            </a:extLst>
          </p:cNvPr>
          <p:cNvPicPr>
            <a:picLocks noChangeAspect="1"/>
          </p:cNvPicPr>
          <p:nvPr/>
        </p:nvPicPr>
        <p:blipFill>
          <a:blip r:embed="rId2"/>
          <a:stretch>
            <a:fillRect/>
          </a:stretch>
        </p:blipFill>
        <p:spPr>
          <a:xfrm>
            <a:off x="450395" y="1151185"/>
            <a:ext cx="4849431" cy="3679867"/>
          </a:xfrm>
          <a:prstGeom prst="rect">
            <a:avLst/>
          </a:prstGeom>
        </p:spPr>
      </p:pic>
      <p:sp>
        <p:nvSpPr>
          <p:cNvPr id="7" name="TextBox 6">
            <a:extLst>
              <a:ext uri="{FF2B5EF4-FFF2-40B4-BE49-F238E27FC236}">
                <a16:creationId xmlns:a16="http://schemas.microsoft.com/office/drawing/2014/main" id="{DC117ED4-5588-0E6B-E065-DF7613D6BA4D}"/>
              </a:ext>
            </a:extLst>
          </p:cNvPr>
          <p:cNvSpPr txBox="1"/>
          <p:nvPr/>
        </p:nvSpPr>
        <p:spPr>
          <a:xfrm>
            <a:off x="5366195" y="697605"/>
            <a:ext cx="6536029"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latin typeface="Calibri"/>
                <a:cs typeface="Calibri"/>
              </a:rPr>
              <a:t>Professional Partnerships</a:t>
            </a:r>
            <a:endParaRPr lang="en-US" dirty="0">
              <a:latin typeface="Calibri"/>
              <a:cs typeface="Calibri"/>
            </a:endParaRPr>
          </a:p>
          <a:p>
            <a:endParaRPr lang="en-US" dirty="0">
              <a:latin typeface="Calibri"/>
              <a:cs typeface="Calibri"/>
            </a:endParaRPr>
          </a:p>
          <a:p>
            <a:r>
              <a:rPr lang="en-US" sz="1000" dirty="0">
                <a:latin typeface="Calibri"/>
                <a:cs typeface="Calibri"/>
              </a:rPr>
              <a:t>Urie Bronfenbrenner's ecological systems theory highlights the interconnectedness of various systems influencing a child's development. Effective partnerships during the first 1000 days align with this theory by emphasizing the importance of positive interactions within the microsystem, coordinated efforts in the mesosystem, external support in the </a:t>
            </a:r>
            <a:r>
              <a:rPr lang="en-US" sz="1000" dirty="0" err="1">
                <a:latin typeface="Calibri"/>
                <a:cs typeface="Calibri"/>
              </a:rPr>
              <a:t>exosystem</a:t>
            </a:r>
            <a:r>
              <a:rPr lang="en-US" sz="1000" dirty="0">
                <a:latin typeface="Calibri"/>
                <a:cs typeface="Calibri"/>
              </a:rPr>
              <a:t>, and influencing cultural and societal values in the macrosystem (The Early Years &amp; Childcare Service, 2021)</a:t>
            </a:r>
            <a:r>
              <a:rPr lang="en-US" sz="1000" dirty="0">
                <a:latin typeface="Times New Roman"/>
                <a:cs typeface="Times New Roman"/>
              </a:rPr>
              <a:t>.</a:t>
            </a:r>
            <a:r>
              <a:rPr lang="en-US" sz="1000" dirty="0">
                <a:latin typeface="Calibri"/>
                <a:cs typeface="Calibri"/>
              </a:rPr>
              <a:t> By understanding and applying Bronfenbrenner's ecological systems perspective, practitioners can enhance their approach to creating a comprehensive and supportive environment for children during this critical developmental period.</a:t>
            </a:r>
          </a:p>
          <a:p>
            <a:r>
              <a:rPr lang="en-US" sz="1000" dirty="0">
                <a:latin typeface="Calibri"/>
                <a:cs typeface="Calibri"/>
              </a:rPr>
              <a:t>These professionals play a central role in fostering holistic child development and addressing physical, cognitive, emotional, and social aspects. Early intervention is key, as practitioners promptly identify and address developmental delays. To this end Early years practitioners play a pivotal role in establishing and fostering professional partnerships during the first 1000 days of a child's life. These partnerships are essential for providing comprehensive support to children and their families (Choo et al., 2019). Below are some professional collaborations that early years practitioners may help develop:</a:t>
            </a:r>
            <a:endParaRPr lang="en-US" dirty="0"/>
          </a:p>
        </p:txBody>
      </p:sp>
      <p:sp>
        <p:nvSpPr>
          <p:cNvPr id="8" name="TextBox 7">
            <a:extLst>
              <a:ext uri="{FF2B5EF4-FFF2-40B4-BE49-F238E27FC236}">
                <a16:creationId xmlns:a16="http://schemas.microsoft.com/office/drawing/2014/main" id="{BD872376-680C-FE47-776C-3B45CB72F7D7}"/>
              </a:ext>
            </a:extLst>
          </p:cNvPr>
          <p:cNvSpPr txBox="1"/>
          <p:nvPr/>
        </p:nvSpPr>
        <p:spPr>
          <a:xfrm>
            <a:off x="7276563" y="3166055"/>
            <a:ext cx="4851040"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sz="1200" dirty="0">
              <a:latin typeface="Segoe UI"/>
              <a:cs typeface="Segoe UI"/>
            </a:endParaRPr>
          </a:p>
          <a:p>
            <a:r>
              <a:rPr lang="en-US" sz="1200" b="1" u="sng" dirty="0">
                <a:latin typeface="Segoe UI"/>
                <a:cs typeface="Segoe UI"/>
              </a:rPr>
              <a:t>Social Workers and Family Support Services </a:t>
            </a:r>
            <a:endParaRPr lang="en-US" sz="1200" dirty="0">
              <a:latin typeface="Segoe UI"/>
              <a:cs typeface="Segoe UI"/>
            </a:endParaRPr>
          </a:p>
          <a:p>
            <a:r>
              <a:rPr lang="en-US" sz="1000" dirty="0">
                <a:latin typeface="Calibri"/>
                <a:cs typeface="Calibri"/>
              </a:rPr>
              <a:t>Collaborating with social workers and family support services is pivotal for early years practitioners, as it establishes a comprehensive and integrated framework for supporting the holistic development and well-being of children and families. These partnerships offer a range of benefits that contribute to a more inclusive and supportive environment </a:t>
            </a:r>
            <a:r>
              <a:rPr lang="en-US" sz="1000" dirty="0">
                <a:latin typeface="Times New Roman"/>
                <a:cs typeface="Times New Roman"/>
              </a:rPr>
              <a:t>(Welsh Government, 2017)</a:t>
            </a:r>
            <a:r>
              <a:rPr lang="en-US" sz="1000" dirty="0">
                <a:latin typeface="Calibri"/>
                <a:cs typeface="Calibri"/>
              </a:rPr>
              <a:t>. Social workers bring expertise in understanding and addressing complex social and emotional challenges within families. By collaborating with these professionals, early years practitioners gain insights that enable them to identify and address social and emotional needs of children effectively.</a:t>
            </a:r>
          </a:p>
          <a:p>
            <a:r>
              <a:rPr lang="en-US" sz="1000" dirty="0">
                <a:latin typeface="Calibri"/>
                <a:cs typeface="Calibri"/>
              </a:rPr>
              <a:t>Social workers often work closely with vulnerable or at-risk families facing various challenges. Partnering with social workers allows early years practitioners to extend their support to families dealing with issues such as poverty, domestic violence, or housing instability. This collaboration helps create a more inclusive environment where every child has the opportunity to thrive </a:t>
            </a:r>
            <a:r>
              <a:rPr lang="en-US" sz="1000" dirty="0">
                <a:latin typeface="Times New Roman"/>
                <a:cs typeface="Times New Roman"/>
              </a:rPr>
              <a:t>(Department Of Education, 2023)</a:t>
            </a:r>
            <a:r>
              <a:rPr lang="en-US" sz="1000" dirty="0">
                <a:latin typeface="Calibri"/>
                <a:cs typeface="Calibri"/>
              </a:rPr>
              <a:t>.</a:t>
            </a:r>
            <a:endParaRPr lang="en-US" dirty="0"/>
          </a:p>
        </p:txBody>
      </p:sp>
      <p:sp>
        <p:nvSpPr>
          <p:cNvPr id="9" name="TextBox 8">
            <a:extLst>
              <a:ext uri="{FF2B5EF4-FFF2-40B4-BE49-F238E27FC236}">
                <a16:creationId xmlns:a16="http://schemas.microsoft.com/office/drawing/2014/main" id="{D0ED2406-7579-57C2-AB5E-91793203E12C}"/>
              </a:ext>
            </a:extLst>
          </p:cNvPr>
          <p:cNvSpPr txBox="1"/>
          <p:nvPr/>
        </p:nvSpPr>
        <p:spPr>
          <a:xfrm>
            <a:off x="332703" y="4926171"/>
            <a:ext cx="602087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u="sng" dirty="0">
                <a:latin typeface="Segoe UI"/>
                <a:cs typeface="Segoe UI"/>
              </a:rPr>
              <a:t>Health Visitors</a:t>
            </a:r>
            <a:endParaRPr lang="en-US" sz="1200" dirty="0">
              <a:latin typeface="Segoe UI"/>
              <a:cs typeface="Segoe UI"/>
            </a:endParaRPr>
          </a:p>
          <a:p>
            <a:r>
              <a:rPr lang="en-US" sz="1000" dirty="0">
                <a:latin typeface="Calibri"/>
                <a:cs typeface="Calibri"/>
              </a:rPr>
              <a:t>Collaborating with health visitors and doctors ensures that children receive regular health check-ups, vaccinations, and timely medical interventions if needed. Health visitors often have established relationships with families, built on trust and confidence (Doi, Jepson and Hardie, 2017). Early years practitioners, by partnering with health visitors, can leverage these existing relationships to create a seamless and supportive experience for families as they navigate both health and developmental aspects. This partnership contributes to monitoring and promoting the overall health and well-being of the child </a:t>
            </a:r>
            <a:r>
              <a:rPr lang="en-US" sz="1000" dirty="0">
                <a:latin typeface="Times New Roman"/>
                <a:cs typeface="Times New Roman"/>
              </a:rPr>
              <a:t>(Welsh Government, 2017b)</a:t>
            </a:r>
            <a:r>
              <a:rPr lang="en-US" sz="1000" dirty="0">
                <a:latin typeface="Calibri"/>
                <a:cs typeface="Calibri"/>
              </a:rPr>
              <a:t>.</a:t>
            </a:r>
            <a:endParaRPr lang="en-US" dirty="0"/>
          </a:p>
        </p:txBody>
      </p:sp>
    </p:spTree>
    <p:extLst>
      <p:ext uri="{BB962C8B-B14F-4D97-AF65-F5344CB8AC3E}">
        <p14:creationId xmlns:p14="http://schemas.microsoft.com/office/powerpoint/2010/main" val="3701166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1" name="Straight Connector 8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85" name="Rectangle 8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7" name="Straight Connector 86">
            <a:extLst>
              <a:ext uri="{FF2B5EF4-FFF2-40B4-BE49-F238E27FC236}">
                <a16:creationId xmlns:a16="http://schemas.microsoft.com/office/drawing/2014/main" id="{5EF1A8C6-8F60-4EF2-B4D7-A5A5E94F69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FD9760AA-CA3F-4C65-B688-B44307731F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2FDD621C-93F9-F36E-FD7A-8771E111E41D}"/>
              </a:ext>
            </a:extLst>
          </p:cNvPr>
          <p:cNvSpPr txBox="1"/>
          <p:nvPr/>
        </p:nvSpPr>
        <p:spPr>
          <a:xfrm>
            <a:off x="4884378" y="1814396"/>
            <a:ext cx="6607534" cy="4015187"/>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spcAft>
                <a:spcPts val="600"/>
              </a:spcAft>
            </a:pPr>
            <a:r>
              <a:rPr lang="en-US" sz="1200" b="1" u="sng" dirty="0">
                <a:latin typeface="Calibri"/>
                <a:ea typeface="Calibri"/>
                <a:cs typeface="Calibri"/>
              </a:rPr>
              <a:t>Partnerships with Parents</a:t>
            </a:r>
            <a:endParaRPr lang="en-US" sz="1200" dirty="0">
              <a:latin typeface="Calibri"/>
              <a:ea typeface="Calibri"/>
              <a:cs typeface="Calibri"/>
            </a:endParaRPr>
          </a:p>
          <a:p>
            <a:pPr>
              <a:spcAft>
                <a:spcPts val="600"/>
              </a:spcAft>
            </a:pPr>
            <a:endParaRPr lang="en-US" sz="1000" b="1" u="sng" dirty="0">
              <a:latin typeface="Calibri"/>
              <a:ea typeface="Calibri"/>
              <a:cs typeface="Calibri"/>
            </a:endParaRPr>
          </a:p>
          <a:p>
            <a:pPr>
              <a:spcAft>
                <a:spcPts val="600"/>
              </a:spcAft>
            </a:pPr>
            <a:r>
              <a:rPr lang="en-US" sz="1000" dirty="0">
                <a:latin typeface="Calibri"/>
                <a:ea typeface="Calibri"/>
                <a:cs typeface="Calibri"/>
              </a:rPr>
              <a:t>   </a:t>
            </a:r>
          </a:p>
          <a:p>
            <a:pPr>
              <a:spcAft>
                <a:spcPts val="600"/>
              </a:spcAft>
            </a:pPr>
            <a:endParaRPr lang="en-US" sz="1000" dirty="0">
              <a:ea typeface="+mn-lt"/>
              <a:cs typeface="+mn-lt"/>
            </a:endParaRPr>
          </a:p>
          <a:p>
            <a:pPr>
              <a:spcAft>
                <a:spcPts val="600"/>
              </a:spcAft>
            </a:pPr>
            <a:r>
              <a:rPr lang="en-US" sz="1000" dirty="0">
                <a:latin typeface="Calibri"/>
                <a:ea typeface="+mn-lt"/>
                <a:cs typeface="+mn-lt"/>
              </a:rPr>
              <a:t>Building a positive relationship between early years practitioners and parents is crucial for holistic child development, aligning with Vygotsky, Bowlby, and Bronfenbrenner's theories. This collaborative partnership, thriving in an enabling environment, fosters inclusive practices (Professional Association for Childcare and Early Years, 2016). It allows valuable information exchange, creating a sociocultural learning environment and supporting secure attachments, as highlighted by Bowlby, within Bronfenbrenner's ecological systems theory. Integrating enabling environments ensures comprehensive addressing of a child's strengths, challenges, and individual needs. Maternal factors significantly shape a child's development, from physical health to environmental conditions. Recognizing and addressing these factors, especially maternal health, are vital for effective support and optimal child development (Ahmad et al., 2021). Supporting maternal mental health is equally crucial, considering its profound impact on the child's emotional environment. Offering mental health services, counseling, and resources is imperative, along with creating awareness and fostering an open dialogue to destigmatize postpartum mental health issues (Chauhan and Potdar, 2022; NSPCC, 2019; NHS England, 2022). Collaborative partnerships among professionals and support services streamline information sharing, coordinate interventions, and create a seamless, personalized support system empowering mothers and fostering children's well-being during their critical early years.</a:t>
            </a:r>
            <a:endParaRPr lang="en-US">
              <a:latin typeface="Calibri"/>
            </a:endParaRPr>
          </a:p>
        </p:txBody>
      </p:sp>
      <p:sp>
        <p:nvSpPr>
          <p:cNvPr id="2" name="Date Placeholder 1">
            <a:extLst>
              <a:ext uri="{FF2B5EF4-FFF2-40B4-BE49-F238E27FC236}">
                <a16:creationId xmlns:a16="http://schemas.microsoft.com/office/drawing/2014/main" id="{4AF6E0E9-A231-2BB0-0D24-76DD0F2DB7FE}"/>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F3B850E0-9242-469C-9FA7-447D7E43FF29}" type="datetime1">
              <a:rPr lang="en-US" smtClean="0"/>
              <a:pPr>
                <a:spcAft>
                  <a:spcPts val="600"/>
                </a:spcAft>
              </a:pPr>
              <a:t>1/21/2024</a:t>
            </a:fld>
            <a:endParaRPr lang="en-US"/>
          </a:p>
        </p:txBody>
      </p:sp>
      <p:sp>
        <p:nvSpPr>
          <p:cNvPr id="3" name="Footer Placeholder 2">
            <a:extLst>
              <a:ext uri="{FF2B5EF4-FFF2-40B4-BE49-F238E27FC236}">
                <a16:creationId xmlns:a16="http://schemas.microsoft.com/office/drawing/2014/main" id="{E7AE3812-C146-7B68-470F-3E4A6D40BB18}"/>
              </a:ext>
            </a:extLst>
          </p:cNvPr>
          <p:cNvSpPr>
            <a:spLocks noGrp="1"/>
          </p:cNvSpPr>
          <p:nvPr>
            <p:ph type="ftr" sz="quarter" idx="11"/>
          </p:nvPr>
        </p:nvSpPr>
        <p:spPr>
          <a:xfrm>
            <a:off x="715383" y="6356350"/>
            <a:ext cx="4539727" cy="365125"/>
          </a:xfrm>
        </p:spPr>
        <p:txBody>
          <a:bodyPr vert="horz" lIns="91440" tIns="45720" rIns="91440" bIns="45720" rtlCol="0" anchor="ctr">
            <a:normAutofit fontScale="40000" lnSpcReduction="20000"/>
          </a:bodyPr>
          <a:lstStyle/>
          <a:p>
            <a:r>
              <a:rPr lang="en-US" sz="600">
                <a:solidFill>
                  <a:srgbClr val="1D2125"/>
                </a:solidFill>
                <a:latin typeface="Calibri"/>
                <a:ea typeface="Calibri"/>
                <a:cs typeface="Calibri"/>
              </a:rPr>
              <a:t>ECEY4005</a:t>
            </a:r>
          </a:p>
          <a:p>
            <a:pPr>
              <a:spcAft>
                <a:spcPts val="600"/>
              </a:spcAft>
            </a:pPr>
            <a:r>
              <a:rPr lang="en-US" sz="600" dirty="0">
                <a:latin typeface="Segoe UI"/>
                <a:cs typeface="Segoe UI"/>
              </a:rPr>
              <a:t>Georgina Davies</a:t>
            </a:r>
          </a:p>
          <a:p>
            <a:pPr>
              <a:spcAft>
                <a:spcPts val="600"/>
              </a:spcAft>
            </a:pPr>
            <a:r>
              <a:rPr lang="en-US" sz="60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4500BCD0-CC83-7853-D3F6-104931CA70D6}"/>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dirty="0" smtClean="0"/>
              <a:pPr>
                <a:lnSpc>
                  <a:spcPct val="90000"/>
                </a:lnSpc>
                <a:spcAft>
                  <a:spcPts val="600"/>
                </a:spcAft>
              </a:pPr>
              <a:t>5</a:t>
            </a:fld>
            <a:endParaRPr lang="en-US"/>
          </a:p>
        </p:txBody>
      </p:sp>
      <p:pic>
        <p:nvPicPr>
          <p:cNvPr id="5" name="Picture 4" descr="A diagram of different colors of the same color with Crust in the background&#10;&#10;Description automatically generated">
            <a:extLst>
              <a:ext uri="{FF2B5EF4-FFF2-40B4-BE49-F238E27FC236}">
                <a16:creationId xmlns:a16="http://schemas.microsoft.com/office/drawing/2014/main" id="{F742908F-034E-D319-56AB-AD894B3DA340}"/>
              </a:ext>
            </a:extLst>
          </p:cNvPr>
          <p:cNvPicPr>
            <a:picLocks noChangeAspect="1"/>
          </p:cNvPicPr>
          <p:nvPr/>
        </p:nvPicPr>
        <p:blipFill>
          <a:blip r:embed="rId2"/>
          <a:stretch>
            <a:fillRect/>
          </a:stretch>
        </p:blipFill>
        <p:spPr>
          <a:xfrm>
            <a:off x="800099" y="1985641"/>
            <a:ext cx="3761741" cy="3726336"/>
          </a:xfrm>
          <a:prstGeom prst="rect">
            <a:avLst/>
          </a:prstGeom>
        </p:spPr>
      </p:pic>
    </p:spTree>
    <p:extLst>
      <p:ext uri="{BB962C8B-B14F-4D97-AF65-F5344CB8AC3E}">
        <p14:creationId xmlns:p14="http://schemas.microsoft.com/office/powerpoint/2010/main" val="2723846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4" name="Straight Connector 23">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8" name="Rectangle 27">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29">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15100" y="723900"/>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8" name="Picture 7" descr="A diagram of a child&amp;#39;s life cycle&#10;&#10;Description automatically generated">
            <a:extLst>
              <a:ext uri="{FF2B5EF4-FFF2-40B4-BE49-F238E27FC236}">
                <a16:creationId xmlns:a16="http://schemas.microsoft.com/office/drawing/2014/main" id="{1A45CA86-F8C9-4612-10A9-94BE42A1F497}"/>
              </a:ext>
            </a:extLst>
          </p:cNvPr>
          <p:cNvPicPr>
            <a:picLocks noChangeAspect="1"/>
          </p:cNvPicPr>
          <p:nvPr/>
        </p:nvPicPr>
        <p:blipFill>
          <a:blip r:embed="rId2"/>
          <a:stretch>
            <a:fillRect/>
          </a:stretch>
        </p:blipFill>
        <p:spPr>
          <a:xfrm>
            <a:off x="373536" y="1284365"/>
            <a:ext cx="4686980" cy="4491881"/>
          </a:xfrm>
          <a:prstGeom prst="rect">
            <a:avLst/>
          </a:prstGeom>
        </p:spPr>
      </p:pic>
      <p:sp>
        <p:nvSpPr>
          <p:cNvPr id="5" name="TextBox 4">
            <a:extLst>
              <a:ext uri="{FF2B5EF4-FFF2-40B4-BE49-F238E27FC236}">
                <a16:creationId xmlns:a16="http://schemas.microsoft.com/office/drawing/2014/main" id="{1DECAAE4-FB72-6D79-368E-194E0F0EBBD5}"/>
              </a:ext>
            </a:extLst>
          </p:cNvPr>
          <p:cNvSpPr txBox="1"/>
          <p:nvPr/>
        </p:nvSpPr>
        <p:spPr>
          <a:xfrm>
            <a:off x="5206704" y="1790925"/>
            <a:ext cx="6942170" cy="467537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spcAft>
                <a:spcPts val="600"/>
              </a:spcAft>
            </a:pPr>
            <a:r>
              <a:rPr lang="en-US" sz="1200" b="1" u="sng" dirty="0">
                <a:latin typeface="Calibri"/>
                <a:ea typeface="Calibri"/>
                <a:cs typeface="Calibri"/>
              </a:rPr>
              <a:t>What is Exceptional Care?</a:t>
            </a:r>
            <a:endParaRPr lang="en-US" sz="1200"/>
          </a:p>
          <a:p>
            <a:r>
              <a:rPr lang="en-US" sz="1000" dirty="0">
                <a:latin typeface="Calibri"/>
                <a:ea typeface="Calibri"/>
                <a:cs typeface="Calibri"/>
              </a:rPr>
              <a:t>   </a:t>
            </a:r>
            <a:br>
              <a:rPr lang="en-US" dirty="0"/>
            </a:br>
            <a:r>
              <a:rPr lang="en-US" sz="1000" dirty="0">
                <a:latin typeface="Calibri"/>
                <a:ea typeface="+mn-lt"/>
                <a:cs typeface="+mn-lt"/>
              </a:rPr>
              <a:t>   Providing exceptional care within the first 1000 days is an all-encompassing endeavor, covering prenatal care, early childhood healthcare, nutrition, stimulation, safety, and emotional support. It is imperative that governments, healthcare providers, and communities prioritize initiatives during these formative years. The cornerstone of this care is comprehensive prenatal care, ensuring expectant mothers receive not only proper medical attention but also crucial nutritional support, setting the stage for a healthy start in life (Public Health Wales, 2011).</a:t>
            </a:r>
            <a:endParaRPr lang="en-US" sz="1000" dirty="0">
              <a:latin typeface="Calibri"/>
              <a:ea typeface="Calibri"/>
              <a:cs typeface="Calibri"/>
            </a:endParaRPr>
          </a:p>
          <a:p>
            <a:r>
              <a:rPr lang="en-US" sz="1000" dirty="0">
                <a:latin typeface="Calibri"/>
                <a:ea typeface="+mn-lt"/>
                <a:cs typeface="+mn-lt"/>
              </a:rPr>
              <a:t>After birth, maintaining a dedicated focus on healthcare is paramount. Regular check-ups, vaccinations, and monitoring of developmental milestones form integral components of this proactive approach, facilitating early identification and intervention to minimize long-term impacts and promote overall well-being. Adequate nutrition, addressing both maternal needs during pregnancy and the nutritional requirements of the child during infancy and early childhood, is pivotal for optimal growth and development, influencing physical health, cognitive abilities, and immune function.</a:t>
            </a:r>
            <a:endParaRPr lang="en-US" sz="1000" dirty="0">
              <a:latin typeface="Calibri"/>
              <a:ea typeface="Calibri"/>
              <a:cs typeface="Calibri"/>
            </a:endParaRPr>
          </a:p>
          <a:p>
            <a:r>
              <a:rPr lang="en-US" sz="1000" dirty="0">
                <a:latin typeface="Calibri"/>
                <a:ea typeface="+mn-lt"/>
                <a:cs typeface="+mn-lt"/>
              </a:rPr>
              <a:t>Beyond physical health, exceptional care extends to fostering positive interactions and providing stimulation for comprehensive cognitive, social, and emotional development. Creating a safe environment is equally crucial, not only to minimize physical risks but also to address emotional needs. This contributes to the establishment of secure attachments and positive mental health throughout the child's life.</a:t>
            </a:r>
            <a:endParaRPr lang="en-US" sz="1000" dirty="0">
              <a:latin typeface="Calibri"/>
              <a:ea typeface="Calibri"/>
              <a:cs typeface="Calibri"/>
            </a:endParaRPr>
          </a:p>
          <a:p>
            <a:r>
              <a:rPr lang="en-US" sz="1000" dirty="0">
                <a:latin typeface="Calibri"/>
                <a:ea typeface="+mn-lt"/>
                <a:cs typeface="+mn-lt"/>
              </a:rPr>
              <a:t>   Dr. Pikler's philosophy underscores the importance of cultivating an environment grounded in respectful care. In the context of the Pikler Triangle, caregivers encourage autonomy and refrain from undue interference, fostering an atmosphere conducive to respectful play (Marlen, n.d.; Nursery World, 2017). The Pikler Triangle itself, with its wooden frames and triangular facets equipped with climbing rungs, becomes a conduit for achieving crucial childhood milestones. Through purposeful climbing activities, children engage in the enhancement of gross motor skills, spatial awareness, and overall balance. Integrated into the educational landscape, it becomes a catalyst for the cultivation of confidence and independence in young learners. </a:t>
            </a:r>
            <a:endParaRPr lang="en-US" dirty="0">
              <a:latin typeface="Calibri"/>
            </a:endParaRPr>
          </a:p>
          <a:p>
            <a:pPr>
              <a:spcAft>
                <a:spcPts val="600"/>
              </a:spcAft>
            </a:pPr>
            <a:endParaRPr lang="en-US" sz="1000" dirty="0">
              <a:latin typeface="Calibri"/>
              <a:ea typeface="Calibri"/>
              <a:cs typeface="Calibri"/>
            </a:endParaRPr>
          </a:p>
          <a:p>
            <a:pPr>
              <a:spcAft>
                <a:spcPts val="600"/>
              </a:spcAft>
            </a:pPr>
            <a:endParaRPr lang="en-US" sz="1000" dirty="0">
              <a:ea typeface="+mn-lt"/>
              <a:cs typeface="+mn-lt"/>
            </a:endParaRPr>
          </a:p>
          <a:p>
            <a:pPr>
              <a:spcAft>
                <a:spcPts val="600"/>
              </a:spcAft>
            </a:pPr>
            <a:endParaRPr lang="en-US" sz="1000" dirty="0">
              <a:ea typeface="+mn-lt"/>
              <a:cs typeface="+mn-lt"/>
            </a:endParaRPr>
          </a:p>
          <a:p>
            <a:pPr>
              <a:spcAft>
                <a:spcPts val="600"/>
              </a:spcAft>
            </a:pPr>
            <a:r>
              <a:rPr lang="en-US" sz="1000" dirty="0">
                <a:ea typeface="+mn-lt"/>
                <a:cs typeface="+mn-lt"/>
                <a:hlinkClick r:id="rId3"/>
              </a:rPr>
              <a:t>https://www.youtube.com/watch?v=LL3sSKtBVZY</a:t>
            </a:r>
            <a:r>
              <a:rPr lang="en-US" sz="1000" dirty="0">
                <a:ea typeface="+mn-lt"/>
                <a:cs typeface="+mn-lt"/>
              </a:rPr>
              <a:t> </a:t>
            </a:r>
            <a:endParaRPr lang="en-US"/>
          </a:p>
          <a:p>
            <a:pPr indent="-228600">
              <a:spcAft>
                <a:spcPts val="600"/>
              </a:spcAft>
              <a:buFont typeface="Arial" panose="020B0604020202020204" pitchFamily="34" charset="0"/>
              <a:buChar char="•"/>
            </a:pPr>
            <a:endParaRPr lang="en-US" sz="600" b="1" u="sng"/>
          </a:p>
          <a:p>
            <a:pPr indent="-228600">
              <a:spcAft>
                <a:spcPts val="600"/>
              </a:spcAft>
              <a:buFont typeface="Arial" panose="020B0604020202020204" pitchFamily="34" charset="0"/>
              <a:buChar char="•"/>
            </a:pPr>
            <a:endParaRPr lang="en-US" sz="600" b="1" u="sng"/>
          </a:p>
        </p:txBody>
      </p:sp>
      <p:sp>
        <p:nvSpPr>
          <p:cNvPr id="2" name="Date Placeholder 1">
            <a:extLst>
              <a:ext uri="{FF2B5EF4-FFF2-40B4-BE49-F238E27FC236}">
                <a16:creationId xmlns:a16="http://schemas.microsoft.com/office/drawing/2014/main" id="{4AACDC5C-47F5-B3E8-A4AF-3EE8C5BA9CA0}"/>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F3B850E0-9242-469C-9FA7-447D7E43FF29}" type="datetime1">
              <a:rPr lang="en-US" smtClean="0"/>
              <a:pPr>
                <a:spcAft>
                  <a:spcPts val="600"/>
                </a:spcAft>
              </a:pPr>
              <a:t>1/21/2024</a:t>
            </a:fld>
            <a:endParaRPr lang="en-US"/>
          </a:p>
        </p:txBody>
      </p:sp>
      <p:sp>
        <p:nvSpPr>
          <p:cNvPr id="3" name="Footer Placeholder 2">
            <a:extLst>
              <a:ext uri="{FF2B5EF4-FFF2-40B4-BE49-F238E27FC236}">
                <a16:creationId xmlns:a16="http://schemas.microsoft.com/office/drawing/2014/main" id="{8F4FB3E0-724C-7FB1-88CA-66BA11F962EE}"/>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Sample Footer Text</a:t>
            </a:r>
          </a:p>
        </p:txBody>
      </p:sp>
      <p:sp>
        <p:nvSpPr>
          <p:cNvPr id="4" name="Slide Number Placeholder 3">
            <a:extLst>
              <a:ext uri="{FF2B5EF4-FFF2-40B4-BE49-F238E27FC236}">
                <a16:creationId xmlns:a16="http://schemas.microsoft.com/office/drawing/2014/main" id="{AFA6DA56-8C12-1229-ABE2-9560C2E2A03A}"/>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6</a:t>
            </a:fld>
            <a:endParaRPr lang="en-US"/>
          </a:p>
        </p:txBody>
      </p:sp>
    </p:spTree>
    <p:extLst>
      <p:ext uri="{BB962C8B-B14F-4D97-AF65-F5344CB8AC3E}">
        <p14:creationId xmlns:p14="http://schemas.microsoft.com/office/powerpoint/2010/main" val="12119787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22739" y="722376"/>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21D6134-08C0-C53D-D375-AC8DFF084B1E}"/>
              </a:ext>
            </a:extLst>
          </p:cNvPr>
          <p:cNvSpPr txBox="1"/>
          <p:nvPr/>
        </p:nvSpPr>
        <p:spPr>
          <a:xfrm>
            <a:off x="4941947" y="954088"/>
            <a:ext cx="5905986" cy="342364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Aft>
                <a:spcPts val="600"/>
              </a:spcAft>
            </a:pPr>
            <a:r>
              <a:rPr lang="en-US" sz="1000" b="1" u="sng" dirty="0">
                <a:latin typeface="Calibri"/>
                <a:ea typeface="Calibri"/>
                <a:cs typeface="Calibri"/>
              </a:rPr>
              <a:t>What Happens When Children Do Not Receive Exceptional Care?</a:t>
            </a:r>
            <a:endParaRPr lang="en-US" sz="1000" dirty="0">
              <a:latin typeface="Calibri"/>
              <a:ea typeface="Calibri"/>
              <a:cs typeface="Calibri"/>
            </a:endParaRPr>
          </a:p>
          <a:p>
            <a:pPr>
              <a:spcAft>
                <a:spcPts val="600"/>
              </a:spcAft>
            </a:pPr>
            <a:r>
              <a:rPr lang="en-US" sz="1000" dirty="0">
                <a:latin typeface="Calibri"/>
                <a:ea typeface="Calibri"/>
                <a:cs typeface="Calibri"/>
              </a:rPr>
              <a:t> I</a:t>
            </a:r>
            <a:r>
              <a:rPr lang="en-US" sz="1000" dirty="0">
                <a:latin typeface="Calibri"/>
                <a:ea typeface="+mn-lt"/>
                <a:cs typeface="+mn-lt"/>
              </a:rPr>
              <a:t>nadequate care during the first 1000 days, from prenatal to early childhood, can have lasting consequences. Insufficient nutrition, limited stimulation, and a lack of responsive caregiving may lead to impaired cognitive and physical development, increased susceptibility to infections, and delayed social-emotional growth. These early challenges can contribute to behavioral and mental health issues, educational difficulties, and an elevated risk of chronic health conditions. Research underscores a crucial finding: prolonged neglect, marked by persistent disruption or substantial caregiver unresponsiveness, can cause more enduring harm to a child's development than overt physical abuse. The consequences extend to cognitive delays, impairments in executive functioning, and disruptions in the stress response system. Recognizing the impact of neglect on a child's well-being emphasizes the need for heightened awareness and preventive measures in caregiving practices.</a:t>
            </a:r>
            <a:r>
              <a:rPr lang="en-US" sz="1000" dirty="0">
                <a:latin typeface="Calibri"/>
                <a:ea typeface="Calibri"/>
                <a:cs typeface="Calibri"/>
              </a:rPr>
              <a:t>(Harvard University, 2013).</a:t>
            </a:r>
          </a:p>
          <a:p>
            <a:pPr>
              <a:spcAft>
                <a:spcPts val="600"/>
              </a:spcAft>
            </a:pPr>
            <a:r>
              <a:rPr lang="en-US" sz="1000" dirty="0">
                <a:latin typeface="Calibri"/>
                <a:ea typeface="Calibri"/>
                <a:cs typeface="Calibri"/>
                <a:hlinkClick r:id="rId2"/>
              </a:rPr>
              <a:t>https://developingchild.harvard.edu/resources/inbrief-the-science-of-neglect-video/</a:t>
            </a:r>
            <a:r>
              <a:rPr lang="en-US" sz="1000" dirty="0">
                <a:latin typeface="Calibri"/>
                <a:ea typeface="Calibri"/>
                <a:cs typeface="Calibri"/>
              </a:rPr>
              <a:t> </a:t>
            </a:r>
          </a:p>
          <a:p>
            <a:pPr indent="-228600">
              <a:spcAft>
                <a:spcPts val="600"/>
              </a:spcAft>
              <a:buFont typeface="Arial" panose="020B0604020202020204" pitchFamily="34" charset="0"/>
              <a:buChar char="•"/>
            </a:pPr>
            <a:endParaRPr lang="en-US" sz="1100"/>
          </a:p>
        </p:txBody>
      </p:sp>
      <p:sp>
        <p:nvSpPr>
          <p:cNvPr id="2" name="Date Placeholder 1">
            <a:extLst>
              <a:ext uri="{FF2B5EF4-FFF2-40B4-BE49-F238E27FC236}">
                <a16:creationId xmlns:a16="http://schemas.microsoft.com/office/drawing/2014/main" id="{339B86FA-FCDF-F870-1D22-ECA43466F651}"/>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F3B850E0-9242-469C-9FA7-447D7E43FF29}" type="datetime1">
              <a:rPr lang="en-US" smtClean="0"/>
              <a:pPr>
                <a:spcAft>
                  <a:spcPts val="600"/>
                </a:spcAft>
              </a:pPr>
              <a:t>1/21/2024</a:t>
            </a:fld>
            <a:endParaRPr lang="en-US"/>
          </a:p>
        </p:txBody>
      </p:sp>
      <p:sp>
        <p:nvSpPr>
          <p:cNvPr id="3" name="Footer Placeholder 2">
            <a:extLst>
              <a:ext uri="{FF2B5EF4-FFF2-40B4-BE49-F238E27FC236}">
                <a16:creationId xmlns:a16="http://schemas.microsoft.com/office/drawing/2014/main" id="{E646CB5B-A9D7-9BF2-69C6-39767B5AF92F}"/>
              </a:ext>
            </a:extLst>
          </p:cNvPr>
          <p:cNvSpPr>
            <a:spLocks noGrp="1"/>
          </p:cNvSpPr>
          <p:nvPr>
            <p:ph type="ftr" sz="quarter" idx="11"/>
          </p:nvPr>
        </p:nvSpPr>
        <p:spPr>
          <a:xfrm>
            <a:off x="109691" y="6395427"/>
            <a:ext cx="5145419" cy="326048"/>
          </a:xfrm>
        </p:spPr>
        <p:txBody>
          <a:bodyPr vert="horz" lIns="91440" tIns="45720" rIns="91440" bIns="45720" rtlCol="0" anchor="ctr">
            <a:noAutofit/>
          </a:bodyPr>
          <a:lstStyle/>
          <a:p>
            <a:r>
              <a:rPr lang="en-US" sz="600" dirty="0">
                <a:solidFill>
                  <a:srgbClr val="1D2125"/>
                </a:solidFill>
                <a:latin typeface="Calibri"/>
                <a:ea typeface="Calibri"/>
                <a:cs typeface="Calibri"/>
              </a:rPr>
              <a:t>ECEY4005</a:t>
            </a:r>
            <a:endParaRPr lang="en-US" sz="600" dirty="0">
              <a:solidFill>
                <a:srgbClr val="000000"/>
              </a:solidFill>
              <a:latin typeface="Univers Condensed"/>
              <a:ea typeface="Calibri"/>
              <a:cs typeface="Calibri"/>
            </a:endParaRPr>
          </a:p>
          <a:p>
            <a:pPr>
              <a:spcAft>
                <a:spcPts val="600"/>
              </a:spcAft>
            </a:pPr>
            <a:r>
              <a:rPr lang="en-US" sz="600" dirty="0">
                <a:solidFill>
                  <a:srgbClr val="000000"/>
                </a:solidFill>
                <a:latin typeface="Univers Condensed"/>
                <a:ea typeface="Calibri"/>
                <a:cs typeface="Calibri"/>
              </a:rPr>
              <a:t>Georgina Davies</a:t>
            </a:r>
          </a:p>
          <a:p>
            <a:pPr>
              <a:spcAft>
                <a:spcPts val="600"/>
              </a:spcAft>
            </a:pPr>
            <a:r>
              <a:rPr lang="en-US" sz="600" dirty="0">
                <a:solidFill>
                  <a:srgbClr val="000000"/>
                </a:solidFill>
                <a:latin typeface="Univers Condensed"/>
                <a:ea typeface="Calibri"/>
                <a:cs typeface="Calibri"/>
              </a:rPr>
              <a:t>2307571</a:t>
            </a:r>
            <a:endParaRPr lang="en-US" sz="600"/>
          </a:p>
          <a:p>
            <a:pPr>
              <a:spcAft>
                <a:spcPts val="600"/>
              </a:spcAft>
            </a:pPr>
            <a:r>
              <a:rPr lang="en-US" sz="600" dirty="0">
                <a:solidFill>
                  <a:srgbClr val="000000"/>
                </a:solidFill>
                <a:latin typeface="Univers Condensed"/>
                <a:ea typeface="Calibri"/>
                <a:cs typeface="Calibri"/>
              </a:rPr>
              <a:t>Word Count 3273</a:t>
            </a:r>
            <a:endParaRPr lang="en-US"/>
          </a:p>
        </p:txBody>
      </p:sp>
      <p:sp>
        <p:nvSpPr>
          <p:cNvPr id="4" name="Slide Number Placeholder 3">
            <a:extLst>
              <a:ext uri="{FF2B5EF4-FFF2-40B4-BE49-F238E27FC236}">
                <a16:creationId xmlns:a16="http://schemas.microsoft.com/office/drawing/2014/main" id="{5B36AEF4-AB9D-4D41-1378-5EF5C85E95B3}"/>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7</a:t>
            </a:fld>
            <a:endParaRPr lang="en-US"/>
          </a:p>
        </p:txBody>
      </p:sp>
      <p:pic>
        <p:nvPicPr>
          <p:cNvPr id="9" name="Picture 8" descr="A comparison of a brain and a normal brain&#10;&#10;Description automatically generated">
            <a:extLst>
              <a:ext uri="{FF2B5EF4-FFF2-40B4-BE49-F238E27FC236}">
                <a16:creationId xmlns:a16="http://schemas.microsoft.com/office/drawing/2014/main" id="{80E73556-1DB7-FECE-F825-0CEA906F923A}"/>
              </a:ext>
            </a:extLst>
          </p:cNvPr>
          <p:cNvPicPr>
            <a:picLocks noChangeAspect="1"/>
          </p:cNvPicPr>
          <p:nvPr/>
        </p:nvPicPr>
        <p:blipFill rotWithShape="1">
          <a:blip r:embed="rId3"/>
          <a:srcRect b="36"/>
          <a:stretch/>
        </p:blipFill>
        <p:spPr>
          <a:xfrm>
            <a:off x="162519" y="1021294"/>
            <a:ext cx="4290016" cy="4578653"/>
          </a:xfrm>
          <a:prstGeom prst="rect">
            <a:avLst/>
          </a:prstGeom>
        </p:spPr>
      </p:pic>
      <p:sp>
        <p:nvSpPr>
          <p:cNvPr id="10" name="TextBox 9">
            <a:extLst>
              <a:ext uri="{FF2B5EF4-FFF2-40B4-BE49-F238E27FC236}">
                <a16:creationId xmlns:a16="http://schemas.microsoft.com/office/drawing/2014/main" id="{B6C59248-6BE9-1514-1D89-F8A284015871}"/>
              </a:ext>
            </a:extLst>
          </p:cNvPr>
          <p:cNvSpPr txBox="1"/>
          <p:nvPr/>
        </p:nvSpPr>
        <p:spPr>
          <a:xfrm>
            <a:off x="4867100" y="3351404"/>
            <a:ext cx="6441029" cy="30162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u="sng" dirty="0">
                <a:latin typeface="Calibri"/>
                <a:ea typeface="Calibri"/>
                <a:cs typeface="Calibri"/>
              </a:rPr>
              <a:t>What Does The Research Say?</a:t>
            </a:r>
            <a:endParaRPr lang="en-US" sz="1000" dirty="0">
              <a:latin typeface="Calibri"/>
              <a:ea typeface="Calibri"/>
              <a:cs typeface="Calibri"/>
            </a:endParaRPr>
          </a:p>
          <a:p>
            <a:endParaRPr lang="en-US" sz="1000" dirty="0">
              <a:latin typeface="Calibri"/>
              <a:ea typeface="Calibri"/>
              <a:cs typeface="Calibri"/>
            </a:endParaRPr>
          </a:p>
          <a:p>
            <a:r>
              <a:rPr lang="en-US" sz="1000" dirty="0">
                <a:latin typeface="Calibri"/>
                <a:ea typeface="Calibri"/>
                <a:cs typeface="Calibri"/>
              </a:rPr>
              <a:t>The concept of "serve and return" interactions aligns with Bronfenbrenner's emphasis on the reciprocal relationships between children and their immediate social environment. In the microsystem, the quality of interactions between caregivers and children is crucial for healthy development. Positive and responsive exchanges contribute to the child's emotional, social, and cognitive well-being, creating a supportive environment within their immediate social circle </a:t>
            </a:r>
            <a:r>
              <a:rPr lang="en-US" sz="1000" dirty="0">
                <a:latin typeface="Calibri"/>
                <a:ea typeface="Calibri"/>
                <a:cs typeface="Times New Roman"/>
              </a:rPr>
              <a:t>(Virtual Lab School.org, n.d.)</a:t>
            </a:r>
            <a:r>
              <a:rPr lang="en-US" sz="1000" dirty="0">
                <a:latin typeface="Calibri"/>
                <a:ea typeface="Calibri"/>
                <a:cs typeface="Calibri"/>
              </a:rPr>
              <a:t>. </a:t>
            </a:r>
          </a:p>
          <a:p>
            <a:endParaRPr lang="en-US" sz="1000" dirty="0">
              <a:ea typeface="+mn-lt"/>
              <a:cs typeface="+mn-lt"/>
            </a:endParaRPr>
          </a:p>
          <a:p>
            <a:r>
              <a:rPr lang="en-US" sz="1000" dirty="0">
                <a:ea typeface="+mn-lt"/>
                <a:cs typeface="+mn-lt"/>
                <a:hlinkClick r:id="rId4"/>
              </a:rPr>
              <a:t>https://www.youtube.com/watch?v=m_5u8-QSh6A&amp;t=21s</a:t>
            </a:r>
            <a:r>
              <a:rPr lang="en-US" sz="1000" dirty="0">
                <a:ea typeface="+mn-lt"/>
                <a:cs typeface="+mn-lt"/>
              </a:rPr>
              <a:t> </a:t>
            </a:r>
            <a:endParaRPr lang="en-US"/>
          </a:p>
          <a:p>
            <a:endParaRPr lang="en-US" sz="1000" dirty="0">
              <a:latin typeface="Calibri"/>
              <a:ea typeface="Calibri"/>
              <a:cs typeface="Calibri"/>
            </a:endParaRPr>
          </a:p>
          <a:p>
            <a:r>
              <a:rPr lang="en-US" sz="1000" dirty="0">
                <a:latin typeface="Calibri"/>
                <a:ea typeface="Calibri"/>
                <a:cs typeface="Calibri"/>
              </a:rPr>
              <a:t>This aligns with Vygotsky's emphasis on the social nature of learning, which suggests that serve and return interactions contribute to a child's cognitive development by providing a scaffold for their learning </a:t>
            </a:r>
            <a:r>
              <a:rPr lang="en-US" sz="1000" dirty="0">
                <a:latin typeface="Times New Roman"/>
                <a:ea typeface="Calibri"/>
                <a:cs typeface="Times New Roman"/>
              </a:rPr>
              <a:t>(Gowrie NSW, 2022)</a:t>
            </a:r>
            <a:r>
              <a:rPr lang="en-US" sz="1000" dirty="0">
                <a:latin typeface="Calibri"/>
                <a:ea typeface="Calibri"/>
                <a:cs typeface="Calibri"/>
              </a:rPr>
              <a:t>. John Bowlby and Mary Ainsworth's attachment theory, with its emphasis on the importance of secure emotional bonds, also aligns closely with the principles of serve and return interactions. Both underscore the significance of responsive and reciprocal caregiving practices in promoting optimal development and building the foundation for healthy relationships throughout life </a:t>
            </a:r>
            <a:r>
              <a:rPr lang="en-US" sz="1000" dirty="0">
                <a:latin typeface="Times New Roman"/>
                <a:ea typeface="Calibri"/>
                <a:cs typeface="Times New Roman"/>
              </a:rPr>
              <a:t>(Flaherty and Sadler, 2011)</a:t>
            </a:r>
            <a:r>
              <a:rPr lang="en-US" sz="1000" dirty="0">
                <a:latin typeface="Calibri"/>
                <a:ea typeface="Calibri"/>
                <a:cs typeface="Calibri"/>
              </a:rPr>
              <a:t>.</a:t>
            </a:r>
            <a:endParaRPr lang="en-US" dirty="0"/>
          </a:p>
          <a:p>
            <a:r>
              <a:rPr lang="en-US" sz="1000" dirty="0">
                <a:latin typeface="Calibri"/>
                <a:ea typeface="Calibri"/>
                <a:cs typeface="Calibri"/>
              </a:rPr>
              <a:t> Although these theorists may not explicitly use the term "serve and return," their work collectively supports the idea that responsive interactions and relationships between caregivers and babies are crucial for optimal early childhood development.</a:t>
            </a:r>
            <a:endParaRPr lang="en-US" sz="1000" dirty="0"/>
          </a:p>
        </p:txBody>
      </p:sp>
    </p:spTree>
    <p:extLst>
      <p:ext uri="{BB962C8B-B14F-4D97-AF65-F5344CB8AC3E}">
        <p14:creationId xmlns:p14="http://schemas.microsoft.com/office/powerpoint/2010/main" val="625736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B97188-F008-39E9-08CD-13CBD35C69A5}"/>
              </a:ext>
            </a:extLst>
          </p:cNvPr>
          <p:cNvSpPr>
            <a:spLocks noGrp="1"/>
          </p:cNvSpPr>
          <p:nvPr>
            <p:ph type="dt" sz="half" idx="10"/>
          </p:nvPr>
        </p:nvSpPr>
        <p:spPr/>
        <p:txBody>
          <a:bodyPr/>
          <a:lstStyle/>
          <a:p>
            <a:fld id="{F3B850E0-9242-469C-9FA7-447D7E43FF29}" type="datetime1">
              <a:rPr lang="en-US" smtClean="0"/>
              <a:t>1/21/2024</a:t>
            </a:fld>
            <a:endParaRPr lang="en-US"/>
          </a:p>
        </p:txBody>
      </p:sp>
      <p:sp>
        <p:nvSpPr>
          <p:cNvPr id="3" name="Footer Placeholder 2">
            <a:extLst>
              <a:ext uri="{FF2B5EF4-FFF2-40B4-BE49-F238E27FC236}">
                <a16:creationId xmlns:a16="http://schemas.microsoft.com/office/drawing/2014/main" id="{886B08E7-54D4-4698-1DA5-34805F92A22E}"/>
              </a:ext>
            </a:extLst>
          </p:cNvPr>
          <p:cNvSpPr>
            <a:spLocks noGrp="1"/>
          </p:cNvSpPr>
          <p:nvPr>
            <p:ph type="ftr" sz="quarter" idx="11"/>
          </p:nvPr>
        </p:nvSpPr>
        <p:spPr/>
        <p:txBody>
          <a:bodyPr/>
          <a:lstStyle/>
          <a:p>
            <a:r>
              <a:rPr lang="en-US" sz="600">
                <a:solidFill>
                  <a:srgbClr val="1D2125"/>
                </a:solidFill>
                <a:latin typeface="Calibri"/>
                <a:ea typeface="Calibri"/>
                <a:cs typeface="Calibri"/>
              </a:rPr>
              <a:t>ECEY4005</a:t>
            </a:r>
          </a:p>
          <a:p>
            <a:pPr>
              <a:spcAft>
                <a:spcPts val="600"/>
              </a:spcAft>
            </a:pPr>
            <a:r>
              <a:rPr lang="en-US" sz="600" dirty="0">
                <a:latin typeface="Segoe UI"/>
                <a:cs typeface="Segoe UI"/>
              </a:rPr>
              <a:t>Georgina Davies</a:t>
            </a:r>
          </a:p>
          <a:p>
            <a:pPr>
              <a:spcAft>
                <a:spcPts val="600"/>
              </a:spcAft>
            </a:pPr>
            <a:r>
              <a:rPr lang="en-US" sz="60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A987AAFC-9651-7B52-44F4-F7F2BF4000DB}"/>
              </a:ext>
            </a:extLst>
          </p:cNvPr>
          <p:cNvSpPr>
            <a:spLocks noGrp="1"/>
          </p:cNvSpPr>
          <p:nvPr>
            <p:ph type="sldNum" sz="quarter" idx="12"/>
          </p:nvPr>
        </p:nvSpPr>
        <p:spPr/>
        <p:txBody>
          <a:bodyPr/>
          <a:lstStyle/>
          <a:p>
            <a:fld id="{87E7843D-FF13-4365-9478-9625B70A2705}" type="slidenum">
              <a:rPr lang="en-US" smtClean="0"/>
              <a:t>8</a:t>
            </a:fld>
            <a:endParaRPr lang="en-US"/>
          </a:p>
        </p:txBody>
      </p:sp>
      <p:sp>
        <p:nvSpPr>
          <p:cNvPr id="13" name="TextBox 12">
            <a:extLst>
              <a:ext uri="{FF2B5EF4-FFF2-40B4-BE49-F238E27FC236}">
                <a16:creationId xmlns:a16="http://schemas.microsoft.com/office/drawing/2014/main" id="{9F00C417-91C3-920D-FB79-800B8548C7A3}"/>
              </a:ext>
            </a:extLst>
          </p:cNvPr>
          <p:cNvSpPr txBox="1"/>
          <p:nvPr/>
        </p:nvSpPr>
        <p:spPr>
          <a:xfrm>
            <a:off x="6536027" y="1942563"/>
            <a:ext cx="4303691" cy="32624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400" b="1" u="sng" dirty="0">
              <a:latin typeface="Calibri"/>
              <a:cs typeface="Calibri"/>
            </a:endParaRPr>
          </a:p>
          <a:p>
            <a:endParaRPr lang="en-US" sz="1400" b="1" u="sng" dirty="0">
              <a:latin typeface="Calibri"/>
              <a:cs typeface="Calibri"/>
            </a:endParaRPr>
          </a:p>
          <a:p>
            <a:endParaRPr lang="en-US" sz="1400" b="1" u="sng" dirty="0">
              <a:latin typeface="Calibri"/>
              <a:cs typeface="Calibri"/>
            </a:endParaRPr>
          </a:p>
          <a:p>
            <a:r>
              <a:rPr lang="en-US" sz="1400" b="1" u="sng" dirty="0">
                <a:latin typeface="Calibri"/>
                <a:cs typeface="Calibri"/>
              </a:rPr>
              <a:t>Covid 19</a:t>
            </a:r>
            <a:endParaRPr lang="en-US" sz="1400" dirty="0">
              <a:latin typeface="Calibri"/>
              <a:cs typeface="Calibri"/>
            </a:endParaRPr>
          </a:p>
          <a:p>
            <a:endParaRPr lang="en-US" sz="1000" b="1" u="sng" dirty="0">
              <a:latin typeface="Calibri"/>
              <a:cs typeface="Calibri"/>
            </a:endParaRPr>
          </a:p>
          <a:p>
            <a:r>
              <a:rPr lang="en-US" sz="1000" dirty="0">
                <a:latin typeface="Calibri"/>
                <a:cs typeface="Calibri"/>
              </a:rPr>
              <a:t>The COVID-19 pandemic led to a notable disruption in healthcare services, hindering timely access to prenatal care, routine check-ups, and essential vaccinations. The consequences of such delays may manifest in long-term health implications for both mothers and infants. Economically, the fallout from the pandemic has exacerbated financial strains on families. Job losses and economic insecurity translate into financial barriers to accessing quality healthcare services, nutrition, and a conducive environment for a child's development. Moreover, the mental health implications of the pandemic cannot be overstated. Parents, grappling with increased stress, anxiety, and depression, face challenges in providing consistent and nurturing care, whilst cut off from their support network and unable to socialize their children through play dates and </a:t>
            </a:r>
            <a:r>
              <a:rPr lang="en-US" sz="1000" dirty="0" err="1">
                <a:latin typeface="Calibri"/>
                <a:cs typeface="Calibri"/>
              </a:rPr>
              <a:t>organised</a:t>
            </a:r>
            <a:r>
              <a:rPr lang="en-US" sz="1000" dirty="0">
                <a:latin typeface="Calibri"/>
                <a:cs typeface="Calibri"/>
              </a:rPr>
              <a:t> baby toddler groups, increasing their feelings of isolation. The emotional toll on parents may subsequently impact the child's emotional development and overall well-being </a:t>
            </a:r>
            <a:r>
              <a:rPr lang="en-US" sz="1000" dirty="0">
                <a:latin typeface="Times New Roman"/>
                <a:cs typeface="Times New Roman"/>
              </a:rPr>
              <a:t>(</a:t>
            </a:r>
            <a:r>
              <a:rPr lang="en-US" sz="1000" dirty="0" err="1">
                <a:latin typeface="Times New Roman"/>
                <a:cs typeface="Times New Roman"/>
              </a:rPr>
              <a:t>Unicef</a:t>
            </a:r>
            <a:r>
              <a:rPr lang="en-US" sz="1000" dirty="0">
                <a:latin typeface="Times New Roman"/>
                <a:cs typeface="Times New Roman"/>
              </a:rPr>
              <a:t>, 2016)</a:t>
            </a:r>
            <a:r>
              <a:rPr lang="en-US" sz="1000" dirty="0">
                <a:latin typeface="Calibri"/>
                <a:cs typeface="Calibri"/>
              </a:rPr>
              <a:t>.</a:t>
            </a:r>
            <a:endParaRPr lang="en-US" sz="1000" dirty="0"/>
          </a:p>
        </p:txBody>
      </p:sp>
      <p:sp>
        <p:nvSpPr>
          <p:cNvPr id="14" name="TextBox 13">
            <a:extLst>
              <a:ext uri="{FF2B5EF4-FFF2-40B4-BE49-F238E27FC236}">
                <a16:creationId xmlns:a16="http://schemas.microsoft.com/office/drawing/2014/main" id="{AEB8CA49-61BC-7EBF-3B77-02257C151A70}"/>
              </a:ext>
            </a:extLst>
          </p:cNvPr>
          <p:cNvSpPr txBox="1"/>
          <p:nvPr/>
        </p:nvSpPr>
        <p:spPr>
          <a:xfrm>
            <a:off x="1159098" y="890788"/>
            <a:ext cx="10045521"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latin typeface="Calibri"/>
                <a:cs typeface="Calibri"/>
              </a:rPr>
              <a:t>What are the Challenges and Limitations that May Hinder Exceptional care in the First 1000 Days?</a:t>
            </a:r>
            <a:endParaRPr lang="en-US" dirty="0">
              <a:latin typeface="Calibri"/>
              <a:cs typeface="Calibri"/>
            </a:endParaRPr>
          </a:p>
          <a:p>
            <a:pPr algn="ctr"/>
            <a:r>
              <a:rPr lang="en-US" sz="1200" dirty="0">
                <a:latin typeface="Calibri"/>
                <a:cs typeface="Calibri"/>
              </a:rPr>
              <a:t>Several additional challenges could pose significant problems in providing exceptional care during the first 1000 days. These challenges may vary depending on cultural, economic, and geographic factors</a:t>
            </a:r>
            <a:endParaRPr lang="en-US" dirty="0"/>
          </a:p>
        </p:txBody>
      </p:sp>
      <p:sp>
        <p:nvSpPr>
          <p:cNvPr id="7" name="TextBox 6">
            <a:extLst>
              <a:ext uri="{FF2B5EF4-FFF2-40B4-BE49-F238E27FC236}">
                <a16:creationId xmlns:a16="http://schemas.microsoft.com/office/drawing/2014/main" id="{673AC83D-5588-AF1D-D8F9-1932F19ACB9F}"/>
              </a:ext>
            </a:extLst>
          </p:cNvPr>
          <p:cNvSpPr txBox="1"/>
          <p:nvPr/>
        </p:nvSpPr>
        <p:spPr>
          <a:xfrm>
            <a:off x="649603" y="5199358"/>
            <a:ext cx="2496059"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Calibri"/>
                <a:cs typeface="Times New Roman"/>
              </a:rPr>
              <a:t>(</a:t>
            </a:r>
            <a:r>
              <a:rPr lang="en-US" sz="1000" err="1">
                <a:latin typeface="Calibri"/>
                <a:cs typeface="Times New Roman"/>
              </a:rPr>
              <a:t>Unicef</a:t>
            </a:r>
            <a:r>
              <a:rPr lang="en-US" sz="1000" dirty="0">
                <a:latin typeface="Calibri"/>
                <a:cs typeface="Times New Roman"/>
              </a:rPr>
              <a:t> Jamacia , 2020)</a:t>
            </a:r>
            <a:endParaRPr lang="en-US" sz="1000" dirty="0">
              <a:latin typeface="Calibri"/>
            </a:endParaRPr>
          </a:p>
        </p:txBody>
      </p:sp>
      <p:pic>
        <p:nvPicPr>
          <p:cNvPr id="10" name="Picture 9" descr="A colorful hand print on a black background&#10;&#10;Description automatically generated">
            <a:extLst>
              <a:ext uri="{FF2B5EF4-FFF2-40B4-BE49-F238E27FC236}">
                <a16:creationId xmlns:a16="http://schemas.microsoft.com/office/drawing/2014/main" id="{3BEF6F87-D397-3F30-9B74-34A7E9D9A2DE}"/>
              </a:ext>
            </a:extLst>
          </p:cNvPr>
          <p:cNvPicPr>
            <a:picLocks noChangeAspect="1"/>
          </p:cNvPicPr>
          <p:nvPr/>
        </p:nvPicPr>
        <p:blipFill>
          <a:blip r:embed="rId2"/>
          <a:stretch>
            <a:fillRect/>
          </a:stretch>
        </p:blipFill>
        <p:spPr>
          <a:xfrm>
            <a:off x="719070" y="1988175"/>
            <a:ext cx="4840310" cy="3203620"/>
          </a:xfrm>
          <a:prstGeom prst="rect">
            <a:avLst/>
          </a:prstGeom>
        </p:spPr>
      </p:pic>
    </p:spTree>
    <p:extLst>
      <p:ext uri="{BB962C8B-B14F-4D97-AF65-F5344CB8AC3E}">
        <p14:creationId xmlns:p14="http://schemas.microsoft.com/office/powerpoint/2010/main" val="3336112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A9D1C8-74A2-0A3C-AD43-79F3C0F79684}"/>
              </a:ext>
            </a:extLst>
          </p:cNvPr>
          <p:cNvSpPr>
            <a:spLocks noGrp="1"/>
          </p:cNvSpPr>
          <p:nvPr>
            <p:ph type="dt" sz="half" idx="10"/>
          </p:nvPr>
        </p:nvSpPr>
        <p:spPr/>
        <p:txBody>
          <a:bodyPr/>
          <a:lstStyle/>
          <a:p>
            <a:fld id="{F3B850E0-9242-469C-9FA7-447D7E43FF29}" type="datetime1">
              <a:rPr lang="en-US" smtClean="0"/>
              <a:t>1/21/2024</a:t>
            </a:fld>
            <a:endParaRPr lang="en-US"/>
          </a:p>
        </p:txBody>
      </p:sp>
      <p:sp>
        <p:nvSpPr>
          <p:cNvPr id="3" name="Footer Placeholder 2">
            <a:extLst>
              <a:ext uri="{FF2B5EF4-FFF2-40B4-BE49-F238E27FC236}">
                <a16:creationId xmlns:a16="http://schemas.microsoft.com/office/drawing/2014/main" id="{1D4AC456-CE87-BBFE-26DF-0271A5A235E1}"/>
              </a:ext>
            </a:extLst>
          </p:cNvPr>
          <p:cNvSpPr>
            <a:spLocks noGrp="1"/>
          </p:cNvSpPr>
          <p:nvPr>
            <p:ph type="ftr" sz="quarter" idx="11"/>
          </p:nvPr>
        </p:nvSpPr>
        <p:spPr/>
        <p:txBody>
          <a:bodyPr/>
          <a:lstStyle/>
          <a:p>
            <a:r>
              <a:rPr lang="en-US" sz="600">
                <a:solidFill>
                  <a:srgbClr val="1D2125"/>
                </a:solidFill>
                <a:latin typeface="Calibri"/>
                <a:ea typeface="Calibri"/>
                <a:cs typeface="Calibri"/>
              </a:rPr>
              <a:t>ECEY4005</a:t>
            </a:r>
          </a:p>
          <a:p>
            <a:pPr>
              <a:spcAft>
                <a:spcPts val="600"/>
              </a:spcAft>
            </a:pPr>
            <a:r>
              <a:rPr lang="en-US" sz="600" dirty="0">
                <a:latin typeface="Segoe UI"/>
                <a:cs typeface="Segoe UI"/>
              </a:rPr>
              <a:t>Georgina Davies</a:t>
            </a:r>
          </a:p>
          <a:p>
            <a:pPr>
              <a:spcAft>
                <a:spcPts val="600"/>
              </a:spcAft>
            </a:pPr>
            <a:r>
              <a:rPr lang="en-US" sz="60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79553565-016B-99FC-1BC3-65B9F1DFC15E}"/>
              </a:ext>
            </a:extLst>
          </p:cNvPr>
          <p:cNvSpPr>
            <a:spLocks noGrp="1"/>
          </p:cNvSpPr>
          <p:nvPr>
            <p:ph type="sldNum" sz="quarter" idx="12"/>
          </p:nvPr>
        </p:nvSpPr>
        <p:spPr/>
        <p:txBody>
          <a:bodyPr/>
          <a:lstStyle/>
          <a:p>
            <a:fld id="{87E7843D-FF13-4365-9478-9625B70A2705}" type="slidenum">
              <a:rPr lang="en-US" smtClean="0"/>
              <a:t>9</a:t>
            </a:fld>
            <a:endParaRPr lang="en-US"/>
          </a:p>
        </p:txBody>
      </p:sp>
      <p:pic>
        <p:nvPicPr>
          <p:cNvPr id="5" name="Picture 4" descr="A group of orange and black symbols&#10;&#10;Description automatically generated">
            <a:extLst>
              <a:ext uri="{FF2B5EF4-FFF2-40B4-BE49-F238E27FC236}">
                <a16:creationId xmlns:a16="http://schemas.microsoft.com/office/drawing/2014/main" id="{3172D959-02EE-E64F-65F7-91DE9FBEEC57}"/>
              </a:ext>
            </a:extLst>
          </p:cNvPr>
          <p:cNvPicPr>
            <a:picLocks noChangeAspect="1"/>
          </p:cNvPicPr>
          <p:nvPr/>
        </p:nvPicPr>
        <p:blipFill>
          <a:blip r:embed="rId2"/>
          <a:stretch>
            <a:fillRect/>
          </a:stretch>
        </p:blipFill>
        <p:spPr>
          <a:xfrm>
            <a:off x="363560" y="1417413"/>
            <a:ext cx="5959162" cy="4023173"/>
          </a:xfrm>
          <a:prstGeom prst="rect">
            <a:avLst/>
          </a:prstGeom>
        </p:spPr>
      </p:pic>
      <p:sp>
        <p:nvSpPr>
          <p:cNvPr id="6" name="TextBox 5">
            <a:extLst>
              <a:ext uri="{FF2B5EF4-FFF2-40B4-BE49-F238E27FC236}">
                <a16:creationId xmlns:a16="http://schemas.microsoft.com/office/drawing/2014/main" id="{EFEB3F7E-A4B7-8A24-8D12-92E93BEC6501}"/>
              </a:ext>
            </a:extLst>
          </p:cNvPr>
          <p:cNvSpPr txBox="1"/>
          <p:nvPr/>
        </p:nvSpPr>
        <p:spPr>
          <a:xfrm>
            <a:off x="6160394" y="815662"/>
            <a:ext cx="5784759"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000" b="1" u="sng" dirty="0">
              <a:latin typeface="Calibri"/>
              <a:cs typeface="Calibri"/>
            </a:endParaRPr>
          </a:p>
          <a:p>
            <a:r>
              <a:rPr lang="en-US" sz="1000" b="1" u="sng" dirty="0">
                <a:latin typeface="Calibri"/>
                <a:cs typeface="Calibri"/>
              </a:rPr>
              <a:t>Current Financial Climate</a:t>
            </a:r>
            <a:endParaRPr lang="en-US" sz="1000" dirty="0">
              <a:latin typeface="Calibri"/>
              <a:cs typeface="Calibri"/>
            </a:endParaRPr>
          </a:p>
          <a:p>
            <a:r>
              <a:rPr lang="en-US" sz="1000" dirty="0">
                <a:latin typeface="Calibri"/>
                <a:ea typeface="+mn-lt"/>
                <a:cs typeface="+mn-lt"/>
              </a:rPr>
              <a:t>Financially strained families may struggle to afford enriching early childhood experiences crucial for cognitive development. Educational resources like toys, books, and extracurricular activities become unattainable for those facing economic hardships (JRF.org, 2013). Housing insecurity adds to these challenges, impacting a child's health and overall well-being (Hock et al., 2023). The current financial climate may push parents to work long hours soon after having a baby, affecting their ability to dedicate time to their child during the crucial first 1000 days. Limited affordable childcare options further challenge parents, especially those balancing work responsibilities, highlighting the need for adequate childcare support to ensure consistent and attentive care.</a:t>
            </a:r>
            <a:endParaRPr lang="en-US" sz="1000" dirty="0">
              <a:latin typeface="Calibri"/>
            </a:endParaRPr>
          </a:p>
          <a:p>
            <a:endParaRPr lang="en-US" sz="1000" dirty="0">
              <a:latin typeface="Calibri"/>
              <a:cs typeface="Calibri"/>
            </a:endParaRPr>
          </a:p>
          <a:p>
            <a:endParaRPr lang="en-US" sz="1000" dirty="0">
              <a:latin typeface="Calibri"/>
              <a:cs typeface="Calibri"/>
            </a:endParaRPr>
          </a:p>
          <a:p>
            <a:r>
              <a:rPr lang="en-US" sz="1000" b="1" u="sng" dirty="0">
                <a:latin typeface="Calibri"/>
                <a:cs typeface="Calibri"/>
              </a:rPr>
              <a:t>Under-funding of non-maintained Charities</a:t>
            </a:r>
            <a:endParaRPr lang="en-US" sz="1000" dirty="0">
              <a:latin typeface="Calibri"/>
              <a:cs typeface="Calibri"/>
            </a:endParaRPr>
          </a:p>
          <a:p>
            <a:r>
              <a:rPr lang="en-US" sz="1000" dirty="0">
                <a:latin typeface="Calibri"/>
                <a:cs typeface="Calibri"/>
              </a:rPr>
              <a:t> </a:t>
            </a:r>
            <a:r>
              <a:rPr lang="en-US" sz="1000" dirty="0">
                <a:latin typeface="Calibri"/>
                <a:ea typeface="+mn-lt"/>
                <a:cs typeface="+mn-lt"/>
              </a:rPr>
              <a:t>Limited funding for charities poses challenges during the first 1000 days, impacting support and services. Charities, crucial for bridging gaps in healthcare and support systems, face constraints affecting families, especially in vulnerable situations. This includes reduced access to vital services, diminished outreach, and limited capacity for support programs like mental health services. Funding limitations may also hinder contributions to research, advocacy, and addressing disparities among vulnerable populations</a:t>
            </a:r>
            <a:r>
              <a:rPr lang="en-US" sz="1000" dirty="0">
                <a:latin typeface="Calibri"/>
                <a:cs typeface="Times New Roman"/>
              </a:rPr>
              <a:t> </a:t>
            </a:r>
            <a:r>
              <a:rPr lang="en-US" sz="1000" dirty="0">
                <a:latin typeface="Times New Roman"/>
                <a:cs typeface="Times New Roman"/>
              </a:rPr>
              <a:t>(Jemal et al., 2022)</a:t>
            </a:r>
            <a:r>
              <a:rPr lang="en-US" sz="1000" dirty="0">
                <a:latin typeface="Calibri"/>
                <a:cs typeface="Calibri"/>
              </a:rPr>
              <a:t>. </a:t>
            </a:r>
            <a:endParaRPr lang="en-US"/>
          </a:p>
          <a:p>
            <a:endParaRPr lang="en-US" sz="1000" dirty="0">
              <a:latin typeface="Calibri"/>
              <a:cs typeface="Calibri"/>
            </a:endParaRPr>
          </a:p>
          <a:p>
            <a:endParaRPr lang="en-US" sz="1000" dirty="0">
              <a:latin typeface="Calibri"/>
              <a:cs typeface="Calibri"/>
            </a:endParaRPr>
          </a:p>
          <a:p>
            <a:r>
              <a:rPr lang="en-US" sz="1000" b="1" u="sng" dirty="0">
                <a:latin typeface="Calibri"/>
                <a:cs typeface="Calibri"/>
              </a:rPr>
              <a:t>Parents' Mental Health </a:t>
            </a:r>
            <a:endParaRPr lang="en-US" sz="1000" dirty="0">
              <a:latin typeface="Calibri"/>
              <a:cs typeface="Calibri"/>
            </a:endParaRPr>
          </a:p>
          <a:p>
            <a:endParaRPr lang="en-US" sz="1000" b="1" u="sng" dirty="0">
              <a:latin typeface="Calibri"/>
              <a:ea typeface="Calibri"/>
              <a:cs typeface="Calibri"/>
            </a:endParaRPr>
          </a:p>
          <a:p>
            <a:r>
              <a:rPr lang="en-US" sz="1000" dirty="0">
                <a:latin typeface="Calibri"/>
                <a:ea typeface="+mn-lt"/>
                <a:cs typeface="+mn-lt"/>
              </a:rPr>
              <a:t>Parents' mental health significantly influences the care quality during the first 1000 days. Those facing mental health challenges may struggle with positive interactions, emotional support, and consistent caregiving. These crucial aspects of nurturing care may be compromised, impacting the child's development. Mothers, especially, face an elevated risk of postpartum depression, hindering secure attachment formation with infants and potentially affecting socio-emotional development.</a:t>
            </a:r>
            <a:r>
              <a:rPr lang="en-US" sz="1000" dirty="0">
                <a:latin typeface="Calibri"/>
                <a:ea typeface="Calibri"/>
                <a:cs typeface="Times New Roman"/>
              </a:rPr>
              <a:t>(R</a:t>
            </a:r>
            <a:r>
              <a:rPr lang="en-US" sz="1000" dirty="0">
                <a:latin typeface="Times New Roman"/>
                <a:cs typeface="Times New Roman"/>
              </a:rPr>
              <a:t>oyal College of Midwives, 2019)</a:t>
            </a:r>
            <a:r>
              <a:rPr lang="en-US" sz="1000" dirty="0">
                <a:latin typeface="Calibri"/>
                <a:cs typeface="Calibri"/>
              </a:rPr>
              <a:t>.</a:t>
            </a:r>
            <a:endParaRPr lang="en-US"/>
          </a:p>
        </p:txBody>
      </p:sp>
    </p:spTree>
    <p:extLst>
      <p:ext uri="{BB962C8B-B14F-4D97-AF65-F5344CB8AC3E}">
        <p14:creationId xmlns:p14="http://schemas.microsoft.com/office/powerpoint/2010/main" val="2931278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69" name="Straight Connector 6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73" name="Rectangle 72">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5" name="Straight Connector 74">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22739" y="722376"/>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descr="A group of jars of different colored objects&#10;&#10;Description automatically generated">
            <a:extLst>
              <a:ext uri="{FF2B5EF4-FFF2-40B4-BE49-F238E27FC236}">
                <a16:creationId xmlns:a16="http://schemas.microsoft.com/office/drawing/2014/main" id="{2AD11F41-7EDC-4AE7-1BAB-DC12C47B801E}"/>
              </a:ext>
            </a:extLst>
          </p:cNvPr>
          <p:cNvPicPr>
            <a:picLocks noChangeAspect="1"/>
          </p:cNvPicPr>
          <p:nvPr/>
        </p:nvPicPr>
        <p:blipFill rotWithShape="1">
          <a:blip r:embed="rId2"/>
          <a:srcRect l="13907" r="3171"/>
          <a:stretch/>
        </p:blipFill>
        <p:spPr>
          <a:xfrm>
            <a:off x="493709" y="772742"/>
            <a:ext cx="4989135" cy="5162272"/>
          </a:xfrm>
          <a:prstGeom prst="rect">
            <a:avLst/>
          </a:prstGeom>
        </p:spPr>
      </p:pic>
      <p:sp>
        <p:nvSpPr>
          <p:cNvPr id="5" name="TextBox 4">
            <a:extLst>
              <a:ext uri="{FF2B5EF4-FFF2-40B4-BE49-F238E27FC236}">
                <a16:creationId xmlns:a16="http://schemas.microsoft.com/office/drawing/2014/main" id="{F914BB1E-8468-9BAA-A2F1-F97691FFA452}"/>
              </a:ext>
            </a:extLst>
          </p:cNvPr>
          <p:cNvSpPr txBox="1"/>
          <p:nvPr/>
        </p:nvSpPr>
        <p:spPr>
          <a:xfrm>
            <a:off x="6284749" y="909638"/>
            <a:ext cx="5201121" cy="131806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Bef>
                <a:spcPct val="0"/>
              </a:spcBef>
              <a:spcAft>
                <a:spcPts val="600"/>
              </a:spcAft>
            </a:pPr>
            <a:r>
              <a:rPr lang="en-US" sz="4000" b="1" u="sng" kern="1200" cap="all" spc="30" baseline="0">
                <a:solidFill>
                  <a:schemeClr val="tx1"/>
                </a:solidFill>
                <a:latin typeface="+mj-lt"/>
                <a:ea typeface="+mj-ea"/>
                <a:cs typeface="+mj-cs"/>
              </a:rPr>
              <a:t>Activities</a:t>
            </a:r>
          </a:p>
        </p:txBody>
      </p:sp>
      <p:sp>
        <p:nvSpPr>
          <p:cNvPr id="6" name="TextBox 5">
            <a:extLst>
              <a:ext uri="{FF2B5EF4-FFF2-40B4-BE49-F238E27FC236}">
                <a16:creationId xmlns:a16="http://schemas.microsoft.com/office/drawing/2014/main" id="{C340E3D7-FCED-A614-969D-04ADF3E463EF}"/>
              </a:ext>
            </a:extLst>
          </p:cNvPr>
          <p:cNvSpPr txBox="1"/>
          <p:nvPr/>
        </p:nvSpPr>
        <p:spPr>
          <a:xfrm>
            <a:off x="6290838" y="2236843"/>
            <a:ext cx="5201121" cy="393192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a:bodyPr>
          <a:lstStyle/>
          <a:p>
            <a:pPr>
              <a:lnSpc>
                <a:spcPct val="110000"/>
              </a:lnSpc>
              <a:spcAft>
                <a:spcPts val="600"/>
              </a:spcAft>
            </a:pPr>
            <a:r>
              <a:rPr lang="en-US" b="1" u="sng" dirty="0"/>
              <a:t>LOOSE PARTS</a:t>
            </a:r>
            <a:endParaRPr lang="en-US" dirty="0"/>
          </a:p>
          <a:p>
            <a:pPr indent="-228600">
              <a:lnSpc>
                <a:spcPct val="110000"/>
              </a:lnSpc>
              <a:spcAft>
                <a:spcPts val="600"/>
              </a:spcAft>
              <a:buFont typeface="Arial" panose="020B0604020202020204" pitchFamily="34" charset="0"/>
              <a:buChar char="•"/>
            </a:pPr>
            <a:endParaRPr lang="en-US" sz="1000" b="1" u="sng" dirty="0"/>
          </a:p>
          <a:p>
            <a:pPr>
              <a:lnSpc>
                <a:spcPct val="110000"/>
              </a:lnSpc>
              <a:spcAft>
                <a:spcPts val="600"/>
              </a:spcAft>
            </a:pPr>
            <a:r>
              <a:rPr lang="en-US" sz="1000" dirty="0">
                <a:ea typeface="+mn-lt"/>
                <a:cs typeface="+mn-lt"/>
              </a:rPr>
              <a:t>   Loose Parts Play revolves around providing children with aesthetically pleasing resources, often of a natural origin, that lack a predetermined purpose. These items are intended to be explored with creativity, freedom, and imagination. Examples of Loose Parts may encompass pinecones, sticks, buttons, shells, and wooden shapes. Offering open-ended loose parts resources comes with numerous advantages. By doing so, you create an environment that empowers children, filled with captivating items fostering creativity and innovation. The limitless possibilities ensure ongoing interest among children, while the capacity to freely adjust, modify, or shape play and materials accommodates individual needs, making the resources suitable for all ages and developmental stages</a:t>
            </a:r>
            <a:r>
              <a:rPr lang="en-US" sz="1000" dirty="0">
                <a:latin typeface="Calisto MT"/>
                <a:ea typeface="+mn-lt"/>
                <a:cs typeface="Times New Roman"/>
              </a:rPr>
              <a:t> </a:t>
            </a:r>
            <a:r>
              <a:rPr lang="en-US" sz="1000" dirty="0">
                <a:latin typeface="Times New Roman"/>
                <a:ea typeface="+mn-lt"/>
                <a:cs typeface="Times New Roman"/>
              </a:rPr>
              <a:t>(Creative Star Learning LTD, 2017)</a:t>
            </a:r>
            <a:r>
              <a:rPr lang="en-US" sz="1000" dirty="0">
                <a:ea typeface="+mn-lt"/>
                <a:cs typeface="+mn-lt"/>
              </a:rPr>
              <a:t>. Similarly, using loose parts wrong is impossible therefore eliminating any sense of failure for children. On the contrary, children can derive a profound sense of personal accomplishment by attaining their play goals, coupled with the excitement and fulfillment of making new discoveries through experimentation </a:t>
            </a:r>
            <a:r>
              <a:rPr lang="en-US" sz="1000" dirty="0">
                <a:latin typeface="Times New Roman"/>
                <a:ea typeface="+mn-lt"/>
                <a:cs typeface="Times New Roman"/>
              </a:rPr>
              <a:t>(https://www.pacey.org.uk/, 2019).</a:t>
            </a:r>
            <a:endParaRPr lang="en-US" sz="1000"/>
          </a:p>
          <a:p>
            <a:pPr>
              <a:lnSpc>
                <a:spcPct val="110000"/>
              </a:lnSpc>
              <a:spcAft>
                <a:spcPts val="600"/>
              </a:spcAft>
            </a:pPr>
            <a:r>
              <a:rPr lang="en-US" sz="1000" dirty="0">
                <a:ea typeface="+mn-lt"/>
                <a:cs typeface="+mn-lt"/>
              </a:rPr>
              <a:t>Montessori and Loose Parts Play are similar in their child-centric, exploration-focused approach, emphasizing creativity, natural materials, and self-directed learning. Both prioritize an enabling environment for holistic development. The open-ended materials in Loose Parts Play align with Montessori's real-world emphasis. Both approaches contribute to inclusive practices, accommodating diverse learning styles and fostering autonomy. Integrating Loose Parts Play into Montessori settings enhances the learning experience, offering opportunities for exploration, imaginative play, and collaborative engagement. This enriches the educational journey for every child, promoting a comprehensive and inclusive foundation for early childhood development</a:t>
            </a:r>
            <a:r>
              <a:rPr lang="en-US" sz="1000" dirty="0">
                <a:latin typeface="Calisto MT"/>
                <a:ea typeface="+mn-lt"/>
                <a:cs typeface="Times New Roman"/>
              </a:rPr>
              <a:t> </a:t>
            </a:r>
            <a:r>
              <a:rPr lang="en-US" sz="1000" dirty="0">
                <a:latin typeface="Times New Roman"/>
                <a:ea typeface="+mn-lt"/>
                <a:cs typeface="Times New Roman"/>
              </a:rPr>
              <a:t>(PACEY, 2019)</a:t>
            </a:r>
            <a:r>
              <a:rPr lang="en-US" sz="1000" dirty="0">
                <a:ea typeface="+mn-lt"/>
                <a:cs typeface="+mn-lt"/>
              </a:rPr>
              <a:t>.</a:t>
            </a:r>
            <a:endParaRPr lang="en-US" sz="1000" dirty="0"/>
          </a:p>
          <a:p>
            <a:pPr>
              <a:lnSpc>
                <a:spcPct val="110000"/>
              </a:lnSpc>
              <a:spcAft>
                <a:spcPts val="600"/>
              </a:spcAft>
            </a:pPr>
            <a:endParaRPr lang="en-US" sz="1500"/>
          </a:p>
          <a:p>
            <a:pPr indent="-228600">
              <a:lnSpc>
                <a:spcPct val="110000"/>
              </a:lnSpc>
              <a:spcAft>
                <a:spcPts val="600"/>
              </a:spcAft>
              <a:buFont typeface="Arial" panose="020B0604020202020204" pitchFamily="34" charset="0"/>
              <a:buChar char="•"/>
            </a:pPr>
            <a:endParaRPr lang="en-US" b="1" u="sng"/>
          </a:p>
          <a:p>
            <a:pPr>
              <a:lnSpc>
                <a:spcPct val="110000"/>
              </a:lnSpc>
              <a:spcAft>
                <a:spcPts val="600"/>
              </a:spcAft>
            </a:pPr>
            <a:endParaRPr lang="en-US" b="1" u="sng"/>
          </a:p>
          <a:p>
            <a:pPr indent="-228600">
              <a:lnSpc>
                <a:spcPct val="110000"/>
              </a:lnSpc>
              <a:spcAft>
                <a:spcPts val="600"/>
              </a:spcAft>
              <a:buFont typeface="Arial" panose="020B0604020202020204" pitchFamily="34" charset="0"/>
              <a:buChar char="•"/>
            </a:pPr>
            <a:endParaRPr lang="en-US" b="1" u="sng"/>
          </a:p>
          <a:p>
            <a:pPr indent="-228600">
              <a:lnSpc>
                <a:spcPct val="110000"/>
              </a:lnSpc>
              <a:spcAft>
                <a:spcPts val="600"/>
              </a:spcAft>
              <a:buFont typeface="Arial" panose="020B0604020202020204" pitchFamily="34" charset="0"/>
              <a:buChar char="•"/>
            </a:pPr>
            <a:endParaRPr lang="en-US" b="1" u="sng"/>
          </a:p>
          <a:p>
            <a:pPr indent="-228600">
              <a:lnSpc>
                <a:spcPct val="110000"/>
              </a:lnSpc>
              <a:spcAft>
                <a:spcPts val="600"/>
              </a:spcAft>
              <a:buFont typeface="Arial" panose="020B0604020202020204" pitchFamily="34" charset="0"/>
              <a:buChar char="•"/>
            </a:pPr>
            <a:endParaRPr lang="en-US" b="1" u="sng"/>
          </a:p>
          <a:p>
            <a:pPr indent="-228600">
              <a:lnSpc>
                <a:spcPct val="110000"/>
              </a:lnSpc>
              <a:spcAft>
                <a:spcPts val="600"/>
              </a:spcAft>
              <a:buFont typeface="Arial" panose="020B0604020202020204" pitchFamily="34" charset="0"/>
              <a:buChar char="•"/>
            </a:pPr>
            <a:endParaRPr lang="en-US" b="1" u="sng"/>
          </a:p>
        </p:txBody>
      </p:sp>
      <p:sp>
        <p:nvSpPr>
          <p:cNvPr id="2" name="Date Placeholder 1">
            <a:extLst>
              <a:ext uri="{FF2B5EF4-FFF2-40B4-BE49-F238E27FC236}">
                <a16:creationId xmlns:a16="http://schemas.microsoft.com/office/drawing/2014/main" id="{8A8F4A6C-0990-EAC1-9C10-39B1F77C4BB2}"/>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F3B850E0-9242-469C-9FA7-447D7E43FF29}" type="datetime1">
              <a:rPr lang="en-US"/>
              <a:pPr>
                <a:spcAft>
                  <a:spcPts val="600"/>
                </a:spcAft>
              </a:pPr>
              <a:t>1/21/2024</a:t>
            </a:fld>
            <a:endParaRPr lang="en-US"/>
          </a:p>
        </p:txBody>
      </p:sp>
      <p:sp>
        <p:nvSpPr>
          <p:cNvPr id="3" name="Footer Placeholder 2">
            <a:extLst>
              <a:ext uri="{FF2B5EF4-FFF2-40B4-BE49-F238E27FC236}">
                <a16:creationId xmlns:a16="http://schemas.microsoft.com/office/drawing/2014/main" id="{EA09CE6D-AB4C-6AE2-35C8-C02D72534BF7}"/>
              </a:ext>
            </a:extLst>
          </p:cNvPr>
          <p:cNvSpPr>
            <a:spLocks noGrp="1"/>
          </p:cNvSpPr>
          <p:nvPr>
            <p:ph type="ftr" sz="quarter" idx="11"/>
          </p:nvPr>
        </p:nvSpPr>
        <p:spPr>
          <a:xfrm>
            <a:off x="715383" y="6356350"/>
            <a:ext cx="4539727" cy="365125"/>
          </a:xfrm>
        </p:spPr>
        <p:txBody>
          <a:bodyPr vert="horz" lIns="91440" tIns="45720" rIns="91440" bIns="45720" rtlCol="0" anchor="ctr">
            <a:normAutofit fontScale="25000" lnSpcReduction="20000"/>
          </a:bodyPr>
          <a:lstStyle/>
          <a:p>
            <a:r>
              <a:rPr lang="en-US">
                <a:solidFill>
                  <a:srgbClr val="FFFFFF"/>
                </a:solidFill>
              </a:rPr>
              <a:t>Sampl</a:t>
            </a:r>
            <a:r>
              <a:rPr lang="en-US" sz="600">
                <a:solidFill>
                  <a:srgbClr val="1D2125"/>
                </a:solidFill>
                <a:latin typeface="Calibri"/>
                <a:ea typeface="Calibri"/>
                <a:cs typeface="Calibri"/>
              </a:rPr>
              <a:t>ECEY4005</a:t>
            </a:r>
          </a:p>
          <a:p>
            <a:pPr>
              <a:spcAft>
                <a:spcPts val="600"/>
              </a:spcAft>
            </a:pPr>
            <a:r>
              <a:rPr lang="en-US" sz="600">
                <a:solidFill>
                  <a:srgbClr val="000000"/>
                </a:solidFill>
                <a:latin typeface="Segoe UI"/>
                <a:cs typeface="Segoe UI"/>
              </a:rPr>
              <a:t>Georgina Davies</a:t>
            </a:r>
          </a:p>
          <a:p>
            <a:pPr>
              <a:spcAft>
                <a:spcPts val="600"/>
              </a:spcAft>
            </a:pPr>
            <a:r>
              <a:rPr lang="en-US" sz="600">
                <a:solidFill>
                  <a:srgbClr val="000000"/>
                </a:solidFill>
                <a:latin typeface="Segoe UI"/>
                <a:cs typeface="Segoe UI"/>
              </a:rPr>
              <a:t>2307571</a:t>
            </a:r>
          </a:p>
          <a:p>
            <a:pPr>
              <a:spcAft>
                <a:spcPts val="600"/>
              </a:spcAft>
            </a:pPr>
            <a:r>
              <a:rPr lang="en-US" sz="600">
                <a:solidFill>
                  <a:srgbClr val="000000"/>
                </a:solidFill>
                <a:latin typeface="Segoe UI"/>
                <a:cs typeface="Segoe UI"/>
              </a:rPr>
              <a:t>Word Count 3273</a:t>
            </a:r>
            <a:r>
              <a:rPr lang="en-US">
                <a:solidFill>
                  <a:srgbClr val="FFFFFF"/>
                </a:solidFill>
              </a:rPr>
              <a:t>e</a:t>
            </a:r>
            <a:r>
              <a:rPr lang="en-US" kern="1200">
                <a:solidFill>
                  <a:srgbClr val="FFFFFF"/>
                </a:solidFill>
                <a:latin typeface="+mj-lt"/>
                <a:ea typeface="+mn-ea"/>
                <a:cs typeface="+mn-cs"/>
              </a:rPr>
              <a:t> Footer Text</a:t>
            </a:r>
            <a:endParaRPr lang="en-US">
              <a:ea typeface="+mn-ea"/>
              <a:cs typeface="+mn-cs"/>
            </a:endParaRPr>
          </a:p>
        </p:txBody>
      </p:sp>
      <p:sp>
        <p:nvSpPr>
          <p:cNvPr id="4" name="Slide Number Placeholder 3">
            <a:extLst>
              <a:ext uri="{FF2B5EF4-FFF2-40B4-BE49-F238E27FC236}">
                <a16:creationId xmlns:a16="http://schemas.microsoft.com/office/drawing/2014/main" id="{A7B68CCE-383E-B35F-D56B-8A363F5E0416}"/>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a:pPr>
                <a:lnSpc>
                  <a:spcPct val="90000"/>
                </a:lnSpc>
                <a:spcAft>
                  <a:spcPts val="600"/>
                </a:spcAft>
              </a:pPr>
              <a:t>10</a:t>
            </a:fld>
            <a:endParaRPr lang="en-US"/>
          </a:p>
        </p:txBody>
      </p:sp>
      <p:sp>
        <p:nvSpPr>
          <p:cNvPr id="8" name="TextBox 7">
            <a:extLst>
              <a:ext uri="{FF2B5EF4-FFF2-40B4-BE49-F238E27FC236}">
                <a16:creationId xmlns:a16="http://schemas.microsoft.com/office/drawing/2014/main" id="{9A66A1B3-C8AD-78BC-F4F6-242982DBA6EB}"/>
              </a:ext>
            </a:extLst>
          </p:cNvPr>
          <p:cNvSpPr txBox="1"/>
          <p:nvPr/>
        </p:nvSpPr>
        <p:spPr>
          <a:xfrm>
            <a:off x="6417971" y="1642056"/>
            <a:ext cx="4893971"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Calibri"/>
                <a:ea typeface="+mn-lt"/>
                <a:cs typeface="+mn-lt"/>
              </a:rPr>
              <a:t>The first 1000 days of a child's life are pivotal for development. Diverse activities during this period lay a crucial foundation for a child's holistic development, influencing a lifetime of learning and success.</a:t>
            </a:r>
            <a:endParaRPr lang="en-US" sz="1000" dirty="0">
              <a:latin typeface="Calibri"/>
            </a:endParaRPr>
          </a:p>
        </p:txBody>
      </p:sp>
    </p:spTree>
    <p:extLst>
      <p:ext uri="{BB962C8B-B14F-4D97-AF65-F5344CB8AC3E}">
        <p14:creationId xmlns:p14="http://schemas.microsoft.com/office/powerpoint/2010/main" val="1362236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152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Date Placeholder 1">
            <a:extLst>
              <a:ext uri="{FF2B5EF4-FFF2-40B4-BE49-F238E27FC236}">
                <a16:creationId xmlns:a16="http://schemas.microsoft.com/office/drawing/2014/main" id="{1F99854D-98C1-559A-7E0F-E5C59E7EFE9B}"/>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F3B850E0-9242-469C-9FA7-447D7E43FF29}" type="datetime1">
              <a:rPr lang="en-US" smtClean="0"/>
              <a:pPr>
                <a:spcAft>
                  <a:spcPts val="600"/>
                </a:spcAft>
              </a:pPr>
              <a:t>1/21/2024</a:t>
            </a:fld>
            <a:endParaRPr lang="en-US"/>
          </a:p>
        </p:txBody>
      </p:sp>
      <p:sp>
        <p:nvSpPr>
          <p:cNvPr id="3" name="Footer Placeholder 2">
            <a:extLst>
              <a:ext uri="{FF2B5EF4-FFF2-40B4-BE49-F238E27FC236}">
                <a16:creationId xmlns:a16="http://schemas.microsoft.com/office/drawing/2014/main" id="{E9B509FA-A3E1-059C-4D1C-1B6C28DC3AD1}"/>
              </a:ext>
            </a:extLst>
          </p:cNvPr>
          <p:cNvSpPr>
            <a:spLocks noGrp="1"/>
          </p:cNvSpPr>
          <p:nvPr>
            <p:ph type="ftr" sz="quarter" idx="11"/>
          </p:nvPr>
        </p:nvSpPr>
        <p:spPr>
          <a:xfrm>
            <a:off x="715383" y="6356350"/>
            <a:ext cx="4539727" cy="365125"/>
          </a:xfrm>
        </p:spPr>
        <p:txBody>
          <a:bodyPr vert="horz" lIns="91440" tIns="45720" rIns="91440" bIns="45720" rtlCol="0" anchor="ctr">
            <a:normAutofit fontScale="40000" lnSpcReduction="20000"/>
          </a:bodyPr>
          <a:lstStyle/>
          <a:p>
            <a:r>
              <a:rPr lang="en-US" sz="600" dirty="0">
                <a:solidFill>
                  <a:srgbClr val="1D2125"/>
                </a:solidFill>
                <a:latin typeface="Calibri"/>
                <a:ea typeface="Calibri"/>
                <a:cs typeface="Calibri"/>
              </a:rPr>
              <a:t>ECEY4005</a:t>
            </a:r>
          </a:p>
          <a:p>
            <a:pPr>
              <a:spcAft>
                <a:spcPts val="600"/>
              </a:spcAft>
            </a:pPr>
            <a:r>
              <a:rPr lang="en-US" sz="600" dirty="0">
                <a:latin typeface="Segoe UI"/>
                <a:cs typeface="Segoe UI"/>
              </a:rPr>
              <a:t>Georgina Davies</a:t>
            </a:r>
          </a:p>
          <a:p>
            <a:pPr>
              <a:spcAft>
                <a:spcPts val="600"/>
              </a:spcAft>
            </a:pPr>
            <a:r>
              <a:rPr lang="en-US" sz="600" dirty="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8FE555D0-ABEF-29A4-D3D5-988E43D7A29F}"/>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11</a:t>
            </a:fld>
            <a:endParaRPr lang="en-US"/>
          </a:p>
        </p:txBody>
      </p:sp>
      <p:pic>
        <p:nvPicPr>
          <p:cNvPr id="10" name="Picture 9" descr="A baby lying on its stomach&#10;&#10;Description automatically generated">
            <a:extLst>
              <a:ext uri="{FF2B5EF4-FFF2-40B4-BE49-F238E27FC236}">
                <a16:creationId xmlns:a16="http://schemas.microsoft.com/office/drawing/2014/main" id="{6B8900B2-32CB-116D-69ED-138008A5F63D}"/>
              </a:ext>
            </a:extLst>
          </p:cNvPr>
          <p:cNvPicPr>
            <a:picLocks noChangeAspect="1"/>
          </p:cNvPicPr>
          <p:nvPr/>
        </p:nvPicPr>
        <p:blipFill>
          <a:blip r:embed="rId2"/>
          <a:stretch>
            <a:fillRect/>
          </a:stretch>
        </p:blipFill>
        <p:spPr>
          <a:xfrm>
            <a:off x="800101" y="966624"/>
            <a:ext cx="5857108" cy="4924752"/>
          </a:xfrm>
          <a:prstGeom prst="rect">
            <a:avLst/>
          </a:prstGeom>
        </p:spPr>
      </p:pic>
      <p:sp>
        <p:nvSpPr>
          <p:cNvPr id="12" name="TextBox 11">
            <a:extLst>
              <a:ext uri="{FF2B5EF4-FFF2-40B4-BE49-F238E27FC236}">
                <a16:creationId xmlns:a16="http://schemas.microsoft.com/office/drawing/2014/main" id="{159F41D7-41E4-222F-FE7A-7EF66311CF37}"/>
              </a:ext>
            </a:extLst>
          </p:cNvPr>
          <p:cNvSpPr txBox="1"/>
          <p:nvPr/>
        </p:nvSpPr>
        <p:spPr>
          <a:xfrm>
            <a:off x="6953825" y="1445644"/>
            <a:ext cx="4672858"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latin typeface="Calibri"/>
                <a:cs typeface="Calibri"/>
              </a:rPr>
              <a:t>Tummy Time</a:t>
            </a:r>
          </a:p>
          <a:p>
            <a:br>
              <a:rPr lang="en-US" dirty="0"/>
            </a:br>
            <a:r>
              <a:rPr lang="en-US" sz="1000" dirty="0">
                <a:latin typeface="Calibri"/>
                <a:ea typeface="+mn-lt"/>
                <a:cs typeface="+mn-lt"/>
              </a:rPr>
              <a:t>Encouraging tummy time is an excellent method to enhance your baby's upper body strength. Commencing this practice from birth involves placing your baby on your chest.  Incrementally extend the duration of these sessions each day. As your baby becomes more comfortable, transition to tummy time on the floor. This beneficial activity not only strengthens the back, neck, and shoulders but also provides them with a unique perspective on the world around them</a:t>
            </a:r>
            <a:r>
              <a:rPr lang="en-US" sz="1000" dirty="0">
                <a:latin typeface="Calibri"/>
                <a:ea typeface="+mn-lt"/>
                <a:cs typeface="Times New Roman"/>
              </a:rPr>
              <a:t> (NHS, 2023)</a:t>
            </a:r>
            <a:r>
              <a:rPr lang="en-US" sz="1000" dirty="0">
                <a:latin typeface="Calibri"/>
                <a:ea typeface="+mn-lt"/>
                <a:cs typeface="+mn-lt"/>
              </a:rPr>
              <a:t>. </a:t>
            </a:r>
          </a:p>
          <a:p>
            <a:r>
              <a:rPr lang="en-US" sz="1000" dirty="0">
                <a:latin typeface="Calibri"/>
                <a:ea typeface="+mn-lt"/>
                <a:cs typeface="+mn-lt"/>
              </a:rPr>
              <a:t>Tummy time serves as a catalyst for muscle development in the neck, shoulders, and upper body, essential for acquiring motor skills such as crawling and standing. It also mitigates the risk of flat head syndrome by offering repositioning opportunities.</a:t>
            </a:r>
            <a:endParaRPr lang="en-US" sz="1000" dirty="0">
              <a:latin typeface="Calibri"/>
              <a:cs typeface="Calibri"/>
            </a:endParaRPr>
          </a:p>
          <a:p>
            <a:r>
              <a:rPr lang="en-US" sz="1000" dirty="0">
                <a:latin typeface="Calibri"/>
                <a:ea typeface="+mn-lt"/>
                <a:cs typeface="+mn-lt"/>
              </a:rPr>
              <a:t>Placing the baby on their tummy encourages the development of visual skills and hand-eye coordination. The active engagement during tummy time prompts the baby to push up on their arms, lift their head, and roll over, fostering gross motor skills and overall coordination</a:t>
            </a:r>
            <a:r>
              <a:rPr lang="en-US" sz="1000" dirty="0">
                <a:latin typeface="Calibri"/>
                <a:ea typeface="+mn-lt"/>
                <a:cs typeface="Times New Roman"/>
              </a:rPr>
              <a:t> (National Institutes of Health.gov, n.d.)</a:t>
            </a:r>
            <a:r>
              <a:rPr lang="en-US" sz="1000" dirty="0">
                <a:latin typeface="Calibri"/>
                <a:ea typeface="+mn-lt"/>
                <a:cs typeface="+mn-lt"/>
              </a:rPr>
              <a:t>. Tummy time contributes to core strength, vital for stability and balance. It enhances spatial awareness and helps prevent conditions like torticollis, where neck muscles tighten, limiting movement.</a:t>
            </a:r>
          </a:p>
          <a:p>
            <a:r>
              <a:rPr lang="en-US" sz="1000" dirty="0">
                <a:latin typeface="Calibri"/>
                <a:ea typeface="+mn-lt"/>
                <a:cs typeface="+mn-lt"/>
              </a:rPr>
              <a:t>Beyond physical benefits, tummy time exposes the baby to diverse sensory stimuli, fostering sensory development. It also encourages independent exploration, providing a safe environment for the child to engage with their surroundings autonomously.</a:t>
            </a:r>
            <a:endParaRPr lang="en-US" sz="1000" dirty="0">
              <a:latin typeface="Calibri"/>
              <a:cs typeface="Calibri"/>
            </a:endParaRPr>
          </a:p>
          <a:p>
            <a:r>
              <a:rPr lang="en-US" sz="1000" dirty="0">
                <a:latin typeface="Calibri"/>
                <a:ea typeface="+mn-lt"/>
                <a:cs typeface="+mn-lt"/>
              </a:rPr>
              <a:t>In addition to these developmental advantages, tummy time may aid in relieving gas and promoting digestion. The gentle pressure on the baby's abdomen during these sessions can alleviate discomfort associated with gas buildup</a:t>
            </a:r>
            <a:r>
              <a:rPr lang="en-US" sz="1000" dirty="0">
                <a:latin typeface="Calibri"/>
                <a:ea typeface="+mn-lt"/>
                <a:cs typeface="Times New Roman"/>
              </a:rPr>
              <a:t> (Appelquist, 2018)</a:t>
            </a:r>
            <a:r>
              <a:rPr lang="en-US" sz="1000" dirty="0">
                <a:latin typeface="Calibri"/>
                <a:ea typeface="+mn-lt"/>
                <a:cs typeface="+mn-lt"/>
              </a:rPr>
              <a:t>.</a:t>
            </a:r>
            <a:endParaRPr lang="en-US" sz="1000" dirty="0">
              <a:latin typeface="Calibri"/>
              <a:cs typeface="Calibri"/>
            </a:endParaRPr>
          </a:p>
          <a:p>
            <a:endParaRPr lang="en-US" sz="1200"/>
          </a:p>
          <a:p>
            <a:endParaRPr lang="en-US" sz="1200"/>
          </a:p>
        </p:txBody>
      </p:sp>
    </p:spTree>
    <p:extLst>
      <p:ext uri="{BB962C8B-B14F-4D97-AF65-F5344CB8AC3E}">
        <p14:creationId xmlns:p14="http://schemas.microsoft.com/office/powerpoint/2010/main" val="894151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152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8C14AD38-7F34-C855-EE7D-73BCE738B636}"/>
              </a:ext>
            </a:extLst>
          </p:cNvPr>
          <p:cNvSpPr txBox="1"/>
          <p:nvPr/>
        </p:nvSpPr>
        <p:spPr>
          <a:xfrm>
            <a:off x="7182541" y="870596"/>
            <a:ext cx="4484127" cy="438103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Bef>
                <a:spcPct val="0"/>
              </a:spcBef>
              <a:spcAft>
                <a:spcPts val="600"/>
              </a:spcAft>
            </a:pPr>
            <a:r>
              <a:rPr lang="en-US" b="1" u="sng" cap="all" spc="30" dirty="0">
                <a:latin typeface="Calibri"/>
                <a:ea typeface="+mj-ea"/>
                <a:cs typeface="Calibri"/>
              </a:rPr>
              <a:t>Baby Massage</a:t>
            </a:r>
          </a:p>
          <a:p>
            <a:pPr>
              <a:spcBef>
                <a:spcPct val="0"/>
              </a:spcBef>
              <a:spcAft>
                <a:spcPts val="600"/>
              </a:spcAft>
            </a:pPr>
            <a:endParaRPr lang="en-US" b="1" u="sng" cap="all" spc="30">
              <a:latin typeface="Calibri"/>
              <a:ea typeface="+mn-lt"/>
              <a:cs typeface="Calibri"/>
            </a:endParaRPr>
          </a:p>
          <a:p>
            <a:pPr>
              <a:spcBef>
                <a:spcPct val="0"/>
              </a:spcBef>
              <a:spcAft>
                <a:spcPts val="600"/>
              </a:spcAft>
            </a:pPr>
            <a:endParaRPr lang="en-US" sz="1100" cap="all" spc="30">
              <a:latin typeface="Calibri"/>
              <a:ea typeface="+mn-lt"/>
              <a:cs typeface="+mn-lt"/>
            </a:endParaRPr>
          </a:p>
          <a:p>
            <a:pPr>
              <a:spcBef>
                <a:spcPct val="0"/>
              </a:spcBef>
              <a:spcAft>
                <a:spcPts val="600"/>
              </a:spcAft>
            </a:pPr>
            <a:endParaRPr lang="en-US" sz="1100" cap="all" spc="30">
              <a:latin typeface="Calibri"/>
              <a:ea typeface="+mn-lt"/>
              <a:cs typeface="+mn-lt"/>
            </a:endParaRPr>
          </a:p>
          <a:p>
            <a:pPr>
              <a:spcBef>
                <a:spcPct val="0"/>
              </a:spcBef>
              <a:spcAft>
                <a:spcPts val="600"/>
              </a:spcAft>
            </a:pPr>
            <a:endParaRPr lang="en-US" sz="1100" cap="all" spc="30" dirty="0">
              <a:latin typeface="Calibri"/>
              <a:ea typeface="+mj-ea"/>
            </a:endParaRPr>
          </a:p>
        </p:txBody>
      </p:sp>
      <p:sp>
        <p:nvSpPr>
          <p:cNvPr id="2" name="Date Placeholder 1">
            <a:extLst>
              <a:ext uri="{FF2B5EF4-FFF2-40B4-BE49-F238E27FC236}">
                <a16:creationId xmlns:a16="http://schemas.microsoft.com/office/drawing/2014/main" id="{CE2E9394-6F6C-7A12-7385-4F5A4396C0FB}"/>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F3B850E0-9242-469C-9FA7-447D7E43FF29}" type="datetime1">
              <a:rPr lang="en-US" smtClean="0"/>
              <a:pPr>
                <a:spcAft>
                  <a:spcPts val="600"/>
                </a:spcAft>
              </a:pPr>
              <a:t>1/21/2024</a:t>
            </a:fld>
            <a:endParaRPr lang="en-US"/>
          </a:p>
        </p:txBody>
      </p:sp>
      <p:sp>
        <p:nvSpPr>
          <p:cNvPr id="3" name="Footer Placeholder 2">
            <a:extLst>
              <a:ext uri="{FF2B5EF4-FFF2-40B4-BE49-F238E27FC236}">
                <a16:creationId xmlns:a16="http://schemas.microsoft.com/office/drawing/2014/main" id="{E9052940-66E9-8C5E-1828-11B2BB13F3CE}"/>
              </a:ext>
            </a:extLst>
          </p:cNvPr>
          <p:cNvSpPr>
            <a:spLocks noGrp="1"/>
          </p:cNvSpPr>
          <p:nvPr>
            <p:ph type="ftr" sz="quarter" idx="11"/>
          </p:nvPr>
        </p:nvSpPr>
        <p:spPr>
          <a:xfrm>
            <a:off x="715383" y="6356350"/>
            <a:ext cx="4539727" cy="365125"/>
          </a:xfrm>
        </p:spPr>
        <p:txBody>
          <a:bodyPr vert="horz" lIns="91440" tIns="45720" rIns="91440" bIns="45720" rtlCol="0" anchor="ctr">
            <a:normAutofit fontScale="40000" lnSpcReduction="20000"/>
          </a:bodyPr>
          <a:lstStyle/>
          <a:p>
            <a:r>
              <a:rPr lang="en-US" sz="600" dirty="0">
                <a:solidFill>
                  <a:srgbClr val="1D2125"/>
                </a:solidFill>
                <a:latin typeface="Calibri"/>
                <a:ea typeface="Calibri"/>
                <a:cs typeface="Calibri"/>
              </a:rPr>
              <a:t>ECEY4005</a:t>
            </a:r>
          </a:p>
          <a:p>
            <a:pPr>
              <a:spcAft>
                <a:spcPts val="600"/>
              </a:spcAft>
            </a:pPr>
            <a:r>
              <a:rPr lang="en-US" sz="600" dirty="0">
                <a:latin typeface="Segoe UI"/>
                <a:cs typeface="Segoe UI"/>
              </a:rPr>
              <a:t>Georgina Davies</a:t>
            </a:r>
          </a:p>
          <a:p>
            <a:pPr>
              <a:spcAft>
                <a:spcPts val="600"/>
              </a:spcAft>
            </a:pPr>
            <a:r>
              <a:rPr lang="en-US" sz="600" dirty="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EDE9865E-17FE-BA6F-78A0-B052AD6E161F}"/>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12</a:t>
            </a:fld>
            <a:endParaRPr lang="en-US"/>
          </a:p>
        </p:txBody>
      </p:sp>
      <p:pic>
        <p:nvPicPr>
          <p:cNvPr id="6" name="Picture 5" descr="A collage of a baby massage&#10;&#10;Description automatically generated">
            <a:extLst>
              <a:ext uri="{FF2B5EF4-FFF2-40B4-BE49-F238E27FC236}">
                <a16:creationId xmlns:a16="http://schemas.microsoft.com/office/drawing/2014/main" id="{6CE61F44-E814-DAD7-9BBE-109D0D56739A}"/>
              </a:ext>
            </a:extLst>
          </p:cNvPr>
          <p:cNvPicPr>
            <a:picLocks noChangeAspect="1"/>
          </p:cNvPicPr>
          <p:nvPr/>
        </p:nvPicPr>
        <p:blipFill>
          <a:blip r:embed="rId2"/>
          <a:stretch>
            <a:fillRect/>
          </a:stretch>
        </p:blipFill>
        <p:spPr>
          <a:xfrm>
            <a:off x="1321116" y="723900"/>
            <a:ext cx="4815078" cy="5410200"/>
          </a:xfrm>
          <a:prstGeom prst="rect">
            <a:avLst/>
          </a:prstGeom>
        </p:spPr>
      </p:pic>
      <p:sp>
        <p:nvSpPr>
          <p:cNvPr id="7" name="TextBox 6">
            <a:extLst>
              <a:ext uri="{FF2B5EF4-FFF2-40B4-BE49-F238E27FC236}">
                <a16:creationId xmlns:a16="http://schemas.microsoft.com/office/drawing/2014/main" id="{0F305026-E090-F9D7-131E-0D2F888C4591}"/>
              </a:ext>
            </a:extLst>
          </p:cNvPr>
          <p:cNvSpPr txBox="1"/>
          <p:nvPr/>
        </p:nvSpPr>
        <p:spPr>
          <a:xfrm>
            <a:off x="6407728" y="1974273"/>
            <a:ext cx="5597234" cy="49244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Calibri"/>
                <a:ea typeface="+mn-lt"/>
                <a:cs typeface="+mn-lt"/>
              </a:rPr>
              <a:t>   Baby massage in the first 1000 days is a vital component of a child's developmental journey, acting as a proximal and nurturing interaction within the microsystem. This practice not only fosters secure attachments but also significantly influences emotional and social development. Additionally, baby massage plays a pivotal role in the </a:t>
            </a:r>
            <a:r>
              <a:rPr lang="en-US" sz="1000" dirty="0" err="1">
                <a:latin typeface="Calibri"/>
                <a:ea typeface="+mn-lt"/>
                <a:cs typeface="+mn-lt"/>
              </a:rPr>
              <a:t>exosystem</a:t>
            </a:r>
            <a:r>
              <a:rPr lang="en-US" sz="1000" dirty="0">
                <a:latin typeface="Calibri"/>
                <a:ea typeface="+mn-lt"/>
                <a:cs typeface="+mn-lt"/>
              </a:rPr>
              <a:t> by promoting a supportive caregiving environment. Caregivers, through regular engagement in massage, develop a profound understanding of the infant's cues and needs, establishing a responsive and empathetic environment. This aligns with Bronfenbrenner's ecological systems theory, emphasizing the reciprocal influences within systems </a:t>
            </a:r>
            <a:r>
              <a:rPr lang="en-US" sz="1000" dirty="0">
                <a:latin typeface="Times New Roman"/>
                <a:ea typeface="+mn-lt"/>
                <a:cs typeface="Times New Roman"/>
              </a:rPr>
              <a:t>(Cherry, 2023)</a:t>
            </a:r>
            <a:r>
              <a:rPr lang="en-US" sz="1000" dirty="0">
                <a:latin typeface="Calibri"/>
                <a:ea typeface="+mn-lt"/>
                <a:cs typeface="+mn-lt"/>
              </a:rPr>
              <a:t>.</a:t>
            </a:r>
            <a:endParaRPr lang="en-US" sz="1000">
              <a:latin typeface="Calibri"/>
              <a:ea typeface="Calibri"/>
              <a:cs typeface="Calibri"/>
            </a:endParaRPr>
          </a:p>
          <a:p>
            <a:r>
              <a:rPr lang="en-US" sz="1000" dirty="0">
                <a:latin typeface="Calibri"/>
                <a:ea typeface="+mn-lt"/>
                <a:cs typeface="+mn-lt"/>
              </a:rPr>
              <a:t>Furthermore, baby massage directly aligns with Maslow's hierarchy of needs by addressing physiological needs through comfort and warmth. Simultaneously, it fulfills the need for safety by fostering a secure attachment and promotes emotional connections, addressing the infant's need for love and belongingness. This holistic approach contributes to positive self-image and esteem, laying a robust foundation for healthy psychological development. </a:t>
            </a:r>
            <a:endParaRPr lang="en-US" sz="1000" dirty="0">
              <a:latin typeface="Calibri"/>
            </a:endParaRPr>
          </a:p>
          <a:p>
            <a:r>
              <a:rPr lang="en-US" sz="1000" dirty="0">
                <a:latin typeface="Calibri"/>
                <a:ea typeface="+mn-lt"/>
                <a:cs typeface="+mn-lt"/>
              </a:rPr>
              <a:t>In line with Bowlby's theory, baby massage establishes the caregiver as a reliable source of comfort, functioning as a safe haven for the infant during moments of distress. The physical closeness during massage contributes to the caregiver being perceived as a secure base, supporting the child's exploratory behaviors with confidence</a:t>
            </a:r>
            <a:r>
              <a:rPr lang="en-US" sz="1000" dirty="0">
                <a:latin typeface="Calibri"/>
                <a:ea typeface="+mn-lt"/>
                <a:cs typeface="Times New Roman"/>
              </a:rPr>
              <a:t> (Sullivan et al., 2011)</a:t>
            </a:r>
            <a:r>
              <a:rPr lang="en-US" sz="1000" dirty="0">
                <a:latin typeface="Calibri"/>
                <a:ea typeface="+mn-lt"/>
                <a:cs typeface="+mn-lt"/>
              </a:rPr>
              <a:t>.</a:t>
            </a:r>
            <a:endParaRPr lang="en-US" sz="1000" dirty="0">
              <a:latin typeface="Calibri"/>
              <a:cs typeface="Calibri"/>
            </a:endParaRPr>
          </a:p>
          <a:p>
            <a:r>
              <a:rPr lang="en-US" sz="1000" dirty="0">
                <a:latin typeface="Calibri"/>
                <a:ea typeface="+mn-lt"/>
                <a:cs typeface="+mn-lt"/>
              </a:rPr>
              <a:t>These positive experiences during baby massage contribute to the development of positive internal working models—the mental representations of the self, others, and relationships. These models influence the child's expectations and beliefs about relationships and emotional interactions, aligning with Bowlby's notion of how early attachment experiences shape future social and emotional development.</a:t>
            </a:r>
            <a:endParaRPr lang="en-US" sz="1000" dirty="0">
              <a:latin typeface="Calibri"/>
              <a:cs typeface="Calibri"/>
            </a:endParaRPr>
          </a:p>
          <a:p>
            <a:endParaRPr lang="en-US" sz="1000" dirty="0">
              <a:latin typeface="Calibri"/>
              <a:cs typeface="Calibri"/>
            </a:endParaRPr>
          </a:p>
          <a:p>
            <a:endParaRPr lang="en-US" sz="1000" dirty="0"/>
          </a:p>
          <a:p>
            <a:endParaRPr lang="en-US" sz="1000" dirty="0">
              <a:ea typeface="+mn-lt"/>
              <a:cs typeface="+mn-lt"/>
            </a:endParaRPr>
          </a:p>
          <a:p>
            <a:r>
              <a:rPr lang="en-US" sz="1000" dirty="0">
                <a:ea typeface="+mn-lt"/>
                <a:cs typeface="+mn-lt"/>
                <a:hlinkClick r:id="rId3"/>
              </a:rPr>
              <a:t>https://www.youtube.com/watch?v=qcVQmznxWM4</a:t>
            </a:r>
            <a:r>
              <a:rPr lang="en-US" sz="1000" dirty="0">
                <a:ea typeface="+mn-lt"/>
                <a:cs typeface="+mn-lt"/>
              </a:rPr>
              <a:t> </a:t>
            </a:r>
            <a:endParaRPr lang="en-US"/>
          </a:p>
          <a:p>
            <a:br>
              <a:rPr lang="en-US" dirty="0"/>
            </a:br>
            <a:endParaRPr lang="en-US" dirty="0"/>
          </a:p>
          <a:p>
            <a:pPr algn="l"/>
            <a:endParaRPr lang="en-US" dirty="0"/>
          </a:p>
        </p:txBody>
      </p:sp>
    </p:spTree>
    <p:extLst>
      <p:ext uri="{BB962C8B-B14F-4D97-AF65-F5344CB8AC3E}">
        <p14:creationId xmlns:p14="http://schemas.microsoft.com/office/powerpoint/2010/main" val="3647421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1" name="Rectangle 20">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152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8FF0CA-F9E2-5BEC-DCC3-79093A4BB02E}"/>
              </a:ext>
            </a:extLst>
          </p:cNvPr>
          <p:cNvSpPr txBox="1"/>
          <p:nvPr/>
        </p:nvSpPr>
        <p:spPr>
          <a:xfrm>
            <a:off x="7182541" y="870596"/>
            <a:ext cx="4484127" cy="374782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Bef>
                <a:spcPct val="0"/>
              </a:spcBef>
              <a:spcAft>
                <a:spcPts val="600"/>
              </a:spcAft>
            </a:pPr>
            <a:r>
              <a:rPr lang="en-US" b="1" u="sng" cap="all" spc="30">
                <a:latin typeface="Calibri"/>
                <a:ea typeface="+mj-ea"/>
                <a:cs typeface="Calibri"/>
              </a:rPr>
              <a:t>Play Dates</a:t>
            </a:r>
          </a:p>
          <a:p>
            <a:pPr>
              <a:spcBef>
                <a:spcPct val="0"/>
              </a:spcBef>
              <a:spcAft>
                <a:spcPts val="600"/>
              </a:spcAft>
            </a:pPr>
            <a:endParaRPr lang="en-US" b="1" u="sng" cap="all" spc="30">
              <a:latin typeface="Calibri"/>
              <a:ea typeface="+mj-ea"/>
              <a:cs typeface="Calibri"/>
            </a:endParaRPr>
          </a:p>
        </p:txBody>
      </p:sp>
      <p:sp>
        <p:nvSpPr>
          <p:cNvPr id="2" name="Date Placeholder 1">
            <a:extLst>
              <a:ext uri="{FF2B5EF4-FFF2-40B4-BE49-F238E27FC236}">
                <a16:creationId xmlns:a16="http://schemas.microsoft.com/office/drawing/2014/main" id="{390EABF2-28D4-5158-DA9D-2D492895A3ED}"/>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F3B850E0-9242-469C-9FA7-447D7E43FF29}" type="datetime1">
              <a:rPr lang="en-US" smtClean="0"/>
              <a:pPr>
                <a:spcAft>
                  <a:spcPts val="600"/>
                </a:spcAft>
              </a:pPr>
              <a:t>1/21/2024</a:t>
            </a:fld>
            <a:endParaRPr lang="en-US"/>
          </a:p>
        </p:txBody>
      </p:sp>
      <p:sp>
        <p:nvSpPr>
          <p:cNvPr id="3" name="Footer Placeholder 2">
            <a:extLst>
              <a:ext uri="{FF2B5EF4-FFF2-40B4-BE49-F238E27FC236}">
                <a16:creationId xmlns:a16="http://schemas.microsoft.com/office/drawing/2014/main" id="{531F13A6-10F2-5CA4-F9EE-ABDF0B82DC4D}"/>
              </a:ext>
            </a:extLst>
          </p:cNvPr>
          <p:cNvSpPr>
            <a:spLocks noGrp="1"/>
          </p:cNvSpPr>
          <p:nvPr>
            <p:ph type="ftr" sz="quarter" idx="11"/>
          </p:nvPr>
        </p:nvSpPr>
        <p:spPr>
          <a:xfrm>
            <a:off x="715383" y="6356350"/>
            <a:ext cx="4539727" cy="365125"/>
          </a:xfrm>
        </p:spPr>
        <p:txBody>
          <a:bodyPr vert="horz" lIns="91440" tIns="45720" rIns="91440" bIns="45720" rtlCol="0" anchor="ctr">
            <a:normAutofit fontScale="40000" lnSpcReduction="20000"/>
          </a:bodyPr>
          <a:lstStyle/>
          <a:p>
            <a:r>
              <a:rPr lang="en-US" sz="600" dirty="0">
                <a:solidFill>
                  <a:srgbClr val="1D2125"/>
                </a:solidFill>
                <a:latin typeface="Calibri"/>
                <a:ea typeface="Calibri"/>
                <a:cs typeface="Calibri"/>
              </a:rPr>
              <a:t>ECEY4005</a:t>
            </a:r>
          </a:p>
          <a:p>
            <a:pPr>
              <a:spcAft>
                <a:spcPts val="600"/>
              </a:spcAft>
            </a:pPr>
            <a:r>
              <a:rPr lang="en-US" sz="600" dirty="0">
                <a:latin typeface="Segoe UI"/>
                <a:cs typeface="Segoe UI"/>
              </a:rPr>
              <a:t>Georgina Davies</a:t>
            </a:r>
          </a:p>
          <a:p>
            <a:pPr>
              <a:spcAft>
                <a:spcPts val="600"/>
              </a:spcAft>
            </a:pPr>
            <a:r>
              <a:rPr lang="en-US" sz="600" dirty="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8ACE84D2-DA30-4C16-E123-D179CFE30DC3}"/>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13</a:t>
            </a:fld>
            <a:endParaRPr lang="en-US"/>
          </a:p>
        </p:txBody>
      </p:sp>
      <p:pic>
        <p:nvPicPr>
          <p:cNvPr id="6" name="Picture 5" descr="A group of children running in the grass with bubbles&#10;&#10;Description automatically generated">
            <a:extLst>
              <a:ext uri="{FF2B5EF4-FFF2-40B4-BE49-F238E27FC236}">
                <a16:creationId xmlns:a16="http://schemas.microsoft.com/office/drawing/2014/main" id="{A2EA397F-B2F0-D97C-2CF2-A6AD07206EB6}"/>
              </a:ext>
            </a:extLst>
          </p:cNvPr>
          <p:cNvPicPr>
            <a:picLocks noChangeAspect="1"/>
          </p:cNvPicPr>
          <p:nvPr/>
        </p:nvPicPr>
        <p:blipFill>
          <a:blip r:embed="rId2"/>
          <a:stretch>
            <a:fillRect/>
          </a:stretch>
        </p:blipFill>
        <p:spPr>
          <a:xfrm>
            <a:off x="800101" y="721370"/>
            <a:ext cx="5857108" cy="5472769"/>
          </a:xfrm>
          <a:prstGeom prst="rect">
            <a:avLst/>
          </a:prstGeom>
        </p:spPr>
      </p:pic>
      <p:sp>
        <p:nvSpPr>
          <p:cNvPr id="7" name="TextBox 6">
            <a:extLst>
              <a:ext uri="{FF2B5EF4-FFF2-40B4-BE49-F238E27FC236}">
                <a16:creationId xmlns:a16="http://schemas.microsoft.com/office/drawing/2014/main" id="{4FADAD54-F40D-9D30-EAC3-B4184CC5FCC0}"/>
              </a:ext>
            </a:extLst>
          </p:cNvPr>
          <p:cNvSpPr txBox="1"/>
          <p:nvPr/>
        </p:nvSpPr>
        <p:spPr>
          <a:xfrm>
            <a:off x="7029718" y="1588395"/>
            <a:ext cx="4529069"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br>
              <a:rPr lang="en-US" dirty="0"/>
            </a:br>
            <a:r>
              <a:rPr lang="en-US" sz="1000" dirty="0">
                <a:latin typeface="Calibri"/>
                <a:ea typeface="+mn-lt"/>
                <a:cs typeface="+mn-lt"/>
              </a:rPr>
              <a:t>   Play dates within the first 1000 days play a pivotal role, intricately shaping fundamental aspects of a child's development. These interactions forge essential social skills, laying the groundwork for the formation of healthy relationships (Lacey, Banerjee, and Lester, 2022). As children engage in dialogue during these play dates, they are exposed to diverse communication styles, providing a fertile ground for the flourishing of language development. Moreover, the dynamic environment of play stimulates cognitive growth, encouraging exploration and problem-solving.</a:t>
            </a:r>
            <a:endParaRPr lang="en-US" sz="1000" dirty="0">
              <a:latin typeface="Calibri"/>
              <a:ea typeface="Calibri"/>
              <a:cs typeface="Calibri"/>
            </a:endParaRPr>
          </a:p>
          <a:p>
            <a:r>
              <a:rPr lang="en-US" sz="1000" dirty="0">
                <a:latin typeface="Calibri"/>
                <a:ea typeface="+mn-lt"/>
                <a:cs typeface="+mn-lt"/>
              </a:rPr>
              <a:t>Emotional regulation, a crucial facet of early development,</a:t>
            </a:r>
            <a:r>
              <a:rPr lang="en-US" sz="1000" dirty="0">
                <a:solidFill>
                  <a:srgbClr val="000000"/>
                </a:solidFill>
                <a:latin typeface="Calibri"/>
                <a:ea typeface="+mn-lt"/>
                <a:cs typeface="+mn-lt"/>
              </a:rPr>
              <a:t> is honed </a:t>
            </a:r>
            <a:r>
              <a:rPr lang="en-US" sz="1000" dirty="0">
                <a:latin typeface="Calibri"/>
                <a:ea typeface="+mn-lt"/>
                <a:cs typeface="+mn-lt"/>
              </a:rPr>
              <a:t>through shared experiences of joy and frustration during play. This unique context teaches children to navigate their feelings in a social setting, fostering emotional resilience. Physical development, too, reaps benefits from the array of activities involved in play, refining both fine and gross motor skills. Observational learning during play dates enhances adaptive behaviors, contributing to a child's overall behavioral repertoire.</a:t>
            </a:r>
            <a:endParaRPr lang="en-US" sz="1000" dirty="0">
              <a:latin typeface="Calibri"/>
              <a:ea typeface="Calibri"/>
              <a:cs typeface="Calibri"/>
            </a:endParaRPr>
          </a:p>
          <a:p>
            <a:r>
              <a:rPr lang="en-US" sz="1000" dirty="0">
                <a:latin typeface="Calibri"/>
                <a:ea typeface="+mn-lt"/>
                <a:cs typeface="+mn-lt"/>
              </a:rPr>
              <a:t>   In the framework of Urie Bronfenbrenner's ecological systems theory, play dates are indispensable for the development of social skills, language, and cognition. The collaborative aspects of sharing and peer engagement take center stage in this microenvironment. Simultaneously, play dates align with Bronfenbrenner's macroecological perspective by introducing diversity and cultural elements naturally. These early social engagements, characterized by collaboration, sharing, and the forging of friendships, significantly contribute to a well-rounded developmental journey throughout the critical first 1000 days (Child Focus, 2023).</a:t>
            </a:r>
            <a:endParaRPr lang="en-US" sz="1000" dirty="0">
              <a:latin typeface="Calibri"/>
            </a:endParaRPr>
          </a:p>
          <a:p>
            <a:endParaRPr lang="en-US" sz="1000" dirty="0">
              <a:latin typeface="Calibri"/>
              <a:ea typeface="Calibri"/>
              <a:cs typeface="Calibri"/>
            </a:endParaRPr>
          </a:p>
        </p:txBody>
      </p:sp>
    </p:spTree>
    <p:extLst>
      <p:ext uri="{BB962C8B-B14F-4D97-AF65-F5344CB8AC3E}">
        <p14:creationId xmlns:p14="http://schemas.microsoft.com/office/powerpoint/2010/main" val="9047862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3C3496E-B5D0-B7A6-B06E-D44C40482A04}"/>
              </a:ext>
            </a:extLst>
          </p:cNvPr>
          <p:cNvSpPr>
            <a:spLocks noGrp="1"/>
          </p:cNvSpPr>
          <p:nvPr>
            <p:ph type="dt" sz="half" idx="10"/>
          </p:nvPr>
        </p:nvSpPr>
        <p:spPr/>
        <p:txBody>
          <a:bodyPr/>
          <a:lstStyle/>
          <a:p>
            <a:fld id="{F3B850E0-9242-469C-9FA7-447D7E43FF29}" type="datetime1">
              <a:rPr lang="en-US" smtClean="0"/>
              <a:t>1/21/2024</a:t>
            </a:fld>
            <a:endParaRPr lang="en-US"/>
          </a:p>
        </p:txBody>
      </p:sp>
      <p:sp>
        <p:nvSpPr>
          <p:cNvPr id="3" name="Footer Placeholder 2">
            <a:extLst>
              <a:ext uri="{FF2B5EF4-FFF2-40B4-BE49-F238E27FC236}">
                <a16:creationId xmlns:a16="http://schemas.microsoft.com/office/drawing/2014/main" id="{B06F9F32-8C8F-3976-8F49-CD527C43005D}"/>
              </a:ext>
            </a:extLst>
          </p:cNvPr>
          <p:cNvSpPr>
            <a:spLocks noGrp="1"/>
          </p:cNvSpPr>
          <p:nvPr>
            <p:ph type="ftr" sz="quarter" idx="11"/>
          </p:nvPr>
        </p:nvSpPr>
        <p:spPr/>
        <p:txBody>
          <a:bodyPr/>
          <a:lstStyle/>
          <a:p>
            <a:r>
              <a:rPr lang="en-US" sz="600">
                <a:solidFill>
                  <a:srgbClr val="1D2125"/>
                </a:solidFill>
                <a:latin typeface="Calibri"/>
                <a:ea typeface="Calibri"/>
                <a:cs typeface="Calibri"/>
              </a:rPr>
              <a:t>ECEY4005</a:t>
            </a:r>
          </a:p>
          <a:p>
            <a:pPr>
              <a:spcAft>
                <a:spcPts val="600"/>
              </a:spcAft>
            </a:pPr>
            <a:r>
              <a:rPr lang="en-US" sz="600">
                <a:latin typeface="Segoe UI"/>
                <a:cs typeface="Segoe UI"/>
              </a:rPr>
              <a:t>Georgina Davies</a:t>
            </a:r>
          </a:p>
          <a:p>
            <a:pPr>
              <a:spcAft>
                <a:spcPts val="600"/>
              </a:spcAft>
            </a:pPr>
            <a:r>
              <a:rPr lang="en-US" sz="60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D09A6C33-84DB-9434-05F0-D98BED2B1DCB}"/>
              </a:ext>
            </a:extLst>
          </p:cNvPr>
          <p:cNvSpPr>
            <a:spLocks noGrp="1"/>
          </p:cNvSpPr>
          <p:nvPr>
            <p:ph type="sldNum" sz="quarter" idx="12"/>
          </p:nvPr>
        </p:nvSpPr>
        <p:spPr/>
        <p:txBody>
          <a:bodyPr/>
          <a:lstStyle/>
          <a:p>
            <a:fld id="{87E7843D-FF13-4365-9478-9625B70A2705}" type="slidenum">
              <a:rPr lang="en-US" smtClean="0"/>
              <a:t>14</a:t>
            </a:fld>
            <a:endParaRPr lang="en-US"/>
          </a:p>
        </p:txBody>
      </p:sp>
      <p:sp>
        <p:nvSpPr>
          <p:cNvPr id="5" name="TextBox 4">
            <a:extLst>
              <a:ext uri="{FF2B5EF4-FFF2-40B4-BE49-F238E27FC236}">
                <a16:creationId xmlns:a16="http://schemas.microsoft.com/office/drawing/2014/main" id="{D66B44E7-026D-5A92-CA17-3EB6273584EF}"/>
              </a:ext>
            </a:extLst>
          </p:cNvPr>
          <p:cNvSpPr txBox="1"/>
          <p:nvPr/>
        </p:nvSpPr>
        <p:spPr>
          <a:xfrm>
            <a:off x="222799" y="664426"/>
            <a:ext cx="12007270" cy="56477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latin typeface="Calibri"/>
                <a:cs typeface="Times New Roman"/>
              </a:rPr>
              <a:t>Reference list</a:t>
            </a:r>
            <a:endParaRPr lang="en-US" b="1" u="sng" dirty="0">
              <a:latin typeface="Calibri"/>
            </a:endParaRPr>
          </a:p>
          <a:p>
            <a:endParaRPr lang="en-US" sz="900" dirty="0">
              <a:latin typeface="Calibri"/>
              <a:cs typeface="Times New Roman"/>
            </a:endParaRPr>
          </a:p>
          <a:p>
            <a:r>
              <a:rPr lang="en-US" sz="900" dirty="0">
                <a:latin typeface="Times New Roman"/>
                <a:cs typeface="Times New Roman"/>
              </a:rPr>
              <a:t>1000 days.org (2019). </a:t>
            </a:r>
            <a:r>
              <a:rPr lang="en-US" sz="900" i="1" dirty="0">
                <a:latin typeface="Times New Roman"/>
                <a:cs typeface="Times New Roman"/>
              </a:rPr>
              <a:t>Homepage - 1,000 Days</a:t>
            </a:r>
            <a:r>
              <a:rPr lang="en-US" sz="900" dirty="0">
                <a:latin typeface="Times New Roman"/>
                <a:cs typeface="Times New Roman"/>
              </a:rPr>
              <a:t>. [online] 1,000 Days. Available at: </a:t>
            </a:r>
            <a:r>
              <a:rPr lang="en-US" sz="900" dirty="0">
                <a:solidFill>
                  <a:srgbClr val="0070C0"/>
                </a:solidFill>
                <a:latin typeface="Times New Roman"/>
                <a:cs typeface="Times New Roman"/>
                <a:hlinkClick r:id="rId2">
                  <a:extLst>
                    <a:ext uri="{A12FA001-AC4F-418D-AE19-62706E023703}">
                      <ahyp:hlinkClr xmlns:ahyp="http://schemas.microsoft.com/office/drawing/2018/hyperlinkcolor" val="tx"/>
                    </a:ext>
                  </a:extLst>
                </a:hlinkClick>
              </a:rPr>
              <a:t>https://thousanddays.org/</a:t>
            </a:r>
            <a:r>
              <a:rPr lang="en-US" sz="900" dirty="0">
                <a:solidFill>
                  <a:srgbClr val="0070C0"/>
                </a:solidFill>
                <a:latin typeface="Times New Roman"/>
                <a:cs typeface="Times New Roman"/>
              </a:rPr>
              <a:t>  </a:t>
            </a:r>
            <a:r>
              <a:rPr lang="en-US" sz="900" dirty="0">
                <a:latin typeface="Times New Roman"/>
                <a:cs typeface="Times New Roman"/>
              </a:rPr>
              <a:t>[Accessed 13 Jan. 2024].</a:t>
            </a:r>
          </a:p>
          <a:p>
            <a:endParaRPr lang="en-US" sz="900" dirty="0">
              <a:latin typeface="Times New Roman"/>
              <a:cs typeface="Times New Roman"/>
            </a:endParaRPr>
          </a:p>
          <a:p>
            <a:endParaRPr lang="en-US" sz="900" dirty="0">
              <a:latin typeface="Times New Roman"/>
              <a:cs typeface="Times New Roman"/>
            </a:endParaRPr>
          </a:p>
          <a:p>
            <a:r>
              <a:rPr lang="en-US" sz="900" dirty="0">
                <a:latin typeface="Times New Roman"/>
                <a:cs typeface="Times New Roman"/>
              </a:rPr>
              <a:t>Ahmad, K., Kabir, E., Keramat, S.A. and Khanam, R. (2021). Maternal health and health-related </a:t>
            </a:r>
            <a:r>
              <a:rPr lang="en-US" sz="900" err="1">
                <a:latin typeface="Times New Roman"/>
                <a:cs typeface="Times New Roman"/>
              </a:rPr>
              <a:t>behaviours</a:t>
            </a:r>
            <a:r>
              <a:rPr lang="en-US" sz="900" dirty="0">
                <a:latin typeface="Times New Roman"/>
                <a:cs typeface="Times New Roman"/>
              </a:rPr>
              <a:t> and their associations with child health: Evidence from an Australian birth cohort. </a:t>
            </a:r>
            <a:r>
              <a:rPr lang="en-US" sz="900" i="1" dirty="0">
                <a:latin typeface="Times New Roman"/>
                <a:cs typeface="Times New Roman"/>
              </a:rPr>
              <a:t>PLOS ONE</a:t>
            </a:r>
            <a:r>
              <a:rPr lang="en-US" sz="900" dirty="0">
                <a:latin typeface="Times New Roman"/>
                <a:cs typeface="Times New Roman"/>
              </a:rPr>
              <a:t>, 16(9), p.e0257188. </a:t>
            </a:r>
            <a:r>
              <a:rPr lang="en-US" sz="900" err="1">
                <a:latin typeface="Times New Roman"/>
                <a:cs typeface="Times New Roman"/>
              </a:rPr>
              <a:t>doi</a:t>
            </a:r>
            <a:r>
              <a:rPr lang="en-US" sz="900" dirty="0">
                <a:latin typeface="Times New Roman"/>
                <a:cs typeface="Times New Roman"/>
              </a:rPr>
              <a:t>: </a:t>
            </a:r>
            <a:r>
              <a:rPr lang="en-US" sz="900" u="sng" dirty="0">
                <a:solidFill>
                  <a:srgbClr val="0070C0"/>
                </a:solidFill>
                <a:latin typeface="Times New Roman"/>
                <a:cs typeface="Times New Roman"/>
                <a:hlinkClick r:id="rId3"/>
              </a:rPr>
              <a:t>https://doi.org/10.1371/journal.pone.0257188</a:t>
            </a:r>
            <a:r>
              <a:rPr lang="en-US" sz="900" u="sng" dirty="0">
                <a:solidFill>
                  <a:srgbClr val="0070C0"/>
                </a:solidFill>
                <a:latin typeface="Times New Roman"/>
                <a:cs typeface="Times New Roman"/>
              </a:rPr>
              <a:t> </a:t>
            </a:r>
            <a:r>
              <a:rPr lang="en-US" sz="900" dirty="0">
                <a:solidFill>
                  <a:srgbClr val="000000"/>
                </a:solidFill>
                <a:latin typeface="Times New Roman"/>
                <a:cs typeface="Times New Roman"/>
              </a:rPr>
              <a:t>[Accessed 09 Jan. 2024].</a:t>
            </a:r>
          </a:p>
          <a:p>
            <a:endParaRPr lang="en-US" sz="900" u="sng" dirty="0">
              <a:solidFill>
                <a:srgbClr val="0070C0"/>
              </a:solidFill>
              <a:latin typeface="Times New Roman"/>
              <a:cs typeface="Times New Roman"/>
            </a:endParaRPr>
          </a:p>
          <a:p>
            <a:endParaRPr lang="en-US" sz="900" dirty="0">
              <a:solidFill>
                <a:srgbClr val="0070C0"/>
              </a:solidFill>
              <a:latin typeface="Times New Roman"/>
              <a:cs typeface="Times New Roman"/>
            </a:endParaRPr>
          </a:p>
          <a:p>
            <a:r>
              <a:rPr lang="en-US" sz="900" dirty="0">
                <a:latin typeface="Times New Roman"/>
                <a:cs typeface="Times New Roman"/>
              </a:rPr>
              <a:t>Appelquist, J. (2018). </a:t>
            </a:r>
            <a:r>
              <a:rPr lang="en-US" sz="900" i="1" dirty="0">
                <a:latin typeface="Times New Roman"/>
                <a:cs typeface="Times New Roman"/>
              </a:rPr>
              <a:t>10 Reasons For Tummy Time</a:t>
            </a:r>
            <a:r>
              <a:rPr lang="en-US" sz="900" dirty="0">
                <a:latin typeface="Times New Roman"/>
                <a:cs typeface="Times New Roman"/>
              </a:rPr>
              <a:t>. [online] Pump Station &amp; </a:t>
            </a:r>
            <a:r>
              <a:rPr lang="en-US" sz="900" dirty="0" err="1">
                <a:latin typeface="Times New Roman"/>
                <a:cs typeface="Times New Roman"/>
              </a:rPr>
              <a:t>Nurtury</a:t>
            </a:r>
            <a:r>
              <a:rPr lang="en-US" sz="900" dirty="0">
                <a:latin typeface="Times New Roman"/>
                <a:cs typeface="Times New Roman"/>
              </a:rPr>
              <a:t>. Available at: </a:t>
            </a:r>
            <a:r>
              <a:rPr lang="en-US" sz="900" dirty="0">
                <a:solidFill>
                  <a:srgbClr val="0070C0"/>
                </a:solidFill>
                <a:latin typeface="Times New Roman"/>
                <a:cs typeface="Times New Roman"/>
                <a:hlinkClick r:id="rId4">
                  <a:extLst>
                    <a:ext uri="{A12FA001-AC4F-418D-AE19-62706E023703}">
                      <ahyp:hlinkClr xmlns:ahyp="http://schemas.microsoft.com/office/drawing/2018/hyperlinkcolor" val="tx"/>
                    </a:ext>
                  </a:extLst>
                </a:hlinkClick>
              </a:rPr>
              <a:t>https://www.pumpstation.com/blogs/news/top-10-reasons-for-tummy-time</a:t>
            </a:r>
            <a:r>
              <a:rPr lang="en-US" sz="900" dirty="0">
                <a:solidFill>
                  <a:srgbClr val="0070C0"/>
                </a:solidFill>
                <a:latin typeface="Times New Roman"/>
                <a:cs typeface="Times New Roman"/>
              </a:rPr>
              <a:t>  </a:t>
            </a:r>
            <a:r>
              <a:rPr lang="en-US" sz="900" dirty="0">
                <a:latin typeface="Times New Roman"/>
                <a:cs typeface="Times New Roman"/>
              </a:rPr>
              <a:t>[Accessed 13 Jan. 2024].</a:t>
            </a:r>
            <a:endParaRPr lang="en-US" sz="900" dirty="0"/>
          </a:p>
          <a:p>
            <a:endParaRPr lang="en-US" sz="900" dirty="0">
              <a:latin typeface="Times New Roman"/>
              <a:cs typeface="Times New Roman"/>
            </a:endParaRPr>
          </a:p>
          <a:p>
            <a:r>
              <a:rPr lang="en-US" sz="900" dirty="0">
                <a:latin typeface="Times New Roman"/>
                <a:cs typeface="Times New Roman"/>
              </a:rPr>
              <a:t>Australia, H. (2022). </a:t>
            </a:r>
            <a:r>
              <a:rPr lang="en-US" sz="900" i="1" dirty="0">
                <a:latin typeface="Times New Roman"/>
                <a:cs typeface="Times New Roman"/>
              </a:rPr>
              <a:t>The first 2 years of a baby’s life can impact their health and wellbeing later on. Here’s what you can do to give your child the best possible start.</a:t>
            </a:r>
            <a:r>
              <a:rPr lang="en-US" sz="900" dirty="0">
                <a:latin typeface="Times New Roman"/>
                <a:cs typeface="Times New Roman"/>
              </a:rPr>
              <a:t> [online] </a:t>
            </a:r>
            <a:r>
              <a:rPr lang="en-US" sz="900" dirty="0">
                <a:latin typeface="Times New Roman"/>
                <a:cs typeface="Times New Roman"/>
                <a:hlinkClick r:id="rId5"/>
              </a:rPr>
              <a:t>www.pregnancybirthbaby.org.au</a:t>
            </a:r>
            <a:r>
              <a:rPr lang="en-US" sz="900" dirty="0">
                <a:latin typeface="Times New Roman"/>
                <a:cs typeface="Times New Roman"/>
              </a:rPr>
              <a:t>. Available at: </a:t>
            </a:r>
            <a:r>
              <a:rPr lang="en-US" sz="900" dirty="0">
                <a:latin typeface="Times New Roman"/>
                <a:cs typeface="Times New Roman"/>
                <a:hlinkClick r:id="rId6"/>
              </a:rPr>
              <a:t>https://www.pregnancybirthbaby.org.au/the-first-1000-days#:~:text=1%2C000%20days</a:t>
            </a:r>
            <a:r>
              <a:rPr lang="en-US" sz="900" dirty="0">
                <a:latin typeface="Times New Roman"/>
                <a:cs typeface="Times New Roman"/>
              </a:rPr>
              <a:t> [Accessed 02 Jan. 2024].</a:t>
            </a:r>
          </a:p>
          <a:p>
            <a:endParaRPr lang="en-US" sz="900" dirty="0">
              <a:latin typeface="Times New Roman"/>
              <a:cs typeface="Times New Roman"/>
            </a:endParaRPr>
          </a:p>
          <a:p>
            <a:endParaRPr lang="en-US" sz="900" dirty="0">
              <a:latin typeface="Times New Roman"/>
              <a:cs typeface="Times New Roman"/>
            </a:endParaRPr>
          </a:p>
          <a:p>
            <a:r>
              <a:rPr lang="en-US" sz="900" err="1">
                <a:latin typeface="Times New Roman"/>
                <a:cs typeface="Times New Roman"/>
              </a:rPr>
              <a:t>Brexpatshov</a:t>
            </a:r>
            <a:r>
              <a:rPr lang="en-US" sz="900" dirty="0">
                <a:latin typeface="Times New Roman"/>
                <a:cs typeface="Times New Roman"/>
              </a:rPr>
              <a:t> (2023). </a:t>
            </a:r>
            <a:r>
              <a:rPr lang="en-US" sz="900" i="1" dirty="0">
                <a:latin typeface="Times New Roman"/>
                <a:cs typeface="Times New Roman"/>
              </a:rPr>
              <a:t>Child-Led Play in the Pikler Philosophy: A Guide for Parents and Caregivers - </a:t>
            </a:r>
            <a:r>
              <a:rPr lang="en-US" sz="900" i="1" err="1">
                <a:latin typeface="Times New Roman"/>
                <a:cs typeface="Times New Roman"/>
              </a:rPr>
              <a:t>Brexpatshov</a:t>
            </a:r>
            <a:r>
              <a:rPr lang="en-US" sz="900" dirty="0">
                <a:latin typeface="Times New Roman"/>
                <a:cs typeface="Times New Roman"/>
              </a:rPr>
              <a:t>. [online] Parenting and Montessori for Kids. Available at: </a:t>
            </a:r>
            <a:r>
              <a:rPr lang="en-US" sz="900" dirty="0">
                <a:latin typeface="Times New Roman"/>
                <a:cs typeface="Times New Roman"/>
                <a:hlinkClick r:id="rId7"/>
              </a:rPr>
              <a:t>https://www.brexpatshov.com/child-led-play-in-the-pikler-philosophy/</a:t>
            </a:r>
            <a:r>
              <a:rPr lang="en-US" sz="900" dirty="0">
                <a:latin typeface="Times New Roman"/>
                <a:cs typeface="Times New Roman"/>
              </a:rPr>
              <a:t> [Accessed 20 Jan. 2024].</a:t>
            </a:r>
            <a:endParaRPr lang="en-US" sz="900"/>
          </a:p>
          <a:p>
            <a:endParaRPr lang="en-US" sz="900" dirty="0">
              <a:latin typeface="Times New Roman"/>
              <a:cs typeface="Times New Roman"/>
            </a:endParaRPr>
          </a:p>
          <a:p>
            <a:r>
              <a:rPr lang="en-US" sz="900" dirty="0">
                <a:latin typeface="Times New Roman"/>
                <a:cs typeface="Times New Roman"/>
              </a:rPr>
              <a:t>Chauhan, A. and Potdar, J. (2022). Maternal Mental Health During Pregnancy: A Critical Review. </a:t>
            </a:r>
            <a:r>
              <a:rPr lang="en-US" sz="900" i="1" err="1">
                <a:latin typeface="Times New Roman"/>
                <a:cs typeface="Times New Roman"/>
              </a:rPr>
              <a:t>Cureus</a:t>
            </a:r>
            <a:r>
              <a:rPr lang="en-US" sz="900" dirty="0">
                <a:latin typeface="Times New Roman"/>
                <a:cs typeface="Times New Roman"/>
              </a:rPr>
              <a:t>, [online] 14(10). </a:t>
            </a:r>
            <a:r>
              <a:rPr lang="en-US" sz="900" err="1">
                <a:latin typeface="Times New Roman"/>
                <a:cs typeface="Times New Roman"/>
              </a:rPr>
              <a:t>doi</a:t>
            </a:r>
            <a:r>
              <a:rPr lang="en-US" sz="900" dirty="0">
                <a:latin typeface="Times New Roman"/>
                <a:cs typeface="Times New Roman"/>
              </a:rPr>
              <a:t>: </a:t>
            </a:r>
            <a:r>
              <a:rPr lang="en-US" sz="900" u="sng" dirty="0">
                <a:solidFill>
                  <a:srgbClr val="0070C0"/>
                </a:solidFill>
                <a:latin typeface="Times New Roman"/>
                <a:cs typeface="Times New Roman"/>
                <a:hlinkClick r:id="rId8"/>
              </a:rPr>
              <a:t>https://doi.org/10.7759/cureus.30656</a:t>
            </a:r>
            <a:r>
              <a:rPr lang="en-US" sz="900" u="sng" dirty="0">
                <a:solidFill>
                  <a:srgbClr val="0070C0"/>
                </a:solidFill>
                <a:latin typeface="Times New Roman"/>
                <a:cs typeface="Times New Roman"/>
              </a:rPr>
              <a:t> </a:t>
            </a:r>
            <a:r>
              <a:rPr lang="en-US" sz="900" dirty="0">
                <a:solidFill>
                  <a:srgbClr val="000000"/>
                </a:solidFill>
                <a:latin typeface="Times New Roman"/>
                <a:cs typeface="Times New Roman"/>
              </a:rPr>
              <a:t>[Accessed 03 Jan. 2024].</a:t>
            </a:r>
          </a:p>
          <a:p>
            <a:endParaRPr lang="en-US" sz="900" u="sng" dirty="0">
              <a:solidFill>
                <a:srgbClr val="0070C0"/>
              </a:solidFill>
              <a:latin typeface="Times New Roman"/>
              <a:cs typeface="Times New Roman"/>
            </a:endParaRPr>
          </a:p>
          <a:p>
            <a:endParaRPr lang="en-US" sz="900" dirty="0">
              <a:latin typeface="Times New Roman"/>
              <a:cs typeface="Times New Roman"/>
            </a:endParaRPr>
          </a:p>
          <a:p>
            <a:r>
              <a:rPr lang="en-US" sz="900" dirty="0">
                <a:latin typeface="Times New Roman"/>
                <a:cs typeface="Times New Roman"/>
              </a:rPr>
              <a:t>Cherry, K. (2023). </a:t>
            </a:r>
            <a:r>
              <a:rPr lang="en-US" sz="900" i="1" dirty="0">
                <a:latin typeface="Times New Roman"/>
                <a:cs typeface="Times New Roman"/>
              </a:rPr>
              <a:t>A Comprehensive Guide to the Bronfenbrenner Ecological Model</a:t>
            </a:r>
            <a:r>
              <a:rPr lang="en-US" sz="900" dirty="0">
                <a:latin typeface="Times New Roman"/>
                <a:cs typeface="Times New Roman"/>
              </a:rPr>
              <a:t>. [online] </a:t>
            </a:r>
            <a:r>
              <a:rPr lang="en-US" sz="900" err="1">
                <a:latin typeface="Times New Roman"/>
                <a:cs typeface="Times New Roman"/>
              </a:rPr>
              <a:t>Verywell</a:t>
            </a:r>
            <a:r>
              <a:rPr lang="en-US" sz="900" dirty="0">
                <a:latin typeface="Times New Roman"/>
                <a:cs typeface="Times New Roman"/>
              </a:rPr>
              <a:t> Mind. Available at: </a:t>
            </a:r>
            <a:r>
              <a:rPr lang="en-US" sz="900" dirty="0">
                <a:latin typeface="Times New Roman"/>
                <a:cs typeface="Times New Roman"/>
                <a:hlinkClick r:id="rId9"/>
              </a:rPr>
              <a:t>https://www.verywellmind.com/bronfenbrenner-ecological-model-7643403</a:t>
            </a:r>
            <a:r>
              <a:rPr lang="en-US" sz="900" dirty="0">
                <a:latin typeface="Times New Roman"/>
                <a:cs typeface="Times New Roman"/>
              </a:rPr>
              <a:t> [Accessed 13 Jan. 2024].</a:t>
            </a:r>
          </a:p>
          <a:p>
            <a:endParaRPr lang="en-US" sz="900" dirty="0">
              <a:latin typeface="Times New Roman"/>
              <a:cs typeface="Times New Roman"/>
            </a:endParaRPr>
          </a:p>
          <a:p>
            <a:endParaRPr lang="en-US" sz="900" dirty="0">
              <a:latin typeface="Times New Roman"/>
              <a:cs typeface="Times New Roman"/>
            </a:endParaRPr>
          </a:p>
          <a:p>
            <a:r>
              <a:rPr lang="en-US" sz="900" dirty="0">
                <a:latin typeface="Times New Roman"/>
                <a:cs typeface="Times New Roman"/>
              </a:rPr>
              <a:t>Child Focus (2023). </a:t>
            </a:r>
            <a:r>
              <a:rPr lang="en-US" sz="900" i="1" dirty="0">
                <a:latin typeface="Times New Roman"/>
                <a:cs typeface="Times New Roman"/>
              </a:rPr>
              <a:t>Playdates: Benefits for Child and Parent | Child Focus</a:t>
            </a:r>
            <a:r>
              <a:rPr lang="en-US" sz="900" dirty="0">
                <a:latin typeface="Times New Roman"/>
                <a:cs typeface="Times New Roman"/>
              </a:rPr>
              <a:t>. [online] </a:t>
            </a:r>
            <a:r>
              <a:rPr lang="en-US" sz="900" dirty="0">
                <a:latin typeface="Times New Roman"/>
                <a:cs typeface="Times New Roman"/>
                <a:hlinkClick r:id="rId10"/>
              </a:rPr>
              <a:t>www.child-focus.org</a:t>
            </a:r>
            <a:r>
              <a:rPr lang="en-US" sz="900" dirty="0">
                <a:latin typeface="Times New Roman"/>
                <a:cs typeface="Times New Roman"/>
              </a:rPr>
              <a:t>. Available at: </a:t>
            </a:r>
            <a:r>
              <a:rPr lang="en-US" sz="900" dirty="0">
                <a:latin typeface="Times New Roman"/>
                <a:cs typeface="Times New Roman"/>
                <a:hlinkClick r:id="rId11"/>
              </a:rPr>
              <a:t>https://www.child-focus.org/news/playdates-benefits-for-child-and-parent/#:~:text=Playdates%20are%20crucial%20in%20addressing</a:t>
            </a:r>
            <a:r>
              <a:rPr lang="en-US" sz="900" dirty="0">
                <a:latin typeface="Times New Roman"/>
                <a:cs typeface="Times New Roman"/>
              </a:rPr>
              <a:t> [Accessed 21 Jan. 2024].</a:t>
            </a:r>
            <a:endParaRPr lang="en-US" sz="900"/>
          </a:p>
          <a:p>
            <a:endParaRPr lang="en-US" sz="900" dirty="0">
              <a:latin typeface="Times New Roman"/>
              <a:cs typeface="Times New Roman"/>
            </a:endParaRPr>
          </a:p>
          <a:p>
            <a:r>
              <a:rPr lang="en-US" sz="900" dirty="0">
                <a:latin typeface="Times New Roman"/>
                <a:cs typeface="Times New Roman"/>
              </a:rPr>
              <a:t>Choo, Y.Y., Agarwal, P., How, C.H. and </a:t>
            </a:r>
            <a:r>
              <a:rPr lang="en-US" sz="900" err="1">
                <a:latin typeface="Times New Roman"/>
                <a:cs typeface="Times New Roman"/>
              </a:rPr>
              <a:t>Yeleswarapu</a:t>
            </a:r>
            <a:r>
              <a:rPr lang="en-US" sz="900" dirty="0">
                <a:latin typeface="Times New Roman"/>
                <a:cs typeface="Times New Roman"/>
              </a:rPr>
              <a:t>, S.P. (2019). Developmental delay: identification and management at primary care level. </a:t>
            </a:r>
            <a:r>
              <a:rPr lang="en-US" sz="900" i="1" dirty="0">
                <a:latin typeface="Times New Roman"/>
                <a:cs typeface="Times New Roman"/>
              </a:rPr>
              <a:t>Singapore Medical Journal</a:t>
            </a:r>
            <a:r>
              <a:rPr lang="en-US" sz="900" dirty="0">
                <a:latin typeface="Times New Roman"/>
                <a:cs typeface="Times New Roman"/>
              </a:rPr>
              <a:t>, [online] 60(3), pp.119–123. </a:t>
            </a:r>
            <a:r>
              <a:rPr lang="en-US" sz="900" err="1">
                <a:latin typeface="Times New Roman"/>
                <a:cs typeface="Times New Roman"/>
              </a:rPr>
              <a:t>doi</a:t>
            </a:r>
            <a:r>
              <a:rPr lang="en-US" sz="900" dirty="0">
                <a:latin typeface="Times New Roman"/>
                <a:cs typeface="Times New Roman"/>
              </a:rPr>
              <a:t>: </a:t>
            </a:r>
            <a:r>
              <a:rPr lang="en-US" sz="900" u="sng" dirty="0">
                <a:solidFill>
                  <a:srgbClr val="0070C0"/>
                </a:solidFill>
                <a:latin typeface="Times New Roman"/>
                <a:cs typeface="Times New Roman"/>
                <a:hlinkClick r:id="rId12"/>
              </a:rPr>
              <a:t>https://doi.org/10.11622/smedj.2019025</a:t>
            </a:r>
            <a:r>
              <a:rPr lang="en-US" sz="900" u="sng" dirty="0">
                <a:solidFill>
                  <a:srgbClr val="0070C0"/>
                </a:solidFill>
                <a:latin typeface="Times New Roman"/>
                <a:cs typeface="Times New Roman"/>
              </a:rPr>
              <a:t> </a:t>
            </a:r>
            <a:r>
              <a:rPr lang="en-US" sz="900" dirty="0">
                <a:solidFill>
                  <a:srgbClr val="000000"/>
                </a:solidFill>
                <a:latin typeface="Times New Roman"/>
                <a:cs typeface="Times New Roman"/>
              </a:rPr>
              <a:t>[Accessed 13 Jan. 2024].</a:t>
            </a:r>
          </a:p>
          <a:p>
            <a:endParaRPr lang="en-US" sz="900" u="sng" dirty="0">
              <a:solidFill>
                <a:srgbClr val="0070C0"/>
              </a:solidFill>
              <a:latin typeface="Times New Roman"/>
              <a:cs typeface="Times New Roman"/>
            </a:endParaRPr>
          </a:p>
          <a:p>
            <a:endParaRPr lang="en-US" sz="900" u="sng" dirty="0">
              <a:solidFill>
                <a:srgbClr val="0070C0"/>
              </a:solidFill>
              <a:latin typeface="Times New Roman"/>
              <a:cs typeface="Times New Roman"/>
            </a:endParaRPr>
          </a:p>
          <a:p>
            <a:r>
              <a:rPr lang="en-US" sz="900" dirty="0">
                <a:latin typeface="Times New Roman"/>
                <a:cs typeface="Times New Roman"/>
              </a:rPr>
              <a:t>Creative Star Learning LTD (2017). </a:t>
            </a:r>
            <a:r>
              <a:rPr lang="en-US" sz="900" i="1" dirty="0">
                <a:latin typeface="Times New Roman"/>
                <a:cs typeface="Times New Roman"/>
              </a:rPr>
              <a:t>Simon Nicholson and The Theory of Loose Parts – 1 Million Thanks</a:t>
            </a:r>
            <a:r>
              <a:rPr lang="en-US" sz="900" dirty="0">
                <a:latin typeface="Times New Roman"/>
                <a:cs typeface="Times New Roman"/>
              </a:rPr>
              <a:t>. [online] Creative STAR Learning | I’m a teacher, get me OUTSIDE here! Available at: </a:t>
            </a:r>
            <a:r>
              <a:rPr lang="en-US" sz="900" dirty="0">
                <a:latin typeface="Times New Roman"/>
                <a:cs typeface="Times New Roman"/>
                <a:hlinkClick r:id="rId13"/>
              </a:rPr>
              <a:t>https://creativestarlearning.co.uk/early-years-outdoors/simon-nicholson-and-the-theory-of-loose-parts-1-million-thanks/</a:t>
            </a:r>
            <a:r>
              <a:rPr lang="en-US" sz="900" dirty="0">
                <a:latin typeface="Times New Roman"/>
                <a:cs typeface="Times New Roman"/>
              </a:rPr>
              <a:t>  [Accessed 07 Jan. 2024].</a:t>
            </a:r>
          </a:p>
          <a:p>
            <a:endParaRPr lang="en-US" sz="900" dirty="0">
              <a:latin typeface="Times New Roman"/>
              <a:cs typeface="Times New Roman"/>
            </a:endParaRPr>
          </a:p>
          <a:p>
            <a:endParaRPr lang="en-US" sz="900" dirty="0">
              <a:latin typeface="Times New Roman"/>
              <a:cs typeface="Times New Roman"/>
            </a:endParaRPr>
          </a:p>
          <a:p>
            <a:r>
              <a:rPr lang="en-US" sz="900" dirty="0">
                <a:latin typeface="Times New Roman"/>
                <a:cs typeface="Times New Roman"/>
              </a:rPr>
              <a:t>Davis, E.P. and Sandman, C.A. (2006). Prenatal Exposure to Stress and Stress Hormones Influences Child Development. </a:t>
            </a:r>
            <a:r>
              <a:rPr lang="en-US" sz="900" i="1" dirty="0">
                <a:latin typeface="Times New Roman"/>
                <a:cs typeface="Times New Roman"/>
              </a:rPr>
              <a:t>Infants &amp; Young Children</a:t>
            </a:r>
            <a:r>
              <a:rPr lang="en-US" sz="900" dirty="0">
                <a:latin typeface="Times New Roman"/>
                <a:cs typeface="Times New Roman"/>
              </a:rPr>
              <a:t>, 19(3), pp.246–259. </a:t>
            </a:r>
            <a:r>
              <a:rPr lang="en-US" sz="900" dirty="0" err="1">
                <a:latin typeface="Times New Roman"/>
                <a:cs typeface="Times New Roman"/>
              </a:rPr>
              <a:t>doi</a:t>
            </a:r>
            <a:r>
              <a:rPr lang="en-US" sz="900" dirty="0">
                <a:latin typeface="Times New Roman"/>
                <a:cs typeface="Times New Roman"/>
              </a:rPr>
              <a:t>: </a:t>
            </a:r>
            <a:r>
              <a:rPr lang="en-US" sz="900" u="sng" dirty="0">
                <a:solidFill>
                  <a:srgbClr val="0070C0"/>
                </a:solidFill>
                <a:latin typeface="Times New Roman"/>
                <a:cs typeface="Times New Roman"/>
                <a:hlinkClick r:id="rId14"/>
              </a:rPr>
              <a:t>https://doi.org/10.1097/00001163-200607000-00008</a:t>
            </a:r>
            <a:r>
              <a:rPr lang="en-US" sz="900" u="sng" dirty="0">
                <a:solidFill>
                  <a:srgbClr val="0070C0"/>
                </a:solidFill>
                <a:latin typeface="Times New Roman"/>
                <a:cs typeface="Times New Roman"/>
              </a:rPr>
              <a:t> </a:t>
            </a:r>
            <a:r>
              <a:rPr lang="en-US" sz="1000" dirty="0">
                <a:solidFill>
                  <a:srgbClr val="000000"/>
                </a:solidFill>
                <a:latin typeface="Times New Roman"/>
                <a:cs typeface="Times New Roman"/>
              </a:rPr>
              <a:t>[Accessed 16 Jan. 2024].</a:t>
            </a:r>
          </a:p>
          <a:p>
            <a:endParaRPr lang="en-US" sz="900" u="sng" dirty="0">
              <a:solidFill>
                <a:srgbClr val="0070C0"/>
              </a:solidFill>
              <a:latin typeface="Times New Roman"/>
              <a:cs typeface="Times New Roman"/>
            </a:endParaRPr>
          </a:p>
          <a:p>
            <a:endParaRPr lang="en-US" dirty="0"/>
          </a:p>
        </p:txBody>
      </p:sp>
    </p:spTree>
    <p:extLst>
      <p:ext uri="{BB962C8B-B14F-4D97-AF65-F5344CB8AC3E}">
        <p14:creationId xmlns:p14="http://schemas.microsoft.com/office/powerpoint/2010/main" val="39707061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EA5D28-9000-BE6D-47FD-923C611F9271}"/>
              </a:ext>
            </a:extLst>
          </p:cNvPr>
          <p:cNvSpPr>
            <a:spLocks noGrp="1"/>
          </p:cNvSpPr>
          <p:nvPr>
            <p:ph type="dt" sz="half" idx="10"/>
          </p:nvPr>
        </p:nvSpPr>
        <p:spPr/>
        <p:txBody>
          <a:bodyPr/>
          <a:lstStyle/>
          <a:p>
            <a:fld id="{F3B850E0-9242-469C-9FA7-447D7E43FF29}" type="datetime1">
              <a:rPr lang="en-US" smtClean="0"/>
              <a:t>1/21/2024</a:t>
            </a:fld>
            <a:endParaRPr lang="en-US"/>
          </a:p>
        </p:txBody>
      </p:sp>
      <p:sp>
        <p:nvSpPr>
          <p:cNvPr id="3" name="Footer Placeholder 2">
            <a:extLst>
              <a:ext uri="{FF2B5EF4-FFF2-40B4-BE49-F238E27FC236}">
                <a16:creationId xmlns:a16="http://schemas.microsoft.com/office/drawing/2014/main" id="{7CA9726F-0F0A-B97D-CBC8-2654DF919849}"/>
              </a:ext>
            </a:extLst>
          </p:cNvPr>
          <p:cNvSpPr>
            <a:spLocks noGrp="1"/>
          </p:cNvSpPr>
          <p:nvPr>
            <p:ph type="ftr" sz="quarter" idx="11"/>
          </p:nvPr>
        </p:nvSpPr>
        <p:spPr/>
        <p:txBody>
          <a:bodyPr/>
          <a:lstStyle/>
          <a:p>
            <a:r>
              <a:rPr lang="en-US" sz="600">
                <a:solidFill>
                  <a:srgbClr val="1D2125"/>
                </a:solidFill>
                <a:latin typeface="Calibri"/>
                <a:ea typeface="Calibri"/>
                <a:cs typeface="Calibri"/>
              </a:rPr>
              <a:t>ECEY4005</a:t>
            </a:r>
          </a:p>
          <a:p>
            <a:pPr>
              <a:spcAft>
                <a:spcPts val="600"/>
              </a:spcAft>
            </a:pPr>
            <a:r>
              <a:rPr lang="en-US" sz="600">
                <a:latin typeface="Segoe UI"/>
                <a:cs typeface="Segoe UI"/>
              </a:rPr>
              <a:t>Georgina Davies</a:t>
            </a:r>
          </a:p>
          <a:p>
            <a:pPr>
              <a:spcAft>
                <a:spcPts val="600"/>
              </a:spcAft>
            </a:pPr>
            <a:r>
              <a:rPr lang="en-US" sz="60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1ED384EC-4B47-02BB-594C-D3F8229D7C5E}"/>
              </a:ext>
            </a:extLst>
          </p:cNvPr>
          <p:cNvSpPr>
            <a:spLocks noGrp="1"/>
          </p:cNvSpPr>
          <p:nvPr>
            <p:ph type="sldNum" sz="quarter" idx="12"/>
          </p:nvPr>
        </p:nvSpPr>
        <p:spPr/>
        <p:txBody>
          <a:bodyPr/>
          <a:lstStyle/>
          <a:p>
            <a:fld id="{87E7843D-FF13-4365-9478-9625B70A2705}" type="slidenum">
              <a:rPr lang="en-US" smtClean="0"/>
              <a:t>15</a:t>
            </a:fld>
            <a:endParaRPr lang="en-US"/>
          </a:p>
        </p:txBody>
      </p:sp>
      <p:sp>
        <p:nvSpPr>
          <p:cNvPr id="6" name="TextBox 5">
            <a:extLst>
              <a:ext uri="{FF2B5EF4-FFF2-40B4-BE49-F238E27FC236}">
                <a16:creationId xmlns:a16="http://schemas.microsoft.com/office/drawing/2014/main" id="{58ED9909-ED3B-34FA-5C55-010ACCE7530A}"/>
              </a:ext>
            </a:extLst>
          </p:cNvPr>
          <p:cNvSpPr txBox="1"/>
          <p:nvPr/>
        </p:nvSpPr>
        <p:spPr>
          <a:xfrm>
            <a:off x="374489" y="780651"/>
            <a:ext cx="11506257"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Times New Roman"/>
                <a:cs typeface="Times New Roman"/>
              </a:rPr>
              <a:t>Department Of Education (2023). </a:t>
            </a:r>
            <a:r>
              <a:rPr lang="en-US" sz="1000" i="1" dirty="0">
                <a:latin typeface="Times New Roman"/>
                <a:cs typeface="Times New Roman"/>
              </a:rPr>
              <a:t>Stable Homes, Built on Love: Implementation Strategy and Consultation Children’s Social Care Reform 2023</a:t>
            </a:r>
            <a:r>
              <a:rPr lang="en-US" sz="1000" dirty="0">
                <a:latin typeface="Times New Roman"/>
                <a:cs typeface="Times New Roman"/>
              </a:rPr>
              <a:t>. [online] Available at: </a:t>
            </a:r>
            <a:r>
              <a:rPr lang="en-US" sz="1000" dirty="0">
                <a:latin typeface="Times New Roman"/>
                <a:cs typeface="Times New Roman"/>
                <a:hlinkClick r:id="rId2"/>
              </a:rPr>
              <a:t>https://assets.publishing.service.gov.uk/media/642460653d885d000fdade73/Children_s_social_care_stable_homes_consultation_February_2023.pdf</a:t>
            </a:r>
            <a:r>
              <a:rPr lang="en-US" sz="1000" dirty="0">
                <a:latin typeface="Times New Roman"/>
                <a:cs typeface="Times New Roman"/>
              </a:rPr>
              <a:t>  [Accessed 19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Doi, L., Jepson, R. and Hardie, S. (2017). Realist evaluation of an enhanced health visiting </a:t>
            </a:r>
            <a:r>
              <a:rPr lang="en-US" sz="1000" dirty="0" err="1">
                <a:latin typeface="Times New Roman"/>
                <a:cs typeface="Times New Roman"/>
              </a:rPr>
              <a:t>programme</a:t>
            </a:r>
            <a:r>
              <a:rPr lang="en-US" sz="1000" dirty="0">
                <a:latin typeface="Times New Roman"/>
                <a:cs typeface="Times New Roman"/>
              </a:rPr>
              <a:t>. </a:t>
            </a:r>
            <a:r>
              <a:rPr lang="en-US" sz="1000" i="1" dirty="0">
                <a:latin typeface="Times New Roman"/>
                <a:cs typeface="Times New Roman"/>
              </a:rPr>
              <a:t>PLOS ONE</a:t>
            </a:r>
            <a:r>
              <a:rPr lang="en-US" sz="1000" dirty="0">
                <a:latin typeface="Times New Roman"/>
                <a:cs typeface="Times New Roman"/>
              </a:rPr>
              <a:t>, [online] 12(7), p.e0180569. </a:t>
            </a:r>
            <a:r>
              <a:rPr lang="en-US" sz="1000" dirty="0" err="1">
                <a:latin typeface="Times New Roman"/>
                <a:cs typeface="Times New Roman"/>
              </a:rPr>
              <a:t>doi:</a:t>
            </a:r>
            <a:r>
              <a:rPr lang="en-US" sz="1000" u="sng" dirty="0" err="1">
                <a:solidFill>
                  <a:srgbClr val="0070C0"/>
                </a:solidFill>
                <a:latin typeface="Times New Roman"/>
                <a:cs typeface="Times New Roman"/>
              </a:rPr>
              <a:t>https</a:t>
            </a:r>
            <a:r>
              <a:rPr lang="en-US" sz="1000" u="sng" dirty="0">
                <a:solidFill>
                  <a:srgbClr val="0070C0"/>
                </a:solidFill>
                <a:latin typeface="Times New Roman"/>
                <a:cs typeface="Times New Roman"/>
              </a:rPr>
              <a:t>://doi.org/10.1371/journal.pone.0180569 </a:t>
            </a:r>
            <a:r>
              <a:rPr lang="en-US" sz="1000" dirty="0">
                <a:solidFill>
                  <a:srgbClr val="000000"/>
                </a:solidFill>
                <a:latin typeface="Times New Roman"/>
                <a:cs typeface="Times New Roman"/>
              </a:rPr>
              <a:t>[Accessed 03 Jan. 2024].</a:t>
            </a:r>
          </a:p>
          <a:p>
            <a:endParaRPr lang="en-US" sz="1000" u="sng" dirty="0">
              <a:solidFill>
                <a:srgbClr val="0070C0"/>
              </a:solidFill>
              <a:latin typeface="Times New Roman"/>
              <a:cs typeface="Times New Roman"/>
            </a:endParaRPr>
          </a:p>
          <a:p>
            <a:endParaRPr lang="en-US" sz="1000" u="sng" dirty="0">
              <a:solidFill>
                <a:srgbClr val="0070C0"/>
              </a:solidFill>
              <a:latin typeface="Times New Roman"/>
              <a:cs typeface="Times New Roman"/>
            </a:endParaRPr>
          </a:p>
          <a:p>
            <a:r>
              <a:rPr lang="en-US" sz="1000" dirty="0">
                <a:latin typeface="Times New Roman"/>
                <a:cs typeface="Times New Roman"/>
              </a:rPr>
              <a:t>Flaherty, S.C. and Sadler, L.S. (2011). A Review of Attachment Theory in the Context of Adolescent Parenting. </a:t>
            </a:r>
            <a:r>
              <a:rPr lang="en-US" sz="1000" i="1" dirty="0">
                <a:latin typeface="Times New Roman"/>
                <a:cs typeface="Times New Roman"/>
              </a:rPr>
              <a:t>Journal of Pediatric Health Care</a:t>
            </a:r>
            <a:r>
              <a:rPr lang="en-US" sz="1000" dirty="0">
                <a:latin typeface="Times New Roman"/>
                <a:cs typeface="Times New Roman"/>
              </a:rPr>
              <a:t>, [online] 25(2), pp.114–121. </a:t>
            </a:r>
            <a:r>
              <a:rPr lang="en-US" sz="1000" dirty="0" err="1">
                <a:latin typeface="Times New Roman"/>
                <a:cs typeface="Times New Roman"/>
              </a:rPr>
              <a:t>doi</a:t>
            </a:r>
            <a:r>
              <a:rPr lang="en-US" sz="1000" dirty="0">
                <a:latin typeface="Times New Roman"/>
                <a:cs typeface="Times New Roman"/>
              </a:rPr>
              <a:t>: </a:t>
            </a:r>
            <a:r>
              <a:rPr lang="en-US" sz="1000" u="sng" dirty="0">
                <a:solidFill>
                  <a:srgbClr val="0070C0"/>
                </a:solidFill>
                <a:latin typeface="Times New Roman"/>
                <a:cs typeface="Times New Roman"/>
                <a:hlinkClick r:id="rId3"/>
              </a:rPr>
              <a:t>https://doi.org/10.1016/j.pedhc.2010.02.005</a:t>
            </a:r>
            <a:r>
              <a:rPr lang="en-US" sz="1000" u="sng" dirty="0">
                <a:solidFill>
                  <a:srgbClr val="0070C0"/>
                </a:solidFill>
                <a:latin typeface="Times New Roman"/>
                <a:cs typeface="Times New Roman"/>
              </a:rPr>
              <a:t> </a:t>
            </a:r>
            <a:r>
              <a:rPr lang="en-US" sz="1000" dirty="0">
                <a:solidFill>
                  <a:srgbClr val="000000"/>
                </a:solidFill>
                <a:latin typeface="Times New Roman"/>
                <a:cs typeface="Times New Roman"/>
              </a:rPr>
              <a:t>[Accessed 19 Jan. 2024].</a:t>
            </a:r>
          </a:p>
          <a:p>
            <a:endParaRPr lang="en-US" sz="1000" u="sng" dirty="0">
              <a:solidFill>
                <a:srgbClr val="0070C0"/>
              </a:solidFill>
              <a:latin typeface="Times New Roman"/>
              <a:cs typeface="Times New Roman"/>
            </a:endParaRPr>
          </a:p>
          <a:p>
            <a:endParaRPr lang="en-US" sz="1000" u="sng" dirty="0">
              <a:solidFill>
                <a:srgbClr val="0070C0"/>
              </a:solidFill>
              <a:latin typeface="Times New Roman"/>
              <a:cs typeface="Times New Roman"/>
            </a:endParaRPr>
          </a:p>
          <a:p>
            <a:r>
              <a:rPr lang="en-US" sz="1000" dirty="0">
                <a:latin typeface="Times New Roman"/>
                <a:cs typeface="Times New Roman"/>
              </a:rPr>
              <a:t>Gowrie NSW (2022). </a:t>
            </a:r>
            <a:r>
              <a:rPr lang="en-US" sz="1000" i="1" dirty="0">
                <a:latin typeface="Times New Roman"/>
                <a:cs typeface="Times New Roman"/>
              </a:rPr>
              <a:t>Lev Vygotsky’s Theory of Child Development - Gowrie NSW</a:t>
            </a:r>
            <a:r>
              <a:rPr lang="en-US" sz="1000" dirty="0">
                <a:latin typeface="Times New Roman"/>
                <a:cs typeface="Times New Roman"/>
              </a:rPr>
              <a:t>. [online] </a:t>
            </a:r>
            <a:r>
              <a:rPr lang="en-US" sz="1000" dirty="0">
                <a:latin typeface="Times New Roman"/>
                <a:cs typeface="Times New Roman"/>
                <a:hlinkClick r:id="rId4"/>
              </a:rPr>
              <a:t>www.gowriensw.com.au</a:t>
            </a:r>
            <a:r>
              <a:rPr lang="en-US" sz="1000" dirty="0">
                <a:latin typeface="Times New Roman"/>
                <a:cs typeface="Times New Roman"/>
              </a:rPr>
              <a:t>. Available at: </a:t>
            </a:r>
            <a:r>
              <a:rPr lang="en-US" sz="1000" dirty="0">
                <a:latin typeface="Times New Roman"/>
                <a:cs typeface="Times New Roman"/>
                <a:hlinkClick r:id="rId5"/>
              </a:rPr>
              <a:t>https://www.gowriensw.com.au/thought-leadership/vygotsky-theory#:~:text=Vygotsky</a:t>
            </a:r>
            <a:r>
              <a:rPr lang="en-US" sz="1000" dirty="0">
                <a:latin typeface="Times New Roman"/>
                <a:cs typeface="Times New Roman"/>
              </a:rPr>
              <a:t> [Accessed 08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Harvard University (2013). </a:t>
            </a:r>
            <a:r>
              <a:rPr lang="en-US" sz="1000" i="1" dirty="0">
                <a:latin typeface="Times New Roman"/>
                <a:cs typeface="Times New Roman"/>
              </a:rPr>
              <a:t>How Child Neglect Harms Brain Development in Children</a:t>
            </a:r>
            <a:r>
              <a:rPr lang="en-US" sz="1000" dirty="0">
                <a:latin typeface="Times New Roman"/>
                <a:cs typeface="Times New Roman"/>
              </a:rPr>
              <a:t>. [online] Center on the Developing Child at Harvard University. Available at: </a:t>
            </a:r>
            <a:r>
              <a:rPr lang="en-US" sz="1000" dirty="0">
                <a:latin typeface="Times New Roman"/>
                <a:cs typeface="Times New Roman"/>
                <a:hlinkClick r:id="rId6"/>
              </a:rPr>
              <a:t>https://developingchild.harvard.edu/resources/inbrief-the-science-of-neglect-video/</a:t>
            </a:r>
            <a:r>
              <a:rPr lang="en-US" sz="1000" dirty="0">
                <a:latin typeface="Times New Roman"/>
                <a:cs typeface="Times New Roman"/>
              </a:rPr>
              <a:t> [Accessed 13 Jan. 2024].</a:t>
            </a:r>
          </a:p>
          <a:p>
            <a:endParaRPr lang="en-US" sz="1000" dirty="0">
              <a:latin typeface="Times New Roman"/>
              <a:cs typeface="Times New Roman"/>
            </a:endParaRPr>
          </a:p>
          <a:p>
            <a:endParaRPr lang="en-US" sz="1000" dirty="0">
              <a:latin typeface="Times New Roman"/>
              <a:cs typeface="Times New Roman"/>
            </a:endParaRPr>
          </a:p>
          <a:p>
            <a:r>
              <a:rPr lang="en-US" sz="1000">
                <a:latin typeface="Times New Roman"/>
                <a:cs typeface="Times New Roman"/>
              </a:rPr>
              <a:t>Heckman, J. (2013). </a:t>
            </a:r>
            <a:r>
              <a:rPr lang="en-US" sz="1000" i="1">
                <a:latin typeface="Times New Roman"/>
                <a:cs typeface="Times New Roman"/>
              </a:rPr>
              <a:t>Invest in Early Childhood Development: Reduce Deficits, Strengthen the Economy - The Heckman Equation</a:t>
            </a:r>
            <a:r>
              <a:rPr lang="en-US" sz="1000">
                <a:latin typeface="Times New Roman"/>
                <a:cs typeface="Times New Roman"/>
              </a:rPr>
              <a:t>. [online] The Heckman Equation. Available at: </a:t>
            </a:r>
            <a:r>
              <a:rPr lang="en-US" sz="1000" dirty="0">
                <a:latin typeface="Times New Roman"/>
                <a:cs typeface="Times New Roman"/>
                <a:hlinkClick r:id="rId7"/>
              </a:rPr>
              <a:t>https://heckmanequation.org/resource/invest-in-early-childhood-development-reduce-deficits-strengthen-the-economy/</a:t>
            </a:r>
            <a:r>
              <a:rPr lang="en-US" sz="1000">
                <a:latin typeface="Times New Roman"/>
                <a:cs typeface="Times New Roman"/>
              </a:rPr>
              <a:t> [Accessed 13 Jan. 2024].</a:t>
            </a:r>
          </a:p>
          <a:p>
            <a:endParaRPr lang="en-US" sz="1000" dirty="0">
              <a:latin typeface="Times New Roman"/>
              <a:cs typeface="Times New Roman"/>
            </a:endParaRPr>
          </a:p>
          <a:p>
            <a:endParaRPr lang="en-US" sz="1000" dirty="0">
              <a:latin typeface="Times New Roman"/>
              <a:cs typeface="Times New Roman"/>
            </a:endParaRPr>
          </a:p>
          <a:p>
            <a:r>
              <a:rPr lang="en-US" sz="1000" dirty="0" err="1">
                <a:latin typeface="Times New Roman"/>
                <a:cs typeface="Times New Roman"/>
              </a:rPr>
              <a:t>HighScope</a:t>
            </a:r>
            <a:r>
              <a:rPr lang="en-US" sz="1000" dirty="0">
                <a:latin typeface="Times New Roman"/>
                <a:cs typeface="Times New Roman"/>
              </a:rPr>
              <a:t> (2018). </a:t>
            </a:r>
            <a:r>
              <a:rPr lang="en-US" sz="1000" i="1" dirty="0">
                <a:latin typeface="Times New Roman"/>
                <a:cs typeface="Times New Roman"/>
              </a:rPr>
              <a:t>Perry Preschool Project - </a:t>
            </a:r>
            <a:r>
              <a:rPr lang="en-US" sz="1000" i="1" dirty="0" err="1">
                <a:latin typeface="Times New Roman"/>
                <a:cs typeface="Times New Roman"/>
              </a:rPr>
              <a:t>HighScope</a:t>
            </a:r>
            <a:r>
              <a:rPr lang="en-US" sz="1000" dirty="0">
                <a:latin typeface="Times New Roman"/>
                <a:cs typeface="Times New Roman"/>
              </a:rPr>
              <a:t>. [online] </a:t>
            </a:r>
            <a:r>
              <a:rPr lang="en-US" sz="1000" dirty="0" err="1">
                <a:latin typeface="Times New Roman"/>
                <a:cs typeface="Times New Roman"/>
              </a:rPr>
              <a:t>HighScope</a:t>
            </a:r>
            <a:r>
              <a:rPr lang="en-US" sz="1000" dirty="0">
                <a:latin typeface="Times New Roman"/>
                <a:cs typeface="Times New Roman"/>
              </a:rPr>
              <a:t>. Available at: </a:t>
            </a:r>
            <a:r>
              <a:rPr lang="en-US" sz="1000" dirty="0">
                <a:latin typeface="Times New Roman"/>
                <a:cs typeface="Times New Roman"/>
                <a:hlinkClick r:id="rId8"/>
              </a:rPr>
              <a:t>https://highscope.org/perry-preschool-project/</a:t>
            </a:r>
            <a:r>
              <a:rPr lang="en-US" sz="1000" dirty="0">
                <a:latin typeface="Times New Roman"/>
                <a:cs typeface="Times New Roman"/>
              </a:rPr>
              <a:t>. [Accessed11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Hock, E., Blank, L., Fairbrother, H., Clowes, M., Cuevas, D.C., Booth, A. and Goyder, E. (2023). </a:t>
            </a:r>
            <a:r>
              <a:rPr lang="en-US" sz="1000" i="1" dirty="0">
                <a:latin typeface="Times New Roman"/>
                <a:cs typeface="Times New Roman"/>
              </a:rPr>
              <a:t>Background</a:t>
            </a:r>
            <a:r>
              <a:rPr lang="en-US" sz="1000" dirty="0">
                <a:latin typeface="Times New Roman"/>
                <a:cs typeface="Times New Roman"/>
              </a:rPr>
              <a:t>. [online] </a:t>
            </a:r>
            <a:r>
              <a:rPr lang="en-US" sz="1000" dirty="0">
                <a:latin typeface="Times New Roman"/>
                <a:cs typeface="Times New Roman"/>
                <a:hlinkClick r:id="rId9"/>
              </a:rPr>
              <a:t>www.ncbi.nlm.nih.gov</a:t>
            </a:r>
            <a:r>
              <a:rPr lang="en-US" sz="1000" dirty="0">
                <a:latin typeface="Times New Roman"/>
                <a:cs typeface="Times New Roman"/>
              </a:rPr>
              <a:t>. Available at: </a:t>
            </a:r>
            <a:r>
              <a:rPr lang="en-US" sz="1000" dirty="0">
                <a:latin typeface="Times New Roman"/>
                <a:cs typeface="Times New Roman"/>
                <a:hlinkClick r:id="rId10"/>
              </a:rPr>
              <a:t>https://www.ncbi.nlm.nih.gov/books/NBK598813/</a:t>
            </a:r>
            <a:r>
              <a:rPr lang="en-US" sz="1000" dirty="0">
                <a:latin typeface="Times New Roman"/>
                <a:cs typeface="Times New Roman"/>
              </a:rPr>
              <a:t> [Accessed 20 Jan. 2024].</a:t>
            </a:r>
          </a:p>
          <a:p>
            <a:endParaRPr lang="en-US" sz="1000" dirty="0">
              <a:latin typeface="Times New Roman"/>
              <a:cs typeface="Times New Roman"/>
            </a:endParaRPr>
          </a:p>
          <a:p>
            <a:r>
              <a:rPr lang="en-US" sz="1000">
                <a:latin typeface="Times New Roman"/>
                <a:cs typeface="Times New Roman"/>
              </a:rPr>
              <a:t>House of Commons (2019). </a:t>
            </a:r>
            <a:r>
              <a:rPr lang="en-US" sz="1000" i="1">
                <a:latin typeface="Times New Roman"/>
                <a:cs typeface="Times New Roman"/>
              </a:rPr>
              <a:t>First 1000 days of life Thirteenth Report of Session 2017-19 Report, together with formal minutes relating to the report</a:t>
            </a:r>
            <a:r>
              <a:rPr lang="en-US" sz="1000">
                <a:latin typeface="Times New Roman"/>
                <a:cs typeface="Times New Roman"/>
              </a:rPr>
              <a:t>. [online] Available at: </a:t>
            </a:r>
            <a:r>
              <a:rPr lang="en-US" sz="1000" dirty="0">
                <a:latin typeface="Times New Roman"/>
                <a:cs typeface="Times New Roman"/>
                <a:hlinkClick r:id="rId11"/>
              </a:rPr>
              <a:t>https://publications.parliament.uk/pa/cm201719/cmselect/cmhealth/1496/1496.pdf</a:t>
            </a:r>
            <a:r>
              <a:rPr lang="en-US" sz="1000">
                <a:latin typeface="Times New Roman"/>
                <a:cs typeface="Times New Roman"/>
              </a:rPr>
              <a:t>.[Accessed 20 Jan. 2024].</a:t>
            </a:r>
          </a:p>
          <a:p>
            <a:endParaRPr lang="en-US" sz="1000" dirty="0">
              <a:latin typeface="Times New Roman"/>
              <a:cs typeface="Times New Roman"/>
            </a:endParaRPr>
          </a:p>
          <a:p>
            <a:r>
              <a:rPr lang="en-US" sz="1000" dirty="0">
                <a:latin typeface="Times New Roman"/>
                <a:cs typeface="Times New Roman"/>
                <a:hlinkClick r:id="rId12"/>
              </a:rPr>
              <a:t>https://www.pacey.org.uk/</a:t>
            </a:r>
            <a:r>
              <a:rPr lang="en-US" sz="1000" dirty="0">
                <a:latin typeface="Times New Roman"/>
                <a:cs typeface="Times New Roman"/>
              </a:rPr>
              <a:t> (2019). </a:t>
            </a:r>
            <a:r>
              <a:rPr lang="en-US" sz="1000" i="1" dirty="0">
                <a:latin typeface="Times New Roman"/>
                <a:cs typeface="Times New Roman"/>
              </a:rPr>
              <a:t>Getting to grips with loose parts play</a:t>
            </a:r>
            <a:r>
              <a:rPr lang="en-US" sz="1000" dirty="0">
                <a:latin typeface="Times New Roman"/>
                <a:cs typeface="Times New Roman"/>
              </a:rPr>
              <a:t>. [online] Pacey.org.uk. Available at: </a:t>
            </a:r>
            <a:r>
              <a:rPr lang="en-US" sz="1000" dirty="0">
                <a:latin typeface="Times New Roman"/>
                <a:cs typeface="Times New Roman"/>
                <a:hlinkClick r:id="rId13"/>
              </a:rPr>
              <a:t>https://www.pacey.org.uk/news-and-views/pacey-blog/2019/march-2019/getting-to-grips-with-loose-parts-play/#:~:text=What%20is%20the%20theory%20behind</a:t>
            </a:r>
            <a:r>
              <a:rPr lang="en-US" sz="1000" dirty="0">
                <a:latin typeface="Times New Roman"/>
                <a:cs typeface="Times New Roman"/>
              </a:rPr>
              <a:t>. [Accessed 20 Jan. 2024].</a:t>
            </a:r>
          </a:p>
          <a:p>
            <a:endParaRPr lang="en-US" sz="1200" dirty="0">
              <a:latin typeface="Times New Roman"/>
              <a:cs typeface="Times New Roman"/>
            </a:endParaRPr>
          </a:p>
        </p:txBody>
      </p:sp>
    </p:spTree>
    <p:extLst>
      <p:ext uri="{BB962C8B-B14F-4D97-AF65-F5344CB8AC3E}">
        <p14:creationId xmlns:p14="http://schemas.microsoft.com/office/powerpoint/2010/main" val="3444587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54581C-7458-5C3F-B155-CDADCEA63219}"/>
              </a:ext>
            </a:extLst>
          </p:cNvPr>
          <p:cNvSpPr>
            <a:spLocks noGrp="1"/>
          </p:cNvSpPr>
          <p:nvPr>
            <p:ph type="dt" sz="half" idx="10"/>
          </p:nvPr>
        </p:nvSpPr>
        <p:spPr/>
        <p:txBody>
          <a:bodyPr/>
          <a:lstStyle/>
          <a:p>
            <a:fld id="{F3B850E0-9242-469C-9FA7-447D7E43FF29}" type="datetime1">
              <a:rPr lang="en-US" smtClean="0"/>
              <a:t>1/21/2024</a:t>
            </a:fld>
            <a:endParaRPr lang="en-US"/>
          </a:p>
        </p:txBody>
      </p:sp>
      <p:sp>
        <p:nvSpPr>
          <p:cNvPr id="3" name="Footer Placeholder 2">
            <a:extLst>
              <a:ext uri="{FF2B5EF4-FFF2-40B4-BE49-F238E27FC236}">
                <a16:creationId xmlns:a16="http://schemas.microsoft.com/office/drawing/2014/main" id="{87452F39-A0C9-004F-046C-1747889E1026}"/>
              </a:ext>
            </a:extLst>
          </p:cNvPr>
          <p:cNvSpPr>
            <a:spLocks noGrp="1"/>
          </p:cNvSpPr>
          <p:nvPr>
            <p:ph type="ftr" sz="quarter" idx="11"/>
          </p:nvPr>
        </p:nvSpPr>
        <p:spPr/>
        <p:txBody>
          <a:bodyPr/>
          <a:lstStyle/>
          <a:p>
            <a:r>
              <a:rPr lang="en-US" sz="600" dirty="0">
                <a:solidFill>
                  <a:srgbClr val="1D2125"/>
                </a:solidFill>
                <a:latin typeface="Calibri"/>
                <a:ea typeface="Calibri"/>
                <a:cs typeface="Calibri"/>
              </a:rPr>
              <a:t>ECEY4005</a:t>
            </a:r>
          </a:p>
          <a:p>
            <a:pPr>
              <a:spcAft>
                <a:spcPts val="600"/>
              </a:spcAft>
            </a:pPr>
            <a:r>
              <a:rPr lang="en-US" sz="600" dirty="0">
                <a:latin typeface="Segoe UI"/>
                <a:cs typeface="Segoe UI"/>
              </a:rPr>
              <a:t>Georgina Davies</a:t>
            </a:r>
          </a:p>
          <a:p>
            <a:pPr>
              <a:spcAft>
                <a:spcPts val="600"/>
              </a:spcAft>
            </a:pPr>
            <a:r>
              <a:rPr lang="en-US" sz="600" dirty="0">
                <a:latin typeface="Segoe UI"/>
                <a:cs typeface="Segoe UI"/>
              </a:rPr>
              <a:t>2307571</a:t>
            </a:r>
            <a:endParaRPr lang="en-US" sz="600">
              <a:latin typeface="Segoe UI"/>
              <a:cs typeface="Segoe UI"/>
            </a:endParaRP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6E876FDE-ABD2-2513-0A76-31D5194BB3BC}"/>
              </a:ext>
            </a:extLst>
          </p:cNvPr>
          <p:cNvSpPr>
            <a:spLocks noGrp="1"/>
          </p:cNvSpPr>
          <p:nvPr>
            <p:ph type="sldNum" sz="quarter" idx="12"/>
          </p:nvPr>
        </p:nvSpPr>
        <p:spPr/>
        <p:txBody>
          <a:bodyPr/>
          <a:lstStyle/>
          <a:p>
            <a:fld id="{87E7843D-FF13-4365-9478-9625B70A2705}" type="slidenum">
              <a:rPr lang="en-US" smtClean="0"/>
              <a:t>16</a:t>
            </a:fld>
            <a:endParaRPr lang="en-US"/>
          </a:p>
        </p:txBody>
      </p:sp>
      <p:sp>
        <p:nvSpPr>
          <p:cNvPr id="6" name="TextBox 5">
            <a:extLst>
              <a:ext uri="{FF2B5EF4-FFF2-40B4-BE49-F238E27FC236}">
                <a16:creationId xmlns:a16="http://schemas.microsoft.com/office/drawing/2014/main" id="{12E2D21F-E80B-47B4-4CF9-A1374F606412}"/>
              </a:ext>
            </a:extLst>
          </p:cNvPr>
          <p:cNvSpPr txBox="1"/>
          <p:nvPr/>
        </p:nvSpPr>
        <p:spPr>
          <a:xfrm>
            <a:off x="797583" y="912742"/>
            <a:ext cx="10882745" cy="56630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Times New Roman"/>
                <a:cs typeface="Times New Roman"/>
              </a:rPr>
              <a:t>Itasca Project (2021). </a:t>
            </a:r>
            <a:r>
              <a:rPr lang="en-US" sz="1000" i="1" dirty="0">
                <a:latin typeface="Times New Roman"/>
                <a:cs typeface="Times New Roman"/>
              </a:rPr>
              <a:t>Itasca Project First 1,000 Days Report: When it Matters Most</a:t>
            </a:r>
            <a:r>
              <a:rPr lang="en-US" sz="1000" dirty="0">
                <a:latin typeface="Times New Roman"/>
                <a:cs typeface="Times New Roman"/>
              </a:rPr>
              <a:t>. [online] Available at: </a:t>
            </a:r>
            <a:r>
              <a:rPr lang="en-US" sz="1000" dirty="0">
                <a:latin typeface="Times New Roman"/>
                <a:cs typeface="Times New Roman"/>
                <a:hlinkClick r:id="rId2"/>
              </a:rPr>
              <a:t>https://itascaproject.org/wp-content/uploads/Itasca_Project_First_1000_Days_Full_Report.pdf</a:t>
            </a:r>
            <a:r>
              <a:rPr lang="en-US" sz="1000" dirty="0">
                <a:latin typeface="Times New Roman"/>
                <a:cs typeface="Times New Roman"/>
              </a:rPr>
              <a:t>. [Accessed 20 Jan. 2024].</a:t>
            </a:r>
            <a:endParaRPr lang="en-US" dirty="0"/>
          </a:p>
          <a:p>
            <a:endParaRPr lang="en-US" sz="1000" dirty="0">
              <a:latin typeface="Times New Roman"/>
              <a:cs typeface="Times New Roman"/>
            </a:endParaRPr>
          </a:p>
          <a:p>
            <a:r>
              <a:rPr lang="en-US" sz="1000" dirty="0">
                <a:latin typeface="Times New Roman"/>
                <a:cs typeface="Times New Roman"/>
              </a:rPr>
              <a:t>Jemal, J., Larkham, J., King, D., Mainard-Sardon, J., Dang Nguyen, H., Rossiter, W., Sykes, N. and Wakefield, D. (2022). </a:t>
            </a:r>
            <a:r>
              <a:rPr lang="en-US" sz="1000" i="1" dirty="0">
                <a:latin typeface="Times New Roman"/>
                <a:cs typeface="Times New Roman"/>
              </a:rPr>
              <a:t>Breaching the Dam</a:t>
            </a:r>
            <a:r>
              <a:rPr lang="en-US" sz="1000" dirty="0">
                <a:latin typeface="Times New Roman"/>
                <a:cs typeface="Times New Roman"/>
              </a:rPr>
              <a:t>. [online] Available at: </a:t>
            </a:r>
            <a:r>
              <a:rPr lang="en-US" sz="1000" dirty="0">
                <a:latin typeface="Times New Roman"/>
                <a:cs typeface="Times New Roman"/>
                <a:hlinkClick r:id="rId3"/>
              </a:rPr>
              <a:t>https://www.probonoeconomics.com/Handlers/Download.ashx?IDMF=a7a2f20d-2ec0-4d6e-8d58-db005c6651fa</a:t>
            </a:r>
            <a:r>
              <a:rPr lang="en-US" sz="1000" dirty="0">
                <a:latin typeface="Times New Roman"/>
                <a:cs typeface="Times New Roman"/>
              </a:rPr>
              <a:t>. [Accessed 11 Jan. 2024].</a:t>
            </a:r>
          </a:p>
          <a:p>
            <a:endParaRPr lang="en-US" sz="1000" dirty="0">
              <a:latin typeface="Times New Roman"/>
              <a:cs typeface="Times New Roman"/>
            </a:endParaRPr>
          </a:p>
          <a:p>
            <a:r>
              <a:rPr lang="en-US" sz="1000" dirty="0">
                <a:latin typeface="Times New Roman"/>
                <a:cs typeface="Times New Roman"/>
              </a:rPr>
              <a:t>JRF.org (2013). </a:t>
            </a:r>
            <a:r>
              <a:rPr lang="en-US" sz="1000" i="1" dirty="0">
                <a:latin typeface="Times New Roman"/>
                <a:cs typeface="Times New Roman"/>
              </a:rPr>
              <a:t>Does money affect children’s outcomes? | Joseph Rowntree Foundation</a:t>
            </a:r>
            <a:r>
              <a:rPr lang="en-US" sz="1000" dirty="0">
                <a:latin typeface="Times New Roman"/>
                <a:cs typeface="Times New Roman"/>
              </a:rPr>
              <a:t>. [online] </a:t>
            </a:r>
            <a:r>
              <a:rPr lang="en-US" sz="1000" dirty="0">
                <a:latin typeface="Times New Roman"/>
                <a:cs typeface="Times New Roman"/>
                <a:hlinkClick r:id="rId4"/>
              </a:rPr>
              <a:t>www.jrf.org.uk</a:t>
            </a:r>
            <a:r>
              <a:rPr lang="en-US" sz="1000" dirty="0">
                <a:latin typeface="Times New Roman"/>
                <a:cs typeface="Times New Roman"/>
              </a:rPr>
              <a:t>. Available at: </a:t>
            </a:r>
            <a:r>
              <a:rPr lang="en-US" sz="1000" dirty="0">
                <a:latin typeface="Times New Roman"/>
                <a:cs typeface="Times New Roman"/>
                <a:hlinkClick r:id="rId5"/>
              </a:rPr>
              <a:t>https://www.jrf.org.uk/care/does-money-affect-childrens-outcomes</a:t>
            </a:r>
            <a:r>
              <a:rPr lang="en-US" sz="1000" dirty="0">
                <a:latin typeface="Times New Roman"/>
                <a:cs typeface="Times New Roman"/>
              </a:rPr>
              <a:t>. [Accessed 15 Jan. 2024].</a:t>
            </a:r>
          </a:p>
          <a:p>
            <a:endParaRPr lang="en-US" sz="1000" dirty="0">
              <a:latin typeface="Times New Roman"/>
              <a:cs typeface="Times New Roman"/>
            </a:endParaRPr>
          </a:p>
          <a:p>
            <a:r>
              <a:rPr lang="en-US" sz="1000" dirty="0">
                <a:latin typeface="Times New Roman"/>
                <a:cs typeface="Times New Roman"/>
              </a:rPr>
              <a:t>Kayla Goodson (2017). </a:t>
            </a:r>
            <a:r>
              <a:rPr lang="en-US" sz="1000" i="1" dirty="0">
                <a:latin typeface="Times New Roman"/>
                <a:cs typeface="Times New Roman"/>
              </a:rPr>
              <a:t>Urie Bronfenbrenner Ecological Systems Theory</a:t>
            </a:r>
            <a:r>
              <a:rPr lang="en-US" sz="1000" dirty="0">
                <a:latin typeface="Times New Roman"/>
                <a:cs typeface="Times New Roman"/>
              </a:rPr>
              <a:t>. </a:t>
            </a:r>
            <a:r>
              <a:rPr lang="en-US" sz="1000" i="1" dirty="0">
                <a:latin typeface="Times New Roman"/>
                <a:cs typeface="Times New Roman"/>
              </a:rPr>
              <a:t>YouTube</a:t>
            </a:r>
            <a:r>
              <a:rPr lang="en-US" sz="1000" dirty="0">
                <a:latin typeface="Times New Roman"/>
                <a:cs typeface="Times New Roman"/>
              </a:rPr>
              <a:t>. Available at: </a:t>
            </a:r>
            <a:r>
              <a:rPr lang="en-US" sz="1000" dirty="0">
                <a:latin typeface="Times New Roman"/>
                <a:cs typeface="Times New Roman"/>
                <a:hlinkClick r:id="rId6"/>
              </a:rPr>
              <a:t>https://www.youtube.com/watch?v=J4OQQYyA--E</a:t>
            </a:r>
            <a:r>
              <a:rPr lang="en-US" sz="1000" dirty="0">
                <a:latin typeface="Times New Roman"/>
                <a:cs typeface="Times New Roman"/>
              </a:rPr>
              <a:t>. [Accessed 20 Jan. 2024].</a:t>
            </a:r>
          </a:p>
          <a:p>
            <a:endParaRPr lang="en-US" sz="1000" dirty="0">
              <a:latin typeface="Times New Roman"/>
              <a:cs typeface="Times New Roman"/>
            </a:endParaRPr>
          </a:p>
          <a:p>
            <a:r>
              <a:rPr lang="en-US" sz="1000" dirty="0">
                <a:latin typeface="Times New Roman"/>
                <a:cs typeface="Times New Roman"/>
              </a:rPr>
              <a:t>Lacey, A.J., Banerjee, R.A. and Lester, K.J. (2022). ‘Are They Going to Play Nicely?’ Parents’ Evaluations of Young Children’s Play Dates. </a:t>
            </a:r>
            <a:r>
              <a:rPr lang="en-US" sz="1000" i="1" dirty="0">
                <a:latin typeface="Times New Roman"/>
                <a:cs typeface="Times New Roman"/>
              </a:rPr>
              <a:t>Journal of Child and Family Studies</a:t>
            </a:r>
            <a:r>
              <a:rPr lang="en-US" sz="1000" dirty="0">
                <a:latin typeface="Times New Roman"/>
                <a:cs typeface="Times New Roman"/>
              </a:rPr>
              <a:t>. </a:t>
            </a:r>
            <a:r>
              <a:rPr lang="en-US" sz="1000" dirty="0" err="1">
                <a:latin typeface="Times New Roman"/>
                <a:cs typeface="Times New Roman"/>
              </a:rPr>
              <a:t>doi</a:t>
            </a:r>
            <a:r>
              <a:rPr lang="en-US" sz="1000" dirty="0">
                <a:latin typeface="Times New Roman"/>
                <a:cs typeface="Times New Roman"/>
              </a:rPr>
              <a:t>: </a:t>
            </a:r>
            <a:r>
              <a:rPr lang="en-US" sz="1000" u="sng" dirty="0">
                <a:solidFill>
                  <a:srgbClr val="0070C0"/>
                </a:solidFill>
                <a:latin typeface="Times New Roman"/>
                <a:cs typeface="Times New Roman"/>
                <a:hlinkClick r:id="rId7"/>
              </a:rPr>
              <a:t>https://doi.org/10.1007/s10826-022-02499-4</a:t>
            </a:r>
            <a:r>
              <a:rPr lang="en-US" sz="1000" u="sng" dirty="0">
                <a:solidFill>
                  <a:srgbClr val="0070C0"/>
                </a:solidFill>
                <a:latin typeface="Times New Roman"/>
                <a:cs typeface="Times New Roman"/>
              </a:rPr>
              <a:t>. </a:t>
            </a:r>
            <a:r>
              <a:rPr lang="en-US" sz="1000" dirty="0">
                <a:solidFill>
                  <a:srgbClr val="000000"/>
                </a:solidFill>
                <a:latin typeface="Times New Roman"/>
                <a:cs typeface="Times New Roman"/>
              </a:rPr>
              <a:t>[Accessed 11 Jan. 2024].</a:t>
            </a:r>
          </a:p>
          <a:p>
            <a:endParaRPr lang="en-US" sz="1000" u="sng" dirty="0">
              <a:solidFill>
                <a:srgbClr val="0070C0"/>
              </a:solidFill>
              <a:latin typeface="Times New Roman"/>
              <a:cs typeface="Times New Roman"/>
            </a:endParaRPr>
          </a:p>
          <a:p>
            <a:r>
              <a:rPr lang="en-US" sz="1000" dirty="0" err="1">
                <a:latin typeface="Times New Roman"/>
                <a:cs typeface="Times New Roman"/>
              </a:rPr>
              <a:t>Likhar</a:t>
            </a:r>
            <a:r>
              <a:rPr lang="en-US" sz="1000" dirty="0">
                <a:latin typeface="Times New Roman"/>
                <a:cs typeface="Times New Roman"/>
              </a:rPr>
              <a:t>, A. and Patil, M.S. (2022). Importance of Maternal Nutrition in the First 1,000 Days of Life and Its Effects on Child Development: A Narrative Review. </a:t>
            </a:r>
            <a:r>
              <a:rPr lang="en-US" sz="1000" i="1" dirty="0" err="1">
                <a:latin typeface="Times New Roman"/>
                <a:cs typeface="Times New Roman"/>
              </a:rPr>
              <a:t>Cureus</a:t>
            </a:r>
            <a:r>
              <a:rPr lang="en-US" sz="1000" dirty="0">
                <a:latin typeface="Times New Roman"/>
                <a:cs typeface="Times New Roman"/>
              </a:rPr>
              <a:t>, [online] 14(10). </a:t>
            </a:r>
            <a:r>
              <a:rPr lang="en-US" sz="1000" dirty="0" err="1">
                <a:latin typeface="Times New Roman"/>
                <a:cs typeface="Times New Roman"/>
              </a:rPr>
              <a:t>doi</a:t>
            </a:r>
            <a:r>
              <a:rPr lang="en-US" sz="1000" dirty="0">
                <a:latin typeface="Times New Roman"/>
                <a:cs typeface="Times New Roman"/>
              </a:rPr>
              <a:t>: </a:t>
            </a:r>
            <a:r>
              <a:rPr lang="en-US" sz="1000" u="sng" dirty="0">
                <a:solidFill>
                  <a:srgbClr val="0070C0"/>
                </a:solidFill>
                <a:latin typeface="Times New Roman"/>
                <a:cs typeface="Times New Roman"/>
                <a:hlinkClick r:id="rId8"/>
              </a:rPr>
              <a:t>https://doi.org/10.7759/cureus.30083</a:t>
            </a:r>
            <a:r>
              <a:rPr lang="en-US" sz="1000" u="sng" dirty="0">
                <a:solidFill>
                  <a:srgbClr val="0070C0"/>
                </a:solidFill>
                <a:latin typeface="Times New Roman"/>
                <a:cs typeface="Times New Roman"/>
              </a:rPr>
              <a:t>.  </a:t>
            </a:r>
            <a:r>
              <a:rPr lang="en-US" sz="1000" dirty="0">
                <a:solidFill>
                  <a:srgbClr val="000000"/>
                </a:solidFill>
                <a:latin typeface="Times New Roman"/>
                <a:cs typeface="Times New Roman"/>
              </a:rPr>
              <a:t>[Accessed 18 Jan. 2024].</a:t>
            </a:r>
          </a:p>
          <a:p>
            <a:endParaRPr lang="en-US" sz="1000" u="sng" dirty="0">
              <a:solidFill>
                <a:srgbClr val="0070C0"/>
              </a:solidFill>
              <a:latin typeface="Times New Roman"/>
              <a:cs typeface="Times New Roman"/>
            </a:endParaRPr>
          </a:p>
          <a:p>
            <a:endParaRPr lang="en-US" sz="1000" u="sng" dirty="0">
              <a:solidFill>
                <a:srgbClr val="0070C0"/>
              </a:solidFill>
              <a:latin typeface="Times New Roman"/>
              <a:cs typeface="Times New Roman"/>
            </a:endParaRPr>
          </a:p>
          <a:p>
            <a:r>
              <a:rPr lang="en-US" sz="1000" dirty="0">
                <a:latin typeface="Times New Roman"/>
                <a:cs typeface="Times New Roman"/>
              </a:rPr>
              <a:t>Marlen, D. (n.d.). </a:t>
            </a:r>
            <a:r>
              <a:rPr lang="en-US" sz="1000" i="1" dirty="0">
                <a:latin typeface="Times New Roman"/>
                <a:cs typeface="Times New Roman"/>
              </a:rPr>
              <a:t>The Pikler Approach: Part 1 | Under 2’s</a:t>
            </a:r>
            <a:r>
              <a:rPr lang="en-US" sz="1000" dirty="0">
                <a:latin typeface="Times New Roman"/>
                <a:cs typeface="Times New Roman"/>
              </a:rPr>
              <a:t>. [online] Teach Early Years. Available at: </a:t>
            </a:r>
            <a:r>
              <a:rPr lang="en-US" sz="1000" dirty="0">
                <a:latin typeface="Times New Roman"/>
                <a:cs typeface="Times New Roman"/>
                <a:hlinkClick r:id="rId9"/>
              </a:rPr>
              <a:t>https://www.teachearlyyears.com/under-2s/view/the-pikler-approach-part-1</a:t>
            </a:r>
            <a:r>
              <a:rPr lang="en-US" sz="1000" dirty="0">
                <a:latin typeface="Times New Roman"/>
                <a:cs typeface="Times New Roman"/>
              </a:rPr>
              <a:t>.[Accessed 17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National Institutes of Health.gov (n.d.). </a:t>
            </a:r>
            <a:r>
              <a:rPr lang="en-US" sz="1000" i="1" dirty="0">
                <a:latin typeface="Times New Roman"/>
                <a:cs typeface="Times New Roman"/>
              </a:rPr>
              <a:t>Benefits of Tummy Time | Safe to Sleep®</a:t>
            </a:r>
            <a:r>
              <a:rPr lang="en-US" sz="1000" dirty="0">
                <a:latin typeface="Times New Roman"/>
                <a:cs typeface="Times New Roman"/>
              </a:rPr>
              <a:t>. [online] </a:t>
            </a:r>
            <a:r>
              <a:rPr lang="en-US" sz="1000" dirty="0">
                <a:latin typeface="Times New Roman"/>
                <a:cs typeface="Times New Roman"/>
                <a:hlinkClick r:id="rId10"/>
              </a:rPr>
              <a:t>https://safetosleep.nichd.nih.gov/</a:t>
            </a:r>
            <a:r>
              <a:rPr lang="en-US" sz="1000" dirty="0">
                <a:latin typeface="Times New Roman"/>
                <a:cs typeface="Times New Roman"/>
              </a:rPr>
              <a:t>. Available at: </a:t>
            </a:r>
            <a:r>
              <a:rPr lang="en-US" sz="1000" dirty="0">
                <a:latin typeface="Times New Roman"/>
                <a:cs typeface="Times New Roman"/>
                <a:hlinkClick r:id="rId11"/>
              </a:rPr>
              <a:t>https://safetosleep.nichd.nih.gov/reduce-risk/tummy-time#:~:text=Supervised%20tummy%20time%20is%20important</a:t>
            </a:r>
            <a:r>
              <a:rPr lang="en-US" sz="1000">
                <a:latin typeface="Times New Roman"/>
                <a:cs typeface="Times New Roman"/>
              </a:rPr>
              <a:t>.[Accessed 18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NHS (2023). </a:t>
            </a:r>
            <a:r>
              <a:rPr lang="en-US" sz="1000" i="1" dirty="0">
                <a:latin typeface="Times New Roman"/>
                <a:cs typeface="Times New Roman"/>
              </a:rPr>
              <a:t>NHS</a:t>
            </a:r>
            <a:r>
              <a:rPr lang="en-US" sz="1000" dirty="0">
                <a:latin typeface="Times New Roman"/>
                <a:cs typeface="Times New Roman"/>
              </a:rPr>
              <a:t>. [online] NHS. Available at: </a:t>
            </a:r>
            <a:r>
              <a:rPr lang="en-US" sz="1000" dirty="0">
                <a:latin typeface="Times New Roman"/>
                <a:cs typeface="Times New Roman"/>
                <a:hlinkClick r:id="rId12"/>
              </a:rPr>
              <a:t>https://www.nhs.uk/</a:t>
            </a:r>
            <a:r>
              <a:rPr lang="en-US" sz="1000" dirty="0">
                <a:latin typeface="Times New Roman"/>
                <a:cs typeface="Times New Roman"/>
              </a:rPr>
              <a:t>. [Accessed 19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NHS England (2022). </a:t>
            </a:r>
            <a:r>
              <a:rPr lang="en-US" sz="1000" i="1" dirty="0">
                <a:latin typeface="Times New Roman"/>
                <a:cs typeface="Times New Roman"/>
              </a:rPr>
              <a:t>NHS England» Bringing awareness to maternal mental health</a:t>
            </a:r>
            <a:r>
              <a:rPr lang="en-US" sz="1000" dirty="0">
                <a:latin typeface="Times New Roman"/>
                <a:cs typeface="Times New Roman"/>
              </a:rPr>
              <a:t>. [online] </a:t>
            </a:r>
            <a:r>
              <a:rPr lang="en-US" sz="1000" dirty="0">
                <a:latin typeface="Times New Roman"/>
                <a:cs typeface="Times New Roman"/>
                <a:hlinkClick r:id="rId13"/>
              </a:rPr>
              <a:t>www.england.nhs.uk</a:t>
            </a:r>
            <a:r>
              <a:rPr lang="en-US" sz="1000" dirty="0">
                <a:latin typeface="Times New Roman"/>
                <a:cs typeface="Times New Roman"/>
              </a:rPr>
              <a:t>. Available at: </a:t>
            </a:r>
            <a:r>
              <a:rPr lang="en-US" sz="1000" dirty="0">
                <a:latin typeface="Times New Roman"/>
                <a:cs typeface="Times New Roman"/>
                <a:hlinkClick r:id="rId14"/>
              </a:rPr>
              <a:t>https://www.england.nhs.uk/blog/bringing-awareness-to-maternal-mental-health/</a:t>
            </a:r>
            <a:r>
              <a:rPr lang="en-US" sz="1000">
                <a:latin typeface="Times New Roman"/>
                <a:cs typeface="Times New Roman"/>
              </a:rPr>
              <a:t>.[Accessed 17 Jan. 2024].</a:t>
            </a:r>
          </a:p>
          <a:p>
            <a:endParaRPr lang="en-US" sz="1000" dirty="0">
              <a:latin typeface="Times New Roman"/>
              <a:cs typeface="Times New Roman"/>
            </a:endParaRPr>
          </a:p>
          <a:p>
            <a:endParaRPr lang="en-US" sz="1000" dirty="0">
              <a:latin typeface="Times New Roman"/>
              <a:cs typeface="Times New Roman"/>
            </a:endParaRPr>
          </a:p>
          <a:p>
            <a:r>
              <a:rPr lang="en-US" sz="1000">
                <a:latin typeface="Times New Roman"/>
                <a:cs typeface="Times New Roman"/>
              </a:rPr>
              <a:t>Nicholson, S. (1971). </a:t>
            </a:r>
            <a:r>
              <a:rPr lang="en-US" sz="1000" i="1">
                <a:latin typeface="Times New Roman"/>
                <a:cs typeface="Times New Roman"/>
              </a:rPr>
              <a:t>Imagination Playground Theory of Loose Parts Simon Nicholson</a:t>
            </a:r>
            <a:r>
              <a:rPr lang="en-US" sz="1000">
                <a:latin typeface="Times New Roman"/>
                <a:cs typeface="Times New Roman"/>
              </a:rPr>
              <a:t>. [online] Available at: </a:t>
            </a:r>
            <a:r>
              <a:rPr lang="en-US" sz="1000" dirty="0">
                <a:latin typeface="Times New Roman"/>
                <a:cs typeface="Times New Roman"/>
                <a:hlinkClick r:id="rId15"/>
              </a:rPr>
              <a:t>https://media.kaboom.org/docs/documents/pdf/ip/Imagination-Playground-Theory-of-Loose-Parts-Simon-Nicholson.pdf</a:t>
            </a:r>
            <a:r>
              <a:rPr lang="en-US" sz="1000">
                <a:latin typeface="Times New Roman"/>
                <a:cs typeface="Times New Roman"/>
              </a:rPr>
              <a:t>.[Accessed 11 Jan. 2024].</a:t>
            </a:r>
          </a:p>
          <a:p>
            <a:endParaRPr lang="en-US" sz="1000" dirty="0">
              <a:latin typeface="Times New Roman"/>
              <a:cs typeface="Times New Roman"/>
            </a:endParaRPr>
          </a:p>
          <a:p>
            <a:endParaRPr lang="en-US" sz="1200" dirty="0">
              <a:latin typeface="Times New Roman"/>
              <a:cs typeface="Times New Roman"/>
            </a:endParaRPr>
          </a:p>
        </p:txBody>
      </p:sp>
    </p:spTree>
    <p:extLst>
      <p:ext uri="{BB962C8B-B14F-4D97-AF65-F5344CB8AC3E}">
        <p14:creationId xmlns:p14="http://schemas.microsoft.com/office/powerpoint/2010/main" val="20265991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5BCFC9-8C74-47EC-81CC-B1480FA63768}"/>
              </a:ext>
            </a:extLst>
          </p:cNvPr>
          <p:cNvSpPr>
            <a:spLocks noGrp="1"/>
          </p:cNvSpPr>
          <p:nvPr>
            <p:ph type="dt" sz="half" idx="10"/>
          </p:nvPr>
        </p:nvSpPr>
        <p:spPr/>
        <p:txBody>
          <a:bodyPr/>
          <a:lstStyle/>
          <a:p>
            <a:fld id="{F3B850E0-9242-469C-9FA7-447D7E43FF29}" type="datetime1">
              <a:rPr lang="en-US" smtClean="0"/>
              <a:t>1/21/2024</a:t>
            </a:fld>
            <a:endParaRPr lang="en-US"/>
          </a:p>
        </p:txBody>
      </p:sp>
      <p:sp>
        <p:nvSpPr>
          <p:cNvPr id="3" name="Footer Placeholder 2">
            <a:extLst>
              <a:ext uri="{FF2B5EF4-FFF2-40B4-BE49-F238E27FC236}">
                <a16:creationId xmlns:a16="http://schemas.microsoft.com/office/drawing/2014/main" id="{5E7A5416-D6CB-F91E-A6C9-81E01FD89628}"/>
              </a:ext>
            </a:extLst>
          </p:cNvPr>
          <p:cNvSpPr>
            <a:spLocks noGrp="1"/>
          </p:cNvSpPr>
          <p:nvPr>
            <p:ph type="ftr" sz="quarter" idx="11"/>
          </p:nvPr>
        </p:nvSpPr>
        <p:spPr/>
        <p:txBody>
          <a:bodyPr/>
          <a:lstStyle/>
          <a:p>
            <a:r>
              <a:rPr lang="en-US" sz="600" dirty="0">
                <a:solidFill>
                  <a:srgbClr val="1D2125"/>
                </a:solidFill>
                <a:latin typeface="Calibri"/>
                <a:ea typeface="Calibri"/>
                <a:cs typeface="Calibri"/>
              </a:rPr>
              <a:t>ECEY4005</a:t>
            </a:r>
            <a:endParaRPr lang="en-US" sz="600">
              <a:solidFill>
                <a:srgbClr val="1D2125"/>
              </a:solidFill>
              <a:latin typeface="Calibri"/>
              <a:ea typeface="Calibri"/>
              <a:cs typeface="Calibri"/>
            </a:endParaRPr>
          </a:p>
          <a:p>
            <a:pPr>
              <a:spcAft>
                <a:spcPts val="600"/>
              </a:spcAft>
            </a:pPr>
            <a:r>
              <a:rPr lang="en-US" sz="600" dirty="0">
                <a:latin typeface="Segoe UI"/>
                <a:cs typeface="Segoe UI"/>
              </a:rPr>
              <a:t>Georgina Davies</a:t>
            </a:r>
            <a:endParaRPr lang="en-US" sz="600">
              <a:latin typeface="Segoe UI"/>
              <a:cs typeface="Segoe UI"/>
            </a:endParaRPr>
          </a:p>
          <a:p>
            <a:pPr>
              <a:spcAft>
                <a:spcPts val="600"/>
              </a:spcAft>
            </a:pPr>
            <a:r>
              <a:rPr lang="en-US" sz="600" dirty="0">
                <a:latin typeface="Segoe UI"/>
                <a:cs typeface="Segoe UI"/>
              </a:rPr>
              <a:t>2307571</a:t>
            </a:r>
            <a:endParaRPr lang="en-US" sz="600">
              <a:latin typeface="Segoe UI"/>
              <a:cs typeface="Segoe UI"/>
            </a:endParaRP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5E1F9E64-9F1C-00E3-356D-8209949F4A1A}"/>
              </a:ext>
            </a:extLst>
          </p:cNvPr>
          <p:cNvSpPr>
            <a:spLocks noGrp="1"/>
          </p:cNvSpPr>
          <p:nvPr>
            <p:ph type="sldNum" sz="quarter" idx="12"/>
          </p:nvPr>
        </p:nvSpPr>
        <p:spPr/>
        <p:txBody>
          <a:bodyPr/>
          <a:lstStyle/>
          <a:p>
            <a:fld id="{87E7843D-FF13-4365-9478-9625B70A2705}" type="slidenum">
              <a:rPr lang="en-US" smtClean="0"/>
              <a:t>17</a:t>
            </a:fld>
            <a:endParaRPr lang="en-US"/>
          </a:p>
        </p:txBody>
      </p:sp>
      <p:sp>
        <p:nvSpPr>
          <p:cNvPr id="5" name="TextBox 4">
            <a:extLst>
              <a:ext uri="{FF2B5EF4-FFF2-40B4-BE49-F238E27FC236}">
                <a16:creationId xmlns:a16="http://schemas.microsoft.com/office/drawing/2014/main" id="{2D30723D-9E4B-1A25-6CE8-69A2062A3789}"/>
              </a:ext>
            </a:extLst>
          </p:cNvPr>
          <p:cNvSpPr txBox="1"/>
          <p:nvPr/>
        </p:nvSpPr>
        <p:spPr>
          <a:xfrm>
            <a:off x="817418" y="997526"/>
            <a:ext cx="11013415"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Times New Roman"/>
                <a:cs typeface="Times New Roman"/>
              </a:rPr>
              <a:t>NSPCC (2019). </a:t>
            </a:r>
            <a:r>
              <a:rPr lang="en-US" sz="1000" i="1" dirty="0">
                <a:latin typeface="Times New Roman"/>
                <a:cs typeface="Times New Roman"/>
              </a:rPr>
              <a:t>Parental mental health problems | NSPCC Learning</a:t>
            </a:r>
            <a:r>
              <a:rPr lang="en-US" sz="1000" dirty="0">
                <a:latin typeface="Times New Roman"/>
                <a:cs typeface="Times New Roman"/>
              </a:rPr>
              <a:t>. [online] NSPCC Learning. Available at: </a:t>
            </a:r>
            <a:r>
              <a:rPr lang="en-US" sz="1000" dirty="0">
                <a:latin typeface="Times New Roman"/>
                <a:cs typeface="Times New Roman"/>
                <a:hlinkClick r:id="rId2"/>
              </a:rPr>
              <a:t>https://learning.nspcc.org.uk/children-and-families-at-risk/parental-mental-health-problems/</a:t>
            </a:r>
            <a:r>
              <a:rPr lang="en-US" sz="1000" dirty="0">
                <a:latin typeface="Times New Roman"/>
                <a:cs typeface="Times New Roman"/>
              </a:rPr>
              <a:t>.[Accessed 11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Nursery World (2017). </a:t>
            </a:r>
            <a:r>
              <a:rPr lang="en-US" sz="1000" i="1" dirty="0">
                <a:latin typeface="Times New Roman"/>
                <a:cs typeface="Times New Roman"/>
              </a:rPr>
              <a:t>EYFS Best Practice: All about…Pikler</a:t>
            </a:r>
            <a:r>
              <a:rPr lang="en-US" sz="1000" dirty="0">
                <a:latin typeface="Times New Roman"/>
                <a:cs typeface="Times New Roman"/>
              </a:rPr>
              <a:t>. [online] Nursery World. Available at: </a:t>
            </a:r>
            <a:r>
              <a:rPr lang="en-US" sz="1000" dirty="0">
                <a:latin typeface="Times New Roman"/>
                <a:cs typeface="Times New Roman"/>
                <a:hlinkClick r:id="rId3"/>
              </a:rPr>
              <a:t>https://www.nurseryworld.co.uk/features/article/eyfs-best-practice-all-about-pikler</a:t>
            </a:r>
            <a:r>
              <a:rPr lang="en-US" sz="1000" dirty="0">
                <a:latin typeface="Times New Roman"/>
                <a:cs typeface="Times New Roman"/>
              </a:rPr>
              <a:t>.[Accessed 20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PACEY (2019). </a:t>
            </a:r>
            <a:r>
              <a:rPr lang="en-US" sz="1000" i="1" dirty="0">
                <a:latin typeface="Times New Roman"/>
                <a:cs typeface="Times New Roman"/>
              </a:rPr>
              <a:t>Getting to grips with loose parts play</a:t>
            </a:r>
            <a:r>
              <a:rPr lang="en-US" sz="1000" dirty="0">
                <a:latin typeface="Times New Roman"/>
                <a:cs typeface="Times New Roman"/>
              </a:rPr>
              <a:t>. [online] Pacey.org.uk. Available at: </a:t>
            </a:r>
            <a:r>
              <a:rPr lang="en-US" sz="1000" dirty="0">
                <a:latin typeface="Times New Roman"/>
                <a:cs typeface="Times New Roman"/>
                <a:hlinkClick r:id="rId4"/>
              </a:rPr>
              <a:t>https://www.pacey.org.uk/news-and-views/pacey-blog/2019/march-2019/getting-to-grips-with-loose-parts-play/</a:t>
            </a:r>
            <a:r>
              <a:rPr lang="en-US" sz="1000" dirty="0">
                <a:latin typeface="Times New Roman"/>
                <a:cs typeface="Times New Roman"/>
              </a:rPr>
              <a:t>.[Accessed 19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Professional Association for Childcare and Early Years (2016). </a:t>
            </a:r>
            <a:r>
              <a:rPr lang="en-US" sz="1000" i="1" dirty="0">
                <a:latin typeface="Times New Roman"/>
                <a:cs typeface="Times New Roman"/>
              </a:rPr>
              <a:t>Supporting Members to Provide the Highest Standards of Care and Learning for Children</a:t>
            </a:r>
            <a:r>
              <a:rPr lang="en-US" sz="1000" dirty="0">
                <a:latin typeface="Times New Roman"/>
                <a:cs typeface="Times New Roman"/>
              </a:rPr>
              <a:t>. [online] p.7. Available at: </a:t>
            </a:r>
            <a:r>
              <a:rPr lang="en-US" sz="1000" dirty="0">
                <a:latin typeface="Times New Roman"/>
                <a:cs typeface="Times New Roman"/>
                <a:hlinkClick r:id="rId5"/>
              </a:rPr>
              <a:t>https://www.pacey.org.uk/Pacey/media/Website-files/PACEY%20member%20practice%20guides%20(PDFs)/PG28-Theories-of-child-development.pdf</a:t>
            </a:r>
            <a:r>
              <a:rPr lang="en-US" sz="1000" dirty="0">
                <a:latin typeface="Times New Roman"/>
                <a:cs typeface="Times New Roman"/>
              </a:rPr>
              <a:t>.[Accessed 19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Public Health Wales (2011). </a:t>
            </a:r>
            <a:r>
              <a:rPr lang="en-US" sz="1000" i="1" dirty="0">
                <a:latin typeface="Times New Roman"/>
                <a:cs typeface="Times New Roman"/>
              </a:rPr>
              <a:t>The First 1000 Days: Foundations for life Annual Report of the</a:t>
            </a:r>
            <a:r>
              <a:rPr lang="en-US" sz="1000" dirty="0">
                <a:latin typeface="Times New Roman"/>
                <a:cs typeface="Times New Roman"/>
              </a:rPr>
              <a:t>. [online] Available at: </a:t>
            </a:r>
            <a:r>
              <a:rPr lang="en-US" sz="1000" dirty="0">
                <a:latin typeface="Times New Roman"/>
                <a:cs typeface="Times New Roman"/>
                <a:hlinkClick r:id="rId6"/>
              </a:rPr>
              <a:t>https://phw.nhs.wales/services-and-teams/local-public-health1/cwm-taf-morgannwg-public-health-team/cwm-taf-morgannwg-public-health-documents/cwm-taf-annual-report-of-the-director-of-public-health-2011-first-1000-days-foundations-for-life/</a:t>
            </a:r>
            <a:r>
              <a:rPr lang="en-US" sz="1000" dirty="0">
                <a:latin typeface="Times New Roman"/>
                <a:cs typeface="Times New Roman"/>
              </a:rPr>
              <a:t>.[Accessed 19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Public Health, C. (2017). </a:t>
            </a:r>
            <a:r>
              <a:rPr lang="en-US" sz="1000" i="1" dirty="0">
                <a:latin typeface="Times New Roman"/>
                <a:cs typeface="Times New Roman"/>
              </a:rPr>
              <a:t>Foundations of Life -First 1000 Days</a:t>
            </a:r>
            <a:r>
              <a:rPr lang="en-US" sz="1000" dirty="0">
                <a:latin typeface="Times New Roman"/>
                <a:cs typeface="Times New Roman"/>
              </a:rPr>
              <a:t>. [online] Available at: </a:t>
            </a:r>
            <a:r>
              <a:rPr lang="en-US" sz="1000" dirty="0">
                <a:latin typeface="Times New Roman"/>
                <a:cs typeface="Times New Roman"/>
                <a:hlinkClick r:id="rId7"/>
              </a:rPr>
              <a:t>https://www.calderdale.gov.uk/ords//nweb/COUNCIL.minutes_pkg.view_doc?p_Type=AR&amp;p_ID=50004</a:t>
            </a:r>
            <a:r>
              <a:rPr lang="en-US" sz="1000" dirty="0">
                <a:latin typeface="Times New Roman"/>
                <a:cs typeface="Times New Roman"/>
              </a:rPr>
              <a:t>.[Accessed 20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Royal College of Midwives (2019). </a:t>
            </a:r>
            <a:r>
              <a:rPr lang="en-US" sz="1000" i="1" dirty="0">
                <a:latin typeface="Times New Roman"/>
                <a:cs typeface="Times New Roman"/>
              </a:rPr>
              <a:t>Parental Emotional Wellbeing and Infant Development</a:t>
            </a:r>
            <a:r>
              <a:rPr lang="en-US" sz="1000" dirty="0">
                <a:latin typeface="Times New Roman"/>
                <a:cs typeface="Times New Roman"/>
              </a:rPr>
              <a:t>. [online] Available at: </a:t>
            </a:r>
            <a:r>
              <a:rPr lang="en-US" sz="1000" dirty="0">
                <a:latin typeface="Times New Roman"/>
                <a:cs typeface="Times New Roman"/>
                <a:hlinkClick r:id="rId8"/>
              </a:rPr>
              <a:t>https://www.rcm.org.uk/media/4645/parental-emotional-wellbeing-guide.pdf</a:t>
            </a:r>
            <a:r>
              <a:rPr lang="en-US" sz="1000" dirty="0">
                <a:latin typeface="Times New Roman"/>
                <a:cs typeface="Times New Roman"/>
              </a:rPr>
              <a:t>.[Accessed 19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Sullivan, R., Perry, R., Sloan, A., Kleinhaus, K. and </a:t>
            </a:r>
            <a:r>
              <a:rPr lang="en-US" sz="1000" dirty="0" err="1">
                <a:latin typeface="Times New Roman"/>
                <a:cs typeface="Times New Roman"/>
              </a:rPr>
              <a:t>Burtchen</a:t>
            </a:r>
            <a:r>
              <a:rPr lang="en-US" sz="1000" dirty="0">
                <a:latin typeface="Times New Roman"/>
                <a:cs typeface="Times New Roman"/>
              </a:rPr>
              <a:t>, N. (2011). Infant Bonding and Attachment to the Caregiver: Insights from Basic and Clinical Science. </a:t>
            </a:r>
            <a:r>
              <a:rPr lang="en-US" sz="1000" i="1" dirty="0">
                <a:latin typeface="Times New Roman"/>
                <a:cs typeface="Times New Roman"/>
              </a:rPr>
              <a:t>Clinics in Perinatology</a:t>
            </a:r>
            <a:r>
              <a:rPr lang="en-US" sz="1000" dirty="0">
                <a:latin typeface="Times New Roman"/>
                <a:cs typeface="Times New Roman"/>
              </a:rPr>
              <a:t>, [online] 38(4), pp.643–655. </a:t>
            </a:r>
            <a:r>
              <a:rPr lang="en-US" sz="1000" dirty="0" err="1">
                <a:latin typeface="Times New Roman"/>
                <a:cs typeface="Times New Roman"/>
              </a:rPr>
              <a:t>doi</a:t>
            </a:r>
            <a:r>
              <a:rPr lang="en-US" sz="1000" dirty="0">
                <a:latin typeface="Times New Roman"/>
                <a:cs typeface="Times New Roman"/>
              </a:rPr>
              <a:t>: </a:t>
            </a:r>
            <a:r>
              <a:rPr lang="en-US" sz="1000" u="sng" dirty="0">
                <a:solidFill>
                  <a:srgbClr val="0070C0"/>
                </a:solidFill>
                <a:latin typeface="Times New Roman"/>
                <a:cs typeface="Times New Roman"/>
                <a:hlinkClick r:id="rId9"/>
              </a:rPr>
              <a:t>https://doi.org/10.1016/j.clp.2011.08.011</a:t>
            </a:r>
            <a:r>
              <a:rPr lang="en-US" sz="1000" u="sng" dirty="0">
                <a:solidFill>
                  <a:srgbClr val="0070C0"/>
                </a:solidFill>
                <a:latin typeface="Times New Roman"/>
                <a:cs typeface="Times New Roman"/>
              </a:rPr>
              <a:t>. </a:t>
            </a:r>
            <a:r>
              <a:rPr lang="en-US" sz="1000" dirty="0">
                <a:solidFill>
                  <a:srgbClr val="000000"/>
                </a:solidFill>
                <a:latin typeface="Times New Roman"/>
                <a:cs typeface="Times New Roman"/>
              </a:rPr>
              <a:t>[Accessed 14 Jan. 2024].</a:t>
            </a:r>
          </a:p>
          <a:p>
            <a:endParaRPr lang="en-US" sz="1000" u="sng" dirty="0">
              <a:solidFill>
                <a:srgbClr val="0070C0"/>
              </a:solidFill>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The Early Years &amp; Childcare Service (2021). </a:t>
            </a:r>
            <a:r>
              <a:rPr lang="en-US" sz="1000" i="1" dirty="0">
                <a:latin typeface="Times New Roman"/>
                <a:cs typeface="Times New Roman"/>
              </a:rPr>
              <a:t>Exploring Pedagogy - Introducing Urie Bronfenbrenner</a:t>
            </a:r>
            <a:r>
              <a:rPr lang="en-US" sz="1000" dirty="0">
                <a:latin typeface="Times New Roman"/>
                <a:cs typeface="Times New Roman"/>
              </a:rPr>
              <a:t>. [online] The Education People. Available at: </a:t>
            </a:r>
            <a:r>
              <a:rPr lang="en-US" sz="1000" dirty="0">
                <a:latin typeface="Times New Roman"/>
                <a:cs typeface="Times New Roman"/>
                <a:hlinkClick r:id="rId10"/>
              </a:rPr>
              <a:t>https://www.theeducationpeople.org/blog/exploring-pedagogy-introducing-urie-bronfenbrenner/</a:t>
            </a:r>
            <a:r>
              <a:rPr lang="en-US" sz="1000" dirty="0">
                <a:latin typeface="Times New Roman"/>
                <a:cs typeface="Times New Roman"/>
              </a:rPr>
              <a:t>.[Accessed 14 Jan. 2024].</a:t>
            </a:r>
          </a:p>
          <a:p>
            <a:endParaRPr lang="en-US" sz="1000" dirty="0">
              <a:latin typeface="Times New Roman"/>
              <a:cs typeface="Times New Roman"/>
            </a:endParaRPr>
          </a:p>
          <a:p>
            <a:endParaRPr lang="en-US" sz="1200" dirty="0">
              <a:latin typeface="Times New Roman"/>
              <a:cs typeface="Times New Roman"/>
            </a:endParaRPr>
          </a:p>
        </p:txBody>
      </p:sp>
    </p:spTree>
    <p:extLst>
      <p:ext uri="{BB962C8B-B14F-4D97-AF65-F5344CB8AC3E}">
        <p14:creationId xmlns:p14="http://schemas.microsoft.com/office/powerpoint/2010/main" val="23445072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0115C2-5F66-F17A-8F53-3494BB366C38}"/>
              </a:ext>
            </a:extLst>
          </p:cNvPr>
          <p:cNvSpPr>
            <a:spLocks noGrp="1"/>
          </p:cNvSpPr>
          <p:nvPr>
            <p:ph type="dt" sz="half" idx="10"/>
          </p:nvPr>
        </p:nvSpPr>
        <p:spPr/>
        <p:txBody>
          <a:bodyPr/>
          <a:lstStyle/>
          <a:p>
            <a:fld id="{F3B850E0-9242-469C-9FA7-447D7E43FF29}" type="datetime1">
              <a:rPr lang="en-US" smtClean="0"/>
              <a:t>1/21/2024</a:t>
            </a:fld>
            <a:endParaRPr lang="en-US"/>
          </a:p>
        </p:txBody>
      </p:sp>
      <p:sp>
        <p:nvSpPr>
          <p:cNvPr id="3" name="Footer Placeholder 2">
            <a:extLst>
              <a:ext uri="{FF2B5EF4-FFF2-40B4-BE49-F238E27FC236}">
                <a16:creationId xmlns:a16="http://schemas.microsoft.com/office/drawing/2014/main" id="{4D60D7F6-283C-5D0A-A366-0922E1AFDCCA}"/>
              </a:ext>
            </a:extLst>
          </p:cNvPr>
          <p:cNvSpPr>
            <a:spLocks noGrp="1"/>
          </p:cNvSpPr>
          <p:nvPr>
            <p:ph type="ftr" sz="quarter" idx="11"/>
          </p:nvPr>
        </p:nvSpPr>
        <p:spPr/>
        <p:txBody>
          <a:bodyPr/>
          <a:lstStyle/>
          <a:p>
            <a:r>
              <a:rPr lang="en-US" sz="600">
                <a:solidFill>
                  <a:srgbClr val="1D2125"/>
                </a:solidFill>
                <a:latin typeface="Calibri"/>
                <a:ea typeface="Calibri"/>
                <a:cs typeface="Calibri"/>
              </a:rPr>
              <a:t>ECEY4005</a:t>
            </a:r>
          </a:p>
          <a:p>
            <a:pPr>
              <a:spcAft>
                <a:spcPts val="600"/>
              </a:spcAft>
            </a:pPr>
            <a:r>
              <a:rPr lang="en-US" sz="600">
                <a:latin typeface="Segoe UI"/>
                <a:cs typeface="Segoe UI"/>
              </a:rPr>
              <a:t>Georgina Davies</a:t>
            </a:r>
          </a:p>
          <a:p>
            <a:pPr>
              <a:spcAft>
                <a:spcPts val="600"/>
              </a:spcAft>
            </a:pPr>
            <a:r>
              <a:rPr lang="en-US" sz="600">
                <a:latin typeface="Segoe UI"/>
                <a:cs typeface="Segoe UI"/>
              </a:rPr>
              <a:t>2307571</a:t>
            </a:r>
          </a:p>
          <a:p>
            <a:pPr>
              <a:spcAft>
                <a:spcPts val="600"/>
              </a:spcAft>
            </a:pPr>
            <a:r>
              <a:rPr lang="en-US" sz="600" dirty="0">
                <a:latin typeface="Segoe UI"/>
                <a:cs typeface="Segoe UI"/>
              </a:rPr>
              <a:t>Word Count 3273</a:t>
            </a:r>
            <a:endParaRPr lang="en-US" dirty="0"/>
          </a:p>
        </p:txBody>
      </p:sp>
      <p:sp>
        <p:nvSpPr>
          <p:cNvPr id="4" name="Slide Number Placeholder 3">
            <a:extLst>
              <a:ext uri="{FF2B5EF4-FFF2-40B4-BE49-F238E27FC236}">
                <a16:creationId xmlns:a16="http://schemas.microsoft.com/office/drawing/2014/main" id="{9926EADE-53CE-74D5-F1D8-D2FE291B3AF1}"/>
              </a:ext>
            </a:extLst>
          </p:cNvPr>
          <p:cNvSpPr>
            <a:spLocks noGrp="1"/>
          </p:cNvSpPr>
          <p:nvPr>
            <p:ph type="sldNum" sz="quarter" idx="12"/>
          </p:nvPr>
        </p:nvSpPr>
        <p:spPr/>
        <p:txBody>
          <a:bodyPr/>
          <a:lstStyle/>
          <a:p>
            <a:fld id="{87E7843D-FF13-4365-9478-9625B70A2705}" type="slidenum">
              <a:rPr lang="en-US" smtClean="0"/>
              <a:t>18</a:t>
            </a:fld>
            <a:endParaRPr lang="en-US"/>
          </a:p>
        </p:txBody>
      </p:sp>
      <p:sp>
        <p:nvSpPr>
          <p:cNvPr id="5" name="TextBox 4">
            <a:extLst>
              <a:ext uri="{FF2B5EF4-FFF2-40B4-BE49-F238E27FC236}">
                <a16:creationId xmlns:a16="http://schemas.microsoft.com/office/drawing/2014/main" id="{8E514F08-1CF9-8680-0912-540560B93491}"/>
              </a:ext>
            </a:extLst>
          </p:cNvPr>
          <p:cNvSpPr txBox="1"/>
          <p:nvPr/>
        </p:nvSpPr>
        <p:spPr>
          <a:xfrm>
            <a:off x="955963" y="1108363"/>
            <a:ext cx="9594272"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Times New Roman"/>
                <a:cs typeface="Times New Roman"/>
              </a:rPr>
              <a:t>UNICEF (2013). </a:t>
            </a:r>
            <a:r>
              <a:rPr lang="en-US" sz="1000" i="1" dirty="0">
                <a:latin typeface="Times New Roman"/>
                <a:cs typeface="Times New Roman"/>
              </a:rPr>
              <a:t>The first 1,000 days of life: The brain’s window of opportunity</a:t>
            </a:r>
            <a:r>
              <a:rPr lang="en-US" sz="1000" dirty="0">
                <a:latin typeface="Times New Roman"/>
                <a:cs typeface="Times New Roman"/>
              </a:rPr>
              <a:t>. [online] UNICEF-IRC. Available at: </a:t>
            </a:r>
            <a:r>
              <a:rPr lang="en-US" sz="1000" dirty="0">
                <a:latin typeface="Times New Roman"/>
                <a:cs typeface="Times New Roman"/>
                <a:hlinkClick r:id="rId2"/>
              </a:rPr>
              <a:t>https://www.unicef-irc.org/article/958-the-first-1000-days-of-life-the-brains-window-of-opportunity.html</a:t>
            </a:r>
            <a:r>
              <a:rPr lang="en-US" sz="1000">
                <a:latin typeface="Times New Roman"/>
                <a:cs typeface="Times New Roman"/>
              </a:rPr>
              <a:t>.[Accessed 13 Jan. 2024].</a:t>
            </a:r>
          </a:p>
          <a:p>
            <a:endParaRPr lang="en-US" sz="1000" dirty="0">
              <a:latin typeface="Times New Roman"/>
              <a:cs typeface="Times New Roman"/>
            </a:endParaRPr>
          </a:p>
          <a:p>
            <a:endParaRPr lang="en-US" sz="1000" dirty="0">
              <a:latin typeface="Times New Roman"/>
              <a:cs typeface="Times New Roman"/>
            </a:endParaRPr>
          </a:p>
          <a:p>
            <a:r>
              <a:rPr lang="en-US" sz="1000" err="1">
                <a:latin typeface="Times New Roman"/>
                <a:cs typeface="Times New Roman"/>
              </a:rPr>
              <a:t>Unicef</a:t>
            </a:r>
            <a:r>
              <a:rPr lang="en-US" sz="1000">
                <a:latin typeface="Times New Roman"/>
                <a:cs typeface="Times New Roman"/>
              </a:rPr>
              <a:t> (2016). </a:t>
            </a:r>
            <a:r>
              <a:rPr lang="en-US" sz="1000" i="1" err="1">
                <a:latin typeface="Times New Roman"/>
                <a:cs typeface="Times New Roman"/>
              </a:rPr>
              <a:t>Unicef</a:t>
            </a:r>
            <a:r>
              <a:rPr lang="en-US" sz="1000" i="1">
                <a:latin typeface="Times New Roman"/>
                <a:cs typeface="Times New Roman"/>
              </a:rPr>
              <a:t> UK</a:t>
            </a:r>
            <a:r>
              <a:rPr lang="en-US" sz="1000">
                <a:latin typeface="Times New Roman"/>
                <a:cs typeface="Times New Roman"/>
              </a:rPr>
              <a:t>. [online] </a:t>
            </a:r>
            <a:r>
              <a:rPr lang="en-US" sz="1000" err="1">
                <a:latin typeface="Times New Roman"/>
                <a:cs typeface="Times New Roman"/>
              </a:rPr>
              <a:t>Unicef</a:t>
            </a:r>
            <a:r>
              <a:rPr lang="en-US" sz="1000">
                <a:latin typeface="Times New Roman"/>
                <a:cs typeface="Times New Roman"/>
              </a:rPr>
              <a:t> UK. Available at: </a:t>
            </a:r>
            <a:r>
              <a:rPr lang="en-US" sz="1000" dirty="0">
                <a:latin typeface="Times New Roman"/>
                <a:cs typeface="Times New Roman"/>
                <a:hlinkClick r:id="rId3"/>
              </a:rPr>
              <a:t>https://www.unicef.org.uk/</a:t>
            </a:r>
            <a:r>
              <a:rPr lang="en-US" sz="1000">
                <a:latin typeface="Times New Roman"/>
                <a:cs typeface="Times New Roman"/>
              </a:rPr>
              <a:t>. [Accessed 19 Jan. 2024].</a:t>
            </a:r>
          </a:p>
          <a:p>
            <a:endParaRPr lang="en-US" sz="1000" dirty="0">
              <a:latin typeface="Times New Roman"/>
              <a:cs typeface="Times New Roman"/>
            </a:endParaRPr>
          </a:p>
          <a:p>
            <a:endParaRPr lang="en-US" sz="1000" dirty="0">
              <a:latin typeface="Times New Roman"/>
              <a:cs typeface="Times New Roman"/>
            </a:endParaRPr>
          </a:p>
          <a:p>
            <a:r>
              <a:rPr lang="en-US" sz="1000" dirty="0" err="1">
                <a:latin typeface="Times New Roman"/>
                <a:cs typeface="Times New Roman"/>
              </a:rPr>
              <a:t>Unicef</a:t>
            </a:r>
            <a:r>
              <a:rPr lang="en-US" sz="1000" dirty="0">
                <a:latin typeface="Times New Roman"/>
                <a:cs typeface="Times New Roman"/>
              </a:rPr>
              <a:t> Jamacia (2020). </a:t>
            </a:r>
            <a:r>
              <a:rPr lang="en-US" sz="1000" i="1" dirty="0">
                <a:latin typeface="Times New Roman"/>
                <a:cs typeface="Times New Roman"/>
              </a:rPr>
              <a:t>Marley family releases reimagined One Love single worldwide in support of UNICEF</a:t>
            </a:r>
            <a:r>
              <a:rPr lang="en-US" sz="1000" dirty="0">
                <a:latin typeface="Times New Roman"/>
                <a:cs typeface="Times New Roman"/>
              </a:rPr>
              <a:t>. [online] </a:t>
            </a:r>
            <a:r>
              <a:rPr lang="en-US" sz="1000" dirty="0">
                <a:latin typeface="Times New Roman"/>
                <a:cs typeface="Times New Roman"/>
                <a:hlinkClick r:id="rId4"/>
              </a:rPr>
              <a:t>www.unicef.org</a:t>
            </a:r>
            <a:r>
              <a:rPr lang="en-US" sz="1000" dirty="0">
                <a:latin typeface="Times New Roman"/>
                <a:cs typeface="Times New Roman"/>
              </a:rPr>
              <a:t>. Available at: </a:t>
            </a:r>
            <a:r>
              <a:rPr lang="en-US" sz="1000" dirty="0">
                <a:latin typeface="Times New Roman"/>
                <a:cs typeface="Times New Roman"/>
                <a:hlinkClick r:id="rId5"/>
              </a:rPr>
              <a:t>https://www.unicef.org/jamaica/press-releases/marley-family-releases-reimagined-one-love-single-worldwide-support-unicef</a:t>
            </a:r>
            <a:r>
              <a:rPr lang="en-US" sz="1000" dirty="0">
                <a:latin typeface="Times New Roman"/>
                <a:cs typeface="Times New Roman"/>
              </a:rPr>
              <a:t> [Accessed 20 Jan. 2024].</a:t>
            </a:r>
          </a:p>
          <a:p>
            <a:endParaRPr lang="en-US" sz="1000" dirty="0">
              <a:latin typeface="Times New Roman"/>
              <a:cs typeface="Times New Roman"/>
            </a:endParaRPr>
          </a:p>
          <a:p>
            <a:r>
              <a:rPr lang="en-US" sz="1000">
                <a:latin typeface="Times New Roman"/>
                <a:cs typeface="Times New Roman"/>
              </a:rPr>
              <a:t>UNICEF UK (2016). </a:t>
            </a:r>
            <a:r>
              <a:rPr lang="en-US" sz="1000" i="1">
                <a:latin typeface="Times New Roman"/>
                <a:cs typeface="Times New Roman"/>
              </a:rPr>
              <a:t>About Baby Friendly - </a:t>
            </a:r>
            <a:r>
              <a:rPr lang="en-US" sz="1000" i="1" err="1">
                <a:latin typeface="Times New Roman"/>
                <a:cs typeface="Times New Roman"/>
              </a:rPr>
              <a:t>Unicef</a:t>
            </a:r>
            <a:r>
              <a:rPr lang="en-US" sz="1000" i="1">
                <a:latin typeface="Times New Roman"/>
                <a:cs typeface="Times New Roman"/>
              </a:rPr>
              <a:t> UK</a:t>
            </a:r>
            <a:r>
              <a:rPr lang="en-US" sz="1000">
                <a:latin typeface="Times New Roman"/>
                <a:cs typeface="Times New Roman"/>
              </a:rPr>
              <a:t>. [online] Baby Friendly Initiative. Available at: </a:t>
            </a:r>
            <a:r>
              <a:rPr lang="en-US" sz="1000" dirty="0">
                <a:latin typeface="Times New Roman"/>
                <a:cs typeface="Times New Roman"/>
                <a:hlinkClick r:id="rId6"/>
              </a:rPr>
              <a:t>https://www.unicef.org.uk/babyfriendly/about/</a:t>
            </a:r>
            <a:r>
              <a:rPr lang="en-US" sz="1000">
                <a:latin typeface="Times New Roman"/>
                <a:cs typeface="Times New Roman"/>
              </a:rPr>
              <a:t>.[Accessed 19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Virtual lab school.org (n.d.). </a:t>
            </a:r>
            <a:r>
              <a:rPr lang="en-US" sz="1000" i="1" dirty="0">
                <a:latin typeface="Times New Roman"/>
                <a:cs typeface="Times New Roman"/>
              </a:rPr>
              <a:t>Promoting Social-Emotional Development: High Quality Environments | Virtual Lab School</a:t>
            </a:r>
            <a:r>
              <a:rPr lang="en-US" sz="1000" dirty="0">
                <a:latin typeface="Times New Roman"/>
                <a:cs typeface="Times New Roman"/>
              </a:rPr>
              <a:t>. [online] </a:t>
            </a:r>
            <a:r>
              <a:rPr lang="en-US" sz="1000" dirty="0">
                <a:latin typeface="Times New Roman"/>
                <a:cs typeface="Times New Roman"/>
                <a:hlinkClick r:id="rId7"/>
              </a:rPr>
              <a:t>www.virtuallabschool.org</a:t>
            </a:r>
            <a:r>
              <a:rPr lang="en-US" sz="1000" dirty="0">
                <a:latin typeface="Times New Roman"/>
                <a:cs typeface="Times New Roman"/>
              </a:rPr>
              <a:t>. Available at: </a:t>
            </a:r>
            <a:r>
              <a:rPr lang="en-US" sz="1000" dirty="0">
                <a:latin typeface="Times New Roman"/>
                <a:cs typeface="Times New Roman"/>
                <a:hlinkClick r:id="rId8"/>
              </a:rPr>
              <a:t>https://www.virtuallabschool.org/infant-toddler/social-and-emotional-development/lesson-3</a:t>
            </a:r>
            <a:r>
              <a:rPr lang="en-US" sz="1000" dirty="0">
                <a:latin typeface="Times New Roman"/>
                <a:cs typeface="Times New Roman"/>
              </a:rPr>
              <a:t>.[Accessed 20 Jan. 2024].</a:t>
            </a:r>
          </a:p>
          <a:p>
            <a:endParaRPr lang="en-US" sz="1000" dirty="0">
              <a:latin typeface="Times New Roman"/>
              <a:cs typeface="Times New Roman"/>
            </a:endParaRPr>
          </a:p>
          <a:p>
            <a:endParaRPr lang="en-US" sz="1000" dirty="0">
              <a:latin typeface="Times New Roman"/>
              <a:cs typeface="Times New Roman"/>
            </a:endParaRPr>
          </a:p>
          <a:p>
            <a:r>
              <a:rPr lang="en-US" sz="1000">
                <a:latin typeface="Times New Roman"/>
                <a:cs typeface="Times New Roman"/>
              </a:rPr>
              <a:t>Welsh Government (2017a). </a:t>
            </a:r>
            <a:r>
              <a:rPr lang="en-US" sz="1000" i="1">
                <a:latin typeface="Times New Roman"/>
                <a:cs typeface="Times New Roman"/>
              </a:rPr>
              <a:t>Families First </a:t>
            </a:r>
            <a:r>
              <a:rPr lang="en-US" sz="1000" i="1" err="1">
                <a:latin typeface="Times New Roman"/>
                <a:cs typeface="Times New Roman"/>
              </a:rPr>
              <a:t>Programme</a:t>
            </a:r>
            <a:r>
              <a:rPr lang="en-US" sz="1000" i="1">
                <a:latin typeface="Times New Roman"/>
                <a:cs typeface="Times New Roman"/>
              </a:rPr>
              <a:t> Guidance</a:t>
            </a:r>
            <a:r>
              <a:rPr lang="en-US" sz="1000">
                <a:latin typeface="Times New Roman"/>
                <a:cs typeface="Times New Roman"/>
              </a:rPr>
              <a:t>. [online] Available at: </a:t>
            </a:r>
            <a:r>
              <a:rPr lang="en-US" sz="1000" dirty="0">
                <a:latin typeface="Times New Roman"/>
                <a:cs typeface="Times New Roman"/>
                <a:hlinkClick r:id="rId9"/>
              </a:rPr>
              <a:t>https://www.gov.wales/sites/default/files/publications/2019-07/families-first-guidance-for-local-authorities_0.pdf</a:t>
            </a:r>
            <a:r>
              <a:rPr lang="en-US" sz="1000">
                <a:latin typeface="Times New Roman"/>
                <a:cs typeface="Times New Roman"/>
              </a:rPr>
              <a:t>.[Accessed 19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Welsh Government (2017b). </a:t>
            </a:r>
            <a:r>
              <a:rPr lang="en-US" sz="1000" i="1" dirty="0">
                <a:latin typeface="Times New Roman"/>
                <a:cs typeface="Times New Roman"/>
              </a:rPr>
              <a:t>Flying Start Health </a:t>
            </a:r>
            <a:r>
              <a:rPr lang="en-US" sz="1000" i="1" dirty="0" err="1">
                <a:latin typeface="Times New Roman"/>
                <a:cs typeface="Times New Roman"/>
              </a:rPr>
              <a:t>Programme</a:t>
            </a:r>
            <a:r>
              <a:rPr lang="en-US" sz="1000" i="1" dirty="0">
                <a:latin typeface="Times New Roman"/>
                <a:cs typeface="Times New Roman"/>
              </a:rPr>
              <a:t> Guidance</a:t>
            </a:r>
            <a:r>
              <a:rPr lang="en-US" sz="1000" dirty="0">
                <a:latin typeface="Times New Roman"/>
                <a:cs typeface="Times New Roman"/>
              </a:rPr>
              <a:t>. [online] Available at: </a:t>
            </a:r>
            <a:r>
              <a:rPr lang="en-US" sz="1000" dirty="0">
                <a:latin typeface="Times New Roman"/>
                <a:cs typeface="Times New Roman"/>
                <a:hlinkClick r:id="rId10"/>
              </a:rPr>
              <a:t>https://www.gov.wales/sites/default/files/publications/2019-07/flying-start-health-programme-guidance_0.pdf</a:t>
            </a:r>
            <a:r>
              <a:rPr lang="en-US" sz="1000" dirty="0">
                <a:latin typeface="Times New Roman"/>
                <a:cs typeface="Times New Roman"/>
              </a:rPr>
              <a:t>.[Accessed 21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World Health Organization (2019). </a:t>
            </a:r>
            <a:r>
              <a:rPr lang="en-US" sz="1000" i="1" dirty="0">
                <a:latin typeface="Times New Roman"/>
                <a:cs typeface="Times New Roman"/>
              </a:rPr>
              <a:t>Why is the environment important for early childhood development?</a:t>
            </a:r>
            <a:r>
              <a:rPr lang="en-US" sz="1000" dirty="0">
                <a:latin typeface="Times New Roman"/>
                <a:cs typeface="Times New Roman"/>
              </a:rPr>
              <a:t> [online] Available at: </a:t>
            </a:r>
            <a:r>
              <a:rPr lang="en-US" sz="1000" dirty="0">
                <a:latin typeface="Times New Roman"/>
                <a:cs typeface="Times New Roman"/>
                <a:hlinkClick r:id="rId11"/>
              </a:rPr>
              <a:t>https://cdn.who.int/media/docs/default-source/mca-documents/child/early-child-development/clean-safe-and-secure-environments-to-support-ecd.pdf?sfvrsn=d09abfca_1&amp;download=true</a:t>
            </a:r>
            <a:r>
              <a:rPr lang="en-US" sz="1000" dirty="0">
                <a:latin typeface="Times New Roman"/>
                <a:cs typeface="Times New Roman"/>
              </a:rPr>
              <a:t>.[Accessed 21 Jan. 2024].</a:t>
            </a:r>
          </a:p>
          <a:p>
            <a:endParaRPr lang="en-US" sz="1000" dirty="0">
              <a:latin typeface="Times New Roman"/>
              <a:cs typeface="Times New Roman"/>
            </a:endParaRPr>
          </a:p>
          <a:p>
            <a:endParaRPr lang="en-US" sz="1000" dirty="0">
              <a:latin typeface="Times New Roman"/>
              <a:cs typeface="Times New Roman"/>
            </a:endParaRPr>
          </a:p>
          <a:p>
            <a:r>
              <a:rPr lang="en-US" sz="1000" dirty="0">
                <a:latin typeface="Times New Roman"/>
                <a:cs typeface="Times New Roman"/>
              </a:rPr>
              <a:t>Yogman, M., Garner, A., Hutchinson, J., Hirsh-Pasek, K. and </a:t>
            </a:r>
            <a:r>
              <a:rPr lang="en-US" sz="1000" dirty="0" err="1">
                <a:latin typeface="Times New Roman"/>
                <a:cs typeface="Times New Roman"/>
              </a:rPr>
              <a:t>Golinkoff</a:t>
            </a:r>
            <a:r>
              <a:rPr lang="en-US" sz="1000" dirty="0">
                <a:latin typeface="Times New Roman"/>
                <a:cs typeface="Times New Roman"/>
              </a:rPr>
              <a:t>, R.M. (2018). The power of play: A pediatric role in enhancing development in young children. </a:t>
            </a:r>
            <a:r>
              <a:rPr lang="en-US" sz="1000" i="1" dirty="0">
                <a:latin typeface="Times New Roman"/>
                <a:cs typeface="Times New Roman"/>
              </a:rPr>
              <a:t>Pediatrics</a:t>
            </a:r>
            <a:r>
              <a:rPr lang="en-US" sz="1000" dirty="0">
                <a:latin typeface="Times New Roman"/>
                <a:cs typeface="Times New Roman"/>
              </a:rPr>
              <a:t>, [online] 142(3). </a:t>
            </a:r>
            <a:r>
              <a:rPr lang="en-US" sz="1000" dirty="0" err="1">
                <a:latin typeface="Times New Roman"/>
                <a:cs typeface="Times New Roman"/>
              </a:rPr>
              <a:t>doi</a:t>
            </a:r>
            <a:r>
              <a:rPr lang="en-US" sz="1000" dirty="0">
                <a:latin typeface="Times New Roman"/>
                <a:cs typeface="Times New Roman"/>
              </a:rPr>
              <a:t>: </a:t>
            </a:r>
            <a:r>
              <a:rPr lang="en-US" sz="1000" u="sng" dirty="0">
                <a:solidFill>
                  <a:srgbClr val="0070C0"/>
                </a:solidFill>
                <a:latin typeface="Times New Roman"/>
                <a:cs typeface="Times New Roman"/>
                <a:hlinkClick r:id="rId12"/>
              </a:rPr>
              <a:t>https://doi.org/10.1542/peds.2018-2058</a:t>
            </a:r>
            <a:r>
              <a:rPr lang="en-US" sz="1000" u="sng" dirty="0">
                <a:solidFill>
                  <a:srgbClr val="0070C0"/>
                </a:solidFill>
                <a:latin typeface="Times New Roman"/>
                <a:cs typeface="Times New Roman"/>
              </a:rPr>
              <a:t>. </a:t>
            </a:r>
            <a:r>
              <a:rPr lang="en-US" sz="1000" dirty="0">
                <a:solidFill>
                  <a:srgbClr val="000000"/>
                </a:solidFill>
                <a:latin typeface="Times New Roman"/>
                <a:cs typeface="Times New Roman"/>
              </a:rPr>
              <a:t>[Accessed 21 Jan. 2024].</a:t>
            </a:r>
          </a:p>
          <a:p>
            <a:endParaRPr lang="en-US" sz="1000" u="sng" dirty="0">
              <a:solidFill>
                <a:srgbClr val="0070C0"/>
              </a:solidFill>
              <a:latin typeface="Times New Roman"/>
              <a:cs typeface="Times New Roman"/>
            </a:endParaRPr>
          </a:p>
          <a:p>
            <a:pPr algn="l"/>
            <a:endParaRPr lang="en-US" u="sng" dirty="0">
              <a:solidFill>
                <a:srgbClr val="0070C0"/>
              </a:solidFill>
            </a:endParaRPr>
          </a:p>
        </p:txBody>
      </p:sp>
    </p:spTree>
    <p:extLst>
      <p:ext uri="{BB962C8B-B14F-4D97-AF65-F5344CB8AC3E}">
        <p14:creationId xmlns:p14="http://schemas.microsoft.com/office/powerpoint/2010/main" val="251164927"/>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18</Slides>
  <Notes>0</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ChronicleVTI</vt:lpstr>
      <vt:lpstr>The First 1000 Days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923</cp:revision>
  <dcterms:created xsi:type="dcterms:W3CDTF">2024-01-09T20:05:44Z</dcterms:created>
  <dcterms:modified xsi:type="dcterms:W3CDTF">2024-01-21T23:31:20Z</dcterms:modified>
</cp:coreProperties>
</file>