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1" r:id="rId3"/>
    <p:sldId id="279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56" r:id="rId12"/>
    <p:sldId id="260" r:id="rId13"/>
    <p:sldId id="257" r:id="rId14"/>
    <p:sldId id="258" r:id="rId15"/>
    <p:sldId id="259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D075F1-9248-4A3F-9869-39734F52FD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A2D97C9-ECE5-438F-9E2C-866D5DE786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137265-CBEB-4923-9E84-B6E63D6D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0A80042-311D-453D-B7FD-F6674E2E4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B1D5393-5D3E-4E10-A13C-0FB3745ED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2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74213A-38BD-4EB7-BF7A-79E374B7F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1AD3EB-5F1B-45EE-8BA3-E43CD047C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2799559-1367-4F49-B5AB-7515EDC6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C736BA-EDAC-4616-9C9F-707244CB8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0A13EEC-C59D-49A1-973E-BC7B0F2FC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57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BB4736-6B5D-4748-8D00-5380E096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00AA2CB-3F99-4EB2-93FB-9EC31A58B7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9025B50-2D98-490D-8C1D-7039CBEB7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092F9F6-37A3-4150-B6ED-CC9C4FA1C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EDE0C5E-9239-420A-A7E3-E9A500CE5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29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0250CD-717E-4F35-BC7B-35F622EAD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651FBD-6A92-4E5A-B365-5933D0DE9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2306105-5E52-4233-A85F-004030C78E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5F75A23-21C6-4B30-A42D-93B39936C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961BAA5-BC7E-452C-994B-CAF608124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7E500C8-576A-4F0D-B4C8-BF138B790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83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860039-4C78-494E-B425-290A0E0F2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98C630D-7946-48B3-9FC8-5AF019241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9DDD0EA-111F-4D9C-A8C4-30C7D8DA5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1CEE399-DA7E-4223-87D2-FA8221B8F2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4AA0FDF-BF47-48D9-B887-66D64FD23C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4616DAB0-10E9-4E0C-AD89-590EA936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D6302F1-80F0-4586-B78D-42F8807C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E9E69C92-6A86-43A5-A6B9-83CE26102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38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CF836FC-B690-4E30-8C3A-E58E01132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228368E-7676-49D5-AD7C-F0D852D23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002D940-6FE7-4F5F-A751-F332A18AB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BB03AC1-05EB-4AEE-AE70-AA2B1C24B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932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963FBD0-9591-4BD1-B729-90F1C62B7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6D1F7DF0-3F61-49D0-A429-67D6EDCC9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B3A93AD-671D-4F03-8CCB-B5524B271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53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D09CB98-C705-42CB-88C0-0829C73E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3F0780F-B372-4504-B7D5-3DC2ED719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46EBE3F-B414-4F3F-9D69-7ED68291D1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779193E-F5AD-42A9-A102-86546DC9E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26305FF-A0FD-4B26-BD22-B332A783B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A223445-845F-4157-A11A-1F11B63F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173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27F761-B546-413A-BFAE-5251C944D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1B68FBD5-901C-4CE1-B3C4-B1618D3864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0C08F39-848F-48AC-AE6F-EFDCED747E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239B324-6622-4511-A919-72DDCEED3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FC340B4-787F-4CFE-9938-ED68FF6E7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4D252F5-20F7-48FB-B5DE-75181E879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797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F5E415-43E7-4298-9206-2642F0318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68FB19B-4368-4463-BDFE-9803BBC8EA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7181A0D-E7CE-4C10-A5CD-D20439217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7AFE9C-8C97-4C1C-859D-BDEE39532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00F6B9-A9C8-49EC-AE44-C716C0C20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91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F150E60-4900-46C5-A6CC-911DDE44D4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927BC584-D9F8-4884-8E47-030C326BE5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4A6F722-EA49-4882-B257-C0232F68E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70AF9F1-7E92-40F0-9606-646868059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A35A2D0-A7CF-44AC-B355-55FB2E6B5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5704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190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127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577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839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278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8951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8622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1439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590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9182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063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CC8D02C-4092-4178-AAB0-7F43A0C3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253C127-3B2B-4925-881C-8A91F07A7D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AA4BDB5-DB59-43D1-AB45-D7BBE9AACC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363B4-04A4-4B8D-BD4B-5DDC759F1F3B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706101F-F60F-434F-B406-7E5C048C9F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A6C23D5-66F8-44C0-A3B0-3E00D6B6DD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366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625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evalswansea.ac.uk/en/the-story/the-twice-hanged-william-cragh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medievalswansea.ac.uk/en/mapping/" TargetMode="Externa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swansea.gov.uk/article/1808/Search?q=corporate+plan&amp;go=Search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10224" cy="840131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23024"/>
            <a:ext cx="12192000" cy="1327479"/>
          </a:xfrm>
        </p:spPr>
        <p:txBody>
          <a:bodyPr>
            <a:noAutofit/>
          </a:bodyPr>
          <a:lstStyle/>
          <a:p>
            <a:r>
              <a:rPr lang="en-GB" sz="8000" b="1" dirty="0" smtClean="0">
                <a:solidFill>
                  <a:schemeClr val="bg1"/>
                </a:solidFill>
              </a:rPr>
              <a:t>Sustainable Swansea</a:t>
            </a:r>
            <a:endParaRPr lang="en-GB" sz="80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1365837"/>
            <a:ext cx="31409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prstClr val="white"/>
                </a:solidFill>
              </a:rPr>
              <a:t>Wind Street in the 13</a:t>
            </a:r>
            <a:r>
              <a:rPr lang="en-GB" baseline="30000" dirty="0" smtClean="0">
                <a:solidFill>
                  <a:prstClr val="white"/>
                </a:solidFill>
              </a:rPr>
              <a:t>th</a:t>
            </a:r>
            <a:r>
              <a:rPr lang="en-GB" dirty="0" smtClean="0">
                <a:solidFill>
                  <a:prstClr val="white"/>
                </a:solidFill>
              </a:rPr>
              <a:t> Century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49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Old Swansea: people and place</a:t>
            </a:r>
          </a:p>
          <a:p>
            <a:r>
              <a:rPr lang="en-GB" dirty="0" smtClean="0"/>
              <a:t>City and County of Swansea’s Corporate Plan 2018-2022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61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5571"/>
            <a:ext cx="4972184" cy="433550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72184" y="1"/>
            <a:ext cx="692616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5</a:t>
            </a:r>
            <a:r>
              <a:rPr lang="en-GB" baseline="30000" dirty="0" smtClean="0">
                <a:solidFill>
                  <a:prstClr val="black"/>
                </a:solidFill>
              </a:rPr>
              <a:t>th</a:t>
            </a:r>
            <a:r>
              <a:rPr lang="en-GB" dirty="0" smtClean="0">
                <a:solidFill>
                  <a:prstClr val="black"/>
                </a:solidFill>
              </a:rPr>
              <a:t> July 1287, </a:t>
            </a:r>
            <a:r>
              <a:rPr lang="en-GB" dirty="0" err="1" smtClean="0">
                <a:solidFill>
                  <a:prstClr val="black"/>
                </a:solidFill>
              </a:rPr>
              <a:t>Oystermouth</a:t>
            </a:r>
            <a:r>
              <a:rPr lang="en-GB" dirty="0" smtClean="0">
                <a:solidFill>
                  <a:prstClr val="black"/>
                </a:solidFill>
              </a:rPr>
              <a:t> castle was attacked and 13 of the lords men were killed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The castle was owned by the lords of Gower, the de </a:t>
            </a:r>
            <a:r>
              <a:rPr lang="en-GB" dirty="0" err="1" smtClean="0">
                <a:solidFill>
                  <a:prstClr val="black"/>
                </a:solidFill>
              </a:rPr>
              <a:t>Briouze</a:t>
            </a:r>
            <a:r>
              <a:rPr lang="en-GB" dirty="0" smtClean="0">
                <a:solidFill>
                  <a:prstClr val="black"/>
                </a:solidFill>
              </a:rPr>
              <a:t> family (later de </a:t>
            </a:r>
            <a:r>
              <a:rPr lang="en-GB" dirty="0" err="1" smtClean="0">
                <a:solidFill>
                  <a:prstClr val="black"/>
                </a:solidFill>
              </a:rPr>
              <a:t>Breos</a:t>
            </a:r>
            <a:r>
              <a:rPr lang="en-GB" dirty="0" smtClean="0">
                <a:solidFill>
                  <a:prstClr val="black"/>
                </a:solidFill>
              </a:rPr>
              <a:t>)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Among the attackers were </a:t>
            </a:r>
            <a:r>
              <a:rPr lang="en-GB" dirty="0" err="1" smtClean="0">
                <a:solidFill>
                  <a:prstClr val="black"/>
                </a:solidFill>
              </a:rPr>
              <a:t>Trahaern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r>
              <a:rPr lang="en-GB" dirty="0" err="1" smtClean="0">
                <a:solidFill>
                  <a:prstClr val="black"/>
                </a:solidFill>
              </a:rPr>
              <a:t>ap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r>
              <a:rPr lang="en-GB" dirty="0" err="1" smtClean="0">
                <a:solidFill>
                  <a:prstClr val="black"/>
                </a:solidFill>
              </a:rPr>
              <a:t>Hywel</a:t>
            </a:r>
            <a:r>
              <a:rPr lang="en-GB" dirty="0" smtClean="0">
                <a:solidFill>
                  <a:prstClr val="black"/>
                </a:solidFill>
              </a:rPr>
              <a:t> and William </a:t>
            </a:r>
            <a:r>
              <a:rPr lang="en-GB" dirty="0" err="1" smtClean="0">
                <a:solidFill>
                  <a:prstClr val="black"/>
                </a:solidFill>
              </a:rPr>
              <a:t>ap</a:t>
            </a:r>
            <a:r>
              <a:rPr lang="en-GB" dirty="0" smtClean="0">
                <a:solidFill>
                  <a:prstClr val="black"/>
                </a:solidFill>
              </a:rPr>
              <a:t> Rhys (also known as </a:t>
            </a:r>
            <a:r>
              <a:rPr lang="en-GB" dirty="0" err="1" smtClean="0">
                <a:solidFill>
                  <a:prstClr val="black"/>
                </a:solidFill>
              </a:rPr>
              <a:t>Cragh</a:t>
            </a:r>
            <a:r>
              <a:rPr lang="en-GB" dirty="0" smtClean="0">
                <a:solidFill>
                  <a:prstClr val="black"/>
                </a:solidFill>
              </a:rPr>
              <a:t>), both sentenced to hang by Lord William de </a:t>
            </a:r>
            <a:r>
              <a:rPr lang="en-GB" dirty="0" err="1" smtClean="0">
                <a:solidFill>
                  <a:prstClr val="black"/>
                </a:solidFill>
              </a:rPr>
              <a:t>Briouze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r>
              <a:rPr lang="en-GB" dirty="0" err="1" smtClean="0">
                <a:solidFill>
                  <a:prstClr val="black"/>
                </a:solidFill>
              </a:rPr>
              <a:t>Snr</a:t>
            </a:r>
            <a:endParaRPr lang="en-GB" dirty="0" smtClean="0">
              <a:solidFill>
                <a:prstClr val="black"/>
              </a:solidFill>
            </a:endParaRPr>
          </a:p>
          <a:p>
            <a:endParaRPr lang="en-GB" dirty="0" smtClean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In November, they were taken from the dungeon at Swansea castle to the hill beyond the north gate, to be hung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As </a:t>
            </a:r>
            <a:r>
              <a:rPr lang="en-GB" dirty="0" err="1" smtClean="0">
                <a:solidFill>
                  <a:prstClr val="black"/>
                </a:solidFill>
              </a:rPr>
              <a:t>Trahaern</a:t>
            </a:r>
            <a:r>
              <a:rPr lang="en-GB" dirty="0" smtClean="0">
                <a:solidFill>
                  <a:prstClr val="black"/>
                </a:solidFill>
              </a:rPr>
              <a:t> (described as heavy) was being hauled up by his neck the beam holding the two men broke. Hung again separately both appeared to have died.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Taken down at sunset, St John’s chapel was closed and William </a:t>
            </a:r>
            <a:r>
              <a:rPr lang="en-GB" dirty="0" err="1" smtClean="0">
                <a:solidFill>
                  <a:prstClr val="black"/>
                </a:solidFill>
              </a:rPr>
              <a:t>Cragh’s</a:t>
            </a:r>
            <a:r>
              <a:rPr lang="en-GB" dirty="0" smtClean="0">
                <a:solidFill>
                  <a:prstClr val="black"/>
                </a:solidFill>
              </a:rPr>
              <a:t> body was taken to the house of a local burgess. Many described his black face, swollen tongue and protuberant eyes.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Mary de </a:t>
            </a:r>
            <a:r>
              <a:rPr lang="en-GB" dirty="0" err="1" smtClean="0">
                <a:solidFill>
                  <a:prstClr val="black"/>
                </a:solidFill>
              </a:rPr>
              <a:t>Briouze</a:t>
            </a:r>
            <a:r>
              <a:rPr lang="en-GB" dirty="0" smtClean="0">
                <a:solidFill>
                  <a:prstClr val="black"/>
                </a:solidFill>
              </a:rPr>
              <a:t> appealed for </a:t>
            </a:r>
            <a:r>
              <a:rPr lang="en-GB" dirty="0" err="1" smtClean="0">
                <a:solidFill>
                  <a:prstClr val="black"/>
                </a:solidFill>
              </a:rPr>
              <a:t>Cragh’s</a:t>
            </a:r>
            <a:r>
              <a:rPr lang="en-GB" dirty="0" smtClean="0">
                <a:solidFill>
                  <a:prstClr val="black"/>
                </a:solidFill>
              </a:rPr>
              <a:t> life to be spared. After his death she ‘measured’ him (string coated in wax formed into a candle) and prayed to St Thomas de </a:t>
            </a:r>
            <a:r>
              <a:rPr lang="en-GB" dirty="0" err="1" smtClean="0">
                <a:solidFill>
                  <a:prstClr val="black"/>
                </a:solidFill>
              </a:rPr>
              <a:t>Cantilupe</a:t>
            </a:r>
            <a:r>
              <a:rPr lang="en-GB" dirty="0" smtClean="0">
                <a:solidFill>
                  <a:prstClr val="black"/>
                </a:solidFill>
              </a:rPr>
              <a:t>. </a:t>
            </a:r>
            <a:r>
              <a:rPr lang="en-GB" dirty="0" err="1" smtClean="0">
                <a:solidFill>
                  <a:prstClr val="black"/>
                </a:solidFill>
              </a:rPr>
              <a:t>Cragh</a:t>
            </a:r>
            <a:r>
              <a:rPr lang="en-GB" dirty="0" smtClean="0">
                <a:solidFill>
                  <a:prstClr val="black"/>
                </a:solidFill>
              </a:rPr>
              <a:t> fully recovered!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 smtClean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r>
              <a:rPr lang="en-GB" dirty="0" smtClean="0">
                <a:solidFill>
                  <a:prstClr val="black"/>
                </a:solidFill>
              </a:rPr>
              <a:t> 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76200" y="5575191"/>
            <a:ext cx="47897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  <a:hlinkClick r:id="rId3"/>
              </a:rPr>
              <a:t>http://www.medievalswansea.ac.uk/en/the-story/the-twice-hanged-william-cragh/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28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6" y="465364"/>
            <a:ext cx="6172200" cy="60579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983185" y="2906486"/>
            <a:ext cx="52088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prstClr val="black"/>
                </a:solidFill>
              </a:rPr>
              <a:t>13</a:t>
            </a:r>
            <a:r>
              <a:rPr lang="en-GB" sz="2400" baseline="30000" dirty="0" smtClean="0">
                <a:solidFill>
                  <a:prstClr val="black"/>
                </a:solidFill>
              </a:rPr>
              <a:t>th</a:t>
            </a:r>
            <a:r>
              <a:rPr lang="en-GB" sz="2400" dirty="0" smtClean="0">
                <a:solidFill>
                  <a:prstClr val="black"/>
                </a:solidFill>
              </a:rPr>
              <a:t> century population – 1,000 people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 smtClean="0">
                <a:solidFill>
                  <a:prstClr val="black"/>
                </a:solidFill>
              </a:rPr>
              <a:t>1901 – 134,000 people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 smtClean="0">
                <a:solidFill>
                  <a:prstClr val="black"/>
                </a:solidFill>
              </a:rPr>
              <a:t>2015 – 242,500 people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 smtClean="0">
                <a:solidFill>
                  <a:prstClr val="black"/>
                </a:solidFill>
              </a:rPr>
              <a:t>2016 – 244,500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72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79" y="11986"/>
            <a:ext cx="10772079" cy="68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97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236034"/>
            <a:ext cx="5267325" cy="3352800"/>
            <a:chOff x="0" y="236034"/>
            <a:chExt cx="5267325" cy="335280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236034"/>
              <a:ext cx="5267325" cy="3352800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973873" y="628909"/>
              <a:ext cx="74253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dirty="0" smtClean="0">
                  <a:solidFill>
                    <a:prstClr val="white"/>
                  </a:solidFill>
                </a:rPr>
                <a:t>1860</a:t>
              </a:r>
              <a:endParaRPr lang="en-GB" dirty="0">
                <a:solidFill>
                  <a:prstClr val="white"/>
                </a:solidFill>
              </a:endParaRP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0537" y="457200"/>
            <a:ext cx="8401463" cy="520622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430967"/>
            <a:ext cx="7851719" cy="442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4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Similarities and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differences are stark – each succeeding generation lives in a place which somehow keeps its identity but changes so dramatically</a:t>
            </a:r>
          </a:p>
          <a:p>
            <a:r>
              <a:rPr lang="en-GB" dirty="0" smtClean="0"/>
              <a:t>Change is a constant</a:t>
            </a:r>
          </a:p>
          <a:p>
            <a:r>
              <a:rPr lang="en-GB" dirty="0" smtClean="0"/>
              <a:t>Swansea has always had a structure which allocated power to specific people to make the big decisions</a:t>
            </a:r>
          </a:p>
          <a:p>
            <a:r>
              <a:rPr lang="en-GB" dirty="0" smtClean="0"/>
              <a:t>We have always had the wealthier people, alongside the poorer people</a:t>
            </a:r>
          </a:p>
          <a:p>
            <a:r>
              <a:rPr lang="en-GB" dirty="0" smtClean="0"/>
              <a:t>Political structures are a significant aspect of the structure of the city and public services hold a central importance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27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>
            <a:off x="8321040" y="1798320"/>
            <a:ext cx="3703320" cy="33406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prstClr val="white"/>
                </a:solidFill>
              </a:rPr>
              <a:t>1 CEO</a:t>
            </a:r>
          </a:p>
          <a:p>
            <a:pPr algn="ctr"/>
            <a:endParaRPr lang="en-GB" sz="2400" dirty="0" smtClean="0">
              <a:solidFill>
                <a:prstClr val="white"/>
              </a:solidFill>
            </a:endParaRPr>
          </a:p>
          <a:p>
            <a:pPr algn="ctr"/>
            <a:r>
              <a:rPr lang="en-GB" sz="2400" dirty="0" smtClean="0">
                <a:solidFill>
                  <a:prstClr val="white"/>
                </a:solidFill>
              </a:rPr>
              <a:t>Directors</a:t>
            </a:r>
          </a:p>
          <a:p>
            <a:pPr algn="ctr"/>
            <a:endParaRPr lang="en-GB" sz="2400" dirty="0" smtClean="0">
              <a:solidFill>
                <a:prstClr val="white"/>
              </a:solidFill>
            </a:endParaRPr>
          </a:p>
          <a:p>
            <a:pPr algn="ctr"/>
            <a:r>
              <a:rPr lang="en-GB" sz="2400" dirty="0" smtClean="0">
                <a:solidFill>
                  <a:prstClr val="white"/>
                </a:solidFill>
              </a:rPr>
              <a:t>12,000 staff</a:t>
            </a:r>
          </a:p>
          <a:p>
            <a:pPr algn="ctr"/>
            <a:endParaRPr lang="en-GB" dirty="0">
              <a:solidFill>
                <a:prstClr val="white"/>
              </a:solidFill>
            </a:endParaRPr>
          </a:p>
          <a:p>
            <a:pPr algn="ctr"/>
            <a:endParaRPr lang="en-GB" dirty="0" smtClean="0">
              <a:solidFill>
                <a:prstClr val="white"/>
              </a:solidFill>
            </a:endParaRPr>
          </a:p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Isosceles Triangle 4"/>
          <p:cNvSpPr/>
          <p:nvPr/>
        </p:nvSpPr>
        <p:spPr>
          <a:xfrm>
            <a:off x="5316474" y="2524506"/>
            <a:ext cx="1929384" cy="18882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prstClr val="white"/>
                </a:solidFill>
              </a:rPr>
              <a:t>Leader &amp; Cabinet</a:t>
            </a:r>
          </a:p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Isosceles Triangle 5"/>
          <p:cNvSpPr/>
          <p:nvPr/>
        </p:nvSpPr>
        <p:spPr>
          <a:xfrm>
            <a:off x="960120" y="1798320"/>
            <a:ext cx="3511296" cy="33406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prstClr val="white"/>
                </a:solidFill>
              </a:rPr>
              <a:t>72 Councillors </a:t>
            </a:r>
            <a:endParaRPr lang="en-GB" sz="2400" dirty="0">
              <a:solidFill>
                <a:prstClr val="white"/>
              </a:solidFill>
            </a:endParaRPr>
          </a:p>
          <a:p>
            <a:pPr algn="ctr"/>
            <a:endParaRPr lang="en-GB" dirty="0" smtClean="0">
              <a:solidFill>
                <a:prstClr val="white"/>
              </a:solidFill>
            </a:endParaRPr>
          </a:p>
          <a:p>
            <a:pPr algn="ctr"/>
            <a:endParaRPr lang="en-GB" dirty="0">
              <a:solidFill>
                <a:prstClr val="white"/>
              </a:solidFill>
            </a:endParaRPr>
          </a:p>
          <a:p>
            <a:pPr algn="ctr"/>
            <a:endParaRPr lang="en-GB" dirty="0" smtClean="0">
              <a:solidFill>
                <a:prstClr val="white"/>
              </a:solidFill>
            </a:endParaRPr>
          </a:p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04544" y="525107"/>
            <a:ext cx="283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Democratically elected members – the Council</a:t>
            </a: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8" name="Left Arrow 7"/>
          <p:cNvSpPr/>
          <p:nvPr/>
        </p:nvSpPr>
        <p:spPr>
          <a:xfrm rot="10800000">
            <a:off x="6975348" y="2450592"/>
            <a:ext cx="2351532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Left Arrow 9"/>
          <p:cNvSpPr/>
          <p:nvPr/>
        </p:nvSpPr>
        <p:spPr>
          <a:xfrm rot="10800000">
            <a:off x="3381756" y="2450592"/>
            <a:ext cx="2433828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653272" y="525107"/>
            <a:ext cx="283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Paid service – officers of the C&amp;C </a:t>
            </a:r>
            <a:r>
              <a:rPr lang="en-GB" sz="2400" dirty="0">
                <a:solidFill>
                  <a:prstClr val="black"/>
                </a:solidFill>
              </a:rPr>
              <a:t>S</a:t>
            </a:r>
            <a:r>
              <a:rPr lang="en-GB" sz="2400" dirty="0" smtClean="0">
                <a:solidFill>
                  <a:prstClr val="black"/>
                </a:solidFill>
              </a:rPr>
              <a:t>wansea</a:t>
            </a: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69942" y="987945"/>
            <a:ext cx="283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prstClr val="black"/>
                </a:solidFill>
              </a:rPr>
              <a:t>Authority is delegated to the staff led by CEO</a:t>
            </a:r>
            <a:endParaRPr lang="en-GB" sz="2400" dirty="0">
              <a:solidFill>
                <a:prstClr val="black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3846" y="4748974"/>
            <a:ext cx="28575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21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0492BB-90F2-4F77-9D3B-212B8B5FE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1094" y="153957"/>
            <a:ext cx="7139712" cy="5425749"/>
          </a:xfrm>
        </p:spPr>
        <p:txBody>
          <a:bodyPr>
            <a:normAutofit fontScale="90000"/>
          </a:bodyPr>
          <a:lstStyle/>
          <a:p>
            <a:r>
              <a:rPr lang="en-US" dirty="0"/>
              <a:t>Delivering a Successful &amp; Sustainable Swansea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The City &amp; County of Swansea’s Corporate Plan 2018/22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54EA295-4FE1-4CEB-8148-B738CCA090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6021023"/>
            <a:ext cx="10139465" cy="574331"/>
          </a:xfrm>
        </p:spPr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www.swansea.gov.uk/article/1808/Search?q=corporate+plan&amp;go=Search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C08D837-0D2D-4BD1-97D9-2923220006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0806" y="1524238"/>
            <a:ext cx="3809524" cy="380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6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6BF11C-B325-45CC-97B1-06A7A237C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12" y="419878"/>
            <a:ext cx="6091368" cy="6344815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Foreword</a:t>
            </a:r>
          </a:p>
          <a:p>
            <a:pPr marL="0" indent="0">
              <a:buNone/>
            </a:pPr>
            <a:r>
              <a:rPr lang="en-US" sz="3200" dirty="0"/>
              <a:t>1. Introduction – Review of the Corporate Plan and Well-Being Objectives</a:t>
            </a:r>
          </a:p>
          <a:p>
            <a:pPr marL="0" indent="0">
              <a:buNone/>
            </a:pPr>
            <a:r>
              <a:rPr lang="en-GB" sz="3200" dirty="0"/>
              <a:t>2. Corporate Plan Refresh 2018/22</a:t>
            </a:r>
          </a:p>
          <a:p>
            <a:pPr marL="0" indent="0">
              <a:buNone/>
            </a:pPr>
            <a:r>
              <a:rPr lang="en-US" sz="3200" dirty="0"/>
              <a:t>3. Summary of Well-Being Statement</a:t>
            </a:r>
          </a:p>
          <a:p>
            <a:pPr marL="0" indent="0">
              <a:buNone/>
            </a:pPr>
            <a:r>
              <a:rPr lang="en-GB" sz="3200" dirty="0"/>
              <a:t>4. Our well-being objectives</a:t>
            </a:r>
          </a:p>
          <a:p>
            <a:pPr marL="0" indent="0">
              <a:buNone/>
            </a:pPr>
            <a:r>
              <a:rPr lang="en-US" sz="3200" dirty="0"/>
              <a:t>5. Monitoring Delivery – keeping performance under review</a:t>
            </a:r>
          </a:p>
          <a:p>
            <a:pPr marL="0" indent="0">
              <a:buNone/>
            </a:pPr>
            <a:r>
              <a:rPr lang="en-US" sz="3200" dirty="0"/>
              <a:t>6. Next Stages – what we plan to do next</a:t>
            </a:r>
            <a:endParaRPr lang="en-GB" sz="3200" dirty="0"/>
          </a:p>
        </p:txBody>
      </p:sp>
      <p:sp>
        <p:nvSpPr>
          <p:cNvPr id="13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7DAD795-212B-4655-9E5B-33B2C5703E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16" r="14700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FD0814C-DD7D-4540-94E2-30C9B302665E}"/>
              </a:ext>
            </a:extLst>
          </p:cNvPr>
          <p:cNvSpPr txBox="1"/>
          <p:nvPr/>
        </p:nvSpPr>
        <p:spPr>
          <a:xfrm>
            <a:off x="9638522" y="5980922"/>
            <a:ext cx="2332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Frank Austin</a:t>
            </a:r>
          </a:p>
        </p:txBody>
      </p:sp>
    </p:spTree>
    <p:extLst>
      <p:ext uri="{BB962C8B-B14F-4D97-AF65-F5344CB8AC3E}">
        <p14:creationId xmlns:p14="http://schemas.microsoft.com/office/powerpoint/2010/main" val="4063278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D562E8-324C-4F99-90C3-95447D8E7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51" y="106533"/>
            <a:ext cx="6876495" cy="1575278"/>
          </a:xfrm>
        </p:spPr>
        <p:txBody>
          <a:bodyPr>
            <a:normAutofit/>
          </a:bodyPr>
          <a:lstStyle/>
          <a:p>
            <a:r>
              <a:rPr lang="en-US" dirty="0"/>
              <a:t>Ref: Well-Being of Future Generations (Wales) Act 2015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6DE13F4-6515-4413-94EC-0C74682BB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5047" cy="4761606"/>
          </a:xfrm>
        </p:spPr>
        <p:txBody>
          <a:bodyPr>
            <a:normAutofit/>
          </a:bodyPr>
          <a:lstStyle/>
          <a:p>
            <a:r>
              <a:rPr lang="en-US" sz="3600" dirty="0"/>
              <a:t>Review involved consultation and focus on:</a:t>
            </a:r>
            <a:endParaRPr lang="en-US" dirty="0"/>
          </a:p>
          <a:p>
            <a:pPr lvl="1"/>
            <a:r>
              <a:rPr lang="en-US" sz="2800" dirty="0"/>
              <a:t>Future trends and challenges</a:t>
            </a:r>
          </a:p>
          <a:p>
            <a:pPr lvl="1"/>
            <a:r>
              <a:rPr lang="en-US" sz="2800" dirty="0"/>
              <a:t>An assessment of local well-being</a:t>
            </a:r>
          </a:p>
          <a:p>
            <a:pPr lvl="1"/>
            <a:r>
              <a:rPr lang="en-US" sz="2800" dirty="0"/>
              <a:t>Our equality objectives, including Welsh language</a:t>
            </a:r>
          </a:p>
          <a:p>
            <a:pPr lvl="1"/>
            <a:r>
              <a:rPr lang="en-US" sz="2800" dirty="0"/>
              <a:t>Reference to national indicators</a:t>
            </a:r>
          </a:p>
          <a:p>
            <a:pPr lvl="1"/>
            <a:r>
              <a:rPr lang="en-US" sz="2800" dirty="0"/>
              <a:t>Our policy commitments.</a:t>
            </a:r>
            <a:endParaRPr lang="en-GB" sz="2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9B86E780-1E9F-43CA-A857-0EF6B874D65D}"/>
              </a:ext>
            </a:extLst>
          </p:cNvPr>
          <p:cNvSpPr txBox="1">
            <a:spLocks/>
          </p:cNvSpPr>
          <p:nvPr/>
        </p:nvSpPr>
        <p:spPr>
          <a:xfrm>
            <a:off x="7137647" y="639191"/>
            <a:ext cx="4873840" cy="59480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/>
              <a:t>Focus on sustainability:</a:t>
            </a:r>
            <a:endParaRPr lang="en-US" dirty="0"/>
          </a:p>
          <a:p>
            <a:pPr lvl="1"/>
            <a:r>
              <a:rPr lang="en-US" sz="2800" dirty="0"/>
              <a:t>Looking ahead to the medium and long-term challenges</a:t>
            </a:r>
          </a:p>
          <a:p>
            <a:pPr lvl="1"/>
            <a:r>
              <a:rPr lang="en-US" sz="2800" dirty="0"/>
              <a:t>Preventing problems from occurring or from getting worse</a:t>
            </a:r>
          </a:p>
          <a:p>
            <a:pPr lvl="1"/>
            <a:r>
              <a:rPr lang="en-US" sz="2800" dirty="0"/>
              <a:t>Ensuring our objectives do not contradict each other and complement those of other public bodies</a:t>
            </a:r>
          </a:p>
          <a:p>
            <a:pPr lvl="1"/>
            <a:r>
              <a:rPr lang="en-US" sz="2800" dirty="0"/>
              <a:t>Working in partnership with others</a:t>
            </a:r>
          </a:p>
          <a:p>
            <a:pPr lvl="1"/>
            <a:r>
              <a:rPr lang="en-US" sz="2800" dirty="0"/>
              <a:t>Involving local people.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6554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10A77C-9D27-425C-91C6-AF49172AA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The challenges ahead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34CBAA5-4395-4CAA-95EC-D780A9D3B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96" y="1600200"/>
            <a:ext cx="11109960" cy="4809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Swansea faces a number of challenges in the years ahead, which include:</a:t>
            </a:r>
          </a:p>
          <a:p>
            <a:r>
              <a:rPr lang="en-GB" b="1" dirty="0" smtClean="0"/>
              <a:t>Population </a:t>
            </a:r>
            <a:r>
              <a:rPr lang="en-GB" b="1" dirty="0"/>
              <a:t>changes </a:t>
            </a:r>
            <a:r>
              <a:rPr lang="en-GB" dirty="0"/>
              <a:t>– a growing, ageing and more diverse Swansea.</a:t>
            </a:r>
          </a:p>
          <a:p>
            <a:r>
              <a:rPr lang="en-GB" b="1" dirty="0" smtClean="0"/>
              <a:t>Economic </a:t>
            </a:r>
            <a:r>
              <a:rPr lang="en-GB" b="1" dirty="0"/>
              <a:t>changes </a:t>
            </a:r>
            <a:r>
              <a:rPr lang="en-GB" dirty="0"/>
              <a:t>– attracting investment, high quality jobs and </a:t>
            </a:r>
            <a:r>
              <a:rPr lang="en-GB" dirty="0" smtClean="0"/>
              <a:t>new technology </a:t>
            </a:r>
            <a:r>
              <a:rPr lang="en-GB" dirty="0"/>
              <a:t>into Swansea while addressing the skills gap.</a:t>
            </a:r>
          </a:p>
          <a:p>
            <a:r>
              <a:rPr lang="en-GB" b="1" dirty="0" smtClean="0"/>
              <a:t>Climate </a:t>
            </a:r>
            <a:r>
              <a:rPr lang="en-GB" b="1" dirty="0"/>
              <a:t>change </a:t>
            </a:r>
            <a:r>
              <a:rPr lang="en-GB" dirty="0"/>
              <a:t>– risks from flooding, air and water quality, dangers </a:t>
            </a:r>
            <a:r>
              <a:rPr lang="en-GB" dirty="0" smtClean="0"/>
              <a:t>to ecosystems </a:t>
            </a:r>
            <a:r>
              <a:rPr lang="en-GB" dirty="0"/>
              <a:t>and biodiversity and energy security.</a:t>
            </a:r>
          </a:p>
          <a:p>
            <a:r>
              <a:rPr lang="en-GB" b="1" dirty="0" smtClean="0"/>
              <a:t>Social </a:t>
            </a:r>
            <a:r>
              <a:rPr lang="en-GB" b="1" dirty="0"/>
              <a:t>and cultural changes </a:t>
            </a:r>
            <a:r>
              <a:rPr lang="en-GB" dirty="0"/>
              <a:t>– addressing inequalities in health, </a:t>
            </a:r>
            <a:r>
              <a:rPr lang="en-GB" dirty="0" smtClean="0"/>
              <a:t>education, employment </a:t>
            </a:r>
            <a:r>
              <a:rPr lang="en-GB" dirty="0"/>
              <a:t>and life chances.</a:t>
            </a:r>
          </a:p>
        </p:txBody>
      </p:sp>
    </p:spTree>
    <p:extLst>
      <p:ext uri="{BB962C8B-B14F-4D97-AF65-F5344CB8AC3E}">
        <p14:creationId xmlns:p14="http://schemas.microsoft.com/office/powerpoint/2010/main" val="3928225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67A301-C265-465A-A8A1-421F0FD1B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229"/>
            <a:ext cx="8068056" cy="1235075"/>
          </a:xfrm>
        </p:spPr>
        <p:txBody>
          <a:bodyPr>
            <a:normAutofit/>
          </a:bodyPr>
          <a:lstStyle/>
          <a:p>
            <a:r>
              <a:rPr lang="en-GB" sz="6000" dirty="0" smtClean="0"/>
              <a:t>6 well-being objectives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D03D71-0C44-468B-A849-966910BE35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344168"/>
            <a:ext cx="5779008" cy="494093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Safeguarding </a:t>
            </a:r>
            <a:r>
              <a:rPr lang="en-GB" b="1" dirty="0"/>
              <a:t>people from harm </a:t>
            </a: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Improving </a:t>
            </a:r>
            <a:r>
              <a:rPr lang="en-GB" b="1" dirty="0"/>
              <a:t>Education &amp; Skills </a:t>
            </a: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Transforming </a:t>
            </a:r>
            <a:r>
              <a:rPr lang="en-GB" b="1" dirty="0"/>
              <a:t>our Economy &amp; Infrastructure </a:t>
            </a: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Tackling </a:t>
            </a:r>
            <a:r>
              <a:rPr lang="en-GB" b="1" dirty="0"/>
              <a:t>Poverty </a:t>
            </a: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Maintaining </a:t>
            </a:r>
            <a:r>
              <a:rPr lang="en-GB" b="1" dirty="0"/>
              <a:t>and enhancing Swansea’s Natural Resources and </a:t>
            </a:r>
            <a:r>
              <a:rPr lang="en-GB" b="1" dirty="0" smtClean="0"/>
              <a:t>Biodiversity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Transformation </a:t>
            </a:r>
            <a:r>
              <a:rPr lang="en-GB" b="1" dirty="0"/>
              <a:t>&amp; Future Council </a:t>
            </a:r>
            <a:r>
              <a:rPr lang="en-GB" b="1" dirty="0" smtClean="0"/>
              <a:t>development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52144"/>
            <a:ext cx="5806440" cy="5486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– so that our citizens are free from harm and </a:t>
            </a:r>
            <a:r>
              <a:rPr lang="en-GB" dirty="0" smtClean="0"/>
              <a:t>exploitation</a:t>
            </a:r>
          </a:p>
          <a:p>
            <a:pPr marL="0" indent="0">
              <a:buNone/>
            </a:pPr>
            <a:r>
              <a:rPr lang="en-GB" dirty="0"/>
              <a:t>– so that everyone in Swansea gains the skills and qualifications they need to succeed in life.</a:t>
            </a:r>
          </a:p>
          <a:p>
            <a:pPr marL="0" indent="0">
              <a:buNone/>
            </a:pPr>
            <a:r>
              <a:rPr lang="en-GB" dirty="0"/>
              <a:t>– so that Swansea has a thriving mixed use City Centre and a local economy that will support the prosperity of our citizens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– so that every person in Swansea can achieve his or her potential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– so that we maintain and enhance biodiversity, reduce our carbon footprint, improve our knowledge and understanding of our natural environment and benefit health and well-being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– so that we and the services that we provide are sustainable and fit for the future.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04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Our values</a:t>
            </a:r>
            <a:endParaRPr lang="en-GB" sz="6000" dirty="0"/>
          </a:p>
        </p:txBody>
      </p:sp>
      <p:sp>
        <p:nvSpPr>
          <p:cNvPr id="7" name="Rectangle 6"/>
          <p:cNvSpPr/>
          <p:nvPr/>
        </p:nvSpPr>
        <p:spPr>
          <a:xfrm>
            <a:off x="1073620" y="2028366"/>
            <a:ext cx="2636171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People Focus</a:t>
            </a:r>
          </a:p>
        </p:txBody>
      </p:sp>
      <p:sp>
        <p:nvSpPr>
          <p:cNvPr id="8" name="Rectangle 7"/>
          <p:cNvSpPr/>
          <p:nvPr/>
        </p:nvSpPr>
        <p:spPr>
          <a:xfrm>
            <a:off x="1073620" y="4856528"/>
            <a:ext cx="3513078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Working Together</a:t>
            </a:r>
          </a:p>
        </p:txBody>
      </p:sp>
      <p:sp>
        <p:nvSpPr>
          <p:cNvPr id="9" name="Rectangle 8"/>
          <p:cNvSpPr/>
          <p:nvPr/>
        </p:nvSpPr>
        <p:spPr>
          <a:xfrm>
            <a:off x="1073620" y="3442447"/>
            <a:ext cx="2191369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Innovation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5635752" y="1179077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We will focus on community needs and outcomes and on improving the lives of </a:t>
            </a:r>
            <a:r>
              <a:rPr lang="en-GB" dirty="0" smtClean="0"/>
              <a:t>the people </a:t>
            </a:r>
            <a:r>
              <a:rPr lang="en-GB" dirty="0"/>
              <a:t>who live and work in </a:t>
            </a:r>
            <a:r>
              <a:rPr lang="en-GB" dirty="0" smtClean="0"/>
              <a:t> Swansea</a:t>
            </a:r>
            <a:r>
              <a:rPr lang="en-GB" dirty="0"/>
              <a:t>. We will also respect, value and support </a:t>
            </a:r>
            <a:r>
              <a:rPr lang="en-GB" dirty="0" smtClean="0"/>
              <a:t>our employees </a:t>
            </a:r>
            <a:r>
              <a:rPr lang="en-GB" dirty="0"/>
              <a:t>and demonstrate the highest standards of integrity.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635752" y="301302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We will promote a whole partnership approach, working across services to </a:t>
            </a:r>
            <a:r>
              <a:rPr lang="en-GB" dirty="0" smtClean="0"/>
              <a:t>maximise resources </a:t>
            </a:r>
            <a:r>
              <a:rPr lang="en-GB" dirty="0"/>
              <a:t>and knowledge and joining forces with others outside the Council </a:t>
            </a:r>
            <a:r>
              <a:rPr lang="en-GB" dirty="0" smtClean="0"/>
              <a:t>to ensure </a:t>
            </a:r>
            <a:r>
              <a:rPr lang="en-GB" dirty="0"/>
              <a:t>we prioritise our resources and get the best for our communities.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635752" y="4699338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We will promote and support a culture of innovation. We will think and </a:t>
            </a:r>
            <a:r>
              <a:rPr lang="en-GB" dirty="0" smtClean="0"/>
              <a:t>work differently </a:t>
            </a:r>
            <a:r>
              <a:rPr lang="en-GB" dirty="0"/>
              <a:t>to improve our ability to deliver and to meet the financial, </a:t>
            </a:r>
            <a:r>
              <a:rPr lang="en-GB" dirty="0" smtClean="0"/>
              <a:t>demographic and </a:t>
            </a:r>
            <a:r>
              <a:rPr lang="en-GB" dirty="0"/>
              <a:t>societal challenges we face. We will share learning across the Council, as </a:t>
            </a:r>
            <a:r>
              <a:rPr lang="en-GB" dirty="0" smtClean="0"/>
              <a:t>part of </a:t>
            </a:r>
            <a:r>
              <a:rPr lang="en-GB" dirty="0"/>
              <a:t>our Innovation Programme.</a:t>
            </a:r>
          </a:p>
        </p:txBody>
      </p:sp>
    </p:spTree>
    <p:extLst>
      <p:ext uri="{BB962C8B-B14F-4D97-AF65-F5344CB8AC3E}">
        <p14:creationId xmlns:p14="http://schemas.microsoft.com/office/powerpoint/2010/main" val="167063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Our principles</a:t>
            </a:r>
            <a:endParaRPr lang="en-GB" sz="6000" dirty="0"/>
          </a:p>
        </p:txBody>
      </p:sp>
      <p:sp>
        <p:nvSpPr>
          <p:cNvPr id="4" name="TextBox 3"/>
          <p:cNvSpPr txBox="1"/>
          <p:nvPr/>
        </p:nvSpPr>
        <p:spPr>
          <a:xfrm>
            <a:off x="1271015" y="1937403"/>
            <a:ext cx="3383279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Sustainability</a:t>
            </a:r>
            <a:endParaRPr lang="en-GB" sz="4000" dirty="0"/>
          </a:p>
        </p:txBody>
      </p:sp>
      <p:sp>
        <p:nvSpPr>
          <p:cNvPr id="6" name="TextBox 5"/>
          <p:cNvSpPr txBox="1"/>
          <p:nvPr/>
        </p:nvSpPr>
        <p:spPr>
          <a:xfrm>
            <a:off x="1271015" y="3318839"/>
            <a:ext cx="3438143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Prevention</a:t>
            </a:r>
            <a:endParaRPr lang="en-GB"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1271016" y="4619100"/>
            <a:ext cx="3438142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Partnership</a:t>
            </a:r>
            <a:endParaRPr lang="en-GB" sz="4000" dirty="0"/>
          </a:p>
        </p:txBody>
      </p:sp>
      <p:sp>
        <p:nvSpPr>
          <p:cNvPr id="8" name="Rectangle 7"/>
          <p:cNvSpPr/>
          <p:nvPr/>
        </p:nvSpPr>
        <p:spPr>
          <a:xfrm>
            <a:off x="6028944" y="1027906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 smtClean="0"/>
              <a:t>Economic</a:t>
            </a:r>
            <a:r>
              <a:rPr lang="en-GB" sz="2400" dirty="0"/>
              <a:t>, social and environmental well-being </a:t>
            </a:r>
            <a:r>
              <a:rPr lang="en-GB" sz="2400" dirty="0" smtClean="0"/>
              <a:t>of </a:t>
            </a:r>
            <a:r>
              <a:rPr lang="en-GB" sz="2400" dirty="0"/>
              <a:t>Swansea. </a:t>
            </a:r>
            <a:r>
              <a:rPr lang="en-GB" sz="2400" dirty="0" smtClean="0"/>
              <a:t>Meeting the </a:t>
            </a:r>
            <a:r>
              <a:rPr lang="en-GB" sz="2400" dirty="0"/>
              <a:t>needs of the </a:t>
            </a:r>
            <a:r>
              <a:rPr lang="en-GB" sz="2400" dirty="0" smtClean="0"/>
              <a:t>present without compromising </a:t>
            </a:r>
            <a:r>
              <a:rPr lang="en-GB" sz="2400" dirty="0"/>
              <a:t>the ability of future generations to meet their needs.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028944" y="2826380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 smtClean="0"/>
              <a:t>Early intervention with those at greatest risk … behaviour change, prevent the need for </a:t>
            </a:r>
            <a:r>
              <a:rPr lang="en-GB" sz="2400" dirty="0"/>
              <a:t>costly specialist </a:t>
            </a:r>
            <a:r>
              <a:rPr lang="en-GB" sz="2400" dirty="0" smtClean="0"/>
              <a:t>services</a:t>
            </a:r>
          </a:p>
          <a:p>
            <a:r>
              <a:rPr lang="en-GB" sz="2400" dirty="0" smtClean="0"/>
              <a:t>More resilient families and communities, lower costs to the Council and better outcomes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28944" y="5094588"/>
            <a:ext cx="5617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Cross-sectoral partnership – business, public and voluntary/ community</a:t>
            </a:r>
          </a:p>
          <a:p>
            <a:r>
              <a:rPr lang="en-GB" sz="2400" dirty="0" smtClean="0"/>
              <a:t>‘Team Swansea’ approach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3403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0160" y="1027906"/>
            <a:ext cx="6263640" cy="548068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Delivery steps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4803648" cy="456603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We know where we want to go but how are we going to get there</a:t>
            </a:r>
          </a:p>
          <a:p>
            <a:endParaRPr lang="en-GB" sz="3200" dirty="0"/>
          </a:p>
          <a:p>
            <a:r>
              <a:rPr lang="en-GB" sz="3200" dirty="0" smtClean="0"/>
              <a:t>Remember my contention: glossy strategy is meaningless without practical, grassroots action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5881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0726" y="0"/>
            <a:ext cx="703127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688" y="118237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 smtClean="0"/>
              <a:t>Sustainable ways of working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776" y="1527048"/>
            <a:ext cx="4087368" cy="5120640"/>
          </a:xfrm>
        </p:spPr>
        <p:txBody>
          <a:bodyPr>
            <a:normAutofit/>
          </a:bodyPr>
          <a:lstStyle/>
          <a:p>
            <a:r>
              <a:rPr lang="en-GB" sz="3200" dirty="0"/>
              <a:t>Looking ahead to the long-term </a:t>
            </a:r>
            <a:r>
              <a:rPr lang="en-GB" sz="3200" dirty="0" smtClean="0"/>
              <a:t>challenges</a:t>
            </a:r>
          </a:p>
          <a:p>
            <a:r>
              <a:rPr lang="en-GB" sz="3200" dirty="0"/>
              <a:t>Preventing problems from occurring or getting </a:t>
            </a:r>
            <a:r>
              <a:rPr lang="en-GB" sz="3200" dirty="0" smtClean="0"/>
              <a:t>worse</a:t>
            </a:r>
          </a:p>
          <a:p>
            <a:r>
              <a:rPr lang="en-GB" sz="3200" dirty="0"/>
              <a:t>How our well-being objectives relate to each other and to those of </a:t>
            </a:r>
            <a:r>
              <a:rPr lang="en-GB" sz="3200" dirty="0" smtClean="0"/>
              <a:t>other public bodies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266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Collaboration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Working </a:t>
            </a:r>
            <a:r>
              <a:rPr lang="en-GB" dirty="0"/>
              <a:t>with six other local authorities to deliver school </a:t>
            </a:r>
            <a:r>
              <a:rPr lang="en-GB" dirty="0" smtClean="0"/>
              <a:t>improvement services</a:t>
            </a:r>
            <a:r>
              <a:rPr lang="en-GB" dirty="0"/>
              <a:t>.</a:t>
            </a:r>
          </a:p>
          <a:p>
            <a:r>
              <a:rPr lang="en-GB" dirty="0" smtClean="0"/>
              <a:t>Working </a:t>
            </a:r>
            <a:r>
              <a:rPr lang="en-GB" dirty="0"/>
              <a:t>in partnership </a:t>
            </a:r>
            <a:r>
              <a:rPr lang="en-GB" dirty="0" smtClean="0"/>
              <a:t>to protect children </a:t>
            </a:r>
            <a:r>
              <a:rPr lang="en-GB" dirty="0"/>
              <a:t>and adults from abuse and neglect through the </a:t>
            </a:r>
            <a:r>
              <a:rPr lang="en-GB" b="1" dirty="0"/>
              <a:t>Western Bay </a:t>
            </a:r>
            <a:r>
              <a:rPr lang="en-GB" b="1" dirty="0" smtClean="0"/>
              <a:t>Adult and </a:t>
            </a:r>
            <a:r>
              <a:rPr lang="en-GB" b="1" dirty="0"/>
              <a:t>Children’s Safeguarding Boards</a:t>
            </a:r>
            <a:r>
              <a:rPr lang="en-GB" dirty="0"/>
              <a:t>.</a:t>
            </a:r>
          </a:p>
          <a:p>
            <a:r>
              <a:rPr lang="en-GB" dirty="0" smtClean="0"/>
              <a:t>Working </a:t>
            </a:r>
            <a:r>
              <a:rPr lang="en-GB" dirty="0"/>
              <a:t>with three other local authorities, the Welsh Government, </a:t>
            </a:r>
            <a:r>
              <a:rPr lang="en-GB" dirty="0" smtClean="0"/>
              <a:t>Universities and </a:t>
            </a:r>
            <a:r>
              <a:rPr lang="en-GB" dirty="0"/>
              <a:t>the private sector through the </a:t>
            </a:r>
            <a:r>
              <a:rPr lang="en-GB" b="1" dirty="0"/>
              <a:t>Swansea Bay City Deal </a:t>
            </a:r>
            <a:r>
              <a:rPr lang="en-GB" dirty="0"/>
              <a:t>to transform </a:t>
            </a:r>
            <a:r>
              <a:rPr lang="en-GB" dirty="0" smtClean="0"/>
              <a:t>the economic </a:t>
            </a:r>
            <a:r>
              <a:rPr lang="en-GB" dirty="0"/>
              <a:t>landscape of the area, boost the local economy by £1.8 billion, </a:t>
            </a:r>
            <a:r>
              <a:rPr lang="en-GB" dirty="0" smtClean="0"/>
              <a:t>and generate </a:t>
            </a:r>
            <a:r>
              <a:rPr lang="en-GB" dirty="0"/>
              <a:t>almost 10,000 new jobs over the next 15 years.</a:t>
            </a:r>
          </a:p>
        </p:txBody>
      </p:sp>
    </p:spTree>
    <p:extLst>
      <p:ext uri="{BB962C8B-B14F-4D97-AF65-F5344CB8AC3E}">
        <p14:creationId xmlns:p14="http://schemas.microsoft.com/office/powerpoint/2010/main" val="319644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Involving citizens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4739640" cy="4739767"/>
          </a:xfrm>
        </p:spPr>
        <p:txBody>
          <a:bodyPr/>
          <a:lstStyle/>
          <a:p>
            <a:r>
              <a:rPr lang="en-GB" sz="3200" dirty="0" smtClean="0"/>
              <a:t>Swansea Voices Panel</a:t>
            </a:r>
          </a:p>
          <a:p>
            <a:r>
              <a:rPr lang="en-GB" sz="3200" dirty="0" smtClean="0"/>
              <a:t>Diversity groups and fora</a:t>
            </a:r>
          </a:p>
          <a:p>
            <a:r>
              <a:rPr lang="en-GB" sz="3200" dirty="0" smtClean="0"/>
              <a:t>Community action: ‘Friends of’ groups – parks, beaches, allotments</a:t>
            </a:r>
          </a:p>
          <a:p>
            <a:r>
              <a:rPr lang="en-GB" sz="3200" dirty="0" smtClean="0"/>
              <a:t>Development of a ‘Co-production Strategy’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Image result for communiti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734" y="1240407"/>
            <a:ext cx="6072904" cy="539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41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52205">
            <a:off x="344995" y="1262826"/>
            <a:ext cx="7529321" cy="2586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22" y="4803648"/>
            <a:ext cx="6222301" cy="19868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056" y="109093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 smtClean="0"/>
              <a:t>Themes and challenges</a:t>
            </a:r>
            <a:endParaRPr lang="en-GB" sz="6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9744" y="3512967"/>
            <a:ext cx="7228522" cy="169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93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Themes and challenges</a:t>
            </a:r>
            <a:endParaRPr lang="en-GB" sz="6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68152">
            <a:off x="293561" y="1870329"/>
            <a:ext cx="6655880" cy="190583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559" y="3787226"/>
            <a:ext cx="8698611" cy="226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4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306" y="0"/>
            <a:ext cx="11775388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32007">
            <a:off x="6409945" y="2471911"/>
            <a:ext cx="5317718" cy="70234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0466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646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1127</Words>
  <Application>Microsoft Office PowerPoint</Application>
  <PresentationFormat>Widescreen</PresentationFormat>
  <Paragraphs>131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1_Office Theme</vt:lpstr>
      <vt:lpstr>Sustainable Swansea</vt:lpstr>
      <vt:lpstr>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Similarities and difference</vt:lpstr>
      <vt:lpstr>PowerPoint Presentation</vt:lpstr>
      <vt:lpstr>Delivering a Successful &amp; Sustainable Swansea  The City &amp; County of Swansea’s Corporate Plan 2018/22</vt:lpstr>
      <vt:lpstr>PowerPoint Presentation</vt:lpstr>
      <vt:lpstr>Ref: Well-Being of Future Generations (Wales) Act 2015</vt:lpstr>
      <vt:lpstr>The challenges ahead</vt:lpstr>
      <vt:lpstr>6 well-being objectives</vt:lpstr>
      <vt:lpstr>Our values</vt:lpstr>
      <vt:lpstr>Our principles</vt:lpstr>
      <vt:lpstr>Delivery steps</vt:lpstr>
      <vt:lpstr>Sustainable ways of working</vt:lpstr>
      <vt:lpstr>Collaboration</vt:lpstr>
      <vt:lpstr>Involving citizens</vt:lpstr>
      <vt:lpstr>Themes and challenges</vt:lpstr>
      <vt:lpstr>Themes and challenges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Delivering a Successful &amp; Sustainable Swansea  The City &amp; County of Swansea’s Corporate Plan 2018/22</dc:title>
  <dc:creator>Mike Durke</dc:creator>
  <cp:lastModifiedBy>Mike Durke</cp:lastModifiedBy>
  <cp:revision>5</cp:revision>
  <dcterms:created xsi:type="dcterms:W3CDTF">2018-10-26T06:46:37Z</dcterms:created>
  <dcterms:modified xsi:type="dcterms:W3CDTF">2019-02-07T08:55:51Z</dcterms:modified>
</cp:coreProperties>
</file>