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5"/>
  </p:notesMasterIdLst>
  <p:sldIdLst>
    <p:sldId id="272" r:id="rId2"/>
    <p:sldId id="256" r:id="rId3"/>
    <p:sldId id="257" r:id="rId4"/>
    <p:sldId id="266" r:id="rId5"/>
    <p:sldId id="269" r:id="rId6"/>
    <p:sldId id="258" r:id="rId7"/>
    <p:sldId id="260" r:id="rId8"/>
    <p:sldId id="262" r:id="rId9"/>
    <p:sldId id="263" r:id="rId10"/>
    <p:sldId id="270" r:id="rId11"/>
    <p:sldId id="271" r:id="rId12"/>
    <p:sldId id="264" r:id="rId13"/>
    <p:sldId id="267"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Bibiana Szanto" initials="BS" lastIdx="5" clrIdx="0">
    <p:extLst>
      <p:ext uri="{19B8F6BF-5375-455C-9EA6-DF929625EA0E}">
        <p15:presenceInfo xmlns:p15="http://schemas.microsoft.com/office/powerpoint/2012/main" userId="7aaa3c595dcf940a"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20" d="100"/>
          <a:sy n="120" d="100"/>
        </p:scale>
        <p:origin x="17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commentAuthors" Target="commentAuthors.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2EE18EF-2E9B-4E2E-A3B5-3FC799E2A892}" type="datetimeFigureOut">
              <a:rPr lang="en-GB" smtClean="0"/>
              <a:t>08/04/2021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2CE46E-85B3-44C4-BCC6-C370E9E252E8}" type="slidenum">
              <a:rPr lang="en-GB" smtClean="0"/>
              <a:t>‹#›</a:t>
            </a:fld>
            <a:endParaRPr lang="en-GB"/>
          </a:p>
        </p:txBody>
      </p:sp>
    </p:spTree>
    <p:extLst>
      <p:ext uri="{BB962C8B-B14F-4D97-AF65-F5344CB8AC3E}">
        <p14:creationId xmlns:p14="http://schemas.microsoft.com/office/powerpoint/2010/main" val="29288923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2CE46E-85B3-44C4-BCC6-C370E9E252E8}" type="slidenum">
              <a:rPr lang="en-GB" smtClean="0"/>
              <a:t>2</a:t>
            </a:fld>
            <a:endParaRPr lang="en-GB"/>
          </a:p>
        </p:txBody>
      </p:sp>
    </p:spTree>
    <p:extLst>
      <p:ext uri="{BB962C8B-B14F-4D97-AF65-F5344CB8AC3E}">
        <p14:creationId xmlns:p14="http://schemas.microsoft.com/office/powerpoint/2010/main" val="336301093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Depression is often misunderstood as just feeling sad. But it’s a complex medical condition thought to be caused by a combination of factors, including genetic, biological, psychological, and environmental triggers, according to the National Institute of Mental Health (NIMH). While it’s not yet clear exactly what causes depression, researchers have made great progress in learning more about how to manage and treat this common mental health disorder. </a:t>
            </a:r>
          </a:p>
          <a:p>
            <a:r>
              <a:rPr lang="en-GB" dirty="0"/>
              <a:t>Depression (major depressive disorder) is a common and serious medical illness that negatively affects how you feel, the way you think and how you act. Fortunately, it is also treatable. Depression causes feelings of sadness and/or a loss of interest in activities you once enjoyed. It can lead to a variety of emotional and physical problems and can decrease your ability to function at work and at Depression is categorised as a mood </a:t>
            </a:r>
            <a:r>
              <a:rPr lang="en-GB" dirty="0" err="1"/>
              <a:t>disordehome</a:t>
            </a:r>
            <a:r>
              <a:rPr lang="en-GB" dirty="0"/>
              <a:t>. </a:t>
            </a:r>
          </a:p>
          <a:p>
            <a:endParaRPr lang="en-GB" dirty="0"/>
          </a:p>
          <a:p>
            <a:endParaRPr lang="en-GB" dirty="0"/>
          </a:p>
        </p:txBody>
      </p:sp>
      <p:sp>
        <p:nvSpPr>
          <p:cNvPr id="4" name="Slide Number Placeholder 3"/>
          <p:cNvSpPr>
            <a:spLocks noGrp="1"/>
          </p:cNvSpPr>
          <p:nvPr>
            <p:ph type="sldNum" sz="quarter" idx="5"/>
          </p:nvPr>
        </p:nvSpPr>
        <p:spPr/>
        <p:txBody>
          <a:bodyPr/>
          <a:lstStyle/>
          <a:p>
            <a:fld id="{6B2CE46E-85B3-44C4-BCC6-C370E9E252E8}" type="slidenum">
              <a:rPr lang="en-GB" smtClean="0"/>
              <a:t>3</a:t>
            </a:fld>
            <a:endParaRPr lang="en-GB"/>
          </a:p>
        </p:txBody>
      </p:sp>
    </p:spTree>
    <p:extLst>
      <p:ext uri="{BB962C8B-B14F-4D97-AF65-F5344CB8AC3E}">
        <p14:creationId xmlns:p14="http://schemas.microsoft.com/office/powerpoint/2010/main" val="30345086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B2CE46E-85B3-44C4-BCC6-C370E9E252E8}" type="slidenum">
              <a:rPr lang="en-GB" smtClean="0"/>
              <a:t>4</a:t>
            </a:fld>
            <a:endParaRPr lang="en-GB"/>
          </a:p>
        </p:txBody>
      </p:sp>
    </p:spTree>
    <p:extLst>
      <p:ext uri="{BB962C8B-B14F-4D97-AF65-F5344CB8AC3E}">
        <p14:creationId xmlns:p14="http://schemas.microsoft.com/office/powerpoint/2010/main" val="3169626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Sadness is a human emotion that all people feel at certain times during their lives. Feeling sad is a natural reaction to situations that cause emotional upset or pain. There are varying degrees of sadness. But like other emotions, sadness is temporary and fades with time</a:t>
            </a:r>
          </a:p>
          <a:p>
            <a:endParaRPr lang="en-GB" dirty="0"/>
          </a:p>
          <a:p>
            <a:endParaRPr lang="en-GB" dirty="0"/>
          </a:p>
        </p:txBody>
      </p:sp>
      <p:sp>
        <p:nvSpPr>
          <p:cNvPr id="4" name="Slide Number Placeholder 3"/>
          <p:cNvSpPr>
            <a:spLocks noGrp="1"/>
          </p:cNvSpPr>
          <p:nvPr>
            <p:ph type="sldNum" sz="quarter" idx="5"/>
          </p:nvPr>
        </p:nvSpPr>
        <p:spPr/>
        <p:txBody>
          <a:bodyPr/>
          <a:lstStyle/>
          <a:p>
            <a:fld id="{6B2CE46E-85B3-44C4-BCC6-C370E9E252E8}" type="slidenum">
              <a:rPr lang="en-GB" smtClean="0"/>
              <a:t>6</a:t>
            </a:fld>
            <a:endParaRPr lang="en-GB"/>
          </a:p>
        </p:txBody>
      </p:sp>
    </p:spTree>
    <p:extLst>
      <p:ext uri="{BB962C8B-B14F-4D97-AF65-F5344CB8AC3E}">
        <p14:creationId xmlns:p14="http://schemas.microsoft.com/office/powerpoint/2010/main" val="288427279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is no single cause of depression, it’s often a combination of factors. It can be different for different people, and for many there is no clear reason. </a:t>
            </a:r>
          </a:p>
          <a:p>
            <a:r>
              <a:rPr lang="en-GB" dirty="0"/>
              <a:t>  Some studies have shown that not having a balanced diet, exercising regularly, smoking, alcohol and doing things you enjoy can have a negative effect on your mental health. Environmental – Problems during your childhood and stressful events such as bereavement can increase your chances of having depression</a:t>
            </a:r>
          </a:p>
        </p:txBody>
      </p:sp>
      <p:sp>
        <p:nvSpPr>
          <p:cNvPr id="4" name="Slide Number Placeholder 3"/>
          <p:cNvSpPr>
            <a:spLocks noGrp="1"/>
          </p:cNvSpPr>
          <p:nvPr>
            <p:ph type="sldNum" sz="quarter" idx="5"/>
          </p:nvPr>
        </p:nvSpPr>
        <p:spPr/>
        <p:txBody>
          <a:bodyPr/>
          <a:lstStyle/>
          <a:p>
            <a:fld id="{6B2CE46E-85B3-44C4-BCC6-C370E9E252E8}" type="slidenum">
              <a:rPr lang="en-GB" smtClean="0"/>
              <a:t>7</a:t>
            </a:fld>
            <a:endParaRPr lang="en-GB"/>
          </a:p>
        </p:txBody>
      </p:sp>
    </p:spTree>
    <p:extLst>
      <p:ext uri="{BB962C8B-B14F-4D97-AF65-F5344CB8AC3E}">
        <p14:creationId xmlns:p14="http://schemas.microsoft.com/office/powerpoint/2010/main" val="15383825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Depression (major depressive disorder or clinical depression) is a common but serious mood disorder. It causes severe symptoms that affect how you feel, think, and handle daily activities, such as sleeping, eating, or working. To be diagnosed with depression, the symptoms must be present for at least two weeks. Some forms of depression are slightly different, or they may develop under unique circumstances. Not everyone who is depressed experiences every symptom. Some people experience only a few symptoms while others may experience many.</a:t>
            </a:r>
          </a:p>
        </p:txBody>
      </p:sp>
      <p:sp>
        <p:nvSpPr>
          <p:cNvPr id="4" name="Slide Number Placeholder 3"/>
          <p:cNvSpPr>
            <a:spLocks noGrp="1"/>
          </p:cNvSpPr>
          <p:nvPr>
            <p:ph type="sldNum" sz="quarter" idx="5"/>
          </p:nvPr>
        </p:nvSpPr>
        <p:spPr/>
        <p:txBody>
          <a:bodyPr/>
          <a:lstStyle/>
          <a:p>
            <a:fld id="{6B2CE46E-85B3-44C4-BCC6-C370E9E252E8}" type="slidenum">
              <a:rPr lang="en-GB" smtClean="0"/>
              <a:t>8</a:t>
            </a:fld>
            <a:endParaRPr lang="en-GB"/>
          </a:p>
        </p:txBody>
      </p:sp>
    </p:spTree>
    <p:extLst>
      <p:ext uri="{BB962C8B-B14F-4D97-AF65-F5344CB8AC3E}">
        <p14:creationId xmlns:p14="http://schemas.microsoft.com/office/powerpoint/2010/main" val="397620550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It's common to be affected by changing seasons and weather, or to have times of year when you feel more or less comfortable. For example, you might find that your mood or energy levels drop when it gets colder or warmer, or notice changes in your sleeping or eating patterns. Depression is a mood disorder that causes a persistent feeling of sadness and loss of interest. Also called major depressive disorder or clinical depression, it affects how you feel, think and behave and can lead to a variety of emotional and physical problems. You may have trouble doing normal day-to-day activities, and sometimes you may feel as if life isn't worth living</a:t>
            </a:r>
          </a:p>
          <a:p>
            <a:endParaRPr lang="en-GB" dirty="0"/>
          </a:p>
          <a:p>
            <a:r>
              <a:rPr lang="en-GB" dirty="0"/>
              <a:t>It's common to be affected by changing seasons and weather, or to have times of year when you feel more or less comfortable. For example, you might find that your mood or energy levels drop when it gets colder or warmer, or notice changes in your sleeping or eating patterns.</a:t>
            </a:r>
          </a:p>
          <a:p>
            <a:endParaRPr lang="en-GB" dirty="0"/>
          </a:p>
          <a:p>
            <a:r>
              <a:rPr lang="en-GB" dirty="0"/>
              <a:t>With cyclothymia, you experience periods when your mood noticeably shifts up and down from your baseline. You may feel on top of the world for a time, followed by a low period when you feel somewhat down. Between these cyclothymic highs and lows, you may feel stable and fine. Treatment options for cyclothymia include talk therapy (psychotherapy), medications and close, ongoing follow-up with your doctor</a:t>
            </a:r>
          </a:p>
        </p:txBody>
      </p:sp>
      <p:sp>
        <p:nvSpPr>
          <p:cNvPr id="4" name="Slide Number Placeholder 3"/>
          <p:cNvSpPr>
            <a:spLocks noGrp="1"/>
          </p:cNvSpPr>
          <p:nvPr>
            <p:ph type="sldNum" sz="quarter" idx="5"/>
          </p:nvPr>
        </p:nvSpPr>
        <p:spPr/>
        <p:txBody>
          <a:bodyPr/>
          <a:lstStyle/>
          <a:p>
            <a:fld id="{6B2CE46E-85B3-44C4-BCC6-C370E9E252E8}" type="slidenum">
              <a:rPr lang="en-GB" smtClean="0"/>
              <a:t>9</a:t>
            </a:fld>
            <a:endParaRPr lang="en-GB"/>
          </a:p>
        </p:txBody>
      </p:sp>
    </p:spTree>
    <p:extLst>
      <p:ext uri="{BB962C8B-B14F-4D97-AF65-F5344CB8AC3E}">
        <p14:creationId xmlns:p14="http://schemas.microsoft.com/office/powerpoint/2010/main" val="14706436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Serotonin is a chemical nerve cells produce. It sends signals between your nerve cells. Serotonin is found mostly in the digestive system, although it’s also in blood platelets and throughout the central nervous system . Serotonin is made from the essential amino acid tryptophan. This amino acid must enter your body through your diet and is commonly found in foods such as nuts, cheese, and red meat. Tryptophan deficiency can lead to lower serotonin levels. </a:t>
            </a:r>
            <a:r>
              <a:rPr lang="en-GB"/>
              <a:t>This can result in mood disorders, such as anxiety or depression.</a:t>
            </a:r>
          </a:p>
          <a:p>
            <a:endParaRPr lang="en-GB"/>
          </a:p>
        </p:txBody>
      </p:sp>
      <p:sp>
        <p:nvSpPr>
          <p:cNvPr id="4" name="Slide Number Placeholder 3"/>
          <p:cNvSpPr>
            <a:spLocks noGrp="1"/>
          </p:cNvSpPr>
          <p:nvPr>
            <p:ph type="sldNum" sz="quarter" idx="5"/>
          </p:nvPr>
        </p:nvSpPr>
        <p:spPr/>
        <p:txBody>
          <a:bodyPr/>
          <a:lstStyle/>
          <a:p>
            <a:fld id="{6B2CE46E-85B3-44C4-BCC6-C370E9E252E8}" type="slidenum">
              <a:rPr lang="en-GB" smtClean="0"/>
              <a:t>10</a:t>
            </a:fld>
            <a:endParaRPr lang="en-GB"/>
          </a:p>
        </p:txBody>
      </p:sp>
    </p:spTree>
    <p:extLst>
      <p:ext uri="{BB962C8B-B14F-4D97-AF65-F5344CB8AC3E}">
        <p14:creationId xmlns:p14="http://schemas.microsoft.com/office/powerpoint/2010/main" val="5966730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4/8/2021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4/8/2021</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BB609D3-0499-4816-B312-327ABCA6EBFA}"/>
              </a:ext>
            </a:extLst>
          </p:cNvPr>
          <p:cNvSpPr>
            <a:spLocks noGrp="1"/>
          </p:cNvSpPr>
          <p:nvPr>
            <p:ph idx="1"/>
          </p:nvPr>
        </p:nvSpPr>
        <p:spPr>
          <a:xfrm>
            <a:off x="1648326" y="601579"/>
            <a:ext cx="9856286" cy="5309643"/>
          </a:xfrm>
        </p:spPr>
        <p:txBody>
          <a:bodyPr/>
          <a:lstStyle/>
          <a:p>
            <a:r>
              <a:rPr lang="en-GB" dirty="0"/>
              <a:t>Mental Disorders and </a:t>
            </a:r>
            <a:r>
              <a:rPr lang="en-GB" dirty="0" err="1"/>
              <a:t>Psychopatology</a:t>
            </a:r>
            <a:endParaRPr lang="en-GB" dirty="0"/>
          </a:p>
          <a:p>
            <a:r>
              <a:rPr lang="en-GB" dirty="0"/>
              <a:t>(BMHP 6006-Lon) A1</a:t>
            </a:r>
          </a:p>
          <a:p>
            <a:r>
              <a:rPr lang="en-GB" dirty="0"/>
              <a:t>Lecturer name: Diya </a:t>
            </a:r>
            <a:r>
              <a:rPr lang="en-GB" dirty="0" err="1"/>
              <a:t>Ganguly</a:t>
            </a:r>
            <a:endParaRPr lang="en-GB" dirty="0"/>
          </a:p>
          <a:p>
            <a:r>
              <a:rPr lang="en-GB" dirty="0"/>
              <a:t>Student name: Szilard Szanto</a:t>
            </a:r>
          </a:p>
          <a:p>
            <a:r>
              <a:rPr lang="en-GB" dirty="0"/>
              <a:t>Student number:1808072</a:t>
            </a:r>
          </a:p>
        </p:txBody>
      </p:sp>
    </p:spTree>
    <p:extLst>
      <p:ext uri="{BB962C8B-B14F-4D97-AF65-F5344CB8AC3E}">
        <p14:creationId xmlns:p14="http://schemas.microsoft.com/office/powerpoint/2010/main" val="14039192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C52DE2E-9EFD-4B46-B580-CBFE1B2A1F5D}"/>
              </a:ext>
            </a:extLst>
          </p:cNvPr>
          <p:cNvSpPr>
            <a:spLocks noGrp="1"/>
          </p:cNvSpPr>
          <p:nvPr>
            <p:ph type="ctrTitle"/>
          </p:nvPr>
        </p:nvSpPr>
        <p:spPr>
          <a:xfrm>
            <a:off x="2038797" y="3861787"/>
            <a:ext cx="8915399" cy="1535836"/>
          </a:xfrm>
        </p:spPr>
        <p:txBody>
          <a:bodyPr>
            <a:noAutofit/>
          </a:bodyPr>
          <a:lstStyle/>
          <a:p>
            <a:r>
              <a:rPr lang="en-GB" sz="8800" dirty="0"/>
              <a:t>DEPRESSION</a:t>
            </a:r>
          </a:p>
        </p:txBody>
      </p:sp>
    </p:spTree>
    <p:extLst>
      <p:ext uri="{BB962C8B-B14F-4D97-AF65-F5344CB8AC3E}">
        <p14:creationId xmlns:p14="http://schemas.microsoft.com/office/powerpoint/2010/main" val="3272962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68CEC4-B41B-41E4-899B-60B463A0D65A}"/>
              </a:ext>
            </a:extLst>
          </p:cNvPr>
          <p:cNvSpPr>
            <a:spLocks noGrp="1"/>
          </p:cNvSpPr>
          <p:nvPr>
            <p:ph type="title"/>
          </p:nvPr>
        </p:nvSpPr>
        <p:spPr>
          <a:xfrm>
            <a:off x="649224" y="645106"/>
            <a:ext cx="6574536" cy="1259894"/>
          </a:xfrm>
        </p:spPr>
        <p:txBody>
          <a:bodyPr>
            <a:normAutofit/>
          </a:bodyPr>
          <a:lstStyle/>
          <a:p>
            <a:r>
              <a:rPr lang="en-GB" dirty="0"/>
              <a:t>What is depression</a:t>
            </a:r>
          </a:p>
        </p:txBody>
      </p:sp>
      <p:sp>
        <p:nvSpPr>
          <p:cNvPr id="11" name="Rectangle 1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BF919C4E-1BFE-445F-9AF1-636751722139}"/>
              </a:ext>
            </a:extLst>
          </p:cNvPr>
          <p:cNvSpPr>
            <a:spLocks noGrp="1"/>
          </p:cNvSpPr>
          <p:nvPr>
            <p:ph idx="1"/>
          </p:nvPr>
        </p:nvSpPr>
        <p:spPr>
          <a:xfrm>
            <a:off x="649224" y="1553592"/>
            <a:ext cx="6574535" cy="3684233"/>
          </a:xfrm>
        </p:spPr>
        <p:txBody>
          <a:bodyPr>
            <a:normAutofit/>
          </a:bodyPr>
          <a:lstStyle/>
          <a:p>
            <a:pPr marL="0" indent="0">
              <a:lnSpc>
                <a:spcPct val="150000"/>
              </a:lnSpc>
              <a:buNone/>
            </a:pPr>
            <a:endParaRPr lang="en-GB" dirty="0"/>
          </a:p>
          <a:p>
            <a:pPr>
              <a:lnSpc>
                <a:spcPct val="150000"/>
              </a:lnSpc>
            </a:pPr>
            <a:r>
              <a:rPr lang="en-GB" dirty="0"/>
              <a:t>Depression is categorised as a mood disorder</a:t>
            </a:r>
          </a:p>
          <a:p>
            <a:pPr>
              <a:lnSpc>
                <a:spcPct val="150000"/>
              </a:lnSpc>
            </a:pPr>
            <a:r>
              <a:rPr lang="en-GB" dirty="0"/>
              <a:t>A mood disorder is defined as a psychological disorder characterised by emotional extremes</a:t>
            </a:r>
          </a:p>
          <a:p>
            <a:pPr>
              <a:lnSpc>
                <a:spcPct val="150000"/>
              </a:lnSpc>
            </a:pPr>
            <a:r>
              <a:rPr lang="en-GB" dirty="0"/>
              <a:t>Causes of a persistent feeling of sadness</a:t>
            </a:r>
          </a:p>
          <a:p>
            <a:pPr>
              <a:lnSpc>
                <a:spcPct val="150000"/>
              </a:lnSpc>
            </a:pPr>
            <a:r>
              <a:rPr lang="en-GB" dirty="0"/>
              <a:t>One of the most common disorder in the UK</a:t>
            </a:r>
          </a:p>
          <a:p>
            <a:pPr marL="0" indent="0">
              <a:buNone/>
            </a:pPr>
            <a:endParaRPr lang="en-GB" dirty="0"/>
          </a:p>
        </p:txBody>
      </p:sp>
      <p:pic>
        <p:nvPicPr>
          <p:cNvPr id="4" name="Picture 3">
            <a:extLst>
              <a:ext uri="{FF2B5EF4-FFF2-40B4-BE49-F238E27FC236}">
                <a16:creationId xmlns:a16="http://schemas.microsoft.com/office/drawing/2014/main" id="{36565647-7392-4C65-B027-2A611B47C9E9}"/>
              </a:ext>
            </a:extLst>
          </p:cNvPr>
          <p:cNvPicPr>
            <a:picLocks noChangeAspect="1"/>
          </p:cNvPicPr>
          <p:nvPr/>
        </p:nvPicPr>
        <p:blipFill>
          <a:blip r:embed="rId3"/>
          <a:stretch>
            <a:fillRect/>
          </a:stretch>
        </p:blipFill>
        <p:spPr>
          <a:xfrm>
            <a:off x="6881172" y="2124189"/>
            <a:ext cx="4661604" cy="2604088"/>
          </a:xfrm>
          <a:prstGeom prst="rect">
            <a:avLst/>
          </a:prstGeom>
          <a:ln>
            <a:noFill/>
          </a:ln>
          <a:effectLst>
            <a:outerShdw blurRad="190500" algn="tl" rotWithShape="0">
              <a:srgbClr val="000000">
                <a:alpha val="70000"/>
              </a:srgbClr>
            </a:outerShdw>
          </a:effectLst>
        </p:spPr>
      </p:pic>
      <p:sp>
        <p:nvSpPr>
          <p:cNvPr id="1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81779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9B1828-765A-4916-95E2-0E59267D3883}"/>
              </a:ext>
            </a:extLst>
          </p:cNvPr>
          <p:cNvSpPr>
            <a:spLocks noGrp="1"/>
          </p:cNvSpPr>
          <p:nvPr>
            <p:ph type="title"/>
          </p:nvPr>
        </p:nvSpPr>
        <p:spPr>
          <a:xfrm>
            <a:off x="649224" y="645106"/>
            <a:ext cx="9098458" cy="704300"/>
          </a:xfrm>
        </p:spPr>
        <p:txBody>
          <a:bodyPr>
            <a:normAutofit/>
          </a:bodyPr>
          <a:lstStyle/>
          <a:p>
            <a:r>
              <a:rPr lang="en-GB" dirty="0"/>
              <a:t>Who is affected by depression</a:t>
            </a:r>
          </a:p>
        </p:txBody>
      </p:sp>
      <p:sp>
        <p:nvSpPr>
          <p:cNvPr id="11" name="Rectangle 1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BDD397A-E196-4F70-A7F6-C8337AA6AA55}"/>
              </a:ext>
            </a:extLst>
          </p:cNvPr>
          <p:cNvSpPr>
            <a:spLocks noGrp="1"/>
          </p:cNvSpPr>
          <p:nvPr>
            <p:ph idx="1"/>
          </p:nvPr>
        </p:nvSpPr>
        <p:spPr>
          <a:xfrm>
            <a:off x="649225" y="1349406"/>
            <a:ext cx="6195458" cy="4953740"/>
          </a:xfrm>
        </p:spPr>
        <p:txBody>
          <a:bodyPr>
            <a:normAutofit/>
          </a:bodyPr>
          <a:lstStyle/>
          <a:p>
            <a:pPr algn="just">
              <a:lnSpc>
                <a:spcPct val="90000"/>
              </a:lnSpc>
            </a:pPr>
            <a:r>
              <a:rPr lang="en-GB" sz="1400" dirty="0"/>
              <a:t>Anyone, regardless of age, diet, family background, or gender, may be affected by depression. Depression has multiple triggers, and it can be caused by a multitude of reasons or incidents in a person's life. So everyone may be affected by depression, the impact varies depending on the individual or population. The demographics of depression sufferers have been studied. </a:t>
            </a:r>
          </a:p>
          <a:p>
            <a:pPr algn="just">
              <a:lnSpc>
                <a:spcPct val="90000"/>
              </a:lnSpc>
            </a:pPr>
            <a:r>
              <a:rPr lang="en-GB" sz="1400" dirty="0"/>
              <a:t>Depression can affect anyone at any time. Moreover, it does not just affect the one that is depressed. Friends, family, et al. who care about the depressed person are affected further</a:t>
            </a:r>
          </a:p>
          <a:p>
            <a:pPr algn="just">
              <a:lnSpc>
                <a:spcPct val="90000"/>
              </a:lnSpc>
            </a:pPr>
            <a:r>
              <a:rPr lang="en-GB" sz="1400" dirty="0"/>
              <a:t>However, some people are more in danger than others for developing depression. For instance, women are affected about twice as often as men.</a:t>
            </a:r>
          </a:p>
          <a:p>
            <a:pPr algn="just">
              <a:lnSpc>
                <a:spcPct val="90000"/>
              </a:lnSpc>
            </a:pPr>
            <a:r>
              <a:rPr lang="en-GB" sz="1400" dirty="0"/>
              <a:t>Some other groups at high risk for depression include people with a case history of depression, a hostile or pessimistic outlook on life, a history of abuse, a severe medical illness, or plenty of stress in their lives.</a:t>
            </a:r>
          </a:p>
          <a:p>
            <a:pPr algn="just">
              <a:lnSpc>
                <a:spcPct val="90000"/>
              </a:lnSpc>
            </a:pPr>
            <a:r>
              <a:rPr lang="en-GB" sz="1400" dirty="0"/>
              <a:t>The 30s are the average age for developing depression, with the frequency of depression increasing as people age. People of all age can become depressed, however, including young children.</a:t>
            </a:r>
          </a:p>
          <a:p>
            <a:pPr marL="0" indent="0" algn="r">
              <a:lnSpc>
                <a:spcPct val="90000"/>
              </a:lnSpc>
              <a:buNone/>
            </a:pPr>
            <a:r>
              <a:rPr lang="en-GB" sz="1000" dirty="0"/>
              <a:t>Depression Anxiety &amp; Stress Test, n.d.)</a:t>
            </a:r>
          </a:p>
          <a:p>
            <a:pPr>
              <a:lnSpc>
                <a:spcPct val="90000"/>
              </a:lnSpc>
            </a:pPr>
            <a:endParaRPr lang="en-GB" sz="1000" dirty="0"/>
          </a:p>
          <a:p>
            <a:pPr>
              <a:lnSpc>
                <a:spcPct val="90000"/>
              </a:lnSpc>
            </a:pPr>
            <a:endParaRPr lang="en-GB" sz="1000" dirty="0"/>
          </a:p>
        </p:txBody>
      </p:sp>
      <p:pic>
        <p:nvPicPr>
          <p:cNvPr id="4" name="Picture 3">
            <a:extLst>
              <a:ext uri="{FF2B5EF4-FFF2-40B4-BE49-F238E27FC236}">
                <a16:creationId xmlns:a16="http://schemas.microsoft.com/office/drawing/2014/main" id="{C9395D0E-338C-43D3-A16A-CDCB1857D6DB}"/>
              </a:ext>
            </a:extLst>
          </p:cNvPr>
          <p:cNvPicPr>
            <a:picLocks noChangeAspect="1"/>
          </p:cNvPicPr>
          <p:nvPr/>
        </p:nvPicPr>
        <p:blipFill>
          <a:blip r:embed="rId3"/>
          <a:stretch>
            <a:fillRect/>
          </a:stretch>
        </p:blipFill>
        <p:spPr>
          <a:xfrm>
            <a:off x="7153273" y="1995298"/>
            <a:ext cx="3981455" cy="2667574"/>
          </a:xfrm>
          <a:prstGeom prst="rect">
            <a:avLst/>
          </a:prstGeom>
          <a:ln>
            <a:noFill/>
          </a:ln>
          <a:effectLst>
            <a:outerShdw blurRad="190500" algn="tl" rotWithShape="0">
              <a:srgbClr val="000000">
                <a:alpha val="70000"/>
              </a:srgbClr>
            </a:outerShdw>
          </a:effectLst>
        </p:spPr>
      </p:pic>
      <p:sp>
        <p:nvSpPr>
          <p:cNvPr id="1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31947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30494-E167-4052-B23A-0A2A91A04845}"/>
              </a:ext>
            </a:extLst>
          </p:cNvPr>
          <p:cNvSpPr>
            <a:spLocks noGrp="1"/>
          </p:cNvSpPr>
          <p:nvPr>
            <p:ph type="title"/>
          </p:nvPr>
        </p:nvSpPr>
        <p:spPr>
          <a:xfrm>
            <a:off x="566087" y="290500"/>
            <a:ext cx="6574536" cy="704300"/>
          </a:xfrm>
        </p:spPr>
        <p:txBody>
          <a:bodyPr>
            <a:normAutofit/>
          </a:bodyPr>
          <a:lstStyle/>
          <a:p>
            <a:r>
              <a:rPr lang="en-GB" dirty="0"/>
              <a:t>Facts about depression</a:t>
            </a:r>
          </a:p>
        </p:txBody>
      </p:sp>
      <p:sp>
        <p:nvSpPr>
          <p:cNvPr id="20" name="Rectangle 19">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pic>
        <p:nvPicPr>
          <p:cNvPr id="6" name="Picture 5">
            <a:extLst>
              <a:ext uri="{FF2B5EF4-FFF2-40B4-BE49-F238E27FC236}">
                <a16:creationId xmlns:a16="http://schemas.microsoft.com/office/drawing/2014/main" id="{1C4CD9BA-78D4-4F6D-904C-0A29B1E7F66E}"/>
              </a:ext>
            </a:extLst>
          </p:cNvPr>
          <p:cNvPicPr>
            <a:picLocks noChangeAspect="1"/>
          </p:cNvPicPr>
          <p:nvPr/>
        </p:nvPicPr>
        <p:blipFill rotWithShape="1">
          <a:blip r:embed="rId2"/>
          <a:srcRect l="2112" t="1541" r="1267" b="11864"/>
          <a:stretch/>
        </p:blipFill>
        <p:spPr>
          <a:xfrm>
            <a:off x="7690102" y="1074198"/>
            <a:ext cx="3802801" cy="4464049"/>
          </a:xfrm>
          <a:prstGeom prst="rect">
            <a:avLst/>
          </a:prstGeom>
          <a:ln>
            <a:noFill/>
          </a:ln>
          <a:effectLst>
            <a:outerShdw blurRad="190500" algn="tl" rotWithShape="0">
              <a:srgbClr val="000000">
                <a:alpha val="70000"/>
              </a:srgbClr>
            </a:outerShdw>
          </a:effectLst>
        </p:spPr>
      </p:pic>
      <p:sp>
        <p:nvSpPr>
          <p:cNvPr id="22"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255633E-AE88-402E-9AB9-69EB7D432802}"/>
              </a:ext>
            </a:extLst>
          </p:cNvPr>
          <p:cNvPicPr>
            <a:picLocks noChangeAspect="1"/>
          </p:cNvPicPr>
          <p:nvPr/>
        </p:nvPicPr>
        <p:blipFill>
          <a:blip r:embed="rId3"/>
          <a:stretch>
            <a:fillRect/>
          </a:stretch>
        </p:blipFill>
        <p:spPr>
          <a:xfrm>
            <a:off x="283653" y="932023"/>
            <a:ext cx="7305675" cy="4838700"/>
          </a:xfrm>
          <a:prstGeom prst="rect">
            <a:avLst/>
          </a:prstGeom>
        </p:spPr>
      </p:pic>
    </p:spTree>
    <p:extLst>
      <p:ext uri="{BB962C8B-B14F-4D97-AF65-F5344CB8AC3E}">
        <p14:creationId xmlns:p14="http://schemas.microsoft.com/office/powerpoint/2010/main" val="2191337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4096AA-1190-48B6-AEEE-642F6C3B57F5}"/>
              </a:ext>
            </a:extLst>
          </p:cNvPr>
          <p:cNvSpPr>
            <a:spLocks noGrp="1"/>
          </p:cNvSpPr>
          <p:nvPr>
            <p:ph type="title"/>
          </p:nvPr>
        </p:nvSpPr>
        <p:spPr>
          <a:xfrm>
            <a:off x="649224" y="290500"/>
            <a:ext cx="6574536" cy="624401"/>
          </a:xfrm>
        </p:spPr>
        <p:txBody>
          <a:bodyPr>
            <a:normAutofit fontScale="90000"/>
          </a:bodyPr>
          <a:lstStyle/>
          <a:p>
            <a:r>
              <a:rPr lang="en-GB" dirty="0"/>
              <a:t>DEPRESSION VS SADNESS</a:t>
            </a:r>
          </a:p>
        </p:txBody>
      </p:sp>
      <p:sp>
        <p:nvSpPr>
          <p:cNvPr id="11" name="Rectangle 10">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A3F2A875-E072-43E6-9F4F-2A4258CAA584}"/>
              </a:ext>
            </a:extLst>
          </p:cNvPr>
          <p:cNvSpPr>
            <a:spLocks noGrp="1"/>
          </p:cNvSpPr>
          <p:nvPr>
            <p:ph idx="1"/>
          </p:nvPr>
        </p:nvSpPr>
        <p:spPr>
          <a:xfrm>
            <a:off x="649224" y="1073427"/>
            <a:ext cx="6574535" cy="4823790"/>
          </a:xfrm>
        </p:spPr>
        <p:txBody>
          <a:bodyPr>
            <a:normAutofit/>
          </a:bodyPr>
          <a:lstStyle/>
          <a:p>
            <a:pPr algn="just">
              <a:lnSpc>
                <a:spcPct val="150000"/>
              </a:lnSpc>
            </a:pPr>
            <a:r>
              <a:rPr lang="en-GB" dirty="0"/>
              <a:t>Sadness is described as a feeling of disappointment or unhappiness.</a:t>
            </a:r>
          </a:p>
          <a:p>
            <a:pPr algn="just">
              <a:lnSpc>
                <a:spcPct val="150000"/>
              </a:lnSpc>
            </a:pPr>
            <a:r>
              <a:rPr lang="en-GB" dirty="0"/>
              <a:t>Sadness and depression have identical responses, with the exception that depression lasts longer.</a:t>
            </a:r>
          </a:p>
          <a:p>
            <a:pPr algn="just">
              <a:lnSpc>
                <a:spcPct val="150000"/>
              </a:lnSpc>
            </a:pPr>
            <a:r>
              <a:rPr lang="en-GB" dirty="0"/>
              <a:t>Depression can affect a person's mood, make them feel exhausted, and make them feel down for weeks or months at a time.</a:t>
            </a:r>
          </a:p>
          <a:p>
            <a:pPr algn="just">
              <a:lnSpc>
                <a:spcPct val="150000"/>
              </a:lnSpc>
            </a:pPr>
            <a:r>
              <a:rPr lang="en-GB" dirty="0"/>
              <a:t>Sadness does not last long, and it can be something that makes you depressed for a single day before you move on.</a:t>
            </a:r>
          </a:p>
          <a:p>
            <a:endParaRPr lang="en-GB" dirty="0"/>
          </a:p>
        </p:txBody>
      </p:sp>
      <p:pic>
        <p:nvPicPr>
          <p:cNvPr id="4" name="Picture 3">
            <a:extLst>
              <a:ext uri="{FF2B5EF4-FFF2-40B4-BE49-F238E27FC236}">
                <a16:creationId xmlns:a16="http://schemas.microsoft.com/office/drawing/2014/main" id="{8A462BA0-92B8-48BE-8B64-10EF77BCD201}"/>
              </a:ext>
            </a:extLst>
          </p:cNvPr>
          <p:cNvPicPr>
            <a:picLocks noChangeAspect="1"/>
          </p:cNvPicPr>
          <p:nvPr/>
        </p:nvPicPr>
        <p:blipFill>
          <a:blip r:embed="rId3"/>
          <a:stretch>
            <a:fillRect/>
          </a:stretch>
        </p:blipFill>
        <p:spPr>
          <a:xfrm>
            <a:off x="7562088" y="2016074"/>
            <a:ext cx="3981455" cy="2505810"/>
          </a:xfrm>
          <a:prstGeom prst="rect">
            <a:avLst/>
          </a:prstGeom>
          <a:ln>
            <a:noFill/>
          </a:ln>
          <a:effectLst>
            <a:outerShdw blurRad="190500" algn="tl" rotWithShape="0">
              <a:srgbClr val="000000">
                <a:alpha val="70000"/>
              </a:srgbClr>
            </a:outerShdw>
          </a:effectLst>
        </p:spPr>
      </p:pic>
      <p:sp>
        <p:nvSpPr>
          <p:cNvPr id="13"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0336594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51" name="Rectangle 50">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04622-5D45-4086-963E-12B596D39978}"/>
              </a:ext>
            </a:extLst>
          </p:cNvPr>
          <p:cNvSpPr>
            <a:spLocks noGrp="1"/>
          </p:cNvSpPr>
          <p:nvPr>
            <p:ph type="title"/>
          </p:nvPr>
        </p:nvSpPr>
        <p:spPr>
          <a:xfrm>
            <a:off x="649223" y="289562"/>
            <a:ext cx="6574536" cy="582476"/>
          </a:xfrm>
        </p:spPr>
        <p:txBody>
          <a:bodyPr>
            <a:normAutofit fontScale="90000"/>
          </a:bodyPr>
          <a:lstStyle/>
          <a:p>
            <a:r>
              <a:rPr lang="en-GB" dirty="0"/>
              <a:t>Causes of depression</a:t>
            </a:r>
          </a:p>
        </p:txBody>
      </p:sp>
      <p:sp>
        <p:nvSpPr>
          <p:cNvPr id="53" name="Rectangle 52">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CA764C7-C4DF-4EDC-95C9-87239AEFC982}"/>
              </a:ext>
            </a:extLst>
          </p:cNvPr>
          <p:cNvSpPr>
            <a:spLocks noGrp="1"/>
          </p:cNvSpPr>
          <p:nvPr>
            <p:ph idx="1"/>
          </p:nvPr>
        </p:nvSpPr>
        <p:spPr>
          <a:xfrm>
            <a:off x="649224" y="1047566"/>
            <a:ext cx="6574535" cy="4845288"/>
          </a:xfrm>
        </p:spPr>
        <p:txBody>
          <a:bodyPr>
            <a:normAutofit/>
          </a:bodyPr>
          <a:lstStyle/>
          <a:p>
            <a:pPr>
              <a:lnSpc>
                <a:spcPct val="160000"/>
              </a:lnSpc>
            </a:pPr>
            <a:r>
              <a:rPr lang="en-GB" dirty="0">
                <a:latin typeface="Calibri" panose="020F0502020204030204" pitchFamily="34" charset="0"/>
                <a:cs typeface="Calibri" panose="020F0502020204030204" pitchFamily="34" charset="0"/>
              </a:rPr>
              <a:t>Genetic or hereditary</a:t>
            </a:r>
          </a:p>
          <a:p>
            <a:pPr>
              <a:lnSpc>
                <a:spcPct val="160000"/>
              </a:lnSpc>
            </a:pPr>
            <a:r>
              <a:rPr lang="en-GB" dirty="0">
                <a:latin typeface="Calibri" panose="020F0502020204030204" pitchFamily="34" charset="0"/>
                <a:cs typeface="Calibri" panose="020F0502020204030204" pitchFamily="34" charset="0"/>
              </a:rPr>
              <a:t>Biological-Biomechanical-Medication</a:t>
            </a:r>
          </a:p>
          <a:p>
            <a:pPr>
              <a:lnSpc>
                <a:spcPct val="160000"/>
              </a:lnSpc>
            </a:pPr>
            <a:r>
              <a:rPr lang="en-GB" dirty="0">
                <a:latin typeface="Calibri" panose="020F0502020204030204" pitchFamily="34" charset="0"/>
                <a:cs typeface="Calibri" panose="020F0502020204030204" pitchFamily="34" charset="0"/>
              </a:rPr>
              <a:t>Dietary-Lifestyle</a:t>
            </a:r>
          </a:p>
          <a:p>
            <a:pPr>
              <a:lnSpc>
                <a:spcPct val="160000"/>
              </a:lnSpc>
            </a:pPr>
            <a:r>
              <a:rPr lang="en-GB" dirty="0">
                <a:latin typeface="Calibri" panose="020F0502020204030204" pitchFamily="34" charset="0"/>
                <a:cs typeface="Calibri" panose="020F0502020204030204" pitchFamily="34" charset="0"/>
              </a:rPr>
              <a:t>Environmental</a:t>
            </a:r>
          </a:p>
          <a:p>
            <a:pPr>
              <a:lnSpc>
                <a:spcPct val="160000"/>
              </a:lnSpc>
            </a:pPr>
            <a:r>
              <a:rPr lang="en-GB" dirty="0">
                <a:latin typeface="Calibri" panose="020F0502020204030204" pitchFamily="34" charset="0"/>
                <a:cs typeface="Calibri" panose="020F0502020204030204" pitchFamily="34" charset="0"/>
              </a:rPr>
              <a:t>Socio-cultural factors</a:t>
            </a:r>
          </a:p>
          <a:p>
            <a:pPr>
              <a:lnSpc>
                <a:spcPct val="160000"/>
              </a:lnSpc>
            </a:pPr>
            <a:r>
              <a:rPr lang="en-GB" dirty="0">
                <a:latin typeface="Calibri" panose="020F0502020204030204" pitchFamily="34" charset="0"/>
                <a:cs typeface="Calibri" panose="020F0502020204030204" pitchFamily="34" charset="0"/>
              </a:rPr>
              <a:t>Situations</a:t>
            </a:r>
          </a:p>
          <a:p>
            <a:pPr>
              <a:lnSpc>
                <a:spcPct val="160000"/>
              </a:lnSpc>
            </a:pPr>
            <a:r>
              <a:rPr lang="en-GB" dirty="0">
                <a:latin typeface="Calibri" panose="020F0502020204030204" pitchFamily="34" charset="0"/>
                <a:cs typeface="Calibri" panose="020F0502020204030204" pitchFamily="34" charset="0"/>
              </a:rPr>
              <a:t>Relationships</a:t>
            </a:r>
          </a:p>
          <a:p>
            <a:pPr>
              <a:lnSpc>
                <a:spcPct val="160000"/>
              </a:lnSpc>
            </a:pPr>
            <a:r>
              <a:rPr lang="en-GB" dirty="0">
                <a:latin typeface="Calibri" panose="020F0502020204030204" pitchFamily="34" charset="0"/>
                <a:cs typeface="Calibri" panose="020F0502020204030204" pitchFamily="34" charset="0"/>
              </a:rPr>
              <a:t>Personality</a:t>
            </a:r>
          </a:p>
          <a:p>
            <a:pPr marL="0" indent="0" algn="r">
              <a:lnSpc>
                <a:spcPct val="160000"/>
              </a:lnSpc>
              <a:buNone/>
            </a:pPr>
            <a:r>
              <a:rPr lang="en-GB" sz="800" dirty="0">
                <a:latin typeface="Calibri" panose="020F0502020204030204" pitchFamily="34" charset="0"/>
                <a:cs typeface="Calibri" panose="020F0502020204030204" pitchFamily="34" charset="0"/>
              </a:rPr>
              <a:t>(Tips For Healthy Life, n.d.)</a:t>
            </a:r>
          </a:p>
        </p:txBody>
      </p:sp>
      <p:pic>
        <p:nvPicPr>
          <p:cNvPr id="10" name="Picture 9" descr="Diagram&#10;&#10;Description automatically generated">
            <a:extLst>
              <a:ext uri="{FF2B5EF4-FFF2-40B4-BE49-F238E27FC236}">
                <a16:creationId xmlns:a16="http://schemas.microsoft.com/office/drawing/2014/main" id="{7E58B9F5-2E75-457E-971E-3D261A829957}"/>
              </a:ext>
            </a:extLst>
          </p:cNvPr>
          <p:cNvPicPr>
            <a:picLocks noChangeAspect="1"/>
          </p:cNvPicPr>
          <p:nvPr/>
        </p:nvPicPr>
        <p:blipFill>
          <a:blip r:embed="rId3"/>
          <a:stretch>
            <a:fillRect/>
          </a:stretch>
        </p:blipFill>
        <p:spPr>
          <a:xfrm>
            <a:off x="7561321" y="1084201"/>
            <a:ext cx="3981455" cy="4684064"/>
          </a:xfrm>
          <a:prstGeom prst="rect">
            <a:avLst/>
          </a:prstGeom>
          <a:ln>
            <a:noFill/>
          </a:ln>
          <a:effectLst>
            <a:outerShdw blurRad="190500" algn="tl" rotWithShape="0">
              <a:srgbClr val="000000">
                <a:alpha val="70000"/>
              </a:srgbClr>
            </a:outerShdw>
          </a:effectLst>
        </p:spPr>
      </p:pic>
      <p:sp>
        <p:nvSpPr>
          <p:cNvPr id="55"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AutoShape 2" descr="See the source image">
            <a:extLst>
              <a:ext uri="{FF2B5EF4-FFF2-40B4-BE49-F238E27FC236}">
                <a16:creationId xmlns:a16="http://schemas.microsoft.com/office/drawing/2014/main" id="{C0D630B6-91C4-4DCA-A38C-9AE400689A46}"/>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See the source image">
            <a:extLst>
              <a:ext uri="{FF2B5EF4-FFF2-40B4-BE49-F238E27FC236}">
                <a16:creationId xmlns:a16="http://schemas.microsoft.com/office/drawing/2014/main" id="{61845421-966C-48EA-9DAC-CE16DAEB97E4}"/>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6" name="AutoShape 6" descr="Image result for caused by depression picture">
            <a:extLst>
              <a:ext uri="{FF2B5EF4-FFF2-40B4-BE49-F238E27FC236}">
                <a16:creationId xmlns:a16="http://schemas.microsoft.com/office/drawing/2014/main" id="{C4753CFF-79DC-4C67-BDFC-5630FCDAC00D}"/>
              </a:ext>
            </a:extLst>
          </p:cNvPr>
          <p:cNvSpPr>
            <a:spLocks noChangeAspect="1" noChangeArrowheads="1"/>
          </p:cNvSpPr>
          <p:nvPr/>
        </p:nvSpPr>
        <p:spPr bwMode="auto">
          <a:xfrm>
            <a:off x="4876800" y="2566988"/>
            <a:ext cx="2438400" cy="1724025"/>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781751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83B703-72B3-4729-9506-7808640FC59E}"/>
              </a:ext>
            </a:extLst>
          </p:cNvPr>
          <p:cNvSpPr>
            <a:spLocks noGrp="1"/>
          </p:cNvSpPr>
          <p:nvPr>
            <p:ph type="title"/>
          </p:nvPr>
        </p:nvSpPr>
        <p:spPr>
          <a:xfrm>
            <a:off x="1669913" y="699540"/>
            <a:ext cx="6914793" cy="494476"/>
          </a:xfrm>
        </p:spPr>
        <p:txBody>
          <a:bodyPr>
            <a:normAutofit/>
          </a:bodyPr>
          <a:lstStyle/>
          <a:p>
            <a:pPr>
              <a:lnSpc>
                <a:spcPct val="90000"/>
              </a:lnSpc>
            </a:pPr>
            <a:r>
              <a:rPr lang="en-GB" sz="2700" dirty="0"/>
              <a:t>Most common symptoms of depression</a:t>
            </a:r>
          </a:p>
        </p:txBody>
      </p:sp>
      <p:sp>
        <p:nvSpPr>
          <p:cNvPr id="3" name="Content Placeholder 2">
            <a:extLst>
              <a:ext uri="{FF2B5EF4-FFF2-40B4-BE49-F238E27FC236}">
                <a16:creationId xmlns:a16="http://schemas.microsoft.com/office/drawing/2014/main" id="{DAF8058D-24E0-4A58-B51B-061CFA95FEA0}"/>
              </a:ext>
            </a:extLst>
          </p:cNvPr>
          <p:cNvSpPr>
            <a:spLocks noGrp="1"/>
          </p:cNvSpPr>
          <p:nvPr>
            <p:ph idx="1"/>
          </p:nvPr>
        </p:nvSpPr>
        <p:spPr>
          <a:xfrm>
            <a:off x="942535" y="1405083"/>
            <a:ext cx="5218568" cy="5182148"/>
          </a:xfrm>
        </p:spPr>
        <p:txBody>
          <a:bodyPr>
            <a:normAutofit/>
          </a:bodyPr>
          <a:lstStyle/>
          <a:p>
            <a:pPr>
              <a:lnSpc>
                <a:spcPct val="150000"/>
              </a:lnSpc>
            </a:pPr>
            <a:r>
              <a:rPr lang="en-GB" sz="1500" dirty="0">
                <a:solidFill>
                  <a:srgbClr val="000000"/>
                </a:solidFill>
              </a:rPr>
              <a:t>Feelings of hopelessness and  helplessness </a:t>
            </a:r>
          </a:p>
          <a:p>
            <a:pPr>
              <a:lnSpc>
                <a:spcPct val="150000"/>
              </a:lnSpc>
            </a:pPr>
            <a:r>
              <a:rPr lang="en-GB" sz="1500" dirty="0">
                <a:solidFill>
                  <a:srgbClr val="000000"/>
                </a:solidFill>
              </a:rPr>
              <a:t>Feelings useless, inadequate, bad</a:t>
            </a:r>
          </a:p>
          <a:p>
            <a:pPr>
              <a:lnSpc>
                <a:spcPct val="150000"/>
              </a:lnSpc>
            </a:pPr>
            <a:r>
              <a:rPr lang="en-GB" sz="1500" dirty="0">
                <a:solidFill>
                  <a:srgbClr val="000000"/>
                </a:solidFill>
              </a:rPr>
              <a:t>Being vulnerable and over-sensitive</a:t>
            </a:r>
          </a:p>
          <a:p>
            <a:pPr>
              <a:lnSpc>
                <a:spcPct val="150000"/>
              </a:lnSpc>
            </a:pPr>
            <a:r>
              <a:rPr lang="en-GB" sz="1500" dirty="0">
                <a:solidFill>
                  <a:srgbClr val="000000"/>
                </a:solidFill>
              </a:rPr>
              <a:t> Loss of interest, feeling quilt, lack of pleasure</a:t>
            </a:r>
          </a:p>
          <a:p>
            <a:pPr>
              <a:lnSpc>
                <a:spcPct val="150000"/>
              </a:lnSpc>
            </a:pPr>
            <a:r>
              <a:rPr lang="en-GB" sz="1500" dirty="0">
                <a:solidFill>
                  <a:srgbClr val="000000"/>
                </a:solidFill>
              </a:rPr>
              <a:t>Self- harm, irritation</a:t>
            </a:r>
          </a:p>
          <a:p>
            <a:pPr>
              <a:lnSpc>
                <a:spcPct val="150000"/>
              </a:lnSpc>
            </a:pPr>
            <a:r>
              <a:rPr lang="en-GB" sz="1500" dirty="0">
                <a:solidFill>
                  <a:srgbClr val="000000"/>
                </a:solidFill>
              </a:rPr>
              <a:t>Gain or loss weight</a:t>
            </a:r>
          </a:p>
          <a:p>
            <a:pPr>
              <a:lnSpc>
                <a:spcPct val="150000"/>
              </a:lnSpc>
            </a:pPr>
            <a:r>
              <a:rPr lang="en-GB" sz="1500" dirty="0">
                <a:solidFill>
                  <a:srgbClr val="000000"/>
                </a:solidFill>
              </a:rPr>
              <a:t>Memory loss, suicidal ideas</a:t>
            </a:r>
          </a:p>
          <a:p>
            <a:pPr>
              <a:lnSpc>
                <a:spcPct val="150000"/>
              </a:lnSpc>
            </a:pPr>
            <a:r>
              <a:rPr lang="en-GB" sz="1500" dirty="0">
                <a:solidFill>
                  <a:srgbClr val="000000"/>
                </a:solidFill>
              </a:rPr>
              <a:t>Agitation and restlessness, sleep disorders</a:t>
            </a:r>
          </a:p>
          <a:p>
            <a:pPr>
              <a:lnSpc>
                <a:spcPct val="150000"/>
              </a:lnSpc>
            </a:pPr>
            <a:r>
              <a:rPr lang="en-GB" sz="1500" dirty="0">
                <a:solidFill>
                  <a:srgbClr val="000000"/>
                </a:solidFill>
              </a:rPr>
              <a:t>Difficulty concentrating</a:t>
            </a:r>
          </a:p>
          <a:p>
            <a:pPr>
              <a:lnSpc>
                <a:spcPct val="150000"/>
              </a:lnSpc>
            </a:pPr>
            <a:r>
              <a:rPr lang="en-GB" sz="1500" dirty="0">
                <a:solidFill>
                  <a:srgbClr val="000000"/>
                </a:solidFill>
              </a:rPr>
              <a:t>Thinking about suicide and death </a:t>
            </a:r>
          </a:p>
          <a:p>
            <a:pPr marL="0" indent="0" algn="r">
              <a:lnSpc>
                <a:spcPct val="90000"/>
              </a:lnSpc>
              <a:buNone/>
            </a:pPr>
            <a:r>
              <a:rPr lang="en-GB" sz="800" dirty="0">
                <a:solidFill>
                  <a:srgbClr val="000000"/>
                </a:solidFill>
              </a:rPr>
              <a:t>    (Kurov,2020)</a:t>
            </a:r>
          </a:p>
          <a:p>
            <a:pPr marL="0" indent="0">
              <a:lnSpc>
                <a:spcPct val="90000"/>
              </a:lnSpc>
              <a:buNone/>
            </a:pPr>
            <a:endParaRPr lang="en-GB" sz="1500" dirty="0">
              <a:solidFill>
                <a:srgbClr val="000000"/>
              </a:solidFill>
            </a:endParaRPr>
          </a:p>
          <a:p>
            <a:pPr>
              <a:lnSpc>
                <a:spcPct val="90000"/>
              </a:lnSpc>
            </a:pPr>
            <a:endParaRPr lang="en-GB" sz="1500" dirty="0">
              <a:solidFill>
                <a:srgbClr val="000000"/>
              </a:solidFill>
            </a:endParaRPr>
          </a:p>
        </p:txBody>
      </p:sp>
      <p:pic>
        <p:nvPicPr>
          <p:cNvPr id="2050" name="Picture 2">
            <a:extLst>
              <a:ext uri="{FF2B5EF4-FFF2-40B4-BE49-F238E27FC236}">
                <a16:creationId xmlns:a16="http://schemas.microsoft.com/office/drawing/2014/main" id="{E26C568D-856D-4D7A-B983-16AC01C3194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9304"/>
          <a:stretch/>
        </p:blipFill>
        <p:spPr bwMode="auto">
          <a:xfrm>
            <a:off x="6161103" y="1405084"/>
            <a:ext cx="5451627" cy="4047833"/>
          </a:xfrm>
          <a:prstGeom prst="rect">
            <a:avLst/>
          </a:prstGeom>
          <a:ln>
            <a:noFill/>
          </a:ln>
          <a:effectLst>
            <a:outerShdw blurRad="190500" algn="tl" rotWithShape="0">
              <a:srgbClr val="000000">
                <a:alpha val="70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55466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BC8D76-4BF0-4675-A052-201315E0ECCF}"/>
              </a:ext>
            </a:extLst>
          </p:cNvPr>
          <p:cNvSpPr>
            <a:spLocks noGrp="1"/>
          </p:cNvSpPr>
          <p:nvPr>
            <p:ph type="title"/>
          </p:nvPr>
        </p:nvSpPr>
        <p:spPr>
          <a:xfrm>
            <a:off x="649225" y="290500"/>
            <a:ext cx="5360959" cy="506277"/>
          </a:xfrm>
        </p:spPr>
        <p:txBody>
          <a:bodyPr>
            <a:normAutofit/>
          </a:bodyPr>
          <a:lstStyle/>
          <a:p>
            <a:pPr>
              <a:lnSpc>
                <a:spcPct val="90000"/>
              </a:lnSpc>
            </a:pPr>
            <a:r>
              <a:rPr lang="en-GB" sz="2800" dirty="0"/>
              <a:t>Types of depression include</a:t>
            </a:r>
          </a:p>
        </p:txBody>
      </p:sp>
      <p:sp>
        <p:nvSpPr>
          <p:cNvPr id="11" name="Rectangle 1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0D00BE-8F4E-4C42-9441-B6C5698B16B9}"/>
              </a:ext>
            </a:extLst>
          </p:cNvPr>
          <p:cNvSpPr>
            <a:spLocks noGrp="1"/>
          </p:cNvSpPr>
          <p:nvPr>
            <p:ph idx="1"/>
          </p:nvPr>
        </p:nvSpPr>
        <p:spPr>
          <a:xfrm>
            <a:off x="649225" y="945710"/>
            <a:ext cx="3967164" cy="4947143"/>
          </a:xfrm>
        </p:spPr>
        <p:txBody>
          <a:bodyPr>
            <a:normAutofit/>
          </a:bodyPr>
          <a:lstStyle/>
          <a:p>
            <a:pPr>
              <a:lnSpc>
                <a:spcPct val="150000"/>
              </a:lnSpc>
            </a:pPr>
            <a:r>
              <a:rPr lang="en-GB" dirty="0"/>
              <a:t>Major depressive disorder </a:t>
            </a:r>
          </a:p>
          <a:p>
            <a:pPr>
              <a:lnSpc>
                <a:spcPct val="150000"/>
              </a:lnSpc>
            </a:pPr>
            <a:r>
              <a:rPr lang="en-GB" dirty="0"/>
              <a:t>Seasonal affective disorder</a:t>
            </a:r>
          </a:p>
          <a:p>
            <a:pPr>
              <a:lnSpc>
                <a:spcPct val="150000"/>
              </a:lnSpc>
            </a:pPr>
            <a:r>
              <a:rPr lang="en-GB" dirty="0"/>
              <a:t>Bipolar depression</a:t>
            </a:r>
          </a:p>
          <a:p>
            <a:pPr>
              <a:lnSpc>
                <a:spcPct val="150000"/>
              </a:lnSpc>
            </a:pPr>
            <a:r>
              <a:rPr lang="en-GB" dirty="0"/>
              <a:t>Clinical depression</a:t>
            </a:r>
          </a:p>
          <a:p>
            <a:pPr>
              <a:lnSpc>
                <a:spcPct val="150000"/>
              </a:lnSpc>
            </a:pPr>
            <a:r>
              <a:rPr lang="en-GB" dirty="0"/>
              <a:t>Psychotic depression</a:t>
            </a:r>
          </a:p>
          <a:p>
            <a:pPr>
              <a:lnSpc>
                <a:spcPct val="150000"/>
              </a:lnSpc>
            </a:pPr>
            <a:r>
              <a:rPr lang="en-GB" dirty="0"/>
              <a:t>Postnatal depression</a:t>
            </a:r>
          </a:p>
          <a:p>
            <a:pPr>
              <a:lnSpc>
                <a:spcPct val="150000"/>
              </a:lnSpc>
            </a:pPr>
            <a:r>
              <a:rPr lang="en-GB" dirty="0"/>
              <a:t>Cyclothymia, maniac depression</a:t>
            </a:r>
          </a:p>
        </p:txBody>
      </p:sp>
      <p:pic>
        <p:nvPicPr>
          <p:cNvPr id="4" name="Picture 3">
            <a:extLst>
              <a:ext uri="{FF2B5EF4-FFF2-40B4-BE49-F238E27FC236}">
                <a16:creationId xmlns:a16="http://schemas.microsoft.com/office/drawing/2014/main" id="{38E09F95-65A1-4FF5-A63E-C4408D24A4C0}"/>
              </a:ext>
            </a:extLst>
          </p:cNvPr>
          <p:cNvPicPr>
            <a:picLocks noChangeAspect="1"/>
          </p:cNvPicPr>
          <p:nvPr/>
        </p:nvPicPr>
        <p:blipFill>
          <a:blip r:embed="rId3"/>
          <a:stretch>
            <a:fillRect/>
          </a:stretch>
        </p:blipFill>
        <p:spPr>
          <a:xfrm>
            <a:off x="4616389" y="945710"/>
            <a:ext cx="7212488" cy="4815898"/>
          </a:xfrm>
          <a:prstGeom prst="rect">
            <a:avLst/>
          </a:prstGeom>
          <a:ln>
            <a:noFill/>
          </a:ln>
          <a:effectLst>
            <a:outerShdw blurRad="190500" algn="tl" rotWithShape="0">
              <a:srgbClr val="000000">
                <a:alpha val="70000"/>
              </a:srgbClr>
            </a:outerShdw>
          </a:effectLst>
        </p:spPr>
      </p:pic>
      <p:sp>
        <p:nvSpPr>
          <p:cNvPr id="13"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573215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4FD056-C5B4-4085-9CDB-1B97F9AFFFFE}"/>
              </a:ext>
            </a:extLst>
          </p:cNvPr>
          <p:cNvSpPr>
            <a:spLocks noGrp="1"/>
          </p:cNvSpPr>
          <p:nvPr>
            <p:ph type="title"/>
          </p:nvPr>
        </p:nvSpPr>
        <p:spPr>
          <a:xfrm>
            <a:off x="649225" y="290500"/>
            <a:ext cx="5122652" cy="602227"/>
          </a:xfrm>
        </p:spPr>
        <p:txBody>
          <a:bodyPr>
            <a:normAutofit fontScale="90000"/>
          </a:bodyPr>
          <a:lstStyle/>
          <a:p>
            <a:r>
              <a:rPr lang="en-GB" dirty="0"/>
              <a:t>Biological depression</a:t>
            </a:r>
          </a:p>
        </p:txBody>
      </p:sp>
      <p:sp>
        <p:nvSpPr>
          <p:cNvPr id="11" name="Rectangle 10">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128F3157-497E-4EEC-8E2F-3A4A5752756A}"/>
              </a:ext>
            </a:extLst>
          </p:cNvPr>
          <p:cNvSpPr>
            <a:spLocks noGrp="1"/>
          </p:cNvSpPr>
          <p:nvPr>
            <p:ph idx="1"/>
          </p:nvPr>
        </p:nvSpPr>
        <p:spPr>
          <a:xfrm>
            <a:off x="682911" y="1258706"/>
            <a:ext cx="5122652" cy="4187938"/>
          </a:xfrm>
        </p:spPr>
        <p:txBody>
          <a:bodyPr>
            <a:normAutofit/>
          </a:bodyPr>
          <a:lstStyle/>
          <a:p>
            <a:pPr>
              <a:lnSpc>
                <a:spcPct val="90000"/>
              </a:lnSpc>
            </a:pPr>
            <a:r>
              <a:rPr lang="en-GB" dirty="0"/>
              <a:t>Depression is caused by the disruption of chemicals in the brain, most notably serotonin.</a:t>
            </a:r>
          </a:p>
          <a:p>
            <a:pPr>
              <a:lnSpc>
                <a:spcPct val="90000"/>
              </a:lnSpc>
            </a:pPr>
            <a:r>
              <a:rPr lang="en-GB" dirty="0"/>
              <a:t>Serotonin is a natural mood stabilizer and a chemical that helps to sleep, eating, and digesting.</a:t>
            </a:r>
          </a:p>
          <a:p>
            <a:pPr>
              <a:lnSpc>
                <a:spcPct val="90000"/>
              </a:lnSpc>
            </a:pPr>
            <a:r>
              <a:rPr lang="en-GB" dirty="0"/>
              <a:t>It impacts every part of your body, from your emotions to your motor skills.</a:t>
            </a:r>
          </a:p>
          <a:p>
            <a:pPr>
              <a:lnSpc>
                <a:spcPct val="90000"/>
              </a:lnSpc>
            </a:pPr>
            <a:r>
              <a:rPr lang="en-GB" dirty="0"/>
              <a:t>Serotonin in the brain is thought to regulate anxiety, happiness, and mood.</a:t>
            </a:r>
          </a:p>
          <a:p>
            <a:pPr>
              <a:lnSpc>
                <a:spcPct val="90000"/>
              </a:lnSpc>
            </a:pPr>
            <a:r>
              <a:rPr lang="en-GB" dirty="0"/>
              <a:t>Depression can be triggered by decreased serotonin levels in the brain.</a:t>
            </a:r>
          </a:p>
          <a:p>
            <a:pPr>
              <a:lnSpc>
                <a:spcPct val="90000"/>
              </a:lnSpc>
            </a:pPr>
            <a:endParaRPr lang="en-GB" sz="800" dirty="0"/>
          </a:p>
          <a:p>
            <a:pPr marL="0" indent="0" algn="r">
              <a:lnSpc>
                <a:spcPct val="90000"/>
              </a:lnSpc>
              <a:buNone/>
            </a:pPr>
            <a:r>
              <a:rPr lang="en-GB" sz="800" dirty="0"/>
              <a:t>(Wilson,2020</a:t>
            </a:r>
            <a:r>
              <a:rPr lang="en-GB" sz="1000" dirty="0"/>
              <a:t>)</a:t>
            </a:r>
          </a:p>
        </p:txBody>
      </p:sp>
      <p:pic>
        <p:nvPicPr>
          <p:cNvPr id="4" name="Picture 3">
            <a:extLst>
              <a:ext uri="{FF2B5EF4-FFF2-40B4-BE49-F238E27FC236}">
                <a16:creationId xmlns:a16="http://schemas.microsoft.com/office/drawing/2014/main" id="{4CC32423-EC02-415C-99A9-51358ABC69E6}"/>
              </a:ext>
            </a:extLst>
          </p:cNvPr>
          <p:cNvPicPr>
            <a:picLocks noChangeAspect="1"/>
          </p:cNvPicPr>
          <p:nvPr/>
        </p:nvPicPr>
        <p:blipFill>
          <a:blip r:embed="rId3"/>
          <a:stretch>
            <a:fillRect/>
          </a:stretch>
        </p:blipFill>
        <p:spPr>
          <a:xfrm>
            <a:off x="6091916" y="1456314"/>
            <a:ext cx="5451627" cy="3625331"/>
          </a:xfrm>
          <a:prstGeom prst="rect">
            <a:avLst/>
          </a:prstGeom>
          <a:ln>
            <a:noFill/>
          </a:ln>
          <a:effectLst>
            <a:outerShdw blurRad="190500" algn="tl" rotWithShape="0">
              <a:srgbClr val="000000">
                <a:alpha val="70000"/>
              </a:srgbClr>
            </a:outerShdw>
          </a:effectLst>
        </p:spPr>
      </p:pic>
      <p:sp>
        <p:nvSpPr>
          <p:cNvPr id="13"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719033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7" name="Rectangle 10">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1B28AC-796E-4171-B9D0-3CB6FDC1DF20}"/>
              </a:ext>
            </a:extLst>
          </p:cNvPr>
          <p:cNvSpPr>
            <a:spLocks noGrp="1"/>
          </p:cNvSpPr>
          <p:nvPr>
            <p:ph type="title"/>
          </p:nvPr>
        </p:nvSpPr>
        <p:spPr>
          <a:xfrm>
            <a:off x="649223" y="290500"/>
            <a:ext cx="5678117" cy="839837"/>
          </a:xfrm>
        </p:spPr>
        <p:txBody>
          <a:bodyPr>
            <a:normAutofit/>
          </a:bodyPr>
          <a:lstStyle/>
          <a:p>
            <a:r>
              <a:rPr lang="en-GB" dirty="0"/>
              <a:t>Situational depression</a:t>
            </a:r>
          </a:p>
        </p:txBody>
      </p:sp>
      <p:sp>
        <p:nvSpPr>
          <p:cNvPr id="18" name="Rectangle 12">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5FAC8714-7340-4130-9ADD-13178841F0A0}"/>
              </a:ext>
            </a:extLst>
          </p:cNvPr>
          <p:cNvSpPr>
            <a:spLocks noGrp="1"/>
          </p:cNvSpPr>
          <p:nvPr>
            <p:ph idx="1"/>
          </p:nvPr>
        </p:nvSpPr>
        <p:spPr>
          <a:xfrm>
            <a:off x="418514" y="1420837"/>
            <a:ext cx="5259604" cy="4125131"/>
          </a:xfrm>
        </p:spPr>
        <p:txBody>
          <a:bodyPr>
            <a:normAutofit lnSpcReduction="10000"/>
          </a:bodyPr>
          <a:lstStyle/>
          <a:p>
            <a:pPr algn="just"/>
            <a:r>
              <a:rPr lang="en-GB" dirty="0"/>
              <a:t>Post-traumatic stress disorder is a form of depression that occurs after a severe situation in life.</a:t>
            </a:r>
          </a:p>
          <a:p>
            <a:pPr algn="just"/>
            <a:r>
              <a:rPr lang="en-GB" dirty="0"/>
              <a:t>Losing your job, childhood trauma </a:t>
            </a:r>
          </a:p>
          <a:p>
            <a:pPr algn="just"/>
            <a:r>
              <a:rPr lang="en-GB" dirty="0"/>
              <a:t>Seeing something life-changing and terrifying</a:t>
            </a:r>
          </a:p>
          <a:p>
            <a:pPr algn="just"/>
            <a:r>
              <a:rPr lang="en-GB" dirty="0"/>
              <a:t>Getting assaulted or threatened.</a:t>
            </a:r>
          </a:p>
          <a:p>
            <a:pPr algn="just"/>
            <a:r>
              <a:rPr lang="en-GB" dirty="0"/>
              <a:t>A major automobile or other form of incident.</a:t>
            </a:r>
          </a:p>
          <a:p>
            <a:pPr algn="just"/>
            <a:r>
              <a:rPr lang="en-GB" dirty="0"/>
              <a:t>Getting informed about a life-threatening illness</a:t>
            </a:r>
          </a:p>
          <a:p>
            <a:pPr algn="just"/>
            <a:r>
              <a:rPr lang="en-GB" dirty="0"/>
              <a:t>Major injury or illness.</a:t>
            </a:r>
          </a:p>
          <a:p>
            <a:pPr marL="0" indent="0" algn="r">
              <a:buNone/>
            </a:pPr>
            <a:r>
              <a:rPr lang="en-GB" sz="800" dirty="0"/>
              <a:t>(Summit Releaf, 2020)</a:t>
            </a:r>
          </a:p>
          <a:p>
            <a:pPr marL="0" indent="0" algn="just">
              <a:buNone/>
            </a:pPr>
            <a:endParaRPr lang="en-GB" dirty="0"/>
          </a:p>
        </p:txBody>
      </p:sp>
      <p:pic>
        <p:nvPicPr>
          <p:cNvPr id="6" name="Picture 5">
            <a:extLst>
              <a:ext uri="{FF2B5EF4-FFF2-40B4-BE49-F238E27FC236}">
                <a16:creationId xmlns:a16="http://schemas.microsoft.com/office/drawing/2014/main" id="{A49F7730-6DEA-4E57-AF71-6CCEECF029C3}"/>
              </a:ext>
            </a:extLst>
          </p:cNvPr>
          <p:cNvPicPr>
            <a:picLocks noChangeAspect="1"/>
          </p:cNvPicPr>
          <p:nvPr/>
        </p:nvPicPr>
        <p:blipFill>
          <a:blip r:embed="rId2"/>
          <a:stretch>
            <a:fillRect/>
          </a:stretch>
        </p:blipFill>
        <p:spPr>
          <a:xfrm>
            <a:off x="6096000" y="1136640"/>
            <a:ext cx="5678118" cy="4049284"/>
          </a:xfrm>
          <a:prstGeom prst="rect">
            <a:avLst/>
          </a:prstGeom>
          <a:ln>
            <a:noFill/>
          </a:ln>
          <a:effectLst>
            <a:outerShdw blurRad="190500" algn="tl" rotWithShape="0">
              <a:srgbClr val="000000">
                <a:alpha val="70000"/>
              </a:srgbClr>
            </a:outerShdw>
          </a:effectLst>
        </p:spPr>
      </p:pic>
      <p:sp>
        <p:nvSpPr>
          <p:cNvPr id="19"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382924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C2E59-3EA9-4C5E-B415-236B1A5EF140}"/>
              </a:ext>
            </a:extLst>
          </p:cNvPr>
          <p:cNvSpPr>
            <a:spLocks noGrp="1"/>
          </p:cNvSpPr>
          <p:nvPr>
            <p:ph type="title"/>
          </p:nvPr>
        </p:nvSpPr>
        <p:spPr>
          <a:xfrm>
            <a:off x="1896670" y="350082"/>
            <a:ext cx="5462917" cy="548058"/>
          </a:xfrm>
        </p:spPr>
        <p:txBody>
          <a:bodyPr>
            <a:normAutofit fontScale="90000"/>
          </a:bodyPr>
          <a:lstStyle/>
          <a:p>
            <a:r>
              <a:rPr lang="en-GB" dirty="0"/>
              <a:t>Treatment </a:t>
            </a:r>
          </a:p>
        </p:txBody>
      </p:sp>
      <p:sp>
        <p:nvSpPr>
          <p:cNvPr id="3" name="Content Placeholder 2">
            <a:extLst>
              <a:ext uri="{FF2B5EF4-FFF2-40B4-BE49-F238E27FC236}">
                <a16:creationId xmlns:a16="http://schemas.microsoft.com/office/drawing/2014/main" id="{395F9249-5E4A-47F1-BD1E-F3A56D886A72}"/>
              </a:ext>
            </a:extLst>
          </p:cNvPr>
          <p:cNvSpPr>
            <a:spLocks noGrp="1"/>
          </p:cNvSpPr>
          <p:nvPr>
            <p:ph idx="1"/>
          </p:nvPr>
        </p:nvSpPr>
        <p:spPr>
          <a:xfrm>
            <a:off x="1259634" y="1229070"/>
            <a:ext cx="6596742" cy="5145097"/>
          </a:xfrm>
        </p:spPr>
        <p:txBody>
          <a:bodyPr>
            <a:normAutofit/>
          </a:bodyPr>
          <a:lstStyle/>
          <a:p>
            <a:pPr algn="just">
              <a:lnSpc>
                <a:spcPct val="90000"/>
              </a:lnSpc>
            </a:pPr>
            <a:r>
              <a:rPr lang="en-GB" sz="1400" dirty="0"/>
              <a:t>Orthodox treatments</a:t>
            </a:r>
          </a:p>
          <a:p>
            <a:pPr algn="just">
              <a:lnSpc>
                <a:spcPct val="90000"/>
              </a:lnSpc>
            </a:pPr>
            <a:r>
              <a:rPr lang="en-GB" sz="1400" dirty="0"/>
              <a:t>Antidepressant prescription is often used by doctors with mild to extreme depression. Counselling, psychiatric treatment, or psychotherapy, as well as exercise, lifestyle, and nutritional modifications, can be prescribed in milder situations.</a:t>
            </a:r>
          </a:p>
          <a:p>
            <a:pPr algn="just">
              <a:lnSpc>
                <a:spcPct val="90000"/>
              </a:lnSpc>
            </a:pPr>
            <a:r>
              <a:rPr lang="en-GB" sz="1400" dirty="0"/>
              <a:t>Correcting food disorders, managing blood sugar levels, and changing diet will also help to alleviate depression. Relevant amino acids can also play an important role. Get advice from a nutritionist.</a:t>
            </a:r>
          </a:p>
          <a:p>
            <a:pPr algn="just">
              <a:lnSpc>
                <a:spcPct val="90000"/>
              </a:lnSpc>
            </a:pPr>
            <a:r>
              <a:rPr lang="en-GB" sz="1400" dirty="0"/>
              <a:t>Acupuncture, either conventional or electro-acupuncture, can facilitate depression. It was observed in some cases to be equivalent to antidepressant medications and to have less side effects.</a:t>
            </a:r>
          </a:p>
          <a:p>
            <a:pPr algn="just">
              <a:lnSpc>
                <a:spcPct val="90000"/>
              </a:lnSpc>
            </a:pPr>
            <a:r>
              <a:rPr lang="en-GB" sz="1400" dirty="0"/>
              <a:t>Reflexology, meditation, and yoga have been used to treat depression but have yet to be tested by research.</a:t>
            </a:r>
          </a:p>
          <a:p>
            <a:pPr algn="just">
              <a:lnSpc>
                <a:spcPct val="90000"/>
              </a:lnSpc>
            </a:pPr>
            <a:r>
              <a:rPr lang="en-GB" sz="1400" dirty="0"/>
              <a:t>Depression should be treated with psychological treatments such as cognitive behavioural therapy and mindfulness meditation. According to studies, listening to music will also improve.</a:t>
            </a:r>
          </a:p>
          <a:p>
            <a:pPr algn="just">
              <a:lnSpc>
                <a:spcPct val="90000"/>
              </a:lnSpc>
            </a:pPr>
            <a:r>
              <a:rPr lang="en-GB" sz="1400" dirty="0"/>
              <a:t>Light therapy, which includes introducing people to bright light and using lightboxes, may benefit people who are stressed.</a:t>
            </a:r>
          </a:p>
          <a:p>
            <a:pPr marL="0" indent="0" algn="r">
              <a:lnSpc>
                <a:spcPct val="90000"/>
              </a:lnSpc>
              <a:buNone/>
            </a:pPr>
            <a:r>
              <a:rPr lang="en-GB" sz="800" dirty="0"/>
              <a:t>(Healthy Place, 2017)</a:t>
            </a:r>
          </a:p>
        </p:txBody>
      </p:sp>
      <p:pic>
        <p:nvPicPr>
          <p:cNvPr id="4" name="Picture 3">
            <a:extLst>
              <a:ext uri="{FF2B5EF4-FFF2-40B4-BE49-F238E27FC236}">
                <a16:creationId xmlns:a16="http://schemas.microsoft.com/office/drawing/2014/main" id="{6FFD2D5E-EBE1-47C5-9BEE-2F3D23647CCD}"/>
              </a:ext>
            </a:extLst>
          </p:cNvPr>
          <p:cNvPicPr>
            <a:picLocks noChangeAspect="1"/>
          </p:cNvPicPr>
          <p:nvPr/>
        </p:nvPicPr>
        <p:blipFill rotWithShape="1">
          <a:blip r:embed="rId2"/>
          <a:srcRect l="2251" r="1167" b="-1"/>
          <a:stretch/>
        </p:blipFill>
        <p:spPr>
          <a:xfrm>
            <a:off x="8024326" y="1125617"/>
            <a:ext cx="3480285" cy="5004819"/>
          </a:xfrm>
          <a:prstGeom prst="rect">
            <a:avLst/>
          </a:prstGeom>
          <a:ln>
            <a:noFill/>
          </a:ln>
          <a:effectLst>
            <a:outerShdw blurRad="190500" algn="tl" rotWithShape="0">
              <a:srgbClr val="000000">
                <a:alpha val="70000"/>
              </a:srgbClr>
            </a:outerShdw>
          </a:effectLst>
        </p:spPr>
      </p:pic>
    </p:spTree>
    <p:extLst>
      <p:ext uri="{BB962C8B-B14F-4D97-AF65-F5344CB8AC3E}">
        <p14:creationId xmlns:p14="http://schemas.microsoft.com/office/powerpoint/2010/main" val="13452004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E9402838-B6E8-4E37-862C-7A77EADA206E}"/>
              </a:ext>
            </a:extLst>
          </p:cNvPr>
          <p:cNvPicPr>
            <a:picLocks noChangeAspect="1"/>
          </p:cNvPicPr>
          <p:nvPr/>
        </p:nvPicPr>
        <p:blipFill>
          <a:blip r:embed="rId2"/>
          <a:stretch>
            <a:fillRect/>
          </a:stretch>
        </p:blipFill>
        <p:spPr>
          <a:xfrm>
            <a:off x="2613932" y="228600"/>
            <a:ext cx="8401050" cy="6629400"/>
          </a:xfrm>
          <a:prstGeom prst="rect">
            <a:avLst/>
          </a:prstGeom>
        </p:spPr>
      </p:pic>
    </p:spTree>
    <p:extLst>
      <p:ext uri="{BB962C8B-B14F-4D97-AF65-F5344CB8AC3E}">
        <p14:creationId xmlns:p14="http://schemas.microsoft.com/office/powerpoint/2010/main" val="516824830"/>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1156</TotalTime>
  <Words>1554</Words>
  <Application>Microsoft Office PowerPoint</Application>
  <PresentationFormat>Widescreen</PresentationFormat>
  <Paragraphs>102</Paragraphs>
  <Slides>13</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Wisp</vt:lpstr>
      <vt:lpstr>PowerPoint Presentation</vt:lpstr>
      <vt:lpstr>DEPRESSION</vt:lpstr>
      <vt:lpstr>What is depression</vt:lpstr>
      <vt:lpstr>Who is affected by depression</vt:lpstr>
      <vt:lpstr>Facts about depression</vt:lpstr>
      <vt:lpstr>DEPRESSION VS SADNESS</vt:lpstr>
      <vt:lpstr>Causes of depression</vt:lpstr>
      <vt:lpstr>Most common symptoms of depression</vt:lpstr>
      <vt:lpstr>Types of depression include</vt:lpstr>
      <vt:lpstr>Biological depression</vt:lpstr>
      <vt:lpstr>Situational depression</vt:lpstr>
      <vt:lpstr>Treatment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Bibiana Szanto</cp:lastModifiedBy>
  <cp:revision>64</cp:revision>
  <dcterms:created xsi:type="dcterms:W3CDTF">2021-03-28T16:02:56Z</dcterms:created>
  <dcterms:modified xsi:type="dcterms:W3CDTF">2021-04-08T16:43:43Z</dcterms:modified>
</cp:coreProperties>
</file>