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handoutMasterIdLst>
    <p:handoutMasterId r:id="rId7"/>
  </p:handoutMasterIdLst>
  <p:sldIdLst>
    <p:sldId id="257" r:id="rId5"/>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69012ECD-51FC-41F1-AA8D-1B2483CD663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986" autoAdjust="0"/>
    <p:restoredTop sz="94713" autoAdjust="0"/>
  </p:normalViewPr>
  <p:slideViewPr>
    <p:cSldViewPr snapToGrid="0">
      <p:cViewPr>
        <p:scale>
          <a:sx n="30" d="100"/>
          <a:sy n="30" d="100"/>
        </p:scale>
        <p:origin x="-154" y="-2947"/>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showGuides="1">
      <p:cViewPr varScale="1">
        <p:scale>
          <a:sx n="65" d="100"/>
          <a:sy n="65" d="100"/>
        </p:scale>
        <p:origin x="2796"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3200" b="1" i="0" u="none" strike="noStrike" kern="1200" spc="0" baseline="0">
                <a:solidFill>
                  <a:schemeClr val="tx1">
                    <a:lumMod val="65000"/>
                    <a:lumOff val="35000"/>
                  </a:schemeClr>
                </a:solidFill>
                <a:latin typeface="+mn-lt"/>
                <a:ea typeface="+mn-ea"/>
                <a:cs typeface="+mn-cs"/>
              </a:defRPr>
            </a:pPr>
            <a:r>
              <a:rPr lang="en-US" sz="3200" b="1" dirty="0"/>
              <a:t>Figure 1: Relationship between exercise sessions</a:t>
            </a:r>
          </a:p>
          <a:p>
            <a:pPr>
              <a:defRPr sz="3200" b="1"/>
            </a:pPr>
            <a:r>
              <a:rPr lang="en-US" sz="3200" b="1" dirty="0"/>
              <a:t> and grip strength gain</a:t>
            </a:r>
          </a:p>
        </c:rich>
      </c:tx>
      <c:layout>
        <c:manualLayout>
          <c:xMode val="edge"/>
          <c:yMode val="edge"/>
          <c:x val="0.24194444444444443"/>
          <c:y val="2.6103982645579032E-2"/>
        </c:manualLayout>
      </c:layout>
      <c:overlay val="0"/>
      <c:spPr>
        <a:noFill/>
        <a:ln>
          <a:noFill/>
        </a:ln>
        <a:effectLst/>
      </c:spPr>
      <c:txPr>
        <a:bodyPr rot="0" spcFirstLastPara="1" vertOverflow="ellipsis" vert="horz" wrap="square" anchor="ctr" anchorCtr="1"/>
        <a:lstStyle/>
        <a:p>
          <a:pPr>
            <a:defRPr sz="32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0.10235533058367705"/>
          <c:y val="0.20218404691755815"/>
          <c:w val="0.84847800274965635"/>
          <c:h val="0.66833444395159758"/>
        </c:manualLayout>
      </c:layout>
      <c:scatterChart>
        <c:scatterStyle val="lineMarker"/>
        <c:varyColors val="0"/>
        <c:ser>
          <c:idx val="0"/>
          <c:order val="0"/>
          <c:spPr>
            <a:ln w="19050" cap="rnd">
              <a:noFill/>
              <a:round/>
            </a:ln>
            <a:effectLst/>
          </c:spPr>
          <c:marker>
            <c:symbol val="circle"/>
            <c:size val="5"/>
            <c:spPr>
              <a:solidFill>
                <a:schemeClr val="accent1"/>
              </a:solidFill>
              <a:ln w="9525">
                <a:solidFill>
                  <a:schemeClr val="accent1"/>
                </a:solidFill>
              </a:ln>
              <a:effectLst/>
            </c:spPr>
          </c:marker>
          <c:xVal>
            <c:numRef>
              <c:f>Sheet1!$V$2:$V$36</c:f>
              <c:numCache>
                <c:formatCode>General</c:formatCode>
                <c:ptCount val="35"/>
                <c:pt idx="0">
                  <c:v>84</c:v>
                </c:pt>
                <c:pt idx="1">
                  <c:v>84</c:v>
                </c:pt>
                <c:pt idx="2">
                  <c:v>69</c:v>
                </c:pt>
                <c:pt idx="3">
                  <c:v>74</c:v>
                </c:pt>
                <c:pt idx="4">
                  <c:v>31</c:v>
                </c:pt>
                <c:pt idx="5">
                  <c:v>65</c:v>
                </c:pt>
                <c:pt idx="6">
                  <c:v>84</c:v>
                </c:pt>
                <c:pt idx="7">
                  <c:v>84</c:v>
                </c:pt>
                <c:pt idx="8">
                  <c:v>70</c:v>
                </c:pt>
                <c:pt idx="9">
                  <c:v>84</c:v>
                </c:pt>
                <c:pt idx="10">
                  <c:v>84</c:v>
                </c:pt>
                <c:pt idx="11">
                  <c:v>82</c:v>
                </c:pt>
                <c:pt idx="12">
                  <c:v>80</c:v>
                </c:pt>
                <c:pt idx="13">
                  <c:v>69</c:v>
                </c:pt>
                <c:pt idx="14">
                  <c:v>71</c:v>
                </c:pt>
                <c:pt idx="15">
                  <c:v>79</c:v>
                </c:pt>
                <c:pt idx="16">
                  <c:v>84</c:v>
                </c:pt>
                <c:pt idx="17">
                  <c:v>76</c:v>
                </c:pt>
                <c:pt idx="18">
                  <c:v>79</c:v>
                </c:pt>
                <c:pt idx="19">
                  <c:v>84</c:v>
                </c:pt>
                <c:pt idx="20">
                  <c:v>84</c:v>
                </c:pt>
                <c:pt idx="21">
                  <c:v>84</c:v>
                </c:pt>
                <c:pt idx="22">
                  <c:v>84</c:v>
                </c:pt>
                <c:pt idx="23">
                  <c:v>43</c:v>
                </c:pt>
                <c:pt idx="24">
                  <c:v>21</c:v>
                </c:pt>
                <c:pt idx="25">
                  <c:v>53</c:v>
                </c:pt>
                <c:pt idx="26">
                  <c:v>21</c:v>
                </c:pt>
                <c:pt idx="27">
                  <c:v>84</c:v>
                </c:pt>
                <c:pt idx="28">
                  <c:v>12</c:v>
                </c:pt>
                <c:pt idx="29">
                  <c:v>41</c:v>
                </c:pt>
                <c:pt idx="30">
                  <c:v>28</c:v>
                </c:pt>
                <c:pt idx="31">
                  <c:v>31</c:v>
                </c:pt>
                <c:pt idx="32">
                  <c:v>58</c:v>
                </c:pt>
                <c:pt idx="33">
                  <c:v>58</c:v>
                </c:pt>
                <c:pt idx="34">
                  <c:v>12</c:v>
                </c:pt>
              </c:numCache>
            </c:numRef>
          </c:xVal>
          <c:yVal>
            <c:numRef>
              <c:f>Sheet1!$W$2:$W$36</c:f>
              <c:numCache>
                <c:formatCode>General</c:formatCode>
                <c:ptCount val="35"/>
                <c:pt idx="0">
                  <c:v>6.5</c:v>
                </c:pt>
                <c:pt idx="1">
                  <c:v>10</c:v>
                </c:pt>
                <c:pt idx="2">
                  <c:v>8</c:v>
                </c:pt>
                <c:pt idx="3">
                  <c:v>8.3000000000000007</c:v>
                </c:pt>
                <c:pt idx="4">
                  <c:v>1.3</c:v>
                </c:pt>
                <c:pt idx="5">
                  <c:v>4.3</c:v>
                </c:pt>
                <c:pt idx="6">
                  <c:v>3</c:v>
                </c:pt>
                <c:pt idx="7">
                  <c:v>4</c:v>
                </c:pt>
                <c:pt idx="8">
                  <c:v>3.8</c:v>
                </c:pt>
                <c:pt idx="9">
                  <c:v>4.5</c:v>
                </c:pt>
                <c:pt idx="10">
                  <c:v>7.5</c:v>
                </c:pt>
                <c:pt idx="11">
                  <c:v>7</c:v>
                </c:pt>
                <c:pt idx="12">
                  <c:v>15</c:v>
                </c:pt>
                <c:pt idx="13">
                  <c:v>8.5</c:v>
                </c:pt>
                <c:pt idx="14">
                  <c:v>10</c:v>
                </c:pt>
                <c:pt idx="15">
                  <c:v>7.5</c:v>
                </c:pt>
                <c:pt idx="16">
                  <c:v>8.6999999999999993</c:v>
                </c:pt>
                <c:pt idx="17">
                  <c:v>5</c:v>
                </c:pt>
                <c:pt idx="18">
                  <c:v>4</c:v>
                </c:pt>
                <c:pt idx="19">
                  <c:v>6.5</c:v>
                </c:pt>
                <c:pt idx="20">
                  <c:v>7</c:v>
                </c:pt>
                <c:pt idx="21">
                  <c:v>9.5</c:v>
                </c:pt>
                <c:pt idx="22">
                  <c:v>5</c:v>
                </c:pt>
                <c:pt idx="23">
                  <c:v>2</c:v>
                </c:pt>
                <c:pt idx="24">
                  <c:v>0</c:v>
                </c:pt>
                <c:pt idx="25">
                  <c:v>3</c:v>
                </c:pt>
                <c:pt idx="26">
                  <c:v>2.8</c:v>
                </c:pt>
                <c:pt idx="27">
                  <c:v>3.5</c:v>
                </c:pt>
                <c:pt idx="28">
                  <c:v>1</c:v>
                </c:pt>
                <c:pt idx="29">
                  <c:v>2.5</c:v>
                </c:pt>
                <c:pt idx="30">
                  <c:v>2</c:v>
                </c:pt>
                <c:pt idx="31">
                  <c:v>2.5</c:v>
                </c:pt>
                <c:pt idx="32">
                  <c:v>4.5</c:v>
                </c:pt>
                <c:pt idx="33">
                  <c:v>4.5</c:v>
                </c:pt>
                <c:pt idx="34">
                  <c:v>0.5</c:v>
                </c:pt>
              </c:numCache>
            </c:numRef>
          </c:yVal>
          <c:smooth val="0"/>
          <c:extLst>
            <c:ext xmlns:c16="http://schemas.microsoft.com/office/drawing/2014/chart" uri="{C3380CC4-5D6E-409C-BE32-E72D297353CC}">
              <c16:uniqueId val="{00000000-50C8-974E-92C6-1685442B9F0F}"/>
            </c:ext>
          </c:extLst>
        </c:ser>
        <c:dLbls>
          <c:showLegendKey val="0"/>
          <c:showVal val="0"/>
          <c:showCatName val="0"/>
          <c:showSerName val="0"/>
          <c:showPercent val="0"/>
          <c:showBubbleSize val="0"/>
        </c:dLbls>
        <c:axId val="313805000"/>
        <c:axId val="313807744"/>
      </c:scatterChart>
      <c:valAx>
        <c:axId val="313805000"/>
        <c:scaling>
          <c:orientation val="minMax"/>
        </c:scaling>
        <c:delete val="0"/>
        <c:axPos val="b"/>
        <c:majorGridlines>
          <c:spPr>
            <a:ln w="9525" cap="flat" cmpd="sng" algn="ctr">
              <a:solidFill>
                <a:schemeClr val="tx1">
                  <a:lumMod val="15000"/>
                  <a:lumOff val="85000"/>
                </a:schemeClr>
              </a:solidFill>
              <a:round/>
            </a:ln>
            <a:effectLst/>
          </c:spPr>
        </c:majorGridlines>
        <c:title>
          <c:tx>
            <c:rich>
              <a:bodyPr rot="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r>
                  <a:rPr lang="en-US" sz="3200"/>
                  <a:t>Number of Completed Sessions</a:t>
                </a:r>
              </a:p>
            </c:rich>
          </c:tx>
          <c:overlay val="0"/>
          <c:spPr>
            <a:noFill/>
            <a:ln>
              <a:noFill/>
            </a:ln>
            <a:effectLst/>
          </c:spPr>
          <c:txPr>
            <a:bodyPr rot="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13807744"/>
        <c:crosses val="autoZero"/>
        <c:crossBetween val="midCat"/>
      </c:valAx>
      <c:valAx>
        <c:axId val="313807744"/>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r>
                  <a:rPr lang="en-US" sz="3200"/>
                  <a:t>Mean Grip Strength Gain (kg)</a:t>
                </a:r>
              </a:p>
            </c:rich>
          </c:tx>
          <c:overlay val="0"/>
          <c:spPr>
            <a:noFill/>
            <a:ln>
              <a:noFill/>
            </a:ln>
            <a:effectLst/>
          </c:spPr>
          <c:txPr>
            <a:bodyPr rot="-5400000" spcFirstLastPara="1" vertOverflow="ellipsis" vert="horz" wrap="square" anchor="ctr" anchorCtr="1"/>
            <a:lstStyle/>
            <a:p>
              <a:pPr>
                <a:defRPr sz="3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13805000"/>
        <c:crosses val="autoZero"/>
        <c:crossBetween val="midCat"/>
      </c:valAx>
      <c:spPr>
        <a:solidFill>
          <a:srgbClr val="FFFF00">
            <a:lumMod val="20000"/>
            <a:lumOff val="80000"/>
          </a:srgbClr>
        </a:solidFill>
        <a:ln>
          <a:noFill/>
        </a:ln>
        <a:effectLst/>
      </c:spPr>
    </c:plotArea>
    <c:plotVisOnly val="1"/>
    <c:dispBlanksAs val="gap"/>
    <c:showDLblsOverMax val="0"/>
  </c:chart>
  <c:spPr>
    <a:noFill/>
    <a:ln>
      <a:noFill/>
    </a:ln>
    <a:effectLst/>
  </c:spPr>
  <c:txPr>
    <a:bodyPr/>
    <a:lstStyle/>
    <a:p>
      <a:pPr>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1C0B079-A316-4C9B-B165-DF9EA8325D2C}" type="datetimeFigureOut">
              <a:rPr lang="en-US" smtClean="0"/>
              <a:t>8/8/2020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6BA0EAE6-B4B6-49B7-9049-B371250BE0F4}" type="slidenum">
              <a:rPr lang="en-US" smtClean="0"/>
              <a:t>‹#›</a:t>
            </a:fld>
            <a:endParaRPr lang="en-US"/>
          </a:p>
        </p:txBody>
      </p:sp>
    </p:spTree>
    <p:extLst>
      <p:ext uri="{BB962C8B-B14F-4D97-AF65-F5344CB8AC3E}">
        <p14:creationId xmlns:p14="http://schemas.microsoft.com/office/powerpoint/2010/main" val="14724663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F28AB8-57D1-494F-9851-055AD867E790}" type="datetimeFigureOut">
              <a:rPr lang="en-US" smtClean="0"/>
              <a:t>8/8/2020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C7F044-5458-4B2E-BFA0-52AAA1C529D4}" type="slidenum">
              <a:rPr lang="en-US" smtClean="0"/>
              <a:t>‹#›</a:t>
            </a:fld>
            <a:endParaRPr lang="en-US"/>
          </a:p>
        </p:txBody>
      </p:sp>
    </p:spTree>
    <p:extLst>
      <p:ext uri="{BB962C8B-B14F-4D97-AF65-F5344CB8AC3E}">
        <p14:creationId xmlns:p14="http://schemas.microsoft.com/office/powerpoint/2010/main" val="1624808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7C7F044-5458-4B2E-BFA0-52AAA1C529D4}" type="slidenum">
              <a:rPr lang="en-US" smtClean="0"/>
              <a:t>1</a:t>
            </a:fld>
            <a:endParaRPr lang="en-US"/>
          </a:p>
        </p:txBody>
      </p:sp>
    </p:spTree>
    <p:extLst>
      <p:ext uri="{BB962C8B-B14F-4D97-AF65-F5344CB8AC3E}">
        <p14:creationId xmlns:p14="http://schemas.microsoft.com/office/powerpoint/2010/main" val="607773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ster">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1" name="Text Placeholder 6"/>
          <p:cNvSpPr>
            <a:spLocks noGrp="1"/>
          </p:cNvSpPr>
          <p:nvPr>
            <p:ph type="body" sz="quarter" idx="36"/>
          </p:nvPr>
        </p:nvSpPr>
        <p:spPr bwMode="auto">
          <a:xfrm>
            <a:off x="1158240" y="4093905"/>
            <a:ext cx="30174412" cy="646331"/>
          </a:xfrm>
        </p:spPr>
        <p:txBody>
          <a:bodyPr anchor="ctr">
            <a:noAutofit/>
          </a:bodyPr>
          <a:lstStyle>
            <a:lvl1pPr marL="0" indent="0">
              <a:spcBef>
                <a:spcPts val="0"/>
              </a:spcBef>
              <a:buNone/>
              <a:defRPr sz="3600">
                <a:solidFill>
                  <a:schemeClr val="bg1">
                    <a:lumMod val="75000"/>
                  </a:schemeClr>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a:t>Click to edit Master text styles</a:t>
            </a:r>
          </a:p>
        </p:txBody>
      </p:sp>
      <p:sp>
        <p:nvSpPr>
          <p:cNvPr id="7" name="Text Placeholder 6"/>
          <p:cNvSpPr>
            <a:spLocks noGrp="1"/>
          </p:cNvSpPr>
          <p:nvPr>
            <p:ph type="body" sz="quarter" idx="13" hasCustomPrompt="1"/>
          </p:nvPr>
        </p:nvSpPr>
        <p:spPr>
          <a:xfrm>
            <a:off x="1143000" y="5669280"/>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9" name="Text Placeholder 8"/>
          <p:cNvSpPr>
            <a:spLocks noGrp="1"/>
          </p:cNvSpPr>
          <p:nvPr>
            <p:ph type="body" sz="quarter" idx="39" hasCustomPrompt="1"/>
          </p:nvPr>
        </p:nvSpPr>
        <p:spPr bwMode="ltGray">
          <a:xfrm>
            <a:off x="1143000" y="7114032"/>
            <a:ext cx="12801600" cy="2732574"/>
          </a:xfrm>
          <a:solidFill>
            <a:schemeClr val="tx2">
              <a:lumMod val="10000"/>
              <a:lumOff val="90000"/>
            </a:schemeClr>
          </a:solidFill>
        </p:spPr>
        <p:txBody>
          <a:bodyPr lIns="365760" rIns="365760" anchor="ctr">
            <a:noAutofit/>
          </a:bodyPr>
          <a:lstStyle>
            <a:lvl1pPr marL="0" indent="0">
              <a:spcBef>
                <a:spcPts val="1200"/>
              </a:spcBef>
              <a:buFont typeface="Arial" panose="020B0604020202020204" pitchFamily="34" charset="0"/>
              <a:buNone/>
              <a:defRPr sz="4400" baseline="0"/>
            </a:lvl1pPr>
            <a:lvl2pPr marL="571500" indent="-571500">
              <a:spcBef>
                <a:spcPts val="1200"/>
              </a:spcBef>
              <a:buFont typeface="Arial" panose="020B0604020202020204" pitchFamily="34" charset="0"/>
              <a:buChar char="•"/>
              <a:defRPr sz="4400"/>
            </a:lvl2pPr>
            <a:lvl3pPr marL="571500" indent="-571500">
              <a:spcBef>
                <a:spcPts val="1200"/>
              </a:spcBef>
              <a:buFont typeface="Arial" panose="020B0604020202020204" pitchFamily="34" charset="0"/>
              <a:buChar char="•"/>
              <a:defRPr sz="4400"/>
            </a:lvl3pPr>
            <a:lvl4pPr marL="0" indent="0">
              <a:spcBef>
                <a:spcPts val="1200"/>
              </a:spcBef>
              <a:buNone/>
              <a:defRPr sz="4400"/>
            </a:lvl4pPr>
            <a:lvl5pPr marL="0" indent="0">
              <a:spcBef>
                <a:spcPts val="1200"/>
              </a:spcBef>
              <a:buNone/>
              <a:defRPr sz="4400"/>
            </a:lvl5pPr>
            <a:lvl6pPr marL="0" indent="0">
              <a:spcBef>
                <a:spcPts val="1200"/>
              </a:spcBef>
              <a:buNone/>
              <a:defRPr sz="4400"/>
            </a:lvl6pPr>
            <a:lvl7pPr marL="0" indent="0">
              <a:spcBef>
                <a:spcPts val="1200"/>
              </a:spcBef>
              <a:buNone/>
              <a:defRPr sz="4400"/>
            </a:lvl7pPr>
            <a:lvl8pPr marL="0" indent="0">
              <a:spcBef>
                <a:spcPts val="1200"/>
              </a:spcBef>
              <a:buNone/>
              <a:defRPr sz="4400"/>
            </a:lvl8pPr>
            <a:lvl9pPr marL="0" indent="0">
              <a:spcBef>
                <a:spcPts val="1200"/>
              </a:spcBef>
              <a:buNone/>
              <a:defRPr sz="4400"/>
            </a:lvl9pPr>
          </a:lstStyle>
          <a:p>
            <a:pPr lvl="0"/>
            <a:r>
              <a:rPr lang="en-US" dirty="0"/>
              <a:t>Add your question or a statement of the problem here</a:t>
            </a:r>
          </a:p>
        </p:txBody>
      </p:sp>
      <p:sp>
        <p:nvSpPr>
          <p:cNvPr id="36" name="Text Placeholder 6"/>
          <p:cNvSpPr>
            <a:spLocks noGrp="1"/>
          </p:cNvSpPr>
          <p:nvPr>
            <p:ph type="body" sz="quarter" idx="37" hasCustomPrompt="1"/>
          </p:nvPr>
        </p:nvSpPr>
        <p:spPr>
          <a:xfrm>
            <a:off x="1143000" y="10497312"/>
            <a:ext cx="12801600" cy="128016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7" name="Content Placeholder 17"/>
          <p:cNvSpPr>
            <a:spLocks noGrp="1"/>
          </p:cNvSpPr>
          <p:nvPr>
            <p:ph sz="quarter" idx="38" hasCustomPrompt="1"/>
          </p:nvPr>
        </p:nvSpPr>
        <p:spPr>
          <a:xfrm>
            <a:off x="1143000" y="11868912"/>
            <a:ext cx="12801600" cy="280750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11" name="Text Placeholder 6"/>
          <p:cNvSpPr>
            <a:spLocks noGrp="1"/>
          </p:cNvSpPr>
          <p:nvPr>
            <p:ph type="body" sz="quarter" idx="17" hasCustomPrompt="1"/>
          </p:nvPr>
        </p:nvSpPr>
        <p:spPr>
          <a:xfrm>
            <a:off x="1143000" y="1495044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0" name="Content Placeholder 17"/>
          <p:cNvSpPr>
            <a:spLocks noGrp="1"/>
          </p:cNvSpPr>
          <p:nvPr>
            <p:ph sz="quarter" idx="25" hasCustomPrompt="1"/>
          </p:nvPr>
        </p:nvSpPr>
        <p:spPr>
          <a:xfrm>
            <a:off x="1143000" y="16440912"/>
            <a:ext cx="12801600" cy="6027461"/>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3" name="Text Placeholder 6"/>
          <p:cNvSpPr>
            <a:spLocks noGrp="1"/>
          </p:cNvSpPr>
          <p:nvPr>
            <p:ph type="body" sz="quarter" idx="19" hasCustomPrompt="1"/>
          </p:nvPr>
        </p:nvSpPr>
        <p:spPr>
          <a:xfrm>
            <a:off x="11430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1" name="Content Placeholder 17"/>
          <p:cNvSpPr>
            <a:spLocks noGrp="1"/>
          </p:cNvSpPr>
          <p:nvPr>
            <p:ph sz="quarter" idx="26" hasCustomPrompt="1"/>
          </p:nvPr>
        </p:nvSpPr>
        <p:spPr>
          <a:xfrm>
            <a:off x="11430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15" name="Text Placeholder 6"/>
          <p:cNvSpPr>
            <a:spLocks noGrp="1"/>
          </p:cNvSpPr>
          <p:nvPr>
            <p:ph type="body" sz="quarter" idx="21" hasCustomPrompt="1"/>
          </p:nvPr>
        </p:nvSpPr>
        <p:spPr>
          <a:xfrm>
            <a:off x="1554480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2" name="Content Placeholder 17"/>
          <p:cNvSpPr>
            <a:spLocks noGrp="1"/>
          </p:cNvSpPr>
          <p:nvPr>
            <p:ph sz="quarter" idx="27" hasCustomPrompt="1"/>
          </p:nvPr>
        </p:nvSpPr>
        <p:spPr>
          <a:xfrm>
            <a:off x="15544800" y="7114032"/>
            <a:ext cx="12801600" cy="679555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38" name="Text Placeholder 6"/>
          <p:cNvSpPr>
            <a:spLocks noGrp="1"/>
          </p:cNvSpPr>
          <p:nvPr>
            <p:ph type="body" sz="quarter" idx="40" hasCustomPrompt="1"/>
          </p:nvPr>
        </p:nvSpPr>
        <p:spPr>
          <a:xfrm>
            <a:off x="15544800" y="14328648"/>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18" name="Content Placeholder 17"/>
          <p:cNvSpPr>
            <a:spLocks noGrp="1"/>
          </p:cNvSpPr>
          <p:nvPr>
            <p:ph sz="quarter" idx="23" hasCustomPrompt="1"/>
          </p:nvPr>
        </p:nvSpPr>
        <p:spPr>
          <a:xfrm>
            <a:off x="15544800" y="15773399"/>
            <a:ext cx="12801600" cy="6694973"/>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4" name="Text Placeholder 6"/>
          <p:cNvSpPr>
            <a:spLocks noGrp="1"/>
          </p:cNvSpPr>
          <p:nvPr>
            <p:ph type="body" sz="quarter" idx="29" hasCustomPrompt="1"/>
          </p:nvPr>
        </p:nvSpPr>
        <p:spPr>
          <a:xfrm>
            <a:off x="15544800" y="2288743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5" name="Content Placeholder 17"/>
          <p:cNvSpPr>
            <a:spLocks noGrp="1"/>
          </p:cNvSpPr>
          <p:nvPr>
            <p:ph sz="quarter" idx="30" hasCustomPrompt="1"/>
          </p:nvPr>
        </p:nvSpPr>
        <p:spPr>
          <a:xfrm>
            <a:off x="15544800" y="24332184"/>
            <a:ext cx="12801600" cy="729691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6" name="Text Placeholder 6"/>
          <p:cNvSpPr>
            <a:spLocks noGrp="1"/>
          </p:cNvSpPr>
          <p:nvPr>
            <p:ph type="body" sz="quarter" idx="31" hasCustomPrompt="1"/>
          </p:nvPr>
        </p:nvSpPr>
        <p:spPr>
          <a:xfrm>
            <a:off x="29900880" y="5669280"/>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27" name="Content Placeholder 17"/>
          <p:cNvSpPr>
            <a:spLocks noGrp="1"/>
          </p:cNvSpPr>
          <p:nvPr>
            <p:ph sz="quarter" idx="32" hasCustomPrompt="1"/>
          </p:nvPr>
        </p:nvSpPr>
        <p:spPr>
          <a:xfrm>
            <a:off x="29900880" y="7114032"/>
            <a:ext cx="12801600" cy="731520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a:p>
            <a:pPr lvl="6"/>
            <a:r>
              <a:rPr lang="en-US" dirty="0"/>
              <a:t>Seven</a:t>
            </a:r>
          </a:p>
          <a:p>
            <a:pPr lvl="7"/>
            <a:r>
              <a:rPr lang="en-US" dirty="0"/>
              <a:t>Eight</a:t>
            </a:r>
          </a:p>
          <a:p>
            <a:pPr lvl="8"/>
            <a:r>
              <a:rPr lang="en-US" dirty="0"/>
              <a:t>Nine</a:t>
            </a:r>
          </a:p>
        </p:txBody>
      </p:sp>
      <p:sp>
        <p:nvSpPr>
          <p:cNvPr id="28" name="Content Placeholder 17"/>
          <p:cNvSpPr>
            <a:spLocks noGrp="1"/>
          </p:cNvSpPr>
          <p:nvPr>
            <p:ph sz="quarter" idx="33" hasCustomPrompt="1"/>
          </p:nvPr>
        </p:nvSpPr>
        <p:spPr>
          <a:xfrm>
            <a:off x="29900880" y="14914834"/>
            <a:ext cx="12801600" cy="4538610"/>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39" name="Text Placeholder 6"/>
          <p:cNvSpPr>
            <a:spLocks noGrp="1"/>
          </p:cNvSpPr>
          <p:nvPr>
            <p:ph type="body" sz="quarter" idx="41" hasCustomPrompt="1"/>
          </p:nvPr>
        </p:nvSpPr>
        <p:spPr>
          <a:xfrm>
            <a:off x="29900880" y="19767596"/>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40" name="Content Placeholder 17"/>
          <p:cNvSpPr>
            <a:spLocks noGrp="1"/>
          </p:cNvSpPr>
          <p:nvPr>
            <p:ph sz="quarter" idx="42" hasCustomPrompt="1"/>
          </p:nvPr>
        </p:nvSpPr>
        <p:spPr>
          <a:xfrm>
            <a:off x="29900880" y="21212348"/>
            <a:ext cx="12801600" cy="4344786"/>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p:txBody>
      </p:sp>
      <p:sp>
        <p:nvSpPr>
          <p:cNvPr id="29" name="Text Placeholder 6"/>
          <p:cNvSpPr>
            <a:spLocks noGrp="1"/>
          </p:cNvSpPr>
          <p:nvPr>
            <p:ph type="body" sz="quarter" idx="34" hasCustomPrompt="1"/>
          </p:nvPr>
        </p:nvSpPr>
        <p:spPr>
          <a:xfrm>
            <a:off x="29900880" y="25722072"/>
            <a:ext cx="12801600" cy="1219200"/>
          </a:xfrm>
          <a:prstGeom prst="rect">
            <a:avLst/>
          </a:prstGeom>
          <a:gradFill>
            <a:gsLst>
              <a:gs pos="0">
                <a:schemeClr val="tx1">
                  <a:lumMod val="65000"/>
                  <a:lumOff val="35000"/>
                </a:schemeClr>
              </a:gs>
              <a:gs pos="91000">
                <a:schemeClr val="accent1"/>
              </a:gs>
              <a:gs pos="90000">
                <a:schemeClr val="tx1">
                  <a:lumMod val="65000"/>
                  <a:lumOff val="35000"/>
                </a:schemeClr>
              </a:gs>
              <a:gs pos="100000">
                <a:schemeClr val="accent1"/>
              </a:gs>
            </a:gsLst>
            <a:lin ang="5400000" scaled="1"/>
          </a:gradFill>
        </p:spPr>
        <p:txBody>
          <a:bodyPr lIns="365760" anchor="ctr">
            <a:noAutofit/>
          </a:bodyPr>
          <a:lstStyle>
            <a:lvl1pPr marL="0" indent="0" algn="ctr">
              <a:spcBef>
                <a:spcPts val="0"/>
              </a:spcBef>
              <a:buNone/>
              <a:defRPr sz="5400" cap="none" baseline="0">
                <a:solidFill>
                  <a:schemeClr val="bg1"/>
                </a:solidFill>
                <a:latin typeface="+mj-lt"/>
              </a:defRPr>
            </a:lvl1pPr>
            <a:lvl2pPr marL="0" indent="0">
              <a:spcBef>
                <a:spcPts val="0"/>
              </a:spcBef>
              <a:buNone/>
              <a:defRPr sz="6000" cap="all" baseline="0">
                <a:solidFill>
                  <a:schemeClr val="bg1"/>
                </a:solidFill>
                <a:latin typeface="+mj-lt"/>
              </a:defRPr>
            </a:lvl2pPr>
            <a:lvl3pPr marL="0" indent="0">
              <a:spcBef>
                <a:spcPts val="0"/>
              </a:spcBef>
              <a:buNone/>
              <a:defRPr sz="6000" cap="all" baseline="0">
                <a:solidFill>
                  <a:schemeClr val="bg1"/>
                </a:solidFill>
                <a:latin typeface="+mj-lt"/>
              </a:defRPr>
            </a:lvl3pPr>
            <a:lvl4pPr marL="0" indent="0">
              <a:spcBef>
                <a:spcPts val="0"/>
              </a:spcBef>
              <a:buNone/>
              <a:defRPr sz="6000" cap="all" baseline="0">
                <a:solidFill>
                  <a:schemeClr val="bg1"/>
                </a:solidFill>
                <a:latin typeface="+mj-lt"/>
              </a:defRPr>
            </a:lvl4pPr>
            <a:lvl5pPr marL="0" indent="0">
              <a:spcBef>
                <a:spcPts val="0"/>
              </a:spcBef>
              <a:buNone/>
              <a:defRPr sz="6000" cap="all" baseline="0">
                <a:solidFill>
                  <a:schemeClr val="bg1"/>
                </a:solidFill>
                <a:latin typeface="+mj-lt"/>
              </a:defRPr>
            </a:lvl5pPr>
            <a:lvl6pPr marL="0" indent="0">
              <a:spcBef>
                <a:spcPts val="0"/>
              </a:spcBef>
              <a:buNone/>
              <a:defRPr sz="6000" cap="all" baseline="0">
                <a:solidFill>
                  <a:schemeClr val="bg1"/>
                </a:solidFill>
                <a:latin typeface="+mj-lt"/>
              </a:defRPr>
            </a:lvl6pPr>
            <a:lvl7pPr marL="0" indent="0">
              <a:spcBef>
                <a:spcPts val="0"/>
              </a:spcBef>
              <a:buNone/>
              <a:defRPr sz="6000" cap="all" baseline="0">
                <a:solidFill>
                  <a:schemeClr val="bg1"/>
                </a:solidFill>
                <a:latin typeface="+mj-lt"/>
              </a:defRPr>
            </a:lvl7pPr>
            <a:lvl8pPr marL="0" indent="0">
              <a:spcBef>
                <a:spcPts val="0"/>
              </a:spcBef>
              <a:buNone/>
              <a:defRPr sz="6000" cap="all" baseline="0">
                <a:solidFill>
                  <a:schemeClr val="bg1"/>
                </a:solidFill>
                <a:latin typeface="+mj-lt"/>
              </a:defRPr>
            </a:lvl8pPr>
            <a:lvl9pPr marL="0" indent="0">
              <a:spcBef>
                <a:spcPts val="0"/>
              </a:spcBef>
              <a:buNone/>
              <a:defRPr sz="6000" cap="all" baseline="0">
                <a:solidFill>
                  <a:schemeClr val="bg1"/>
                </a:solidFill>
                <a:latin typeface="+mj-lt"/>
              </a:defRPr>
            </a:lvl9pPr>
          </a:lstStyle>
          <a:p>
            <a:pPr lvl="0"/>
            <a:r>
              <a:rPr lang="en-US" dirty="0"/>
              <a:t>Heading</a:t>
            </a:r>
          </a:p>
        </p:txBody>
      </p:sp>
      <p:sp>
        <p:nvSpPr>
          <p:cNvPr id="30" name="Content Placeholder 17"/>
          <p:cNvSpPr>
            <a:spLocks noGrp="1"/>
          </p:cNvSpPr>
          <p:nvPr>
            <p:ph sz="quarter" idx="35" hasCustomPrompt="1"/>
          </p:nvPr>
        </p:nvSpPr>
        <p:spPr>
          <a:xfrm>
            <a:off x="29900880" y="27166824"/>
            <a:ext cx="12801600" cy="4462272"/>
          </a:xfrm>
        </p:spPr>
        <p:txBody>
          <a:bodyPr lIns="91440" tIns="182880"/>
          <a:lstStyle>
            <a:lvl1pPr>
              <a:defRPr sz="3200" baseline="0"/>
            </a:lvl1pPr>
            <a:lvl2pPr>
              <a:defRPr sz="2800"/>
            </a:lvl2pPr>
            <a:lvl3pPr>
              <a:defRPr sz="2800"/>
            </a:lvl3pPr>
            <a:lvl4pPr>
              <a:defRPr sz="2800"/>
            </a:lvl4pPr>
            <a:lvl5pPr>
              <a:defRPr sz="2800"/>
            </a:lvl5pPr>
            <a:lvl6pPr>
              <a:defRPr sz="2800"/>
            </a:lvl6pPr>
            <a:lvl7pPr>
              <a:defRPr sz="2800"/>
            </a:lvl7pPr>
            <a:lvl8pPr>
              <a:defRPr sz="2800"/>
            </a:lvl8pPr>
            <a:lvl9pPr>
              <a:defRPr sz="2800"/>
            </a:lvl9pPr>
          </a:lstStyle>
          <a:p>
            <a:pPr lvl="0"/>
            <a:r>
              <a:rPr lang="en-US" dirty="0"/>
              <a:t>Use this placeholder to add text or other content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a:t>
            </a:r>
          </a:p>
        </p:txBody>
      </p:sp>
      <p:sp>
        <p:nvSpPr>
          <p:cNvPr id="3" name="Date Placeholder 2"/>
          <p:cNvSpPr>
            <a:spLocks noGrp="1"/>
          </p:cNvSpPr>
          <p:nvPr>
            <p:ph type="dt" sz="half" idx="10"/>
          </p:nvPr>
        </p:nvSpPr>
        <p:spPr/>
        <p:txBody>
          <a:bodyPr/>
          <a:lstStyle/>
          <a:p>
            <a:fld id="{ECAA57DF-1C19-4726-AB84-014692BAD8F5}" type="datetimeFigureOut">
              <a:rPr lang="en-US" smtClean="0"/>
              <a:t>8/8/2020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B4C631-C489-4C11-812F-2172FBEAE82B}" type="slidenum">
              <a:rPr lang="en-US" smtClean="0"/>
              <a:t>‹#›</a:t>
            </a:fld>
            <a:endParaRPr lang="en-US"/>
          </a:p>
        </p:txBody>
      </p:sp>
      <p:sp>
        <p:nvSpPr>
          <p:cNvPr id="8" name="Picture Placeholder 7"/>
          <p:cNvSpPr>
            <a:spLocks noGrp="1"/>
          </p:cNvSpPr>
          <p:nvPr>
            <p:ph type="pic" sz="quarter" idx="43"/>
          </p:nvPr>
        </p:nvSpPr>
        <p:spPr>
          <a:xfrm>
            <a:off x="32270700" y="0"/>
            <a:ext cx="11620500" cy="3842445"/>
          </a:xfrm>
          <a:effectDag name="">
            <a:cont type="tree" name="">
              <a:effect ref="fillLine"/>
              <a:alphaMod>
                <a:cont name="">
                  <a:fill>
                    <a:gradFill>
                      <a:gsLst>
                        <a:gs pos="60000">
                          <a:srgbClr val="000000">
                            <a:alpha val="100000"/>
                          </a:srgbClr>
                        </a:gs>
                        <a:gs pos="97000">
                          <a:srgbClr val="000000">
                            <a:alpha val="0"/>
                          </a:srgbClr>
                        </a:gs>
                      </a:gsLst>
                      <a:lin ang="10800000"/>
                    </a:gradFill>
                  </a:fill>
                </a:cont>
              </a:alphaMod>
            </a:cont>
          </a:effectDag>
        </p:spPr>
        <p:txBody>
          <a:bodyPr lIns="91440" tIns="457200" rIns="91440"/>
          <a:lstStyle>
            <a:lvl1pPr marL="0" indent="0"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145907722"/>
      </p:ext>
    </p:extLst>
  </p:cSld>
  <p:clrMapOvr>
    <a:masterClrMapping/>
  </p:clrMapOvr>
  <p:extLst>
    <p:ext uri="{DCECCB84-F9BA-43D5-87BE-67443E8EF086}">
      <p15:sldGuideLst xmlns:p15="http://schemas.microsoft.com/office/powerpoint/2012/main">
        <p15:guide id="1" pos="9168" userDrawn="1">
          <p15:clr>
            <a:srgbClr val="A4A3A4"/>
          </p15:clr>
        </p15:guide>
        <p15:guide id="2" pos="18480" userDrawn="1">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bwMode="ltGray">
          <a:xfrm>
            <a:off x="0" y="0"/>
            <a:ext cx="43891200" cy="50292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bwMode="auto">
          <a:xfrm>
            <a:off x="1158240" y="685860"/>
            <a:ext cx="30175200" cy="29717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158240" y="6019800"/>
            <a:ext cx="41589960" cy="236296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3000" y="32114698"/>
            <a:ext cx="9875520" cy="457200"/>
          </a:xfrm>
          <a:prstGeom prst="rect">
            <a:avLst/>
          </a:prstGeom>
        </p:spPr>
        <p:txBody>
          <a:bodyPr vert="horz" lIns="91440" tIns="45720" rIns="91440" bIns="45720" rtlCol="0" anchor="ctr"/>
          <a:lstStyle>
            <a:lvl1pPr algn="l">
              <a:defRPr sz="1600">
                <a:solidFill>
                  <a:schemeClr val="tx1">
                    <a:tint val="75000"/>
                  </a:schemeClr>
                </a:solidFill>
              </a:defRPr>
            </a:lvl1pPr>
          </a:lstStyle>
          <a:p>
            <a:fld id="{ECAA57DF-1C19-4726-AB84-014692BAD8F5}" type="datetimeFigureOut">
              <a:rPr lang="en-US" smtClean="0"/>
              <a:pPr/>
              <a:t>8/8/2020</a:t>
            </a:fld>
            <a:endParaRPr lang="en-US"/>
          </a:p>
        </p:txBody>
      </p:sp>
      <p:sp>
        <p:nvSpPr>
          <p:cNvPr id="5" name="Footer Placeholder 4"/>
          <p:cNvSpPr>
            <a:spLocks noGrp="1"/>
          </p:cNvSpPr>
          <p:nvPr>
            <p:ph type="ftr" sz="quarter" idx="3"/>
          </p:nvPr>
        </p:nvSpPr>
        <p:spPr>
          <a:xfrm>
            <a:off x="11018520" y="32114698"/>
            <a:ext cx="21854160" cy="457200"/>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2872680" y="32114698"/>
            <a:ext cx="9875520" cy="457200"/>
          </a:xfrm>
          <a:prstGeom prst="rect">
            <a:avLst/>
          </a:prstGeom>
        </p:spPr>
        <p:txBody>
          <a:bodyPr vert="horz" lIns="91440" tIns="45720" rIns="91440" bIns="45720" rtlCol="0" anchor="ctr"/>
          <a:lstStyle>
            <a:lvl1pPr algn="r">
              <a:defRPr sz="1600">
                <a:solidFill>
                  <a:schemeClr val="tx1">
                    <a:tint val="75000"/>
                  </a:schemeClr>
                </a:solidFill>
              </a:defRPr>
            </a:lvl1pPr>
          </a:lstStyle>
          <a:p>
            <a:fld id="{91B4C631-C489-4C11-812F-2172FBEAE82B}" type="slidenum">
              <a:rPr lang="en-US" smtClean="0"/>
              <a:pPr/>
              <a:t>‹#›</a:t>
            </a:fld>
            <a:endParaRPr lang="en-US"/>
          </a:p>
        </p:txBody>
      </p:sp>
      <p:sp>
        <p:nvSpPr>
          <p:cNvPr id="8" name="Rectangle 7"/>
          <p:cNvSpPr/>
          <p:nvPr userDrawn="1"/>
        </p:nvSpPr>
        <p:spPr bwMode="gray">
          <a:xfrm>
            <a:off x="0" y="3886200"/>
            <a:ext cx="43891200" cy="1143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userDrawn="1"/>
        </p:nvCxnSpPr>
        <p:spPr>
          <a:xfrm>
            <a:off x="0" y="3886200"/>
            <a:ext cx="43891200" cy="0"/>
          </a:xfrm>
          <a:prstGeom prst="line">
            <a:avLst/>
          </a:prstGeom>
          <a:ln w="114300">
            <a:miter lim="800000"/>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08807471"/>
      </p:ext>
    </p:extLst>
  </p:cSld>
  <p:clrMap bg1="lt1" tx1="dk1" bg2="lt2" tx2="dk2" accent1="accent1" accent2="accent2" accent3="accent3" accent4="accent4" accent5="accent5" accent6="accent6" hlink="hlink" folHlink="folHlink"/>
  <p:sldLayoutIdLst>
    <p:sldLayoutId id="2147483672" r:id="rId1"/>
  </p:sldLayoutIdLst>
  <p:txStyles>
    <p:titleStyle>
      <a:lvl1pPr algn="l" defTabSz="4389120" rtl="0" eaLnBrk="1" latinLnBrk="0" hangingPunct="1">
        <a:lnSpc>
          <a:spcPct val="90000"/>
        </a:lnSpc>
        <a:spcBef>
          <a:spcPct val="0"/>
        </a:spcBef>
        <a:buNone/>
        <a:defRPr sz="11500" b="0" kern="1200">
          <a:solidFill>
            <a:schemeClr val="bg1"/>
          </a:solidFill>
          <a:latin typeface="+mj-lt"/>
          <a:ea typeface="+mj-ea"/>
          <a:cs typeface="+mj-cs"/>
        </a:defRPr>
      </a:lvl1pPr>
    </p:titleStyle>
    <p:bodyStyle>
      <a:lvl1pPr marL="45720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800" kern="1200">
          <a:solidFill>
            <a:schemeClr val="tx1"/>
          </a:solidFill>
          <a:latin typeface="+mn-lt"/>
          <a:ea typeface="+mn-ea"/>
          <a:cs typeface="+mn-cs"/>
        </a:defRPr>
      </a:lvl1pPr>
      <a:lvl2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2pPr>
      <a:lvl3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3pPr>
      <a:lvl4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4pPr>
      <a:lvl5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5pPr>
      <a:lvl6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6pPr>
      <a:lvl7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7pPr>
      <a:lvl8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8pPr>
      <a:lvl9pPr marL="1097280" indent="-457200" algn="l" defTabSz="4389120" rtl="0" eaLnBrk="1" latinLnBrk="0" hangingPunct="1">
        <a:lnSpc>
          <a:spcPct val="100000"/>
        </a:lnSpc>
        <a:spcBef>
          <a:spcPts val="1200"/>
        </a:spcBef>
        <a:buClr>
          <a:schemeClr val="bg1">
            <a:lumMod val="65000"/>
          </a:schemeClr>
        </a:buClr>
        <a:buFont typeface="Arial" panose="020B0604020202020204" pitchFamily="34" charset="0"/>
        <a:buChar char="•"/>
        <a:defRPr sz="240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368" userDrawn="1">
          <p15:clr>
            <a:srgbClr val="A4A3A4"/>
          </p15:clr>
        </p15:guide>
        <p15:guide id="2" pos="720" userDrawn="1">
          <p15:clr>
            <a:srgbClr val="A4A3A4"/>
          </p15:clr>
        </p15:guide>
        <p15:guide id="3" pos="26928" userDrawn="1">
          <p15:clr>
            <a:srgbClr val="A4A3A4"/>
          </p15:clr>
        </p15:guide>
        <p15:guide id="4" pos="13824" userDrawn="1">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FKJstVC2mF4&amp;t=207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chart" Target="../charts/char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7F6CFE-30E7-C142-83AB-97E0538D3F05}"/>
              </a:ext>
            </a:extLst>
          </p:cNvPr>
          <p:cNvSpPr>
            <a:spLocks noGrp="1"/>
          </p:cNvSpPr>
          <p:nvPr>
            <p:ph type="title"/>
          </p:nvPr>
        </p:nvSpPr>
        <p:spPr/>
        <p:txBody>
          <a:bodyPr>
            <a:normAutofit fontScale="90000"/>
          </a:bodyPr>
          <a:lstStyle/>
          <a:p>
            <a:r>
              <a:rPr lang="en-US" dirty="0"/>
              <a:t>Body-weight exercise and hand-grip strength </a:t>
            </a:r>
            <a:br>
              <a:rPr lang="en-US" dirty="0"/>
            </a:br>
            <a:r>
              <a:rPr lang="en-US" dirty="0"/>
              <a:t>A feasibility study</a:t>
            </a:r>
          </a:p>
        </p:txBody>
      </p:sp>
      <p:sp>
        <p:nvSpPr>
          <p:cNvPr id="3" name="Text Placeholder 2">
            <a:extLst>
              <a:ext uri="{FF2B5EF4-FFF2-40B4-BE49-F238E27FC236}">
                <a16:creationId xmlns:a16="http://schemas.microsoft.com/office/drawing/2014/main" id="{91D9EA0D-2F08-2B48-9348-F769E7E33481}"/>
              </a:ext>
            </a:extLst>
          </p:cNvPr>
          <p:cNvSpPr>
            <a:spLocks noGrp="1"/>
          </p:cNvSpPr>
          <p:nvPr>
            <p:ph type="body" sz="quarter" idx="36"/>
          </p:nvPr>
        </p:nvSpPr>
        <p:spPr>
          <a:xfrm>
            <a:off x="1187932" y="3842446"/>
            <a:ext cx="30175200" cy="1180046"/>
          </a:xfrm>
        </p:spPr>
        <p:txBody>
          <a:bodyPr/>
          <a:lstStyle/>
          <a:p>
            <a:r>
              <a:rPr lang="en-US" dirty="0"/>
              <a:t>Andrew Robson 1703364 and Dr Simon Williams (PhD, FHEA) Department of Sport and Outdoor Education, University of Wales Trinity St David         </a:t>
            </a:r>
          </a:p>
        </p:txBody>
      </p:sp>
      <p:sp>
        <p:nvSpPr>
          <p:cNvPr id="4" name="Text Placeholder 3">
            <a:extLst>
              <a:ext uri="{FF2B5EF4-FFF2-40B4-BE49-F238E27FC236}">
                <a16:creationId xmlns:a16="http://schemas.microsoft.com/office/drawing/2014/main" id="{93AEC4B7-BE2E-C04D-A0DF-BBD81926A6C0}"/>
              </a:ext>
            </a:extLst>
          </p:cNvPr>
          <p:cNvSpPr>
            <a:spLocks noGrp="1"/>
          </p:cNvSpPr>
          <p:nvPr>
            <p:ph type="body" sz="quarter" idx="13"/>
          </p:nvPr>
        </p:nvSpPr>
        <p:spPr/>
        <p:txBody>
          <a:bodyPr/>
          <a:lstStyle/>
          <a:p>
            <a:r>
              <a:rPr lang="en-US" dirty="0"/>
              <a:t>Introduction</a:t>
            </a:r>
          </a:p>
        </p:txBody>
      </p:sp>
      <p:sp>
        <p:nvSpPr>
          <p:cNvPr id="5" name="Text Placeholder 4">
            <a:extLst>
              <a:ext uri="{FF2B5EF4-FFF2-40B4-BE49-F238E27FC236}">
                <a16:creationId xmlns:a16="http://schemas.microsoft.com/office/drawing/2014/main" id="{2DF62CA4-FB75-214A-917C-CE69F8F2619A}"/>
              </a:ext>
            </a:extLst>
          </p:cNvPr>
          <p:cNvSpPr>
            <a:spLocks noGrp="1"/>
          </p:cNvSpPr>
          <p:nvPr>
            <p:ph type="body" sz="quarter" idx="39"/>
          </p:nvPr>
        </p:nvSpPr>
        <p:spPr>
          <a:xfrm>
            <a:off x="1188720" y="7605931"/>
            <a:ext cx="12801600" cy="11810973"/>
          </a:xfrm>
          <a:noFill/>
        </p:spPr>
        <p:txBody>
          <a:bodyPr/>
          <a:lstStyle/>
          <a:p>
            <a:pPr algn="just"/>
            <a:r>
              <a:rPr lang="en-GB" sz="3200" dirty="0"/>
              <a:t>Studies have demonstrated an association between hand-grip strength and multiple health outcomes </a:t>
            </a:r>
            <a:r>
              <a:rPr lang="en-GB" sz="3200" dirty="0">
                <a:effectLst/>
                <a:ea typeface="Calibri" panose="020F0502020204030204" pitchFamily="34" charset="0"/>
              </a:rPr>
              <a:t>(Normana </a:t>
            </a:r>
            <a:r>
              <a:rPr lang="en-GB" sz="3200" i="1" dirty="0">
                <a:effectLst/>
                <a:ea typeface="Calibri" panose="020F0502020204030204" pitchFamily="34" charset="0"/>
              </a:rPr>
              <a:t>et al.,</a:t>
            </a:r>
            <a:r>
              <a:rPr lang="en-GB" sz="3200" dirty="0">
                <a:effectLst/>
                <a:ea typeface="Calibri" panose="020F0502020204030204" pitchFamily="34" charset="0"/>
              </a:rPr>
              <a:t> 2015)</a:t>
            </a:r>
            <a:r>
              <a:rPr lang="en-GB" sz="3200" dirty="0"/>
              <a:t>. A gradual decline in grip strength has been shown to predict overall lowering of body strength, reduced upper limb function and increased risk of bone fracture and falls in an aging population </a:t>
            </a:r>
            <a:r>
              <a:rPr lang="en-GB" sz="3200" dirty="0">
                <a:effectLst/>
                <a:ea typeface="Calibri" panose="020F0502020204030204" pitchFamily="34" charset="0"/>
              </a:rPr>
              <a:t>(Leong </a:t>
            </a:r>
            <a:r>
              <a:rPr lang="en-GB" sz="3200" i="1" dirty="0">
                <a:effectLst/>
                <a:ea typeface="Calibri" panose="020F0502020204030204" pitchFamily="34" charset="0"/>
              </a:rPr>
              <a:t>et al., </a:t>
            </a:r>
            <a:r>
              <a:rPr lang="en-GB" sz="3200" dirty="0">
                <a:effectLst/>
                <a:ea typeface="Calibri" panose="020F0502020204030204" pitchFamily="34" charset="0"/>
              </a:rPr>
              <a:t>2015). </a:t>
            </a:r>
            <a:r>
              <a:rPr lang="en-GB" sz="3200" dirty="0"/>
              <a:t>Grip strength generally has been shown to decline from about 50 years old and may be associated with an age-related decline in muscle mass (sarcopenia) and is regarded as part of the natural ageing process </a:t>
            </a:r>
            <a:r>
              <a:rPr lang="en-GB" sz="3200" dirty="0">
                <a:effectLst/>
                <a:ea typeface="Calibri" panose="020F0502020204030204" pitchFamily="34" charset="0"/>
              </a:rPr>
              <a:t>(Keller and Engelhardt 2013)</a:t>
            </a:r>
            <a:r>
              <a:rPr lang="en-GB" sz="3200" dirty="0"/>
              <a:t>. </a:t>
            </a:r>
          </a:p>
          <a:p>
            <a:pPr lvl="0" algn="just">
              <a:buClr>
                <a:prstClr val="white">
                  <a:lumMod val="65000"/>
                </a:prstClr>
              </a:buClr>
            </a:pPr>
            <a:r>
              <a:rPr lang="en-GB" sz="3200" dirty="0"/>
              <a:t>Exercise is known to improve many health outcomes, but older adults engage in less exercise than the young, despite having more spare time and disposable income (Shada </a:t>
            </a:r>
            <a:r>
              <a:rPr lang="en-GB" sz="3200" i="1" dirty="0"/>
              <a:t>et al</a:t>
            </a:r>
            <a:r>
              <a:rPr lang="en-GB" sz="3200" dirty="0"/>
              <a:t>., 2016) Hand-grip strength could provide a simple, cost-effective health assessment tool (Kim </a:t>
            </a:r>
            <a:r>
              <a:rPr lang="en-GB" sz="3200" i="1" dirty="0"/>
              <a:t>et al</a:t>
            </a:r>
            <a:r>
              <a:rPr lang="en-GB" sz="3200" dirty="0"/>
              <a:t>., 2019). Increases in grip strength following an exercise program could indicate improving health and fitness and provide greater motivation to engagement in physical activity, especially among older adults.</a:t>
            </a:r>
            <a:r>
              <a:rPr lang="en-GB" sz="3200" dirty="0">
                <a:solidFill>
                  <a:srgbClr val="000000"/>
                </a:solidFill>
              </a:rPr>
              <a:t> </a:t>
            </a:r>
          </a:p>
          <a:p>
            <a:pPr lvl="0" algn="just">
              <a:buClr>
                <a:prstClr val="white">
                  <a:lumMod val="65000"/>
                </a:prstClr>
              </a:buClr>
            </a:pPr>
            <a:r>
              <a:rPr lang="en-GB" sz="3200" dirty="0">
                <a:solidFill>
                  <a:srgbClr val="000000"/>
                </a:solidFill>
              </a:rPr>
              <a:t>The aim of this study was to investigate the feasibility of a 12-week unsupervised,  self-reported, home-based body weight exercise program to improve hand-grip strength, to establish the effectiveness of using a hand dynamometer, and to assess the ability of participants to maintain the exercise program.</a:t>
            </a:r>
          </a:p>
          <a:p>
            <a:r>
              <a:rPr lang="en-GB" sz="3200" dirty="0"/>
              <a:t> </a:t>
            </a:r>
          </a:p>
          <a:p>
            <a:endParaRPr lang="en-US" dirty="0"/>
          </a:p>
        </p:txBody>
      </p:sp>
      <p:sp>
        <p:nvSpPr>
          <p:cNvPr id="6" name="Text Placeholder 5">
            <a:extLst>
              <a:ext uri="{FF2B5EF4-FFF2-40B4-BE49-F238E27FC236}">
                <a16:creationId xmlns:a16="http://schemas.microsoft.com/office/drawing/2014/main" id="{8C08D69F-760A-0E4D-8E86-0C40626AF64C}"/>
              </a:ext>
            </a:extLst>
          </p:cNvPr>
          <p:cNvSpPr>
            <a:spLocks noGrp="1"/>
          </p:cNvSpPr>
          <p:nvPr>
            <p:ph type="body" sz="quarter" idx="37"/>
          </p:nvPr>
        </p:nvSpPr>
        <p:spPr>
          <a:xfrm>
            <a:off x="1188720" y="18715206"/>
            <a:ext cx="12801600" cy="1280160"/>
          </a:xfrm>
        </p:spPr>
        <p:txBody>
          <a:bodyPr/>
          <a:lstStyle/>
          <a:p>
            <a:r>
              <a:rPr lang="en-US" dirty="0"/>
              <a:t>Hypotheses</a:t>
            </a:r>
          </a:p>
        </p:txBody>
      </p:sp>
      <p:sp>
        <p:nvSpPr>
          <p:cNvPr id="7" name="Content Placeholder 6">
            <a:extLst>
              <a:ext uri="{FF2B5EF4-FFF2-40B4-BE49-F238E27FC236}">
                <a16:creationId xmlns:a16="http://schemas.microsoft.com/office/drawing/2014/main" id="{B01EE871-2307-C84D-9FAF-80CCC56E099B}"/>
              </a:ext>
            </a:extLst>
          </p:cNvPr>
          <p:cNvSpPr>
            <a:spLocks noGrp="1"/>
          </p:cNvSpPr>
          <p:nvPr>
            <p:ph sz="quarter" idx="38"/>
          </p:nvPr>
        </p:nvSpPr>
        <p:spPr>
          <a:xfrm>
            <a:off x="1188720" y="20079926"/>
            <a:ext cx="12801600" cy="2807506"/>
          </a:xfrm>
        </p:spPr>
        <p:txBody>
          <a:bodyPr>
            <a:normAutofit lnSpcReduction="10000"/>
          </a:bodyPr>
          <a:lstStyle/>
          <a:p>
            <a:pPr marL="0" indent="0" algn="just">
              <a:buNone/>
            </a:pPr>
            <a:r>
              <a:rPr lang="en-US" b="1" dirty="0"/>
              <a:t>Hypothesis 1</a:t>
            </a:r>
            <a:r>
              <a:rPr lang="en-US" dirty="0"/>
              <a:t>: There will be an increase in hand-grip strength, as measured by a hand dynamometer, after an intervention consisting of daily body-weight exercise over a 12-week period.</a:t>
            </a:r>
          </a:p>
          <a:p>
            <a:pPr marL="0" indent="0" algn="just">
              <a:buNone/>
            </a:pPr>
            <a:r>
              <a:rPr lang="en-US" b="1" dirty="0"/>
              <a:t>Hypothesis 2</a:t>
            </a:r>
            <a:r>
              <a:rPr lang="en-US" dirty="0"/>
              <a:t>: There will be a positive relationship between increases in hand-grip strength and the total number of sessions completed. </a:t>
            </a:r>
          </a:p>
        </p:txBody>
      </p:sp>
      <p:sp>
        <p:nvSpPr>
          <p:cNvPr id="8" name="Text Placeholder 7">
            <a:extLst>
              <a:ext uri="{FF2B5EF4-FFF2-40B4-BE49-F238E27FC236}">
                <a16:creationId xmlns:a16="http://schemas.microsoft.com/office/drawing/2014/main" id="{A030BB11-300D-2C45-A597-C2AD58C2675C}"/>
              </a:ext>
            </a:extLst>
          </p:cNvPr>
          <p:cNvSpPr>
            <a:spLocks noGrp="1"/>
          </p:cNvSpPr>
          <p:nvPr>
            <p:ph type="body" sz="quarter" idx="17"/>
          </p:nvPr>
        </p:nvSpPr>
        <p:spPr>
          <a:xfrm>
            <a:off x="1188720" y="23543923"/>
            <a:ext cx="12801600" cy="1219200"/>
          </a:xfrm>
        </p:spPr>
        <p:txBody>
          <a:bodyPr/>
          <a:lstStyle/>
          <a:p>
            <a:r>
              <a:rPr lang="en-US" dirty="0"/>
              <a:t>Participants &amp; Methods</a:t>
            </a:r>
          </a:p>
        </p:txBody>
      </p:sp>
      <p:sp>
        <p:nvSpPr>
          <p:cNvPr id="9" name="Content Placeholder 8">
            <a:extLst>
              <a:ext uri="{FF2B5EF4-FFF2-40B4-BE49-F238E27FC236}">
                <a16:creationId xmlns:a16="http://schemas.microsoft.com/office/drawing/2014/main" id="{C701572C-7BC7-D14F-9985-E1E7B801CD03}"/>
              </a:ext>
            </a:extLst>
          </p:cNvPr>
          <p:cNvSpPr>
            <a:spLocks noGrp="1"/>
          </p:cNvSpPr>
          <p:nvPr>
            <p:ph sz="quarter" idx="25"/>
          </p:nvPr>
        </p:nvSpPr>
        <p:spPr>
          <a:xfrm>
            <a:off x="1188720" y="24923973"/>
            <a:ext cx="12801600" cy="5292791"/>
          </a:xfrm>
        </p:spPr>
        <p:txBody>
          <a:bodyPr>
            <a:normAutofit lnSpcReduction="10000"/>
          </a:bodyPr>
          <a:lstStyle/>
          <a:p>
            <a:pPr marL="0" indent="0" algn="just">
              <a:buNone/>
            </a:pPr>
            <a:r>
              <a:rPr lang="en-US" dirty="0"/>
              <a:t>A purposive sample of 38 middle-to older aged adults were recruited. After 3 withdrew from the study, 35 participants remained:</a:t>
            </a:r>
          </a:p>
          <a:p>
            <a:pPr marL="0" indent="0">
              <a:buNone/>
            </a:pPr>
            <a:r>
              <a:rPr lang="en-US" dirty="0"/>
              <a:t>           20 female participants aged 44-78 years (M=56.6, SD=9.83)</a:t>
            </a:r>
          </a:p>
          <a:p>
            <a:pPr marL="0" indent="0">
              <a:buNone/>
            </a:pPr>
            <a:r>
              <a:rPr lang="en-US" dirty="0"/>
              <a:t>           15 male participants aged 45-78 years (M=58.33, SD=9.08) </a:t>
            </a:r>
          </a:p>
          <a:p>
            <a:pPr marL="0" indent="0" algn="just">
              <a:buNone/>
            </a:pPr>
            <a:r>
              <a:rPr lang="en-GB" dirty="0"/>
              <a:t>Hand-grip strength was assessed using the Takei 5001 hand dynamometer adjusted for correct hand fitting of each participant. From a standing position with the arm vertical  readings from left and right hands were recorded and used to calculate the mean hand grip strength for each participant. </a:t>
            </a:r>
            <a:endParaRPr lang="en-US" dirty="0"/>
          </a:p>
          <a:p>
            <a:pPr marL="0" indent="0">
              <a:buNone/>
            </a:pPr>
            <a:r>
              <a:rPr lang="en-US" dirty="0"/>
              <a:t>	</a:t>
            </a:r>
          </a:p>
        </p:txBody>
      </p:sp>
      <p:sp>
        <p:nvSpPr>
          <p:cNvPr id="10" name="Text Placeholder 9">
            <a:extLst>
              <a:ext uri="{FF2B5EF4-FFF2-40B4-BE49-F238E27FC236}">
                <a16:creationId xmlns:a16="http://schemas.microsoft.com/office/drawing/2014/main" id="{5E677017-CDCF-FC4B-8693-2584D8114092}"/>
              </a:ext>
            </a:extLst>
          </p:cNvPr>
          <p:cNvSpPr>
            <a:spLocks noGrp="1"/>
          </p:cNvSpPr>
          <p:nvPr>
            <p:ph type="body" sz="quarter" idx="19"/>
          </p:nvPr>
        </p:nvSpPr>
        <p:spPr>
          <a:xfrm>
            <a:off x="15521940" y="5669280"/>
            <a:ext cx="12801600" cy="1219200"/>
          </a:xfrm>
        </p:spPr>
        <p:txBody>
          <a:bodyPr/>
          <a:lstStyle/>
          <a:p>
            <a:r>
              <a:rPr lang="en-US" dirty="0"/>
              <a:t>Intervention</a:t>
            </a:r>
          </a:p>
        </p:txBody>
      </p:sp>
      <p:sp>
        <p:nvSpPr>
          <p:cNvPr id="11" name="Content Placeholder 10">
            <a:extLst>
              <a:ext uri="{FF2B5EF4-FFF2-40B4-BE49-F238E27FC236}">
                <a16:creationId xmlns:a16="http://schemas.microsoft.com/office/drawing/2014/main" id="{04956CFC-E2E1-F345-9931-3BEC1519794C}"/>
              </a:ext>
            </a:extLst>
          </p:cNvPr>
          <p:cNvSpPr>
            <a:spLocks noGrp="1"/>
          </p:cNvSpPr>
          <p:nvPr>
            <p:ph sz="quarter" idx="26"/>
          </p:nvPr>
        </p:nvSpPr>
        <p:spPr>
          <a:xfrm>
            <a:off x="15499080" y="7000970"/>
            <a:ext cx="12801600" cy="6564090"/>
          </a:xfrm>
        </p:spPr>
        <p:txBody>
          <a:bodyPr/>
          <a:lstStyle/>
          <a:p>
            <a:pPr marL="0" indent="0" algn="just">
              <a:buNone/>
            </a:pPr>
            <a:r>
              <a:rPr lang="en-GB" dirty="0"/>
              <a:t>Participants performed an unsupervised 7-minute bodyweight exercise program daily for 12 weeks. Hand Grip Strength (HGS) assessment was performed prior to the start of the program, and at 4, 8 and 12 weeks. All participants performed a Cross Fit body weight exercises at: </a:t>
            </a:r>
          </a:p>
          <a:p>
            <a:pPr marL="0" indent="0" algn="just">
              <a:buNone/>
            </a:pPr>
            <a:r>
              <a:rPr lang="en-GB" u="sng" dirty="0">
                <a:hlinkClick r:id="rId3"/>
              </a:rPr>
              <a:t>https://www.youtube.com/watch?v=FKJstVC2mF4&amp;t=207s</a:t>
            </a:r>
            <a:r>
              <a:rPr lang="en-GB" dirty="0"/>
              <a:t>. </a:t>
            </a:r>
          </a:p>
          <a:p>
            <a:pPr marL="0" indent="0" algn="just">
              <a:buNone/>
            </a:pPr>
            <a:r>
              <a:rPr lang="en-GB" dirty="0"/>
              <a:t>All participants received individual coaching in proper technique and posture. Adaptations to the exercises were also demonstrated to cater for the age, physical status, and confidence of the participants. A daily event diary was used to record completed sessions.</a:t>
            </a:r>
          </a:p>
        </p:txBody>
      </p:sp>
      <p:sp>
        <p:nvSpPr>
          <p:cNvPr id="12" name="Text Placeholder 11">
            <a:extLst>
              <a:ext uri="{FF2B5EF4-FFF2-40B4-BE49-F238E27FC236}">
                <a16:creationId xmlns:a16="http://schemas.microsoft.com/office/drawing/2014/main" id="{C8326342-2109-A849-936C-57868F7C3AB2}"/>
              </a:ext>
            </a:extLst>
          </p:cNvPr>
          <p:cNvSpPr>
            <a:spLocks noGrp="1"/>
          </p:cNvSpPr>
          <p:nvPr>
            <p:ph type="body" sz="quarter" idx="21"/>
          </p:nvPr>
        </p:nvSpPr>
        <p:spPr>
          <a:xfrm>
            <a:off x="15499080" y="13831142"/>
            <a:ext cx="12801600" cy="1219200"/>
          </a:xfrm>
        </p:spPr>
        <p:txBody>
          <a:bodyPr/>
          <a:lstStyle/>
          <a:p>
            <a:r>
              <a:rPr lang="en-US" dirty="0"/>
              <a:t>Results</a:t>
            </a:r>
          </a:p>
        </p:txBody>
      </p:sp>
      <p:sp>
        <p:nvSpPr>
          <p:cNvPr id="13" name="Content Placeholder 12">
            <a:extLst>
              <a:ext uri="{FF2B5EF4-FFF2-40B4-BE49-F238E27FC236}">
                <a16:creationId xmlns:a16="http://schemas.microsoft.com/office/drawing/2014/main" id="{6C015799-8ACE-5745-AED9-E2C32491DE87}"/>
              </a:ext>
            </a:extLst>
          </p:cNvPr>
          <p:cNvSpPr>
            <a:spLocks noGrp="1"/>
          </p:cNvSpPr>
          <p:nvPr>
            <p:ph sz="quarter" idx="27"/>
          </p:nvPr>
        </p:nvSpPr>
        <p:spPr>
          <a:xfrm>
            <a:off x="15544800" y="15426983"/>
            <a:ext cx="12801600" cy="6795556"/>
          </a:xfrm>
        </p:spPr>
        <p:txBody>
          <a:bodyPr>
            <a:normAutofit lnSpcReduction="10000"/>
          </a:bodyPr>
          <a:lstStyle/>
          <a:p>
            <a:pPr algn="just"/>
            <a:r>
              <a:rPr lang="en-GB" dirty="0"/>
              <a:t>A paired-sample t-test was conducted to evaluate the impact of the exercise intervention on participants’ (N=35) hand-grip strength. There was a statistically significant increase in hand-grip strength from Time 1 at baseline (M=24.31, SD=9.77)  to Time 2 at 12 weeks (M=29.19, SD=10.62), t(29), p&lt;0.0001 (one-tailed). The eta squared statistic (.70) indicated a large effect size.</a:t>
            </a:r>
          </a:p>
          <a:p>
            <a:pPr marL="0" indent="0">
              <a:buNone/>
            </a:pPr>
            <a:r>
              <a:rPr lang="en-GB" dirty="0"/>
              <a:t> </a:t>
            </a:r>
          </a:p>
          <a:p>
            <a:pPr algn="just"/>
            <a:r>
              <a:rPr lang="en-GB" dirty="0"/>
              <a:t>The relationship between the number of sessions completed (M=63.74, SD=24.22) and the difference in hand-grip strength was investigated by conducting a Pearson correlation. There was a strong positive correlation between the two variables, r=.58, n=35, p&lt;0.001, with gains in hand-grip strength increasing with the number of exercise sessions completed. </a:t>
            </a:r>
          </a:p>
          <a:p>
            <a:endParaRPr lang="en-US" dirty="0"/>
          </a:p>
        </p:txBody>
      </p:sp>
      <p:sp>
        <p:nvSpPr>
          <p:cNvPr id="16" name="Text Placeholder 15">
            <a:extLst>
              <a:ext uri="{FF2B5EF4-FFF2-40B4-BE49-F238E27FC236}">
                <a16:creationId xmlns:a16="http://schemas.microsoft.com/office/drawing/2014/main" id="{B2837C4D-77E0-7B45-B2B3-91F26666D992}"/>
              </a:ext>
            </a:extLst>
          </p:cNvPr>
          <p:cNvSpPr>
            <a:spLocks noGrp="1"/>
          </p:cNvSpPr>
          <p:nvPr>
            <p:ph type="body" sz="quarter" idx="29"/>
          </p:nvPr>
        </p:nvSpPr>
        <p:spPr>
          <a:xfrm>
            <a:off x="15567660" y="21989580"/>
            <a:ext cx="12801600" cy="1219200"/>
          </a:xfrm>
        </p:spPr>
        <p:txBody>
          <a:bodyPr/>
          <a:lstStyle/>
          <a:p>
            <a:r>
              <a:rPr lang="en-US" sz="4800" dirty="0"/>
              <a:t>Number of sessions and grip-strength gain</a:t>
            </a:r>
          </a:p>
        </p:txBody>
      </p:sp>
      <p:sp>
        <p:nvSpPr>
          <p:cNvPr id="18" name="Text Placeholder 17">
            <a:extLst>
              <a:ext uri="{FF2B5EF4-FFF2-40B4-BE49-F238E27FC236}">
                <a16:creationId xmlns:a16="http://schemas.microsoft.com/office/drawing/2014/main" id="{CB8DA618-A2C9-C24B-AB28-01EE4AFEEA56}"/>
              </a:ext>
            </a:extLst>
          </p:cNvPr>
          <p:cNvSpPr>
            <a:spLocks noGrp="1"/>
          </p:cNvSpPr>
          <p:nvPr>
            <p:ph type="body" sz="quarter" idx="31"/>
          </p:nvPr>
        </p:nvSpPr>
        <p:spPr/>
        <p:txBody>
          <a:bodyPr/>
          <a:lstStyle/>
          <a:p>
            <a:r>
              <a:rPr lang="en-US" dirty="0"/>
              <a:t>Discussion and Conclusion</a:t>
            </a:r>
          </a:p>
        </p:txBody>
      </p:sp>
      <p:sp>
        <p:nvSpPr>
          <p:cNvPr id="19" name="Content Placeholder 18">
            <a:extLst>
              <a:ext uri="{FF2B5EF4-FFF2-40B4-BE49-F238E27FC236}">
                <a16:creationId xmlns:a16="http://schemas.microsoft.com/office/drawing/2014/main" id="{06148D69-87FA-144E-BB43-4FA3BDCC736B}"/>
              </a:ext>
            </a:extLst>
          </p:cNvPr>
          <p:cNvSpPr>
            <a:spLocks noGrp="1"/>
          </p:cNvSpPr>
          <p:nvPr>
            <p:ph sz="quarter" idx="32"/>
          </p:nvPr>
        </p:nvSpPr>
        <p:spPr>
          <a:xfrm>
            <a:off x="29900880" y="7114032"/>
            <a:ext cx="12801600" cy="18281350"/>
          </a:xfrm>
        </p:spPr>
        <p:txBody>
          <a:bodyPr>
            <a:normAutofit fontScale="92500"/>
          </a:bodyPr>
          <a:lstStyle/>
          <a:p>
            <a:pPr algn="just"/>
            <a:r>
              <a:rPr lang="en-GB" dirty="0"/>
              <a:t>The results of this feasibility study demonstrated a high level of participation and a low rate of drop-out among 38 mid-life and older adults who agreed to participate.</a:t>
            </a:r>
          </a:p>
          <a:p>
            <a:pPr algn="just"/>
            <a:r>
              <a:rPr lang="en-GB" dirty="0"/>
              <a:t>The results show that a self-administered 12-week body weight exercise program significantly improved hand-grip strength within this older cohort, supporting Hypothesis 1. The increase in hand-grip strength appears to be dose related (supporting Hypothesis 2), with participants who completed 84 sessions obtaining highest net gains. </a:t>
            </a:r>
          </a:p>
          <a:p>
            <a:pPr algn="just"/>
            <a:r>
              <a:rPr lang="en-GB" dirty="0"/>
              <a:t>The findings indicate that by exercising upper body muscle groups grip-strength can be improved. This supports research that suggests that grip strength is an indicator of upper body strength. It is noteworthy that none of the exercises used in this study specifically trained the forearm muscles used for the power grip. </a:t>
            </a:r>
          </a:p>
          <a:p>
            <a:pPr algn="just"/>
            <a:r>
              <a:rPr lang="en-GB" dirty="0"/>
              <a:t>All the participants reported a high degree of engagement with the hand dynamometer and the comparisons to grip strength normative data served as a positive motivational tool. No discomfort was reported during grip strength assessment and maximal effort was achieved across this cohort, reflected in the 92.1%  completion rate. </a:t>
            </a:r>
          </a:p>
          <a:p>
            <a:pPr algn="just"/>
            <a:r>
              <a:rPr lang="en-GB" dirty="0"/>
              <a:t>The high completion rate indicates the feasibility and acceptability of a self-administered body weight exercise regime, and the potential of hand-grip strength to not only provide an effective measure of health in older people, but possibly a motivational tool to increase engagement in exercise.</a:t>
            </a:r>
          </a:p>
          <a:p>
            <a:pPr algn="just"/>
            <a:r>
              <a:rPr lang="en-GB" dirty="0"/>
              <a:t>Research into improving upper body strength within an older population is important: a 5kg decline in grip strength is associated with increased risk of heart attack and stroke by 7% and 9% respectively, (Mearns 2015) . This feasibility study indicates that a larger scale trial can be successfully carried out. Such a trial would be an important contribution to current knowledge as it could translate into a  low-cost and effective intervention that has the potential to provide improvements that extend the health span of participants.</a:t>
            </a:r>
          </a:p>
          <a:p>
            <a:pPr algn="just"/>
            <a:r>
              <a:rPr lang="en-GB" dirty="0"/>
              <a:t>The raw data from this study as shown in Figure 1 suggests that participation  on at least 50% of days is likely to be needed to achieve clinically important results. This could be formally tested within any future randomised controlled trial.</a:t>
            </a:r>
          </a:p>
          <a:p>
            <a:pPr marL="0" indent="0">
              <a:buNone/>
            </a:pPr>
            <a:r>
              <a:rPr lang="en-GB" dirty="0"/>
              <a:t> </a:t>
            </a:r>
          </a:p>
          <a:p>
            <a:endParaRPr lang="en-US" dirty="0"/>
          </a:p>
        </p:txBody>
      </p:sp>
      <p:sp>
        <p:nvSpPr>
          <p:cNvPr id="21" name="Text Placeholder 20">
            <a:extLst>
              <a:ext uri="{FF2B5EF4-FFF2-40B4-BE49-F238E27FC236}">
                <a16:creationId xmlns:a16="http://schemas.microsoft.com/office/drawing/2014/main" id="{512CC042-C421-C04E-80F0-ADD40C033E88}"/>
              </a:ext>
            </a:extLst>
          </p:cNvPr>
          <p:cNvSpPr>
            <a:spLocks noGrp="1"/>
          </p:cNvSpPr>
          <p:nvPr>
            <p:ph type="body" sz="quarter" idx="41"/>
          </p:nvPr>
        </p:nvSpPr>
        <p:spPr>
          <a:xfrm>
            <a:off x="29946600" y="24380675"/>
            <a:ext cx="12801600" cy="1219200"/>
          </a:xfrm>
        </p:spPr>
        <p:txBody>
          <a:bodyPr/>
          <a:lstStyle/>
          <a:p>
            <a:r>
              <a:rPr lang="en-US" dirty="0"/>
              <a:t>References</a:t>
            </a:r>
          </a:p>
        </p:txBody>
      </p:sp>
      <p:sp>
        <p:nvSpPr>
          <p:cNvPr id="22" name="Content Placeholder 21">
            <a:extLst>
              <a:ext uri="{FF2B5EF4-FFF2-40B4-BE49-F238E27FC236}">
                <a16:creationId xmlns:a16="http://schemas.microsoft.com/office/drawing/2014/main" id="{1D7185AD-132F-AD4E-90CC-6F9EF10B54E6}"/>
              </a:ext>
            </a:extLst>
          </p:cNvPr>
          <p:cNvSpPr>
            <a:spLocks noGrp="1"/>
          </p:cNvSpPr>
          <p:nvPr>
            <p:ph sz="quarter" idx="42"/>
          </p:nvPr>
        </p:nvSpPr>
        <p:spPr>
          <a:xfrm>
            <a:off x="29946600" y="25804368"/>
            <a:ext cx="12801600" cy="6902577"/>
          </a:xfrm>
        </p:spPr>
        <p:txBody>
          <a:bodyPr>
            <a:normAutofit fontScale="77500" lnSpcReduction="20000"/>
          </a:bodyPr>
          <a:lstStyle/>
          <a:p>
            <a:pPr>
              <a:lnSpc>
                <a:spcPct val="107000"/>
              </a:lnSpc>
              <a:spcAft>
                <a:spcPts val="800"/>
              </a:spcAft>
            </a:pPr>
            <a:r>
              <a:rPr lang="en-GB" sz="2900" dirty="0">
                <a:effectLst/>
                <a:latin typeface="Arial" panose="020B0604020202020204" pitchFamily="34" charset="0"/>
                <a:ea typeface="Calibri" panose="020F0502020204030204" pitchFamily="34" charset="0"/>
                <a:cs typeface="Times New Roman" panose="02020603050405020304" pitchFamily="18" charset="0"/>
              </a:rPr>
              <a:t>Keller, K. and Engelhardt, E, (2013) ‘Strength and muscle mass loss with aging process. Age and strength loss’, </a:t>
            </a:r>
            <a:r>
              <a:rPr lang="en-GB" sz="2900" i="1" dirty="0">
                <a:effectLst/>
                <a:latin typeface="Arial" panose="020B0604020202020204" pitchFamily="34" charset="0"/>
                <a:ea typeface="Calibri" panose="020F0502020204030204" pitchFamily="34" charset="0"/>
                <a:cs typeface="Times New Roman" panose="02020603050405020304" pitchFamily="18" charset="0"/>
              </a:rPr>
              <a:t>Muscles Ligaments and Tendons Journal, </a:t>
            </a:r>
            <a:r>
              <a:rPr lang="en-GB" sz="2900" dirty="0">
                <a:effectLst/>
                <a:latin typeface="Arial" panose="020B0604020202020204" pitchFamily="34" charset="0"/>
                <a:ea typeface="Calibri" panose="020F0502020204030204" pitchFamily="34" charset="0"/>
                <a:cs typeface="Times New Roman" panose="02020603050405020304" pitchFamily="18" charset="0"/>
              </a:rPr>
              <a:t>3 (4), pp. 346-350.</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900" dirty="0">
                <a:effectLst/>
                <a:latin typeface="Arial" panose="020B0604020202020204" pitchFamily="34" charset="0"/>
                <a:ea typeface="Calibri" panose="020F0502020204030204" pitchFamily="34" charset="0"/>
                <a:cs typeface="Times New Roman" panose="02020603050405020304" pitchFamily="18" charset="0"/>
              </a:rPr>
              <a:t>Kim, G., Sun, J., Han, M., Nam, C. and Park, S,  (2019) ‘Evaluation of the directional relationship between handgrip strength and cognitive function: the Korean Longitudinal Study of Ageing’, Age and Ageing, 48 (3), pp. 426-432.</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900" dirty="0">
                <a:effectLst/>
                <a:latin typeface="Arial" panose="020B0604020202020204" pitchFamily="34" charset="0"/>
                <a:ea typeface="Calibri" panose="020F0502020204030204" pitchFamily="34" charset="0"/>
                <a:cs typeface="Times New Roman" panose="02020603050405020304" pitchFamily="18" charset="0"/>
              </a:rPr>
              <a:t>Leong, D., Teo, K., Rangarajan, S., Lopez-Jaramillo, P.,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Avezum</a:t>
            </a:r>
            <a:r>
              <a:rPr lang="en-GB" sz="2900" dirty="0">
                <a:effectLst/>
                <a:latin typeface="Arial" panose="020B0604020202020204" pitchFamily="34" charset="0"/>
                <a:ea typeface="Calibri" panose="020F0502020204030204" pitchFamily="34" charset="0"/>
                <a:cs typeface="Times New Roman" panose="02020603050405020304" pitchFamily="18" charset="0"/>
              </a:rPr>
              <a:t>, A.,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Orlandini</a:t>
            </a:r>
            <a:r>
              <a:rPr lang="en-GB" sz="2900" dirty="0">
                <a:effectLst/>
                <a:latin typeface="Arial" panose="020B0604020202020204" pitchFamily="34" charset="0"/>
                <a:ea typeface="Calibri" panose="020F0502020204030204" pitchFamily="34" charset="0"/>
                <a:cs typeface="Times New Roman" panose="02020603050405020304" pitchFamily="18" charset="0"/>
              </a:rPr>
              <a:t>, A.,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Seron</a:t>
            </a:r>
            <a:r>
              <a:rPr lang="en-GB" sz="2900" dirty="0">
                <a:effectLst/>
                <a:latin typeface="Arial" panose="020B0604020202020204" pitchFamily="34" charset="0"/>
                <a:ea typeface="Calibri" panose="020F0502020204030204" pitchFamily="34" charset="0"/>
                <a:cs typeface="Times New Roman" panose="02020603050405020304" pitchFamily="18" charset="0"/>
              </a:rPr>
              <a:t>, P., Ahmed, S., Rosengren, A.,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Kelishadi</a:t>
            </a:r>
            <a:r>
              <a:rPr lang="en-GB" sz="2900" dirty="0">
                <a:effectLst/>
                <a:latin typeface="Arial" panose="020B0604020202020204" pitchFamily="34" charset="0"/>
                <a:ea typeface="Calibri" panose="020F0502020204030204" pitchFamily="34" charset="0"/>
                <a:cs typeface="Times New Roman" panose="02020603050405020304" pitchFamily="18" charset="0"/>
              </a:rPr>
              <a:t>, R., Rahman, O., Swaminathan, S., Iqbal, R., Gupta, R., Lear, S. and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Oguz</a:t>
            </a:r>
            <a:r>
              <a:rPr lang="en-GB" sz="2900" dirty="0">
                <a:effectLst/>
                <a:latin typeface="Arial" panose="020B0604020202020204" pitchFamily="34" charset="0"/>
                <a:ea typeface="Calibri" panose="020F0502020204030204" pitchFamily="34" charset="0"/>
                <a:cs typeface="Times New Roman" panose="02020603050405020304" pitchFamily="18" charset="0"/>
              </a:rPr>
              <a:t>, S,  (2015) ‘Prognostic value of grip strength: findings from the Prospective Urban Rural Epidemiology (PURE) study’, </a:t>
            </a:r>
            <a:r>
              <a:rPr lang="en-GB" sz="2900" i="1" dirty="0">
                <a:effectLst/>
                <a:latin typeface="Arial" panose="020B0604020202020204" pitchFamily="34" charset="0"/>
                <a:ea typeface="Calibri" panose="020F0502020204030204" pitchFamily="34" charset="0"/>
                <a:cs typeface="Times New Roman" panose="02020603050405020304" pitchFamily="18" charset="0"/>
              </a:rPr>
              <a:t>The Lancet</a:t>
            </a:r>
            <a:r>
              <a:rPr lang="en-GB" sz="2900" dirty="0">
                <a:effectLst/>
                <a:latin typeface="Arial" panose="020B0604020202020204" pitchFamily="34" charset="0"/>
                <a:ea typeface="Calibri" panose="020F0502020204030204" pitchFamily="34" charset="0"/>
                <a:cs typeface="Times New Roman" panose="02020603050405020304" pitchFamily="18" charset="0"/>
              </a:rPr>
              <a:t> 386 (9990), pp. 266-273.</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900" dirty="0">
                <a:effectLst/>
                <a:latin typeface="Arial" panose="020B0604020202020204" pitchFamily="34" charset="0"/>
                <a:ea typeface="Calibri" panose="020F0502020204030204" pitchFamily="34" charset="0"/>
                <a:cs typeface="Times New Roman" panose="02020603050405020304" pitchFamily="18" charset="0"/>
              </a:rPr>
              <a:t>Mearns, B, (2015) ‘Hand grip strength predicts cardiovascular risk’, Nature Reviews. Cardiology, 12 (7), pp. 379-380.</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900" dirty="0">
                <a:effectLst/>
                <a:latin typeface="Arial" panose="020B0604020202020204" pitchFamily="34" charset="0"/>
                <a:ea typeface="Calibri" panose="020F0502020204030204" pitchFamily="34" charset="0"/>
                <a:cs typeface="Times New Roman" panose="02020603050405020304" pitchFamily="18" charset="0"/>
              </a:rPr>
              <a:t>Normana, K.,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Stobäusc</a:t>
            </a:r>
            <a:r>
              <a:rPr lang="en-GB" sz="2900" dirty="0">
                <a:effectLst/>
                <a:latin typeface="Arial" panose="020B0604020202020204" pitchFamily="34" charset="0"/>
                <a:ea typeface="Calibri" panose="020F0502020204030204" pitchFamily="34" charset="0"/>
                <a:cs typeface="Times New Roman" panose="02020603050405020304" pitchFamily="18" charset="0"/>
              </a:rPr>
              <a:t>, N., M.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Gonzalezb</a:t>
            </a:r>
            <a:r>
              <a:rPr lang="en-GB" sz="2900" dirty="0">
                <a:effectLst/>
                <a:latin typeface="Arial" panose="020B0604020202020204" pitchFamily="34" charset="0"/>
                <a:ea typeface="Calibri" panose="020F0502020204030204" pitchFamily="34" charset="0"/>
                <a:cs typeface="Times New Roman" panose="02020603050405020304" pitchFamily="18" charset="0"/>
              </a:rPr>
              <a:t>, G.,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Schulzkec</a:t>
            </a:r>
            <a:r>
              <a:rPr lang="en-GB" sz="2900" dirty="0">
                <a:effectLst/>
                <a:latin typeface="Arial" panose="020B0604020202020204" pitchFamily="34" charset="0"/>
                <a:ea typeface="Calibri" panose="020F0502020204030204" pitchFamily="34" charset="0"/>
                <a:cs typeface="Times New Roman" panose="02020603050405020304" pitchFamily="18" charset="0"/>
              </a:rPr>
              <a:t>, J. and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Pirlichad</a:t>
            </a:r>
            <a:r>
              <a:rPr lang="en-GB" sz="2900" dirty="0">
                <a:effectLst/>
                <a:latin typeface="Arial" panose="020B0604020202020204" pitchFamily="34" charset="0"/>
                <a:ea typeface="Calibri" panose="020F0502020204030204" pitchFamily="34" charset="0"/>
                <a:cs typeface="Times New Roman" panose="02020603050405020304" pitchFamily="18" charset="0"/>
              </a:rPr>
              <a:t>, M, (2015) ‘Hand grip strength: Outcome predictor and marker of nutritional status’,  </a:t>
            </a:r>
            <a:r>
              <a:rPr lang="en-GB" sz="2900" i="1" dirty="0">
                <a:effectLst/>
                <a:latin typeface="Arial" panose="020B0604020202020204" pitchFamily="34" charset="0"/>
                <a:ea typeface="Calibri" panose="020F0502020204030204" pitchFamily="34" charset="0"/>
                <a:cs typeface="Times New Roman" panose="02020603050405020304" pitchFamily="18" charset="0"/>
              </a:rPr>
              <a:t>Clinical Nutrition</a:t>
            </a:r>
            <a:r>
              <a:rPr lang="en-GB" sz="2900" dirty="0">
                <a:effectLst/>
                <a:latin typeface="Arial" panose="020B0604020202020204" pitchFamily="34" charset="0"/>
                <a:ea typeface="Calibri" panose="020F0502020204030204" pitchFamily="34" charset="0"/>
                <a:cs typeface="Times New Roman" panose="02020603050405020304" pitchFamily="18" charset="0"/>
              </a:rPr>
              <a:t>, 30 (2), pp. 135-142</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900" dirty="0">
                <a:effectLst/>
                <a:latin typeface="Arial" panose="020B0604020202020204" pitchFamily="34" charset="0"/>
                <a:ea typeface="Calibri" panose="020F0502020204030204" pitchFamily="34" charset="0"/>
                <a:cs typeface="Times New Roman" panose="02020603050405020304" pitchFamily="18" charset="0"/>
              </a:rPr>
              <a:t>Shada, B </a:t>
            </a:r>
            <a:r>
              <a:rPr lang="en-GB" sz="2900" dirty="0" err="1">
                <a:effectLst/>
                <a:latin typeface="Arial" panose="020B0604020202020204" pitchFamily="34" charset="0"/>
                <a:ea typeface="Calibri" panose="020F0502020204030204" pitchFamily="34" charset="0"/>
                <a:cs typeface="Times New Roman" panose="02020603050405020304" pitchFamily="18" charset="0"/>
              </a:rPr>
              <a:t>Wallisa</a:t>
            </a:r>
            <a:r>
              <a:rPr lang="en-GB" sz="2900" dirty="0">
                <a:effectLst/>
                <a:latin typeface="Arial" panose="020B0604020202020204" pitchFamily="34" charset="0"/>
                <a:ea typeface="Calibri" panose="020F0502020204030204" pitchFamily="34" charset="0"/>
                <a:cs typeface="Times New Roman" panose="02020603050405020304" pitchFamily="18" charset="0"/>
              </a:rPr>
              <a:t>, L., Loon, J. and Thompson, L, (2016). Exercise prescription for the older population: The interactions between physical activity, sedentary time, and adequate nutrition in maintaining musculoskeletal health. </a:t>
            </a:r>
            <a:r>
              <a:rPr lang="en-GB" sz="2900" i="1" dirty="0" err="1">
                <a:effectLst/>
                <a:latin typeface="Arial" panose="020B0604020202020204" pitchFamily="34" charset="0"/>
                <a:ea typeface="Calibri" panose="020F0502020204030204" pitchFamily="34" charset="0"/>
                <a:cs typeface="Times New Roman" panose="02020603050405020304" pitchFamily="18" charset="0"/>
              </a:rPr>
              <a:t>Maturitas</a:t>
            </a:r>
            <a:r>
              <a:rPr lang="en-GB" sz="2900" dirty="0">
                <a:effectLst/>
                <a:latin typeface="Arial" panose="020B0604020202020204" pitchFamily="34" charset="0"/>
                <a:ea typeface="Calibri" panose="020F0502020204030204" pitchFamily="34" charset="0"/>
                <a:cs typeface="Times New Roman" panose="02020603050405020304" pitchFamily="18" charset="0"/>
              </a:rPr>
              <a:t>. 93 (1), pp.78-82</a:t>
            </a:r>
            <a:endParaRPr lang="en-GB" sz="29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graphicFrame>
        <p:nvGraphicFramePr>
          <p:cNvPr id="26" name="Content Placeholder 25">
            <a:extLst>
              <a:ext uri="{FF2B5EF4-FFF2-40B4-BE49-F238E27FC236}">
                <a16:creationId xmlns:a16="http://schemas.microsoft.com/office/drawing/2014/main" id="{805A3094-C632-42D3-AC99-D5C84EDF179B}"/>
              </a:ext>
            </a:extLst>
          </p:cNvPr>
          <p:cNvGraphicFramePr>
            <a:graphicFrameLocks noGrp="1"/>
          </p:cNvGraphicFramePr>
          <p:nvPr>
            <p:ph sz="quarter" idx="30"/>
            <p:extLst>
              <p:ext uri="{D42A27DB-BD31-4B8C-83A1-F6EECF244321}">
                <p14:modId xmlns:p14="http://schemas.microsoft.com/office/powerpoint/2010/main" val="588566618"/>
              </p:ext>
            </p:extLst>
          </p:nvPr>
        </p:nvGraphicFramePr>
        <p:xfrm>
          <a:off x="15544800" y="23208780"/>
          <a:ext cx="12801600" cy="9023761"/>
        </p:xfrm>
        <a:graphic>
          <a:graphicData uri="http://schemas.openxmlformats.org/drawingml/2006/chart">
            <c:chart xmlns:c="http://schemas.openxmlformats.org/drawingml/2006/chart" xmlns:r="http://schemas.openxmlformats.org/officeDocument/2006/relationships" r:id="rId4"/>
          </a:graphicData>
        </a:graphic>
      </p:graphicFrame>
      <p:pic>
        <p:nvPicPr>
          <p:cNvPr id="1026" name="Picture 2" descr="Make 2019 a golden year with these exercise tips for ...">
            <a:extLst>
              <a:ext uri="{FF2B5EF4-FFF2-40B4-BE49-F238E27FC236}">
                <a16:creationId xmlns:a16="http://schemas.microsoft.com/office/drawing/2014/main" id="{1618054F-D07B-7D41-8611-B9D27A306A6D}"/>
              </a:ext>
            </a:extLst>
          </p:cNvPr>
          <p:cNvPicPr>
            <a:picLocks noGrp="1" noChangeAspect="1" noChangeArrowheads="1"/>
          </p:cNvPicPr>
          <p:nvPr>
            <p:ph type="pic" sz="quarter" idx="43"/>
          </p:nvPr>
        </p:nvPicPr>
        <p:blipFill>
          <a:blip r:embed="rId5">
            <a:extLst>
              <a:ext uri="{28A0092B-C50C-407E-A947-70E740481C1C}">
                <a14:useLocalDpi xmlns:a14="http://schemas.microsoft.com/office/drawing/2010/main" val="0"/>
              </a:ext>
            </a:extLst>
          </a:blip>
          <a:srcRect t="20208" b="20208"/>
          <a:stretch>
            <a:fillRect/>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30" name="Picture 29" descr="UWTSD LOGO">
            <a:extLst>
              <a:ext uri="{FF2B5EF4-FFF2-40B4-BE49-F238E27FC236}">
                <a16:creationId xmlns:a16="http://schemas.microsoft.com/office/drawing/2014/main" id="{E34BDF4C-F8B6-7443-B501-A8067873C04D}"/>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1143000" y="29899439"/>
            <a:ext cx="8998527" cy="2807506"/>
          </a:xfrm>
          <a:prstGeom prst="rect">
            <a:avLst/>
          </a:prstGeom>
          <a:noFill/>
          <a:ln>
            <a:noFill/>
          </a:ln>
        </p:spPr>
      </p:pic>
    </p:spTree>
    <p:extLst>
      <p:ext uri="{BB962C8B-B14F-4D97-AF65-F5344CB8AC3E}">
        <p14:creationId xmlns:p14="http://schemas.microsoft.com/office/powerpoint/2010/main" val="4186803386"/>
      </p:ext>
    </p:extLst>
  </p:cSld>
  <p:clrMapOvr>
    <a:masterClrMapping/>
  </p:clrMapOvr>
</p:sld>
</file>

<file path=ppt/theme/theme1.xml><?xml version="1.0" encoding="utf-8"?>
<a:theme xmlns:a="http://schemas.openxmlformats.org/drawingml/2006/main" name="Science Poster">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4"/>
        </a:solidFill>
        <a:ln>
          <a:noFill/>
        </a:ln>
      </a:spPr>
      <a:bodyPr rtlCol="0" anchor="ctr"/>
      <a:lstStyle>
        <a:defPPr algn="ctr">
          <a:defRPr sz="6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28575">
          <a:solidFill>
            <a:schemeClr val="accent4"/>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6000" dirty="0" err="1" smtClean="0"/>
        </a:defPPr>
      </a:lstStyle>
    </a:txDef>
  </a:objectDefaults>
  <a:extraClrSchemeLst/>
  <a:extLst>
    <a:ext uri="{05A4C25C-085E-4340-85A3-A5531E510DB2}">
      <thm15:themeFamily xmlns:thm15="http://schemas.microsoft.com/office/thememl/2012/main" name="Presentation2" id="{A3AC1795-03CA-4218-8E9C-394F2C72EB71}" vid="{9E91E023-53D0-48CE-AFD1-CE3DA49243D0}"/>
    </a:ext>
  </a:extLst>
</a:theme>
</file>

<file path=ppt/theme/theme2.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cience Poster">
      <a:dk1>
        <a:srgbClr val="000000"/>
      </a:dk1>
      <a:lt1>
        <a:sysClr val="window" lastClr="FFFFFF"/>
      </a:lt1>
      <a:dk2>
        <a:srgbClr val="1B1B1B"/>
      </a:dk2>
      <a:lt2>
        <a:srgbClr val="E5E8E8"/>
      </a:lt2>
      <a:accent1>
        <a:srgbClr val="00B0EA"/>
      </a:accent1>
      <a:accent2>
        <a:srgbClr val="45AE22"/>
      </a:accent2>
      <a:accent3>
        <a:srgbClr val="FFFF00"/>
      </a:accent3>
      <a:accent4>
        <a:srgbClr val="F2760D"/>
      </a:accent4>
      <a:accent5>
        <a:srgbClr val="BB2B35"/>
      </a:accent5>
      <a:accent6>
        <a:srgbClr val="6C3CA2"/>
      </a:accent6>
      <a:hlink>
        <a:srgbClr val="00B0EA"/>
      </a:hlink>
      <a:folHlink>
        <a:srgbClr val="969696"/>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F5B9F87D69BA54197DE015BB36D6107" ma:contentTypeVersion="7" ma:contentTypeDescription="Create a new document." ma:contentTypeScope="" ma:versionID="6ffd5dde1be46c22859293c283bcbe6a">
  <xsd:schema xmlns:xsd="http://www.w3.org/2001/XMLSchema" xmlns:xs="http://www.w3.org/2001/XMLSchema" xmlns:p="http://schemas.microsoft.com/office/2006/metadata/properties" xmlns:ns3="e5b087ed-fd45-4b48-bae7-5ede8327259a" xmlns:ns4="009d2e54-86c4-4f39-be94-35164ff440f7" targetNamespace="http://schemas.microsoft.com/office/2006/metadata/properties" ma:root="true" ma:fieldsID="0f95ba098306ec2a5c2e43c9ab746ddd" ns3:_="" ns4:_="">
    <xsd:import namespace="e5b087ed-fd45-4b48-bae7-5ede8327259a"/>
    <xsd:import namespace="009d2e54-86c4-4f39-be94-35164ff440f7"/>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b087ed-fd45-4b48-bae7-5ede8327259a"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009d2e54-86c4-4f39-be94-35164ff440f7" elementFormDefault="qualified">
    <xsd:import namespace="http://schemas.microsoft.com/office/2006/documentManagement/types"/>
    <xsd:import namespace="http://schemas.microsoft.com/office/infopath/2007/PartnerControls"/>
    <xsd:element name="SharedWithUsers" ma:index="10"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734AA46C-9683-4C49-9D56-971DFE7EFB4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b087ed-fd45-4b48-bae7-5ede8327259a"/>
    <ds:schemaRef ds:uri="009d2e54-86c4-4f39-be94-35164ff440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CFB132-1E91-48D9-8EF4-76212594A34B}">
  <ds:schemaRefs>
    <ds:schemaRef ds:uri="http://schemas.microsoft.com/sharepoint/v3/contenttype/forms"/>
  </ds:schemaRefs>
</ds:datastoreItem>
</file>

<file path=customXml/itemProps3.xml><?xml version="1.0" encoding="utf-8"?>
<ds:datastoreItem xmlns:ds="http://schemas.openxmlformats.org/officeDocument/2006/customXml" ds:itemID="{2AF6906C-98B6-4449-B3F1-09D4F7663011}">
  <ds:schemaRef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schemas.openxmlformats.org/package/2006/metadata/core-properties"/>
    <ds:schemaRef ds:uri="http://purl.org/dc/terms/"/>
    <ds:schemaRef ds:uri="e5b087ed-fd45-4b48-bae7-5ede8327259a"/>
    <ds:schemaRef ds:uri="009d2e54-86c4-4f39-be94-35164ff440f7"/>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301</TotalTime>
  <Words>1428</Words>
  <Application>Microsoft Office PowerPoint</Application>
  <PresentationFormat>Custom</PresentationFormat>
  <Paragraphs>55</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Science Poster</vt:lpstr>
      <vt:lpstr>Body-weight exercise and hand-grip strength  A feasibility study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Project Title</dc:title>
  <dc:creator>Karen Houser</dc:creator>
  <cp:lastModifiedBy>Andrew Robson (1703364)</cp:lastModifiedBy>
  <cp:revision>29</cp:revision>
  <dcterms:created xsi:type="dcterms:W3CDTF">2013-01-20T21:20:28Z</dcterms:created>
  <dcterms:modified xsi:type="dcterms:W3CDTF">2020-08-08T09:40:29Z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0x0101003F5B9F87D69BA54197DE015BB36D6107</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