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6" r:id="rId4"/>
    <p:sldId id="258" r:id="rId5"/>
    <p:sldId id="267" r:id="rId6"/>
    <p:sldId id="272" r:id="rId7"/>
    <p:sldId id="273" r:id="rId8"/>
    <p:sldId id="259" r:id="rId9"/>
    <p:sldId id="269" r:id="rId10"/>
    <p:sldId id="268" r:id="rId11"/>
    <p:sldId id="260" r:id="rId12"/>
    <p:sldId id="261" r:id="rId13"/>
    <p:sldId id="270" r:id="rId14"/>
    <p:sldId id="262" r:id="rId15"/>
    <p:sldId id="274" r:id="rId16"/>
    <p:sldId id="263" r:id="rId17"/>
    <p:sldId id="264" r:id="rId18"/>
    <p:sldId id="265" r:id="rId19"/>
    <p:sldId id="271"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5BD034BE-EC60-43A8-B52E-D6C7122A5CBB}" type="datetimeFigureOut">
              <a:rPr lang="en-US" smtClean="0"/>
              <a:t>5/7/2019</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D4D99532-B009-4E8D-B4E7-1136075D19FF}"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BD034BE-EC60-43A8-B52E-D6C7122A5CBB}" type="datetimeFigureOut">
              <a:rPr lang="en-US" smtClean="0"/>
              <a:t>5/7/2019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99532-B009-4E8D-B4E7-1136075D19F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BD034BE-EC60-43A8-B52E-D6C7122A5CBB}" type="datetimeFigureOut">
              <a:rPr lang="en-US" smtClean="0"/>
              <a:t>5/7/2019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99532-B009-4E8D-B4E7-1136075D19FF}"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BD034BE-EC60-43A8-B52E-D6C7122A5CBB}" type="datetimeFigureOut">
              <a:rPr lang="en-US" smtClean="0"/>
              <a:t>5/7/2019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99532-B009-4E8D-B4E7-1136075D19F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BD034BE-EC60-43A8-B52E-D6C7122A5CBB}" type="datetimeFigureOut">
              <a:rPr lang="en-US" smtClean="0"/>
              <a:t>5/7/2019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D99532-B009-4E8D-B4E7-1136075D19F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5BD034BE-EC60-43A8-B52E-D6C7122A5CBB}" type="datetimeFigureOut">
              <a:rPr lang="en-US" smtClean="0"/>
              <a:t>5/7/2019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D99532-B009-4E8D-B4E7-1136075D19F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D034BE-EC60-43A8-B52E-D6C7122A5CBB}" type="datetimeFigureOut">
              <a:rPr lang="en-US" smtClean="0"/>
              <a:t>5/7/2019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D99532-B009-4E8D-B4E7-1136075D19F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BD034BE-EC60-43A8-B52E-D6C7122A5CBB}" type="datetimeFigureOut">
              <a:rPr lang="en-US" smtClean="0"/>
              <a:t>5/7/2019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D99532-B009-4E8D-B4E7-1136075D19F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BD034BE-EC60-43A8-B52E-D6C7122A5CBB}" type="datetimeFigureOut">
              <a:rPr lang="en-US" smtClean="0"/>
              <a:t>5/7/2019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D4D99532-B009-4E8D-B4E7-1136075D19FF}"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BD034BE-EC60-43A8-B52E-D6C7122A5CBB}" type="datetimeFigureOut">
              <a:rPr lang="en-US" smtClean="0"/>
              <a:t>5/7/2019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99532-B009-4E8D-B4E7-1136075D19F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BD034BE-EC60-43A8-B52E-D6C7122A5CBB}" type="datetimeFigureOut">
              <a:rPr lang="en-US" smtClean="0"/>
              <a:t>5/7/2019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D99532-B009-4E8D-B4E7-1136075D19F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5BD034BE-EC60-43A8-B52E-D6C7122A5CBB}" type="datetimeFigureOut">
              <a:rPr lang="en-US" smtClean="0"/>
              <a:t>5/7/2019</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D4D99532-B009-4E8D-B4E7-1136075D19FF}"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New integrated system for Japher Motors </a:t>
            </a:r>
          </a:p>
        </p:txBody>
      </p:sp>
      <p:sp>
        <p:nvSpPr>
          <p:cNvPr id="3" name="TextBox 2">
            <a:extLst>
              <a:ext uri="{FF2B5EF4-FFF2-40B4-BE49-F238E27FC236}">
                <a16:creationId xmlns:a16="http://schemas.microsoft.com/office/drawing/2014/main" id="{7EEF0FB3-0DC2-4005-9998-F51A13FD8EB4}"/>
              </a:ext>
            </a:extLst>
          </p:cNvPr>
          <p:cNvSpPr txBox="1"/>
          <p:nvPr/>
        </p:nvSpPr>
        <p:spPr>
          <a:xfrm>
            <a:off x="6019800" y="3657601"/>
            <a:ext cx="2209800" cy="707886"/>
          </a:xfrm>
          <a:prstGeom prst="rect">
            <a:avLst/>
          </a:prstGeom>
          <a:noFill/>
        </p:spPr>
        <p:txBody>
          <a:bodyPr wrap="square" rtlCol="0">
            <a:spAutoFit/>
          </a:bodyPr>
          <a:lstStyle/>
          <a:p>
            <a:r>
              <a:rPr lang="en-GB" sz="2000" dirty="0"/>
              <a:t>Priyank Patel </a:t>
            </a:r>
          </a:p>
          <a:p>
            <a:r>
              <a:rPr lang="en-GB" sz="2000" dirty="0"/>
              <a:t>Moij Gugarman</a:t>
            </a:r>
            <a:r>
              <a:rPr lang="en-GB"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problem </a:t>
            </a:r>
          </a:p>
        </p:txBody>
      </p:sp>
      <p:sp>
        <p:nvSpPr>
          <p:cNvPr id="3" name="Content Placeholder 2"/>
          <p:cNvSpPr>
            <a:spLocks noGrp="1"/>
          </p:cNvSpPr>
          <p:nvPr>
            <p:ph idx="1"/>
          </p:nvPr>
        </p:nvSpPr>
        <p:spPr/>
        <p:txBody>
          <a:bodyPr>
            <a:normAutofit fontScale="92500" lnSpcReduction="10000"/>
          </a:bodyPr>
          <a:lstStyle/>
          <a:p>
            <a:r>
              <a:rPr lang="en-US" dirty="0"/>
              <a:t>Japher Motors is a small auto mobile service company which mainly specializes in managing services and repairing of both automatic and manual transmission car from German manufacturer.   </a:t>
            </a:r>
          </a:p>
          <a:p>
            <a:r>
              <a:rPr lang="en-US" dirty="0"/>
              <a:t>The company has five staffs including receptionists, owner and the servicing staffs for delivering quality of automobile services for the customers. </a:t>
            </a:r>
          </a:p>
          <a:p>
            <a:r>
              <a:rPr lang="en-US" dirty="0"/>
              <a:t>The current information system consists of two major processes such as payment system and booking system. </a:t>
            </a:r>
          </a:p>
          <a:p>
            <a:r>
              <a:rPr lang="en-US" dirty="0"/>
              <a:t>In the current process, the booking system is done manually by keeping records in diary system using pen, calendar diary and client's record system.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Contd.. </a:t>
            </a:r>
          </a:p>
        </p:txBody>
      </p:sp>
      <p:sp>
        <p:nvSpPr>
          <p:cNvPr id="3" name="Content Placeholder 2"/>
          <p:cNvSpPr>
            <a:spLocks noGrp="1"/>
          </p:cNvSpPr>
          <p:nvPr>
            <p:ph idx="1"/>
          </p:nvPr>
        </p:nvSpPr>
        <p:spPr/>
        <p:txBody>
          <a:bodyPr/>
          <a:lstStyle/>
          <a:p>
            <a:r>
              <a:rPr lang="en-US" dirty="0"/>
              <a:t>The payment system is also done with manual recording system using account book, deposit paid, detailing date of the payment, date final payment made and balance due. </a:t>
            </a:r>
          </a:p>
          <a:p>
            <a:r>
              <a:rPr lang="en-US" dirty="0"/>
              <a:t>The current system of the organization is 20 years old thus, it does not support the different new system operations.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Project plan for implementing new integrated system  </a:t>
            </a:r>
          </a:p>
        </p:txBody>
      </p:sp>
      <p:sp>
        <p:nvSpPr>
          <p:cNvPr id="3" name="Content Placeholder 2"/>
          <p:cNvSpPr>
            <a:spLocks noGrp="1"/>
          </p:cNvSpPr>
          <p:nvPr>
            <p:ph idx="1"/>
          </p:nvPr>
        </p:nvSpPr>
        <p:spPr/>
        <p:txBody>
          <a:bodyPr>
            <a:normAutofit/>
          </a:bodyPr>
          <a:lstStyle/>
          <a:p>
            <a:r>
              <a:rPr lang="en-US" dirty="0"/>
              <a:t>In order to achieve strong competitions over the other small automobile service firms, the Japher Motors want to upgrade its current information system. </a:t>
            </a:r>
          </a:p>
          <a:p>
            <a:r>
              <a:rPr lang="en-US" dirty="0"/>
              <a:t>The new integrated system will consist of three major processes such as booking, payment and sales of the spare parts. </a:t>
            </a:r>
          </a:p>
          <a:p>
            <a:r>
              <a:rPr lang="en-US" dirty="0"/>
              <a:t>The new software based integrated IT system can help to meet the demands and needs of the company. </a:t>
            </a:r>
          </a:p>
          <a:p>
            <a:pPr>
              <a:buNone/>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Contd..</a:t>
            </a:r>
          </a:p>
        </p:txBody>
      </p:sp>
      <p:sp>
        <p:nvSpPr>
          <p:cNvPr id="3" name="Content Placeholder 2"/>
          <p:cNvSpPr>
            <a:spLocks noGrp="1"/>
          </p:cNvSpPr>
          <p:nvPr>
            <p:ph idx="1"/>
          </p:nvPr>
        </p:nvSpPr>
        <p:spPr/>
        <p:txBody>
          <a:bodyPr>
            <a:normAutofit lnSpcReduction="10000"/>
          </a:bodyPr>
          <a:lstStyle/>
          <a:p>
            <a:r>
              <a:rPr lang="en-US" dirty="0"/>
              <a:t>The new integrated IT system also can help to integrate the existing process to deliver quality of services for the customers. </a:t>
            </a:r>
          </a:p>
          <a:p>
            <a:r>
              <a:rPr lang="en-US" dirty="0"/>
              <a:t>The new integrated system also will help to handle the information of the clients. </a:t>
            </a:r>
          </a:p>
          <a:p>
            <a:r>
              <a:rPr lang="en-US" dirty="0"/>
              <a:t>The new integrated system consists of customer details, booking details, generating payment costs and store details of the spare parts.  </a:t>
            </a:r>
          </a:p>
          <a:p>
            <a:r>
              <a:rPr lang="en-US" dirty="0"/>
              <a:t>This particular project plan comprises of WBS, communication plan, stakeholder management plan, Gantt chart and project deliverables.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0B90B-45E9-4E3D-B88D-6624BFD5C9FF}"/>
              </a:ext>
            </a:extLst>
          </p:cNvPr>
          <p:cNvSpPr>
            <a:spLocks noGrp="1"/>
          </p:cNvSpPr>
          <p:nvPr>
            <p:ph type="title"/>
          </p:nvPr>
        </p:nvSpPr>
        <p:spPr/>
        <p:txBody>
          <a:bodyPr/>
          <a:lstStyle/>
          <a:p>
            <a:r>
              <a:rPr lang="en-US" b="1" dirty="0"/>
              <a:t>Risk Management</a:t>
            </a:r>
            <a:endParaRPr lang="en-GB" dirty="0"/>
          </a:p>
        </p:txBody>
      </p:sp>
      <p:sp>
        <p:nvSpPr>
          <p:cNvPr id="3" name="Content Placeholder 2">
            <a:extLst>
              <a:ext uri="{FF2B5EF4-FFF2-40B4-BE49-F238E27FC236}">
                <a16:creationId xmlns:a16="http://schemas.microsoft.com/office/drawing/2014/main" id="{694A144F-325E-4BB8-AFD1-4E1E7FA8B91D}"/>
              </a:ext>
            </a:extLst>
          </p:cNvPr>
          <p:cNvSpPr>
            <a:spLocks noGrp="1"/>
          </p:cNvSpPr>
          <p:nvPr>
            <p:ph idx="1"/>
          </p:nvPr>
        </p:nvSpPr>
        <p:spPr/>
        <p:txBody>
          <a:bodyPr>
            <a:normAutofit fontScale="85000" lnSpcReduction="20000"/>
          </a:bodyPr>
          <a:lstStyle/>
          <a:p>
            <a:pPr marL="0" indent="0">
              <a:buNone/>
            </a:pPr>
            <a:endParaRPr lang="en-GB" dirty="0"/>
          </a:p>
          <a:p>
            <a:r>
              <a:rPr lang="en-GB" dirty="0"/>
              <a:t>Software is a difficult undertaking. Lots of things can go wrong, and frankly, many often do. It’s for this reason that being prepared, understanding the risks and taking proactive measures to avoid or manage them is a key element of good software project management. Once the information is established, these are ranked by probability and impact.</a:t>
            </a:r>
          </a:p>
          <a:p>
            <a:r>
              <a:rPr lang="en-US" dirty="0"/>
              <a:t>An important task in this project is managing the risk which comes across during the development of project.</a:t>
            </a:r>
            <a:endParaRPr lang="en-GB" dirty="0"/>
          </a:p>
          <a:p>
            <a:r>
              <a:rPr lang="en-US" dirty="0"/>
              <a:t>There are some important techniques in this Risk management:</a:t>
            </a:r>
            <a:endParaRPr lang="en-GB" dirty="0"/>
          </a:p>
          <a:p>
            <a:pPr lvl="0"/>
            <a:r>
              <a:rPr lang="en-US" dirty="0"/>
              <a:t>Risk identification</a:t>
            </a:r>
            <a:endParaRPr lang="en-GB" dirty="0"/>
          </a:p>
          <a:p>
            <a:pPr lvl="0"/>
            <a:r>
              <a:rPr lang="en-US" dirty="0"/>
              <a:t>Risk analysis</a:t>
            </a:r>
            <a:endParaRPr lang="en-GB" dirty="0"/>
          </a:p>
          <a:p>
            <a:pPr lvl="0"/>
            <a:r>
              <a:rPr lang="en-US" dirty="0"/>
              <a:t>Risk planning</a:t>
            </a:r>
            <a:endParaRPr lang="en-GB" dirty="0"/>
          </a:p>
          <a:p>
            <a:endParaRPr lang="en-GB" dirty="0"/>
          </a:p>
        </p:txBody>
      </p:sp>
    </p:spTree>
    <p:extLst>
      <p:ext uri="{BB962C8B-B14F-4D97-AF65-F5344CB8AC3E}">
        <p14:creationId xmlns:p14="http://schemas.microsoft.com/office/powerpoint/2010/main" val="2533425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93183D3-FF41-4A23-914A-0CA57836FAB5}"/>
              </a:ext>
            </a:extLst>
          </p:cNvPr>
          <p:cNvGraphicFramePr>
            <a:graphicFrameLocks noGrp="1"/>
          </p:cNvGraphicFramePr>
          <p:nvPr>
            <p:ph idx="1"/>
            <p:extLst>
              <p:ext uri="{D42A27DB-BD31-4B8C-83A1-F6EECF244321}">
                <p14:modId xmlns:p14="http://schemas.microsoft.com/office/powerpoint/2010/main" val="426531998"/>
              </p:ext>
            </p:extLst>
          </p:nvPr>
        </p:nvGraphicFramePr>
        <p:xfrm>
          <a:off x="609600" y="1371600"/>
          <a:ext cx="7696200" cy="4781816"/>
        </p:xfrm>
        <a:graphic>
          <a:graphicData uri="http://schemas.openxmlformats.org/drawingml/2006/table">
            <a:tbl>
              <a:tblPr firstRow="1" firstCol="1" bandRow="1">
                <a:tableStyleId>{5C22544A-7EE6-4342-B048-85BDC9FD1C3A}</a:tableStyleId>
              </a:tblPr>
              <a:tblGrid>
                <a:gridCol w="2181478">
                  <a:extLst>
                    <a:ext uri="{9D8B030D-6E8A-4147-A177-3AD203B41FA5}">
                      <a16:colId xmlns:a16="http://schemas.microsoft.com/office/drawing/2014/main" val="1616584571"/>
                    </a:ext>
                  </a:extLst>
                </a:gridCol>
                <a:gridCol w="5514722">
                  <a:extLst>
                    <a:ext uri="{9D8B030D-6E8A-4147-A177-3AD203B41FA5}">
                      <a16:colId xmlns:a16="http://schemas.microsoft.com/office/drawing/2014/main" val="4138019437"/>
                    </a:ext>
                  </a:extLst>
                </a:gridCol>
              </a:tblGrid>
              <a:tr h="487981">
                <a:tc>
                  <a:txBody>
                    <a:bodyPr/>
                    <a:lstStyle/>
                    <a:p>
                      <a:pPr algn="just">
                        <a:lnSpc>
                          <a:spcPct val="150000"/>
                        </a:lnSpc>
                        <a:spcAft>
                          <a:spcPts val="1000"/>
                        </a:spcAft>
                      </a:pPr>
                      <a:r>
                        <a:rPr lang="en-GB" sz="1800">
                          <a:effectLst/>
                        </a:rPr>
                        <a:t>Risk Type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just">
                        <a:lnSpc>
                          <a:spcPct val="150000"/>
                        </a:lnSpc>
                        <a:spcAft>
                          <a:spcPts val="1000"/>
                        </a:spcAft>
                      </a:pPr>
                      <a:r>
                        <a:rPr lang="en-GB" sz="1800" dirty="0">
                          <a:effectLst/>
                        </a:rPr>
                        <a:t>Description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334376342"/>
                  </a:ext>
                </a:extLst>
              </a:tr>
              <a:tr h="1393559">
                <a:tc>
                  <a:txBody>
                    <a:bodyPr/>
                    <a:lstStyle/>
                    <a:p>
                      <a:pPr algn="l">
                        <a:lnSpc>
                          <a:spcPct val="150000"/>
                        </a:lnSpc>
                        <a:spcAft>
                          <a:spcPts val="0"/>
                        </a:spcAft>
                        <a:tabLst>
                          <a:tab pos="228600" algn="l"/>
                        </a:tabLst>
                      </a:pPr>
                      <a:r>
                        <a:rPr lang="en-GB" sz="1800" dirty="0">
                          <a:effectLst/>
                        </a:rPr>
                        <a:t>Project risk</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just">
                        <a:lnSpc>
                          <a:spcPct val="150000"/>
                        </a:lnSpc>
                        <a:spcAft>
                          <a:spcPts val="0"/>
                        </a:spcAft>
                        <a:tabLst>
                          <a:tab pos="228600" algn="l"/>
                        </a:tabLst>
                      </a:pPr>
                      <a:r>
                        <a:rPr lang="en-GB" sz="1800" dirty="0">
                          <a:effectLst/>
                        </a:rPr>
                        <a:t>It can threaten project plan i.e. if project risk becomes real it is likely that project schedule, personnel and requirement problems can have their impact on a software project.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1811251428"/>
                  </a:ext>
                </a:extLst>
              </a:tr>
              <a:tr h="1383236">
                <a:tc>
                  <a:txBody>
                    <a:bodyPr/>
                    <a:lstStyle/>
                    <a:p>
                      <a:pPr algn="just">
                        <a:lnSpc>
                          <a:spcPct val="150000"/>
                        </a:lnSpc>
                        <a:spcAft>
                          <a:spcPts val="0"/>
                        </a:spcAft>
                        <a:tabLst>
                          <a:tab pos="228600" algn="l"/>
                        </a:tabLst>
                      </a:pPr>
                      <a:r>
                        <a:rPr lang="en-GB" sz="1800" dirty="0">
                          <a:effectLst/>
                        </a:rPr>
                        <a:t>Technical risk</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just">
                        <a:lnSpc>
                          <a:spcPct val="150000"/>
                        </a:lnSpc>
                        <a:spcAft>
                          <a:spcPts val="0"/>
                        </a:spcAft>
                        <a:tabLst>
                          <a:tab pos="228600" algn="l"/>
                        </a:tabLst>
                      </a:pPr>
                      <a:r>
                        <a:rPr lang="en-GB" sz="1800" dirty="0">
                          <a:effectLst/>
                        </a:rPr>
                        <a:t>It can threaten the quality and timeliness of the software to be engineered. If it becomes a reality, implementation may become difficult or impossible.</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4176244651"/>
                  </a:ext>
                </a:extLst>
              </a:tr>
              <a:tr h="1307224">
                <a:tc>
                  <a:txBody>
                    <a:bodyPr/>
                    <a:lstStyle/>
                    <a:p>
                      <a:pPr algn="just">
                        <a:lnSpc>
                          <a:spcPct val="150000"/>
                        </a:lnSpc>
                        <a:spcAft>
                          <a:spcPts val="0"/>
                        </a:spcAft>
                        <a:tabLst>
                          <a:tab pos="228600" algn="l"/>
                        </a:tabLst>
                      </a:pPr>
                      <a:r>
                        <a:rPr lang="en-GB" sz="1800">
                          <a:effectLst/>
                        </a:rPr>
                        <a:t>Business risk</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just">
                        <a:lnSpc>
                          <a:spcPct val="150000"/>
                        </a:lnSpc>
                        <a:spcAft>
                          <a:spcPts val="0"/>
                        </a:spcAft>
                        <a:tabLst>
                          <a:tab pos="228600" algn="l"/>
                        </a:tabLst>
                      </a:pPr>
                      <a:r>
                        <a:rPr lang="en-GB" sz="1800" dirty="0">
                          <a:effectLst/>
                        </a:rPr>
                        <a:t>It can threaten the viability of the software to be built. A business risk often jeopardizes the project.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908295289"/>
                  </a:ext>
                </a:extLst>
              </a:tr>
            </a:tbl>
          </a:graphicData>
        </a:graphic>
      </p:graphicFrame>
    </p:spTree>
    <p:extLst>
      <p:ext uri="{BB962C8B-B14F-4D97-AF65-F5344CB8AC3E}">
        <p14:creationId xmlns:p14="http://schemas.microsoft.com/office/powerpoint/2010/main" val="366922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Detailed WBS </a:t>
            </a:r>
          </a:p>
        </p:txBody>
      </p:sp>
      <p:sp>
        <p:nvSpPr>
          <p:cNvPr id="3" name="Content Placeholder 2"/>
          <p:cNvSpPr>
            <a:spLocks noGrp="1"/>
          </p:cNvSpPr>
          <p:nvPr>
            <p:ph idx="1"/>
          </p:nvPr>
        </p:nvSpPr>
        <p:spPr/>
        <p:txBody>
          <a:bodyPr>
            <a:normAutofit/>
          </a:bodyPr>
          <a:lstStyle/>
          <a:p>
            <a:r>
              <a:rPr lang="en-US" dirty="0"/>
              <a:t>The Work Breakdown Structure of the new integrated system consists of four key components such as customer login, inventory details of the spare parts, booking for services and payment system. </a:t>
            </a:r>
          </a:p>
          <a:p>
            <a:r>
              <a:rPr lang="en-US" dirty="0"/>
              <a:t>The customer login section comprises of recording of the customer details, sign in and login through using the username and passwords. </a:t>
            </a:r>
          </a:p>
          <a:p>
            <a:r>
              <a:rPr lang="en-US" dirty="0"/>
              <a:t>The inventory details section consists of names, prices and selection of the spare parts.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Contd..</a:t>
            </a:r>
          </a:p>
        </p:txBody>
      </p:sp>
      <p:sp>
        <p:nvSpPr>
          <p:cNvPr id="3" name="Content Placeholder 2"/>
          <p:cNvSpPr>
            <a:spLocks noGrp="1"/>
          </p:cNvSpPr>
          <p:nvPr>
            <p:ph idx="1"/>
          </p:nvPr>
        </p:nvSpPr>
        <p:spPr/>
        <p:txBody>
          <a:bodyPr/>
          <a:lstStyle/>
          <a:p>
            <a:r>
              <a:rPr lang="en-US" dirty="0"/>
              <a:t>The booking for services section consists of details of the services, booking details and costs of the services. </a:t>
            </a:r>
          </a:p>
          <a:p>
            <a:r>
              <a:rPr lang="en-US" dirty="0"/>
              <a:t>Finally, the payment system comprises of three subsections such as generating payment based on the service booking, print confirmation ticket and printing of the booking details.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533400"/>
            <a:ext cx="8229600" cy="1143000"/>
          </a:xfrm>
        </p:spPr>
        <p:txBody>
          <a:bodyPr/>
          <a:lstStyle/>
          <a:p>
            <a:r>
              <a:rPr lang="en-US" dirty="0"/>
              <a:t>Contd..</a:t>
            </a:r>
          </a:p>
        </p:txBody>
      </p:sp>
      <p:pic>
        <p:nvPicPr>
          <p:cNvPr id="2050" name="Picture 2"/>
          <p:cNvPicPr>
            <a:picLocks noChangeAspect="1" noChangeArrowheads="1"/>
          </p:cNvPicPr>
          <p:nvPr/>
        </p:nvPicPr>
        <p:blipFill>
          <a:blip r:embed="rId2" cstate="print"/>
          <a:srcRect/>
          <a:stretch>
            <a:fillRect/>
          </a:stretch>
        </p:blipFill>
        <p:spPr bwMode="auto">
          <a:xfrm>
            <a:off x="685800" y="1600200"/>
            <a:ext cx="7924800" cy="4719638"/>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Communication plan </a:t>
            </a:r>
          </a:p>
        </p:txBody>
      </p:sp>
      <p:sp>
        <p:nvSpPr>
          <p:cNvPr id="3" name="Content Placeholder 2"/>
          <p:cNvSpPr>
            <a:spLocks noGrp="1"/>
          </p:cNvSpPr>
          <p:nvPr>
            <p:ph idx="1"/>
          </p:nvPr>
        </p:nvSpPr>
        <p:spPr/>
        <p:txBody>
          <a:bodyPr>
            <a:normAutofit/>
          </a:bodyPr>
          <a:lstStyle/>
          <a:p>
            <a:r>
              <a:rPr lang="en-US" dirty="0"/>
              <a:t>Effective communication management plan is very important for managing different tasks and activities of the project in an effective manner.  </a:t>
            </a:r>
          </a:p>
          <a:p>
            <a:r>
              <a:rPr lang="en-US" dirty="0"/>
              <a:t>With the help of effective communication management plan, the project manager can frequently interact with the stakeholders to successfully accomplish the project within a stipulated time frame. </a:t>
            </a:r>
          </a:p>
          <a:p>
            <a:r>
              <a:rPr lang="en-US" dirty="0"/>
              <a:t>For this particular project, the detailed communication plan is given in the slide.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Stakeholders </a:t>
            </a:r>
          </a:p>
        </p:txBody>
      </p:sp>
      <p:sp>
        <p:nvSpPr>
          <p:cNvPr id="3" name="Content Placeholder 2"/>
          <p:cNvSpPr>
            <a:spLocks noGrp="1"/>
          </p:cNvSpPr>
          <p:nvPr>
            <p:ph sz="half" idx="1"/>
          </p:nvPr>
        </p:nvSpPr>
        <p:spPr/>
        <p:txBody>
          <a:bodyPr/>
          <a:lstStyle/>
          <a:p>
            <a:r>
              <a:rPr lang="en-US" dirty="0"/>
              <a:t>External stakeholders: </a:t>
            </a:r>
          </a:p>
          <a:p>
            <a:r>
              <a:rPr lang="en-US" dirty="0"/>
              <a:t> Shareholders </a:t>
            </a:r>
          </a:p>
          <a:p>
            <a:r>
              <a:rPr lang="en-US" dirty="0"/>
              <a:t> Investors </a:t>
            </a:r>
          </a:p>
          <a:p>
            <a:r>
              <a:rPr lang="en-US" dirty="0"/>
              <a:t> Customers </a:t>
            </a:r>
          </a:p>
          <a:p>
            <a:r>
              <a:rPr lang="en-US" dirty="0"/>
              <a:t>Government </a:t>
            </a:r>
          </a:p>
          <a:p>
            <a:r>
              <a:rPr lang="en-US" dirty="0"/>
              <a:t>Media </a:t>
            </a:r>
          </a:p>
        </p:txBody>
      </p:sp>
      <p:sp>
        <p:nvSpPr>
          <p:cNvPr id="4" name="Content Placeholder 3"/>
          <p:cNvSpPr>
            <a:spLocks noGrp="1"/>
          </p:cNvSpPr>
          <p:nvPr>
            <p:ph sz="half" idx="2"/>
          </p:nvPr>
        </p:nvSpPr>
        <p:spPr/>
        <p:txBody>
          <a:bodyPr/>
          <a:lstStyle/>
          <a:p>
            <a:r>
              <a:rPr lang="en-US" dirty="0"/>
              <a:t>Internal stakeholders  </a:t>
            </a:r>
          </a:p>
          <a:p>
            <a:r>
              <a:rPr lang="en-US" dirty="0"/>
              <a:t> Project managers </a:t>
            </a:r>
          </a:p>
          <a:p>
            <a:r>
              <a:rPr lang="en-US" dirty="0"/>
              <a:t> Marketing team </a:t>
            </a:r>
          </a:p>
          <a:p>
            <a:r>
              <a:rPr lang="en-US" dirty="0"/>
              <a:t> Sales team </a:t>
            </a:r>
          </a:p>
          <a:p>
            <a:r>
              <a:rPr lang="en-US" dirty="0"/>
              <a:t> production team </a:t>
            </a:r>
          </a:p>
          <a:p>
            <a:r>
              <a:rPr lang="en-US" dirty="0"/>
              <a:t>Finance team </a:t>
            </a:r>
          </a:p>
          <a:p>
            <a:r>
              <a:rPr lang="en-US" dirty="0"/>
              <a:t>Employees </a:t>
            </a:r>
          </a:p>
          <a:p>
            <a:endParaRPr lang="en-US" dirty="0"/>
          </a:p>
        </p:txBody>
      </p:sp>
    </p:spTree>
    <p:extLst>
      <p:ext uri="{BB962C8B-B14F-4D97-AF65-F5344CB8AC3E}">
        <p14:creationId xmlns:p14="http://schemas.microsoft.com/office/powerpoint/2010/main" val="31678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lstStyle/>
          <a:p>
            <a:r>
              <a:rPr lang="en-US" dirty="0"/>
              <a:t>Contd..</a:t>
            </a:r>
          </a:p>
        </p:txBody>
      </p:sp>
      <p:graphicFrame>
        <p:nvGraphicFramePr>
          <p:cNvPr id="4" name="Content Placeholder 3"/>
          <p:cNvGraphicFramePr>
            <a:graphicFrameLocks noGrp="1"/>
          </p:cNvGraphicFramePr>
          <p:nvPr>
            <p:ph idx="1"/>
          </p:nvPr>
        </p:nvGraphicFramePr>
        <p:xfrm>
          <a:off x="533400" y="1219200"/>
          <a:ext cx="8610600" cy="5715148"/>
        </p:xfrm>
        <a:graphic>
          <a:graphicData uri="http://schemas.openxmlformats.org/drawingml/2006/table">
            <a:tbl>
              <a:tblPr firstRow="1" bandRow="1">
                <a:tableStyleId>{5C22544A-7EE6-4342-B048-85BDC9FD1C3A}</a:tableStyleId>
              </a:tblPr>
              <a:tblGrid>
                <a:gridCol w="1435100">
                  <a:extLst>
                    <a:ext uri="{9D8B030D-6E8A-4147-A177-3AD203B41FA5}">
                      <a16:colId xmlns:a16="http://schemas.microsoft.com/office/drawing/2014/main" val="20000"/>
                    </a:ext>
                  </a:extLst>
                </a:gridCol>
                <a:gridCol w="1435100">
                  <a:extLst>
                    <a:ext uri="{9D8B030D-6E8A-4147-A177-3AD203B41FA5}">
                      <a16:colId xmlns:a16="http://schemas.microsoft.com/office/drawing/2014/main" val="20001"/>
                    </a:ext>
                  </a:extLst>
                </a:gridCol>
                <a:gridCol w="1435100">
                  <a:extLst>
                    <a:ext uri="{9D8B030D-6E8A-4147-A177-3AD203B41FA5}">
                      <a16:colId xmlns:a16="http://schemas.microsoft.com/office/drawing/2014/main" val="20002"/>
                    </a:ext>
                  </a:extLst>
                </a:gridCol>
                <a:gridCol w="1435100">
                  <a:extLst>
                    <a:ext uri="{9D8B030D-6E8A-4147-A177-3AD203B41FA5}">
                      <a16:colId xmlns:a16="http://schemas.microsoft.com/office/drawing/2014/main" val="20003"/>
                    </a:ext>
                  </a:extLst>
                </a:gridCol>
                <a:gridCol w="1435100">
                  <a:extLst>
                    <a:ext uri="{9D8B030D-6E8A-4147-A177-3AD203B41FA5}">
                      <a16:colId xmlns:a16="http://schemas.microsoft.com/office/drawing/2014/main" val="20004"/>
                    </a:ext>
                  </a:extLst>
                </a:gridCol>
                <a:gridCol w="1435100">
                  <a:extLst>
                    <a:ext uri="{9D8B030D-6E8A-4147-A177-3AD203B41FA5}">
                      <a16:colId xmlns:a16="http://schemas.microsoft.com/office/drawing/2014/main" val="20005"/>
                    </a:ext>
                  </a:extLst>
                </a:gridCol>
              </a:tblGrid>
              <a:tr h="861703">
                <a:tc>
                  <a:txBody>
                    <a:bodyPr/>
                    <a:lstStyle/>
                    <a:p>
                      <a:r>
                        <a:rPr lang="en-US" dirty="0"/>
                        <a:t>Communication type </a:t>
                      </a:r>
                    </a:p>
                  </a:txBody>
                  <a:tcPr/>
                </a:tc>
                <a:tc>
                  <a:txBody>
                    <a:bodyPr/>
                    <a:lstStyle/>
                    <a:p>
                      <a:r>
                        <a:rPr lang="en-US" dirty="0"/>
                        <a:t>Purpose </a:t>
                      </a:r>
                    </a:p>
                  </a:txBody>
                  <a:tcPr/>
                </a:tc>
                <a:tc>
                  <a:txBody>
                    <a:bodyPr/>
                    <a:lstStyle/>
                    <a:p>
                      <a:r>
                        <a:rPr lang="en-US" dirty="0"/>
                        <a:t>Medium </a:t>
                      </a:r>
                    </a:p>
                  </a:txBody>
                  <a:tcPr/>
                </a:tc>
                <a:tc>
                  <a:txBody>
                    <a:bodyPr/>
                    <a:lstStyle/>
                    <a:p>
                      <a:r>
                        <a:rPr lang="en-US" dirty="0"/>
                        <a:t>Frequency </a:t>
                      </a:r>
                    </a:p>
                  </a:txBody>
                  <a:tcPr/>
                </a:tc>
                <a:tc>
                  <a:txBody>
                    <a:bodyPr/>
                    <a:lstStyle/>
                    <a:p>
                      <a:r>
                        <a:rPr lang="en-US" dirty="0"/>
                        <a:t>Audience</a:t>
                      </a:r>
                    </a:p>
                  </a:txBody>
                  <a:tcPr/>
                </a:tc>
                <a:tc>
                  <a:txBody>
                    <a:bodyPr/>
                    <a:lstStyle/>
                    <a:p>
                      <a:r>
                        <a:rPr lang="en-US" dirty="0"/>
                        <a:t>Owner</a:t>
                      </a:r>
                      <a:r>
                        <a:rPr lang="en-US" baseline="0" dirty="0"/>
                        <a:t> </a:t>
                      </a:r>
                      <a:endParaRPr lang="en-US" dirty="0"/>
                    </a:p>
                  </a:txBody>
                  <a:tcPr/>
                </a:tc>
                <a:extLst>
                  <a:ext uri="{0D108BD9-81ED-4DB2-BD59-A6C34878D82A}">
                    <a16:rowId xmlns:a16="http://schemas.microsoft.com/office/drawing/2014/main" val="10000"/>
                  </a:ext>
                </a:extLst>
              </a:tr>
              <a:tr h="1967478">
                <a:tc>
                  <a:txBody>
                    <a:bodyPr/>
                    <a:lstStyle/>
                    <a:p>
                      <a:r>
                        <a:rPr lang="en-US" dirty="0"/>
                        <a:t>Kickoff meeting </a:t>
                      </a:r>
                    </a:p>
                  </a:txBody>
                  <a:tcPr/>
                </a:tc>
                <a:tc>
                  <a:txBody>
                    <a:bodyPr/>
                    <a:lstStyle/>
                    <a:p>
                      <a:r>
                        <a:rPr lang="en-US" dirty="0"/>
                        <a:t>To initiate the project by coordinating with the team members </a:t>
                      </a:r>
                    </a:p>
                  </a:txBody>
                  <a:tcPr/>
                </a:tc>
                <a:tc>
                  <a:txBody>
                    <a:bodyPr/>
                    <a:lstStyle/>
                    <a:p>
                      <a:r>
                        <a:rPr lang="en-US" dirty="0"/>
                        <a:t>Face to face </a:t>
                      </a:r>
                    </a:p>
                  </a:txBody>
                  <a:tcPr/>
                </a:tc>
                <a:tc>
                  <a:txBody>
                    <a:bodyPr/>
                    <a:lstStyle/>
                    <a:p>
                      <a:r>
                        <a:rPr lang="en-US" dirty="0"/>
                        <a:t>Once </a:t>
                      </a:r>
                    </a:p>
                  </a:txBody>
                  <a:tcPr/>
                </a:tc>
                <a:tc>
                  <a:txBody>
                    <a:bodyPr/>
                    <a:lstStyle/>
                    <a:p>
                      <a:pPr>
                        <a:buFont typeface="Arial" pitchFamily="34" charset="0"/>
                        <a:buChar char="•"/>
                      </a:pPr>
                      <a:r>
                        <a:rPr lang="en-US" dirty="0"/>
                        <a:t> Team</a:t>
                      </a:r>
                      <a:r>
                        <a:rPr lang="en-US" baseline="0" dirty="0"/>
                        <a:t> members</a:t>
                      </a:r>
                    </a:p>
                    <a:p>
                      <a:pPr>
                        <a:buFont typeface="Arial" pitchFamily="34" charset="0"/>
                        <a:buChar char="•"/>
                      </a:pPr>
                      <a:r>
                        <a:rPr lang="en-US" baseline="0" dirty="0"/>
                        <a:t>Sponsors </a:t>
                      </a:r>
                    </a:p>
                    <a:p>
                      <a:pPr>
                        <a:buFont typeface="Arial" pitchFamily="34" charset="0"/>
                        <a:buChar char="•"/>
                      </a:pPr>
                      <a:r>
                        <a:rPr lang="en-US" baseline="0" dirty="0"/>
                        <a:t>Owners </a:t>
                      </a:r>
                    </a:p>
                    <a:p>
                      <a:pPr>
                        <a:buFont typeface="Arial" pitchFamily="34" charset="0"/>
                        <a:buChar char="•"/>
                      </a:pPr>
                      <a:r>
                        <a:rPr lang="en-US" baseline="0" dirty="0"/>
                        <a:t>Shareholders </a:t>
                      </a:r>
                      <a:endParaRPr lang="en-US" dirty="0"/>
                    </a:p>
                  </a:txBody>
                  <a:tcPr/>
                </a:tc>
                <a:tc>
                  <a:txBody>
                    <a:bodyPr/>
                    <a:lstStyle/>
                    <a:p>
                      <a:r>
                        <a:rPr lang="en-US" dirty="0"/>
                        <a:t>Project manager </a:t>
                      </a:r>
                    </a:p>
                  </a:txBody>
                  <a:tcPr/>
                </a:tc>
                <a:extLst>
                  <a:ext uri="{0D108BD9-81ED-4DB2-BD59-A6C34878D82A}">
                    <a16:rowId xmlns:a16="http://schemas.microsoft.com/office/drawing/2014/main" val="10001"/>
                  </a:ext>
                </a:extLst>
              </a:tr>
              <a:tr h="1378725">
                <a:tc>
                  <a:txBody>
                    <a:bodyPr/>
                    <a:lstStyle/>
                    <a:p>
                      <a:r>
                        <a:rPr lang="en-US" dirty="0"/>
                        <a:t>Project status meeting </a:t>
                      </a:r>
                    </a:p>
                  </a:txBody>
                  <a:tcPr/>
                </a:tc>
                <a:tc>
                  <a:txBody>
                    <a:bodyPr/>
                    <a:lstStyle/>
                    <a:p>
                      <a:r>
                        <a:rPr lang="en-US" dirty="0"/>
                        <a:t>To identify the current status of the project </a:t>
                      </a:r>
                    </a:p>
                  </a:txBody>
                  <a:tcPr/>
                </a:tc>
                <a:tc>
                  <a:txBody>
                    <a:bodyPr/>
                    <a:lstStyle/>
                    <a:p>
                      <a:r>
                        <a:rPr lang="en-US" dirty="0"/>
                        <a:t>Conferencing</a:t>
                      </a:r>
                      <a:r>
                        <a:rPr lang="en-US" baseline="0" dirty="0"/>
                        <a:t> and face to face </a:t>
                      </a:r>
                      <a:endParaRPr lang="en-US" dirty="0"/>
                    </a:p>
                  </a:txBody>
                  <a:tcPr/>
                </a:tc>
                <a:tc>
                  <a:txBody>
                    <a:bodyPr/>
                    <a:lstStyle/>
                    <a:p>
                      <a:r>
                        <a:rPr lang="en-US" dirty="0"/>
                        <a:t>Weekly </a:t>
                      </a:r>
                    </a:p>
                  </a:txBody>
                  <a:tcPr/>
                </a:tc>
                <a:tc>
                  <a:txBody>
                    <a:bodyPr/>
                    <a:lstStyle/>
                    <a:p>
                      <a:pPr>
                        <a:buFont typeface="Arial" pitchFamily="34" charset="0"/>
                        <a:buChar char="•"/>
                      </a:pPr>
                      <a:r>
                        <a:rPr lang="en-US" dirty="0"/>
                        <a:t> Team</a:t>
                      </a:r>
                      <a:r>
                        <a:rPr lang="en-US" baseline="0" dirty="0"/>
                        <a:t> members</a:t>
                      </a:r>
                    </a:p>
                    <a:p>
                      <a:pPr>
                        <a:buFont typeface="Arial" pitchFamily="34" charset="0"/>
                        <a:buChar char="•"/>
                      </a:pPr>
                      <a:r>
                        <a:rPr lang="en-US" baseline="0" dirty="0"/>
                        <a:t> stakeholders </a:t>
                      </a:r>
                      <a:endParaRPr lang="en-US" dirty="0"/>
                    </a:p>
                  </a:txBody>
                  <a:tcPr/>
                </a:tc>
                <a:tc>
                  <a:txBody>
                    <a:bodyPr/>
                    <a:lstStyle/>
                    <a:p>
                      <a:r>
                        <a:rPr lang="en-US" dirty="0"/>
                        <a:t>Project manager </a:t>
                      </a:r>
                    </a:p>
                  </a:txBody>
                  <a:tcPr/>
                </a:tc>
                <a:extLst>
                  <a:ext uri="{0D108BD9-81ED-4DB2-BD59-A6C34878D82A}">
                    <a16:rowId xmlns:a16="http://schemas.microsoft.com/office/drawing/2014/main" val="10002"/>
                  </a:ext>
                </a:extLst>
              </a:tr>
              <a:tr h="1430893">
                <a:tc>
                  <a:txBody>
                    <a:bodyPr/>
                    <a:lstStyle/>
                    <a:p>
                      <a:r>
                        <a:rPr lang="en-US" dirty="0"/>
                        <a:t>Team meeting </a:t>
                      </a:r>
                    </a:p>
                  </a:txBody>
                  <a:tcPr/>
                </a:tc>
                <a:tc>
                  <a:txBody>
                    <a:bodyPr/>
                    <a:lstStyle/>
                    <a:p>
                      <a:r>
                        <a:rPr lang="en-US" dirty="0"/>
                        <a:t>To inform the team members about any changes </a:t>
                      </a:r>
                    </a:p>
                  </a:txBody>
                  <a:tcPr/>
                </a:tc>
                <a:tc>
                  <a:txBody>
                    <a:bodyPr/>
                    <a:lstStyle/>
                    <a:p>
                      <a:r>
                        <a:rPr lang="en-US" dirty="0"/>
                        <a:t>Teleconferencing, face to face meeting  </a:t>
                      </a:r>
                    </a:p>
                  </a:txBody>
                  <a:tcPr/>
                </a:tc>
                <a:tc>
                  <a:txBody>
                    <a:bodyPr/>
                    <a:lstStyle/>
                    <a:p>
                      <a:r>
                        <a:rPr lang="en-US" dirty="0"/>
                        <a:t>15</a:t>
                      </a:r>
                      <a:r>
                        <a:rPr lang="en-US" baseline="0" dirty="0"/>
                        <a:t> days cycle </a:t>
                      </a:r>
                      <a:endParaRPr lang="en-US" dirty="0"/>
                    </a:p>
                  </a:txBody>
                  <a:tcPr/>
                </a:tc>
                <a:tc>
                  <a:txBody>
                    <a:bodyPr/>
                    <a:lstStyle/>
                    <a:p>
                      <a:pPr>
                        <a:buFont typeface="Arial" pitchFamily="34" charset="0"/>
                        <a:buChar char="•"/>
                      </a:pPr>
                      <a:r>
                        <a:rPr lang="en-US" dirty="0"/>
                        <a:t> team members </a:t>
                      </a:r>
                    </a:p>
                  </a:txBody>
                  <a:tcPr/>
                </a:tc>
                <a:tc>
                  <a:txBody>
                    <a:bodyPr/>
                    <a:lstStyle/>
                    <a:p>
                      <a:r>
                        <a:rPr lang="en-US" dirty="0"/>
                        <a:t>Project</a:t>
                      </a:r>
                      <a:r>
                        <a:rPr lang="en-US" baseline="0" dirty="0"/>
                        <a:t> manager </a:t>
                      </a:r>
                      <a:endParaRPr lang="en-US" dirty="0"/>
                    </a:p>
                  </a:txBody>
                  <a:tcPr/>
                </a:tc>
                <a:extLst>
                  <a:ext uri="{0D108BD9-81ED-4DB2-BD59-A6C34878D82A}">
                    <a16:rowId xmlns:a16="http://schemas.microsoft.com/office/drawing/2014/main" val="10003"/>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8229600" cy="1143000"/>
          </a:xfrm>
        </p:spPr>
        <p:txBody>
          <a:bodyPr/>
          <a:lstStyle/>
          <a:p>
            <a:r>
              <a:rPr lang="en-US" dirty="0"/>
              <a:t>Stakeholder management plan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27823351"/>
              </p:ext>
            </p:extLst>
          </p:nvPr>
        </p:nvGraphicFramePr>
        <p:xfrm>
          <a:off x="457200" y="1295400"/>
          <a:ext cx="8229600" cy="7040880"/>
        </p:xfrm>
        <a:graphic>
          <a:graphicData uri="http://schemas.openxmlformats.org/drawingml/2006/table">
            <a:tbl>
              <a:tblPr firstRow="1" bandRow="1">
                <a:tableStyleId>{5C22544A-7EE6-4342-B048-85BDC9FD1C3A}</a:tableStyleId>
              </a:tblPr>
              <a:tblGrid>
                <a:gridCol w="1645920">
                  <a:extLst>
                    <a:ext uri="{9D8B030D-6E8A-4147-A177-3AD203B41FA5}">
                      <a16:colId xmlns:a16="http://schemas.microsoft.com/office/drawing/2014/main" val="20000"/>
                    </a:ext>
                  </a:extLst>
                </a:gridCol>
                <a:gridCol w="1645920">
                  <a:extLst>
                    <a:ext uri="{9D8B030D-6E8A-4147-A177-3AD203B41FA5}">
                      <a16:colId xmlns:a16="http://schemas.microsoft.com/office/drawing/2014/main" val="20001"/>
                    </a:ext>
                  </a:extLst>
                </a:gridCol>
                <a:gridCol w="1661160">
                  <a:extLst>
                    <a:ext uri="{9D8B030D-6E8A-4147-A177-3AD203B41FA5}">
                      <a16:colId xmlns:a16="http://schemas.microsoft.com/office/drawing/2014/main" val="20002"/>
                    </a:ext>
                  </a:extLst>
                </a:gridCol>
                <a:gridCol w="1630680">
                  <a:extLst>
                    <a:ext uri="{9D8B030D-6E8A-4147-A177-3AD203B41FA5}">
                      <a16:colId xmlns:a16="http://schemas.microsoft.com/office/drawing/2014/main" val="20003"/>
                    </a:ext>
                  </a:extLst>
                </a:gridCol>
                <a:gridCol w="1645920">
                  <a:extLst>
                    <a:ext uri="{9D8B030D-6E8A-4147-A177-3AD203B41FA5}">
                      <a16:colId xmlns:a16="http://schemas.microsoft.com/office/drawing/2014/main" val="20004"/>
                    </a:ext>
                  </a:extLst>
                </a:gridCol>
              </a:tblGrid>
              <a:tr h="1367481">
                <a:tc>
                  <a:txBody>
                    <a:bodyPr/>
                    <a:lstStyle/>
                    <a:p>
                      <a:r>
                        <a:rPr lang="en-US" dirty="0"/>
                        <a:t>Stakeholder</a:t>
                      </a:r>
                      <a:r>
                        <a:rPr lang="en-US" baseline="0" dirty="0"/>
                        <a:t>s type </a:t>
                      </a:r>
                      <a:endParaRPr lang="en-US" dirty="0"/>
                    </a:p>
                  </a:txBody>
                  <a:tcPr/>
                </a:tc>
                <a:tc>
                  <a:txBody>
                    <a:bodyPr/>
                    <a:lstStyle/>
                    <a:p>
                      <a:r>
                        <a:rPr lang="en-US" dirty="0"/>
                        <a:t>Stakeholder</a:t>
                      </a:r>
                    </a:p>
                  </a:txBody>
                  <a:tcPr/>
                </a:tc>
                <a:tc>
                  <a:txBody>
                    <a:bodyPr/>
                    <a:lstStyle/>
                    <a:p>
                      <a:r>
                        <a:rPr lang="en-US" dirty="0"/>
                        <a:t>Influence</a:t>
                      </a:r>
                      <a:r>
                        <a:rPr lang="en-US" baseline="0" dirty="0"/>
                        <a:t> on the project </a:t>
                      </a:r>
                    </a:p>
                    <a:p>
                      <a:r>
                        <a:rPr lang="en-US" baseline="0" dirty="0"/>
                        <a:t>(High/ Medium/ Low)</a:t>
                      </a:r>
                      <a:endParaRPr lang="en-US" dirty="0"/>
                    </a:p>
                  </a:txBody>
                  <a:tcPr/>
                </a:tc>
                <a:tc>
                  <a:txBody>
                    <a:bodyPr/>
                    <a:lstStyle/>
                    <a:p>
                      <a:r>
                        <a:rPr lang="en-US" dirty="0"/>
                        <a:t>Impacts on the project </a:t>
                      </a:r>
                    </a:p>
                    <a:p>
                      <a:r>
                        <a:rPr lang="en-US" dirty="0"/>
                        <a:t>(High/</a:t>
                      </a:r>
                      <a:r>
                        <a:rPr lang="en-US" baseline="0" dirty="0"/>
                        <a:t> medium / Low</a:t>
                      </a:r>
                      <a:r>
                        <a:rPr lang="en-US" dirty="0"/>
                        <a:t>)</a:t>
                      </a:r>
                    </a:p>
                  </a:txBody>
                  <a:tcPr/>
                </a:tc>
                <a:tc>
                  <a:txBody>
                    <a:bodyPr/>
                    <a:lstStyle/>
                    <a:p>
                      <a:r>
                        <a:rPr lang="en-US" dirty="0"/>
                        <a:t>How can block the project </a:t>
                      </a:r>
                    </a:p>
                  </a:txBody>
                  <a:tcPr/>
                </a:tc>
                <a:extLst>
                  <a:ext uri="{0D108BD9-81ED-4DB2-BD59-A6C34878D82A}">
                    <a16:rowId xmlns:a16="http://schemas.microsoft.com/office/drawing/2014/main" val="10000"/>
                  </a:ext>
                </a:extLst>
              </a:tr>
              <a:tr h="1788846">
                <a:tc>
                  <a:txBody>
                    <a:bodyPr/>
                    <a:lstStyle/>
                    <a:p>
                      <a:r>
                        <a:rPr lang="en-US" dirty="0"/>
                        <a:t>External </a:t>
                      </a:r>
                    </a:p>
                  </a:txBody>
                  <a:tcPr/>
                </a:tc>
                <a:tc>
                  <a:txBody>
                    <a:bodyPr/>
                    <a:lstStyle/>
                    <a:p>
                      <a:r>
                        <a:rPr lang="en-US" dirty="0"/>
                        <a:t>Government </a:t>
                      </a:r>
                    </a:p>
                  </a:txBody>
                  <a:tcPr/>
                </a:tc>
                <a:tc>
                  <a:txBody>
                    <a:bodyPr/>
                    <a:lstStyle/>
                    <a:p>
                      <a:r>
                        <a:rPr lang="en-US" dirty="0"/>
                        <a:t>Medium </a:t>
                      </a:r>
                    </a:p>
                  </a:txBody>
                  <a:tcPr/>
                </a:tc>
                <a:tc>
                  <a:txBody>
                    <a:bodyPr/>
                    <a:lstStyle/>
                    <a:p>
                      <a:r>
                        <a:rPr lang="en-US" dirty="0"/>
                        <a:t>High</a:t>
                      </a:r>
                      <a:r>
                        <a:rPr lang="en-US" baseline="0" dirty="0"/>
                        <a:t> </a:t>
                      </a:r>
                      <a:endParaRPr lang="en-US" dirty="0"/>
                    </a:p>
                  </a:txBody>
                  <a:tcPr/>
                </a:tc>
                <a:tc>
                  <a:txBody>
                    <a:bodyPr/>
                    <a:lstStyle/>
                    <a:p>
                      <a:r>
                        <a:rPr lang="en-US" dirty="0"/>
                        <a:t>By introducing strict regulations,</a:t>
                      </a:r>
                      <a:r>
                        <a:rPr lang="en-US" baseline="0" dirty="0"/>
                        <a:t> the government can block the project </a:t>
                      </a:r>
                      <a:endParaRPr lang="en-US" dirty="0"/>
                    </a:p>
                  </a:txBody>
                  <a:tcPr/>
                </a:tc>
                <a:extLst>
                  <a:ext uri="{0D108BD9-81ED-4DB2-BD59-A6C34878D82A}">
                    <a16:rowId xmlns:a16="http://schemas.microsoft.com/office/drawing/2014/main" val="10001"/>
                  </a:ext>
                </a:extLst>
              </a:tr>
              <a:tr h="1367481">
                <a:tc>
                  <a:txBody>
                    <a:bodyPr/>
                    <a:lstStyle/>
                    <a:p>
                      <a:r>
                        <a:rPr lang="en-US" dirty="0"/>
                        <a:t>External </a:t>
                      </a:r>
                    </a:p>
                  </a:txBody>
                  <a:tcPr/>
                </a:tc>
                <a:tc>
                  <a:txBody>
                    <a:bodyPr/>
                    <a:lstStyle/>
                    <a:p>
                      <a:r>
                        <a:rPr lang="en-US" dirty="0"/>
                        <a:t>Media </a:t>
                      </a:r>
                    </a:p>
                  </a:txBody>
                  <a:tcPr/>
                </a:tc>
                <a:tc>
                  <a:txBody>
                    <a:bodyPr/>
                    <a:lstStyle/>
                    <a:p>
                      <a:r>
                        <a:rPr lang="en-US" dirty="0"/>
                        <a:t>Medium </a:t>
                      </a:r>
                    </a:p>
                  </a:txBody>
                  <a:tcPr/>
                </a:tc>
                <a:tc>
                  <a:txBody>
                    <a:bodyPr/>
                    <a:lstStyle/>
                    <a:p>
                      <a:r>
                        <a:rPr lang="en-US" dirty="0"/>
                        <a:t>Medium </a:t>
                      </a:r>
                    </a:p>
                  </a:txBody>
                  <a:tcPr/>
                </a:tc>
                <a:tc>
                  <a:txBody>
                    <a:bodyPr/>
                    <a:lstStyle/>
                    <a:p>
                      <a:r>
                        <a:rPr lang="en-US" dirty="0"/>
                        <a:t>By misinterpreting the information</a:t>
                      </a:r>
                      <a:r>
                        <a:rPr lang="en-US" baseline="0" dirty="0"/>
                        <a:t> of the project </a:t>
                      </a:r>
                      <a:r>
                        <a:rPr lang="en-US" dirty="0"/>
                        <a:t> </a:t>
                      </a:r>
                    </a:p>
                  </a:txBody>
                  <a:tcPr/>
                </a:tc>
                <a:extLst>
                  <a:ext uri="{0D108BD9-81ED-4DB2-BD59-A6C34878D82A}">
                    <a16:rowId xmlns:a16="http://schemas.microsoft.com/office/drawing/2014/main" val="10002"/>
                  </a:ext>
                </a:extLst>
              </a:tr>
              <a:tr h="1111078">
                <a:tc>
                  <a:txBody>
                    <a:bodyPr/>
                    <a:lstStyle/>
                    <a:p>
                      <a:r>
                        <a:rPr lang="en-US" dirty="0"/>
                        <a:t>Internal</a:t>
                      </a:r>
                      <a:r>
                        <a:rPr lang="en-US" baseline="0" dirty="0"/>
                        <a:t> </a:t>
                      </a:r>
                      <a:endParaRPr lang="en-US" dirty="0"/>
                    </a:p>
                  </a:txBody>
                  <a:tcPr/>
                </a:tc>
                <a:tc>
                  <a:txBody>
                    <a:bodyPr/>
                    <a:lstStyle/>
                    <a:p>
                      <a:r>
                        <a:rPr lang="en-US" dirty="0"/>
                        <a:t>Project manager </a:t>
                      </a:r>
                    </a:p>
                  </a:txBody>
                  <a:tcPr/>
                </a:tc>
                <a:tc>
                  <a:txBody>
                    <a:bodyPr/>
                    <a:lstStyle/>
                    <a:p>
                      <a:r>
                        <a:rPr lang="en-US" dirty="0"/>
                        <a:t>High </a:t>
                      </a:r>
                    </a:p>
                  </a:txBody>
                  <a:tcPr/>
                </a:tc>
                <a:tc>
                  <a:txBody>
                    <a:bodyPr/>
                    <a:lstStyle/>
                    <a:p>
                      <a:r>
                        <a:rPr lang="en-US" dirty="0"/>
                        <a:t>High </a:t>
                      </a:r>
                    </a:p>
                  </a:txBody>
                  <a:tcPr/>
                </a:tc>
                <a:tc>
                  <a:txBody>
                    <a:bodyPr/>
                    <a:lstStyle/>
                    <a:p>
                      <a:r>
                        <a:rPr lang="en-US" dirty="0"/>
                        <a:t>By generating complaints against the instruments</a:t>
                      </a:r>
                      <a:r>
                        <a:rPr lang="en-US" baseline="0" dirty="0"/>
                        <a:t> </a:t>
                      </a:r>
                      <a:endParaRPr lang="en-US" dirty="0"/>
                    </a:p>
                  </a:txBody>
                  <a:tcPr/>
                </a:tc>
                <a:extLst>
                  <a:ext uri="{0D108BD9-81ED-4DB2-BD59-A6C34878D82A}">
                    <a16:rowId xmlns:a16="http://schemas.microsoft.com/office/drawing/2014/main" val="10003"/>
                  </a:ext>
                </a:extLst>
              </a:tr>
              <a:tr h="598273">
                <a:tc>
                  <a:txBody>
                    <a:bodyPr/>
                    <a:lstStyle/>
                    <a:p>
                      <a:r>
                        <a:rPr lang="en-US" dirty="0"/>
                        <a:t>Internal </a:t>
                      </a:r>
                    </a:p>
                  </a:txBody>
                  <a:tcPr/>
                </a:tc>
                <a:tc>
                  <a:txBody>
                    <a:bodyPr/>
                    <a:lstStyle/>
                    <a:p>
                      <a:r>
                        <a:rPr lang="en-US" dirty="0"/>
                        <a:t>Team</a:t>
                      </a:r>
                      <a:r>
                        <a:rPr lang="en-US" baseline="0" dirty="0"/>
                        <a:t> members </a:t>
                      </a:r>
                      <a:endParaRPr lang="en-US" dirty="0"/>
                    </a:p>
                  </a:txBody>
                  <a:tcPr/>
                </a:tc>
                <a:tc>
                  <a:txBody>
                    <a:bodyPr/>
                    <a:lstStyle/>
                    <a:p>
                      <a:r>
                        <a:rPr lang="en-US" dirty="0"/>
                        <a:t>High </a:t>
                      </a:r>
                    </a:p>
                  </a:txBody>
                  <a:tcPr/>
                </a:tc>
                <a:tc>
                  <a:txBody>
                    <a:bodyPr/>
                    <a:lstStyle/>
                    <a:p>
                      <a:r>
                        <a:rPr lang="en-US" dirty="0"/>
                        <a:t>High</a:t>
                      </a:r>
                    </a:p>
                  </a:txBody>
                  <a:tcPr/>
                </a:tc>
                <a:tc>
                  <a:txBody>
                    <a:bodyPr/>
                    <a:lstStyle/>
                    <a:p>
                      <a:r>
                        <a:rPr lang="en-US" dirty="0"/>
                        <a:t>By striking</a:t>
                      </a:r>
                      <a:r>
                        <a:rPr lang="en-US" baseline="0" dirty="0"/>
                        <a:t> on the system. </a:t>
                      </a:r>
                      <a:endParaRPr lang="en-US" dirty="0"/>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704BD-A325-4C6A-A0A2-78B60BCC5342}"/>
              </a:ext>
            </a:extLst>
          </p:cNvPr>
          <p:cNvSpPr>
            <a:spLocks noGrp="1"/>
          </p:cNvSpPr>
          <p:nvPr>
            <p:ph type="title"/>
          </p:nvPr>
        </p:nvSpPr>
        <p:spPr/>
        <p:txBody>
          <a:bodyPr/>
          <a:lstStyle/>
          <a:p>
            <a:r>
              <a:rPr lang="en-GB" dirty="0"/>
              <a:t>Expected time</a:t>
            </a:r>
          </a:p>
        </p:txBody>
      </p:sp>
      <p:pic>
        <p:nvPicPr>
          <p:cNvPr id="2050" name="Picture 2" descr="Image result for how to calculate expected time in project management">
            <a:extLst>
              <a:ext uri="{FF2B5EF4-FFF2-40B4-BE49-F238E27FC236}">
                <a16:creationId xmlns:a16="http://schemas.microsoft.com/office/drawing/2014/main" id="{75C55EA7-492D-4E1E-BB47-5F03BF73524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47800" y="1935163"/>
            <a:ext cx="6050491" cy="4389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272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229600" cy="1008888"/>
          </a:xfrm>
        </p:spPr>
        <p:txBody>
          <a:bodyPr/>
          <a:lstStyle/>
          <a:p>
            <a:r>
              <a:rPr lang="en-US" dirty="0"/>
              <a:t>Gantt chart </a:t>
            </a:r>
          </a:p>
        </p:txBody>
      </p:sp>
      <p:graphicFrame>
        <p:nvGraphicFramePr>
          <p:cNvPr id="4" name="Content Placeholder 3"/>
          <p:cNvGraphicFramePr>
            <a:graphicFrameLocks noGrp="1"/>
          </p:cNvGraphicFramePr>
          <p:nvPr>
            <p:ph idx="1"/>
          </p:nvPr>
        </p:nvGraphicFramePr>
        <p:xfrm>
          <a:off x="381000" y="1143000"/>
          <a:ext cx="7238993" cy="4560929"/>
        </p:xfrm>
        <a:graphic>
          <a:graphicData uri="http://schemas.openxmlformats.org/drawingml/2006/table">
            <a:tbl>
              <a:tblPr/>
              <a:tblGrid>
                <a:gridCol w="904582">
                  <a:extLst>
                    <a:ext uri="{9D8B030D-6E8A-4147-A177-3AD203B41FA5}">
                      <a16:colId xmlns:a16="http://schemas.microsoft.com/office/drawing/2014/main" val="20000"/>
                    </a:ext>
                  </a:extLst>
                </a:gridCol>
                <a:gridCol w="904582">
                  <a:extLst>
                    <a:ext uri="{9D8B030D-6E8A-4147-A177-3AD203B41FA5}">
                      <a16:colId xmlns:a16="http://schemas.microsoft.com/office/drawing/2014/main" val="20001"/>
                    </a:ext>
                  </a:extLst>
                </a:gridCol>
                <a:gridCol w="904582">
                  <a:extLst>
                    <a:ext uri="{9D8B030D-6E8A-4147-A177-3AD203B41FA5}">
                      <a16:colId xmlns:a16="http://schemas.microsoft.com/office/drawing/2014/main" val="20002"/>
                    </a:ext>
                  </a:extLst>
                </a:gridCol>
                <a:gridCol w="904582">
                  <a:extLst>
                    <a:ext uri="{9D8B030D-6E8A-4147-A177-3AD203B41FA5}">
                      <a16:colId xmlns:a16="http://schemas.microsoft.com/office/drawing/2014/main" val="20003"/>
                    </a:ext>
                  </a:extLst>
                </a:gridCol>
                <a:gridCol w="904582">
                  <a:extLst>
                    <a:ext uri="{9D8B030D-6E8A-4147-A177-3AD203B41FA5}">
                      <a16:colId xmlns:a16="http://schemas.microsoft.com/office/drawing/2014/main" val="20004"/>
                    </a:ext>
                  </a:extLst>
                </a:gridCol>
                <a:gridCol w="905361">
                  <a:extLst>
                    <a:ext uri="{9D8B030D-6E8A-4147-A177-3AD203B41FA5}">
                      <a16:colId xmlns:a16="http://schemas.microsoft.com/office/drawing/2014/main" val="20005"/>
                    </a:ext>
                  </a:extLst>
                </a:gridCol>
                <a:gridCol w="905361">
                  <a:extLst>
                    <a:ext uri="{9D8B030D-6E8A-4147-A177-3AD203B41FA5}">
                      <a16:colId xmlns:a16="http://schemas.microsoft.com/office/drawing/2014/main" val="20006"/>
                    </a:ext>
                  </a:extLst>
                </a:gridCol>
                <a:gridCol w="905361">
                  <a:extLst>
                    <a:ext uri="{9D8B030D-6E8A-4147-A177-3AD203B41FA5}">
                      <a16:colId xmlns:a16="http://schemas.microsoft.com/office/drawing/2014/main" val="20007"/>
                    </a:ext>
                  </a:extLst>
                </a:gridCol>
              </a:tblGrid>
              <a:tr h="216271">
                <a:tc>
                  <a:txBody>
                    <a:bodyPr/>
                    <a:lstStyle/>
                    <a:p>
                      <a:pPr marL="0" marR="0" algn="just">
                        <a:lnSpc>
                          <a:spcPct val="150000"/>
                        </a:lnSpc>
                        <a:spcBef>
                          <a:spcPts val="600"/>
                        </a:spcBef>
                        <a:spcAft>
                          <a:spcPts val="600"/>
                        </a:spcAft>
                      </a:pPr>
                      <a:r>
                        <a:rPr lang="en-US" sz="1000" b="1" dirty="0">
                          <a:latin typeface="Times New Roman"/>
                          <a:ea typeface="Times New Roman"/>
                          <a:cs typeface="Times New Roman"/>
                        </a:rPr>
                        <a:t>Activities </a:t>
                      </a: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US" sz="1000" b="1">
                          <a:latin typeface="Times New Roman"/>
                          <a:ea typeface="Times New Roman"/>
                          <a:cs typeface="Times New Roman"/>
                        </a:rPr>
                        <a:t>Week 1</a:t>
                      </a:r>
                      <a:endParaRPr lang="en-US" sz="1000" b="1">
                        <a:latin typeface="Times New Roman"/>
                        <a:ea typeface="Times New Roman"/>
                        <a:cs typeface="Times"/>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US" sz="1000" b="1">
                          <a:latin typeface="Times New Roman"/>
                          <a:ea typeface="Times New Roman"/>
                          <a:cs typeface="Times New Roman"/>
                        </a:rPr>
                        <a:t>Week 2</a:t>
                      </a:r>
                      <a:endParaRPr lang="en-US" sz="1000" b="1">
                        <a:latin typeface="Times New Roman"/>
                        <a:ea typeface="Times New Roman"/>
                        <a:cs typeface="Times"/>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US" sz="1000" b="1">
                          <a:latin typeface="Times New Roman"/>
                          <a:ea typeface="Times New Roman"/>
                          <a:cs typeface="Times New Roman"/>
                        </a:rPr>
                        <a:t>Week 3</a:t>
                      </a:r>
                      <a:endParaRPr lang="en-US" sz="1000" b="1">
                        <a:latin typeface="Times New Roman"/>
                        <a:ea typeface="Times New Roman"/>
                        <a:cs typeface="Times"/>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US" sz="1000" b="1">
                          <a:latin typeface="Times New Roman"/>
                          <a:ea typeface="Times New Roman"/>
                          <a:cs typeface="Times New Roman"/>
                        </a:rPr>
                        <a:t>Week 4</a:t>
                      </a:r>
                      <a:endParaRPr lang="en-US" sz="1000" b="1">
                        <a:latin typeface="Times New Roman"/>
                        <a:ea typeface="Times New Roman"/>
                        <a:cs typeface="Times"/>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US" sz="1000" b="1">
                          <a:latin typeface="Times New Roman"/>
                          <a:ea typeface="Times New Roman"/>
                          <a:cs typeface="Times New Roman"/>
                        </a:rPr>
                        <a:t>Week 5</a:t>
                      </a:r>
                      <a:endParaRPr lang="en-US" sz="1000" b="1">
                        <a:latin typeface="Times New Roman"/>
                        <a:ea typeface="Times New Roman"/>
                        <a:cs typeface="Times"/>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US" sz="1000" b="1">
                          <a:latin typeface="Times New Roman"/>
                          <a:ea typeface="Times New Roman"/>
                          <a:cs typeface="Times New Roman"/>
                        </a:rPr>
                        <a:t>Week 6</a:t>
                      </a:r>
                      <a:endParaRPr lang="en-US" sz="1000" b="1">
                        <a:latin typeface="Times New Roman"/>
                        <a:ea typeface="Times New Roman"/>
                        <a:cs typeface="Times"/>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US" sz="1000" b="1" dirty="0">
                          <a:latin typeface="Times New Roman"/>
                          <a:ea typeface="Times New Roman"/>
                          <a:cs typeface="Times"/>
                        </a:rPr>
                        <a:t>Week 7</a:t>
                      </a: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578321">
                <a:tc>
                  <a:txBody>
                    <a:bodyPr/>
                    <a:lstStyle/>
                    <a:p>
                      <a:pPr marL="0" marR="0" algn="just">
                        <a:lnSpc>
                          <a:spcPct val="150000"/>
                        </a:lnSpc>
                        <a:spcBef>
                          <a:spcPts val="600"/>
                        </a:spcBef>
                        <a:spcAft>
                          <a:spcPts val="600"/>
                        </a:spcAft>
                      </a:pPr>
                      <a:r>
                        <a:rPr lang="en-US" sz="1000" b="1" dirty="0">
                          <a:latin typeface="Times New Roman"/>
                          <a:ea typeface="Times New Roman"/>
                          <a:cs typeface="Times New Roman"/>
                        </a:rPr>
                        <a:t>Analyzing existing problem </a:t>
                      </a:r>
                      <a:endParaRPr lang="en-US" sz="1000" b="1" dirty="0">
                        <a:latin typeface="Times New Roman"/>
                        <a:ea typeface="Times New Roman"/>
                        <a:cs typeface="Times"/>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578321">
                <a:tc>
                  <a:txBody>
                    <a:bodyPr/>
                    <a:lstStyle/>
                    <a:p>
                      <a:pPr marL="0" marR="0" algn="just">
                        <a:lnSpc>
                          <a:spcPct val="150000"/>
                        </a:lnSpc>
                        <a:spcBef>
                          <a:spcPts val="600"/>
                        </a:spcBef>
                        <a:spcAft>
                          <a:spcPts val="600"/>
                        </a:spcAft>
                      </a:pPr>
                      <a:r>
                        <a:rPr lang="en-US" sz="1000" b="1" dirty="0">
                          <a:latin typeface="Times New Roman"/>
                          <a:ea typeface="Times New Roman"/>
                          <a:cs typeface="Times New Roman"/>
                        </a:rPr>
                        <a:t>Selecting ideas for new system </a:t>
                      </a:r>
                      <a:endParaRPr lang="en-US" sz="1000" b="1" dirty="0">
                        <a:latin typeface="Times New Roman"/>
                        <a:ea typeface="Times New Roman"/>
                        <a:cs typeface="Times"/>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648813">
                <a:tc>
                  <a:txBody>
                    <a:bodyPr/>
                    <a:lstStyle/>
                    <a:p>
                      <a:pPr marL="0" marR="0" algn="just">
                        <a:lnSpc>
                          <a:spcPct val="150000"/>
                        </a:lnSpc>
                        <a:spcBef>
                          <a:spcPts val="600"/>
                        </a:spcBef>
                        <a:spcAft>
                          <a:spcPts val="600"/>
                        </a:spcAft>
                      </a:pPr>
                      <a:r>
                        <a:rPr lang="en-US" sz="1000" b="1" dirty="0">
                          <a:latin typeface="Times New Roman"/>
                          <a:ea typeface="Times New Roman"/>
                          <a:cs typeface="Times New Roman"/>
                        </a:rPr>
                        <a:t>Budget Estimation</a:t>
                      </a:r>
                      <a:endParaRPr lang="en-US" sz="1000" b="1" dirty="0">
                        <a:latin typeface="Times New Roman"/>
                        <a:ea typeface="Times New Roman"/>
                        <a:cs typeface="Times"/>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75000"/>
                      </a:schemeClr>
                    </a:solidFill>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648813">
                <a:tc>
                  <a:txBody>
                    <a:bodyPr/>
                    <a:lstStyle/>
                    <a:p>
                      <a:pPr marL="0" marR="0" algn="just">
                        <a:lnSpc>
                          <a:spcPct val="150000"/>
                        </a:lnSpc>
                        <a:spcBef>
                          <a:spcPts val="600"/>
                        </a:spcBef>
                        <a:spcAft>
                          <a:spcPts val="600"/>
                        </a:spcAft>
                      </a:pPr>
                      <a:r>
                        <a:rPr lang="en-US" sz="1000" b="1" dirty="0">
                          <a:latin typeface="Times New Roman"/>
                          <a:ea typeface="Times New Roman"/>
                          <a:cs typeface="Times New Roman"/>
                        </a:rPr>
                        <a:t>Design </a:t>
                      </a:r>
                      <a:endParaRPr lang="en-US" sz="1000" b="1" dirty="0">
                        <a:latin typeface="Times New Roman"/>
                        <a:ea typeface="Times New Roman"/>
                        <a:cs typeface="Times"/>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648813">
                <a:tc>
                  <a:txBody>
                    <a:bodyPr/>
                    <a:lstStyle/>
                    <a:p>
                      <a:pPr marL="0" marR="0" algn="just">
                        <a:lnSpc>
                          <a:spcPct val="150000"/>
                        </a:lnSpc>
                        <a:spcBef>
                          <a:spcPts val="600"/>
                        </a:spcBef>
                        <a:spcAft>
                          <a:spcPts val="600"/>
                        </a:spcAft>
                      </a:pPr>
                      <a:r>
                        <a:rPr lang="en-US" sz="1000" b="1" dirty="0">
                          <a:latin typeface="Times New Roman"/>
                          <a:ea typeface="Times New Roman"/>
                          <a:cs typeface="Times New Roman"/>
                        </a:rPr>
                        <a:t>Development </a:t>
                      </a:r>
                      <a:endParaRPr lang="en-US" sz="1000" b="1" dirty="0">
                        <a:latin typeface="Times New Roman"/>
                        <a:ea typeface="Times New Roman"/>
                        <a:cs typeface="Times"/>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648813">
                <a:tc>
                  <a:txBody>
                    <a:bodyPr/>
                    <a:lstStyle/>
                    <a:p>
                      <a:pPr marL="0" marR="0" algn="just">
                        <a:lnSpc>
                          <a:spcPct val="150000"/>
                        </a:lnSpc>
                        <a:spcBef>
                          <a:spcPts val="600"/>
                        </a:spcBef>
                        <a:spcAft>
                          <a:spcPts val="600"/>
                        </a:spcAft>
                      </a:pPr>
                      <a:r>
                        <a:rPr lang="en-US" sz="1000" b="1" dirty="0">
                          <a:latin typeface="Times New Roman"/>
                          <a:ea typeface="Times New Roman"/>
                          <a:cs typeface="Times New Roman"/>
                        </a:rPr>
                        <a:t>Implementation </a:t>
                      </a:r>
                      <a:endParaRPr lang="en-US" sz="1000" b="1" dirty="0">
                        <a:latin typeface="Times New Roman"/>
                        <a:ea typeface="Times New Roman"/>
                        <a:cs typeface="Times"/>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75000"/>
                      </a:schemeClr>
                    </a:solidFill>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6"/>
                  </a:ext>
                </a:extLst>
              </a:tr>
              <a:tr h="432542">
                <a:tc>
                  <a:txBody>
                    <a:bodyPr/>
                    <a:lstStyle/>
                    <a:p>
                      <a:pPr marL="0" marR="0" algn="just">
                        <a:lnSpc>
                          <a:spcPct val="150000"/>
                        </a:lnSpc>
                        <a:spcBef>
                          <a:spcPts val="600"/>
                        </a:spcBef>
                        <a:spcAft>
                          <a:spcPts val="600"/>
                        </a:spcAft>
                      </a:pPr>
                      <a:r>
                        <a:rPr lang="en-US" sz="1000" b="1" dirty="0">
                          <a:latin typeface="Times New Roman"/>
                          <a:ea typeface="Times New Roman"/>
                          <a:cs typeface="Times New Roman"/>
                        </a:rPr>
                        <a:t>Testing and training </a:t>
                      </a:r>
                      <a:endParaRPr lang="en-US" sz="1000" b="1" dirty="0">
                        <a:latin typeface="Times New Roman"/>
                        <a:ea typeface="Times New Roman"/>
                        <a:cs typeface="Times"/>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Bef>
                          <a:spcPts val="600"/>
                        </a:spcBef>
                        <a:spcAft>
                          <a:spcPts val="600"/>
                        </a:spcAft>
                      </a:pPr>
                      <a:endParaRPr lang="en-US" sz="1000" dirty="0">
                        <a:latin typeface="Times New Roman"/>
                        <a:ea typeface="Times New Roman"/>
                        <a:cs typeface="Times New Roman"/>
                      </a:endParaRPr>
                    </a:p>
                  </a:txBody>
                  <a:tcPr marL="59552" marR="5955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030A0"/>
                    </a:solid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0"/>
            <a:ext cx="8229600" cy="1143000"/>
          </a:xfrm>
        </p:spPr>
        <p:txBody>
          <a:bodyPr/>
          <a:lstStyle/>
          <a:p>
            <a:r>
              <a:rPr lang="en-US" dirty="0"/>
              <a:t>Key deliverables of the project </a:t>
            </a:r>
          </a:p>
        </p:txBody>
      </p:sp>
      <p:graphicFrame>
        <p:nvGraphicFramePr>
          <p:cNvPr id="4" name="Content Placeholder 3"/>
          <p:cNvGraphicFramePr>
            <a:graphicFrameLocks noGrp="1"/>
          </p:cNvGraphicFramePr>
          <p:nvPr>
            <p:ph idx="1"/>
          </p:nvPr>
        </p:nvGraphicFramePr>
        <p:xfrm>
          <a:off x="457200" y="1600201"/>
          <a:ext cx="8305800" cy="4952997"/>
        </p:xfrm>
        <a:graphic>
          <a:graphicData uri="http://schemas.openxmlformats.org/drawingml/2006/table">
            <a:tbl>
              <a:tblPr firstRow="1" bandRow="1">
                <a:tableStyleId>{5C22544A-7EE6-4342-B048-85BDC9FD1C3A}</a:tableStyleId>
              </a:tblPr>
              <a:tblGrid>
                <a:gridCol w="4152900">
                  <a:extLst>
                    <a:ext uri="{9D8B030D-6E8A-4147-A177-3AD203B41FA5}">
                      <a16:colId xmlns:a16="http://schemas.microsoft.com/office/drawing/2014/main" val="20000"/>
                    </a:ext>
                  </a:extLst>
                </a:gridCol>
                <a:gridCol w="4152900">
                  <a:extLst>
                    <a:ext uri="{9D8B030D-6E8A-4147-A177-3AD203B41FA5}">
                      <a16:colId xmlns:a16="http://schemas.microsoft.com/office/drawing/2014/main" val="20001"/>
                    </a:ext>
                  </a:extLst>
                </a:gridCol>
              </a:tblGrid>
              <a:tr h="550333">
                <a:tc>
                  <a:txBody>
                    <a:bodyPr/>
                    <a:lstStyle/>
                    <a:p>
                      <a:r>
                        <a:rPr lang="en-US" dirty="0"/>
                        <a:t>Key deliverables </a:t>
                      </a:r>
                    </a:p>
                  </a:txBody>
                  <a:tcPr/>
                </a:tc>
                <a:tc>
                  <a:txBody>
                    <a:bodyPr/>
                    <a:lstStyle/>
                    <a:p>
                      <a:r>
                        <a:rPr lang="en-US" dirty="0"/>
                        <a:t>Timeframe </a:t>
                      </a:r>
                    </a:p>
                  </a:txBody>
                  <a:tcPr/>
                </a:tc>
                <a:extLst>
                  <a:ext uri="{0D108BD9-81ED-4DB2-BD59-A6C34878D82A}">
                    <a16:rowId xmlns:a16="http://schemas.microsoft.com/office/drawing/2014/main" val="10000"/>
                  </a:ext>
                </a:extLst>
              </a:tr>
              <a:tr h="550333">
                <a:tc>
                  <a:txBody>
                    <a:bodyPr/>
                    <a:lstStyle/>
                    <a:p>
                      <a:r>
                        <a:rPr lang="en-US" dirty="0"/>
                        <a:t>Identify the existing problem </a:t>
                      </a:r>
                    </a:p>
                  </a:txBody>
                  <a:tcPr/>
                </a:tc>
                <a:tc>
                  <a:txBody>
                    <a:bodyPr/>
                    <a:lstStyle/>
                    <a:p>
                      <a:r>
                        <a:rPr lang="en-US" dirty="0"/>
                        <a:t>Week 1</a:t>
                      </a:r>
                    </a:p>
                  </a:txBody>
                  <a:tcPr/>
                </a:tc>
                <a:extLst>
                  <a:ext uri="{0D108BD9-81ED-4DB2-BD59-A6C34878D82A}">
                    <a16:rowId xmlns:a16="http://schemas.microsoft.com/office/drawing/2014/main" val="10001"/>
                  </a:ext>
                </a:extLst>
              </a:tr>
              <a:tr h="550333">
                <a:tc>
                  <a:txBody>
                    <a:bodyPr/>
                    <a:lstStyle/>
                    <a:p>
                      <a:r>
                        <a:rPr lang="en-US" dirty="0"/>
                        <a:t>Selection of new integrated</a:t>
                      </a:r>
                      <a:r>
                        <a:rPr lang="en-US" baseline="0" dirty="0"/>
                        <a:t> system </a:t>
                      </a:r>
                      <a:endParaRPr lang="en-US" dirty="0"/>
                    </a:p>
                  </a:txBody>
                  <a:tcPr/>
                </a:tc>
                <a:tc>
                  <a:txBody>
                    <a:bodyPr/>
                    <a:lstStyle/>
                    <a:p>
                      <a:r>
                        <a:rPr lang="en-US" dirty="0"/>
                        <a:t>Week 2</a:t>
                      </a:r>
                    </a:p>
                  </a:txBody>
                  <a:tcPr/>
                </a:tc>
                <a:extLst>
                  <a:ext uri="{0D108BD9-81ED-4DB2-BD59-A6C34878D82A}">
                    <a16:rowId xmlns:a16="http://schemas.microsoft.com/office/drawing/2014/main" val="10002"/>
                  </a:ext>
                </a:extLst>
              </a:tr>
              <a:tr h="550333">
                <a:tc>
                  <a:txBody>
                    <a:bodyPr/>
                    <a:lstStyle/>
                    <a:p>
                      <a:r>
                        <a:rPr lang="en-US" dirty="0"/>
                        <a:t>Budget and time</a:t>
                      </a:r>
                      <a:r>
                        <a:rPr lang="en-US" baseline="0" dirty="0"/>
                        <a:t> estimation </a:t>
                      </a:r>
                      <a:endParaRPr lang="en-US" dirty="0"/>
                    </a:p>
                  </a:txBody>
                  <a:tcPr/>
                </a:tc>
                <a:tc>
                  <a:txBody>
                    <a:bodyPr/>
                    <a:lstStyle/>
                    <a:p>
                      <a:r>
                        <a:rPr lang="en-US" dirty="0"/>
                        <a:t>Week3</a:t>
                      </a:r>
                    </a:p>
                  </a:txBody>
                  <a:tcPr/>
                </a:tc>
                <a:extLst>
                  <a:ext uri="{0D108BD9-81ED-4DB2-BD59-A6C34878D82A}">
                    <a16:rowId xmlns:a16="http://schemas.microsoft.com/office/drawing/2014/main" val="10003"/>
                  </a:ext>
                </a:extLst>
              </a:tr>
              <a:tr h="550333">
                <a:tc>
                  <a:txBody>
                    <a:bodyPr/>
                    <a:lstStyle/>
                    <a:p>
                      <a:r>
                        <a:rPr lang="en-US" dirty="0"/>
                        <a:t>Design </a:t>
                      </a:r>
                    </a:p>
                  </a:txBody>
                  <a:tcPr/>
                </a:tc>
                <a:tc>
                  <a:txBody>
                    <a:bodyPr/>
                    <a:lstStyle/>
                    <a:p>
                      <a:r>
                        <a:rPr lang="en-US" dirty="0"/>
                        <a:t>Week 4</a:t>
                      </a:r>
                    </a:p>
                  </a:txBody>
                  <a:tcPr/>
                </a:tc>
                <a:extLst>
                  <a:ext uri="{0D108BD9-81ED-4DB2-BD59-A6C34878D82A}">
                    <a16:rowId xmlns:a16="http://schemas.microsoft.com/office/drawing/2014/main" val="10004"/>
                  </a:ext>
                </a:extLst>
              </a:tr>
              <a:tr h="550333">
                <a:tc>
                  <a:txBody>
                    <a:bodyPr/>
                    <a:lstStyle/>
                    <a:p>
                      <a:r>
                        <a:rPr lang="en-US" dirty="0"/>
                        <a:t>Development</a:t>
                      </a:r>
                      <a:r>
                        <a:rPr lang="en-US" baseline="0" dirty="0"/>
                        <a:t> </a:t>
                      </a:r>
                      <a:endParaRPr lang="en-US" dirty="0"/>
                    </a:p>
                  </a:txBody>
                  <a:tcPr/>
                </a:tc>
                <a:tc>
                  <a:txBody>
                    <a:bodyPr/>
                    <a:lstStyle/>
                    <a:p>
                      <a:r>
                        <a:rPr lang="en-US" dirty="0"/>
                        <a:t>Week 5</a:t>
                      </a:r>
                    </a:p>
                  </a:txBody>
                  <a:tcPr/>
                </a:tc>
                <a:extLst>
                  <a:ext uri="{0D108BD9-81ED-4DB2-BD59-A6C34878D82A}">
                    <a16:rowId xmlns:a16="http://schemas.microsoft.com/office/drawing/2014/main" val="10005"/>
                  </a:ext>
                </a:extLst>
              </a:tr>
              <a:tr h="550333">
                <a:tc>
                  <a:txBody>
                    <a:bodyPr/>
                    <a:lstStyle/>
                    <a:p>
                      <a:r>
                        <a:rPr lang="en-US" dirty="0"/>
                        <a:t>Implementation </a:t>
                      </a:r>
                    </a:p>
                  </a:txBody>
                  <a:tcPr/>
                </a:tc>
                <a:tc>
                  <a:txBody>
                    <a:bodyPr/>
                    <a:lstStyle/>
                    <a:p>
                      <a:r>
                        <a:rPr lang="en-US" dirty="0"/>
                        <a:t>Week 6</a:t>
                      </a:r>
                    </a:p>
                  </a:txBody>
                  <a:tcPr/>
                </a:tc>
                <a:extLst>
                  <a:ext uri="{0D108BD9-81ED-4DB2-BD59-A6C34878D82A}">
                    <a16:rowId xmlns:a16="http://schemas.microsoft.com/office/drawing/2014/main" val="10006"/>
                  </a:ext>
                </a:extLst>
              </a:tr>
              <a:tr h="550333">
                <a:tc>
                  <a:txBody>
                    <a:bodyPr/>
                    <a:lstStyle/>
                    <a:p>
                      <a:r>
                        <a:rPr lang="en-US" dirty="0"/>
                        <a:t>Testing and training to the staffs </a:t>
                      </a:r>
                    </a:p>
                  </a:txBody>
                  <a:tcPr/>
                </a:tc>
                <a:tc>
                  <a:txBody>
                    <a:bodyPr/>
                    <a:lstStyle/>
                    <a:p>
                      <a:r>
                        <a:rPr lang="en-US" dirty="0"/>
                        <a:t>Week 7</a:t>
                      </a:r>
                    </a:p>
                  </a:txBody>
                  <a:tcPr/>
                </a:tc>
                <a:extLst>
                  <a:ext uri="{0D108BD9-81ED-4DB2-BD59-A6C34878D82A}">
                    <a16:rowId xmlns:a16="http://schemas.microsoft.com/office/drawing/2014/main" val="10007"/>
                  </a:ext>
                </a:extLst>
              </a:tr>
              <a:tr h="550333">
                <a:tc>
                  <a:txBody>
                    <a:bodyPr/>
                    <a:lstStyle/>
                    <a:p>
                      <a:r>
                        <a:rPr lang="en-US" dirty="0"/>
                        <a:t>Total days</a:t>
                      </a:r>
                      <a:r>
                        <a:rPr lang="en-US" baseline="0" dirty="0"/>
                        <a:t> </a:t>
                      </a:r>
                      <a:endParaRPr lang="en-US" dirty="0"/>
                    </a:p>
                  </a:txBody>
                  <a:tcPr/>
                </a:tc>
                <a:tc>
                  <a:txBody>
                    <a:bodyPr/>
                    <a:lstStyle/>
                    <a:p>
                      <a:r>
                        <a:rPr lang="en-US" dirty="0"/>
                        <a:t>7 week </a:t>
                      </a:r>
                    </a:p>
                  </a:txBody>
                  <a:tcPr/>
                </a:tc>
                <a:extLst>
                  <a:ext uri="{0D108BD9-81ED-4DB2-BD59-A6C34878D82A}">
                    <a16:rowId xmlns:a16="http://schemas.microsoft.com/office/drawing/2014/main" val="10008"/>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p:txBody>
          <a:bodyPr/>
          <a:lstStyle/>
          <a:p>
            <a:r>
              <a:rPr lang="en-US" dirty="0"/>
              <a:t>The entire project of developing integrated software IT system for Japher Motors need to completed within estimated 7 week starting from 1</a:t>
            </a:r>
            <a:r>
              <a:rPr lang="en-US" baseline="30000" dirty="0"/>
              <a:t>st</a:t>
            </a:r>
            <a:r>
              <a:rPr lang="en-US" dirty="0"/>
              <a:t> April, 2019. </a:t>
            </a:r>
          </a:p>
          <a:p>
            <a:r>
              <a:rPr lang="en-US" dirty="0"/>
              <a:t>The estimated budget for successfully accomplishing the integrated software system is £50,000.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p:txBody>
          <a:bodyPr>
            <a:normAutofit fontScale="92500"/>
          </a:bodyPr>
          <a:lstStyle/>
          <a:p>
            <a:r>
              <a:rPr lang="en-US" dirty="0" err="1"/>
              <a:t>Kerzner</a:t>
            </a:r>
            <a:r>
              <a:rPr lang="en-US" dirty="0"/>
              <a:t>, H. and </a:t>
            </a:r>
            <a:r>
              <a:rPr lang="en-US" dirty="0" err="1"/>
              <a:t>Kerzner</a:t>
            </a:r>
            <a:r>
              <a:rPr lang="en-US" dirty="0"/>
              <a:t>, H.R., 2017. </a:t>
            </a:r>
            <a:r>
              <a:rPr lang="en-US" i="1" dirty="0"/>
              <a:t>Project management: a systems approach to planning, scheduling, and controlling</a:t>
            </a:r>
            <a:r>
              <a:rPr lang="en-US" dirty="0"/>
              <a:t>. John Wiley &amp; Sons.</a:t>
            </a:r>
          </a:p>
          <a:p>
            <a:r>
              <a:rPr lang="en-US" dirty="0"/>
              <a:t>Mechanic, D., 2012. Seizing opportunities under the Affordable Care Act for transforming the mental and behavioral health system. </a:t>
            </a:r>
            <a:r>
              <a:rPr lang="en-US" i="1" dirty="0"/>
              <a:t>Health Affairs</a:t>
            </a:r>
            <a:r>
              <a:rPr lang="en-US" dirty="0"/>
              <a:t>, </a:t>
            </a:r>
            <a:r>
              <a:rPr lang="en-US" i="1" dirty="0"/>
              <a:t>31</a:t>
            </a:r>
            <a:r>
              <a:rPr lang="en-US" dirty="0"/>
              <a:t>(2), pp.376-382.</a:t>
            </a:r>
          </a:p>
          <a:p>
            <a:r>
              <a:rPr lang="en-US" dirty="0" err="1"/>
              <a:t>Kampas</a:t>
            </a:r>
            <a:r>
              <a:rPr lang="en-US" dirty="0"/>
              <a:t>, S.R., </a:t>
            </a:r>
            <a:r>
              <a:rPr lang="en-US" dirty="0" err="1"/>
              <a:t>Tarkowski</a:t>
            </a:r>
            <a:r>
              <a:rPr lang="en-US" dirty="0"/>
              <a:t>, A.R., </a:t>
            </a:r>
            <a:r>
              <a:rPr lang="en-US" dirty="0" err="1"/>
              <a:t>Portell</a:t>
            </a:r>
            <a:r>
              <a:rPr lang="en-US" dirty="0"/>
              <a:t>, C.M. and </a:t>
            </a:r>
            <a:r>
              <a:rPr lang="en-US" dirty="0" err="1"/>
              <a:t>Bhatti</a:t>
            </a:r>
            <a:r>
              <a:rPr lang="en-US" dirty="0"/>
              <a:t>, N., Accenture Global Services Ltd, 2016. </a:t>
            </a:r>
            <a:r>
              <a:rPr lang="en-US" i="1" dirty="0"/>
              <a:t>System and method for cloud enterprise services</a:t>
            </a:r>
            <a:r>
              <a:rPr lang="en-US" dirty="0"/>
              <a:t>. U.S. Patent 9,235,442.</a:t>
            </a:r>
          </a:p>
          <a:p>
            <a:r>
              <a:rPr lang="en-US" dirty="0" err="1"/>
              <a:t>Laudon</a:t>
            </a:r>
            <a:r>
              <a:rPr lang="en-US" dirty="0"/>
              <a:t>, K.C. and </a:t>
            </a:r>
            <a:r>
              <a:rPr lang="en-US" dirty="0" err="1"/>
              <a:t>Laudon</a:t>
            </a:r>
            <a:r>
              <a:rPr lang="en-US" dirty="0"/>
              <a:t>, J.P., 2016. </a:t>
            </a:r>
            <a:r>
              <a:rPr lang="en-US" i="1" dirty="0"/>
              <a:t>Management information system</a:t>
            </a:r>
            <a:r>
              <a:rPr lang="en-US" dirty="0"/>
              <a:t>. Pearson Education India.</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388</TotalTime>
  <Words>1031</Words>
  <Application>Microsoft Office PowerPoint</Application>
  <PresentationFormat>On-screen Show (4:3)</PresentationFormat>
  <Paragraphs>163</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Constantia</vt:lpstr>
      <vt:lpstr>Times New Roman</vt:lpstr>
      <vt:lpstr>Wingdings 2</vt:lpstr>
      <vt:lpstr>Flow</vt:lpstr>
      <vt:lpstr>New integrated system for Japher Motors </vt:lpstr>
      <vt:lpstr>Current problem </vt:lpstr>
      <vt:lpstr>Contd.. </vt:lpstr>
      <vt:lpstr>Project plan for implementing new integrated system  </vt:lpstr>
      <vt:lpstr>Contd..</vt:lpstr>
      <vt:lpstr>Risk Management</vt:lpstr>
      <vt:lpstr>PowerPoint Presentation</vt:lpstr>
      <vt:lpstr>Detailed WBS </vt:lpstr>
      <vt:lpstr>Contd..</vt:lpstr>
      <vt:lpstr>Contd..</vt:lpstr>
      <vt:lpstr>Communication plan </vt:lpstr>
      <vt:lpstr>Stakeholders </vt:lpstr>
      <vt:lpstr>Contd..</vt:lpstr>
      <vt:lpstr>Stakeholder management plan </vt:lpstr>
      <vt:lpstr>Expected time</vt:lpstr>
      <vt:lpstr>Gantt chart </vt:lpstr>
      <vt:lpstr>Key deliverables of the project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integrated system for Japher Motors</dc:title>
  <dc:creator>BIPLAB</dc:creator>
  <cp:lastModifiedBy>Priyankkumar Patel (1704831)</cp:lastModifiedBy>
  <cp:revision>43</cp:revision>
  <dcterms:created xsi:type="dcterms:W3CDTF">2019-04-23T04:10:26Z</dcterms:created>
  <dcterms:modified xsi:type="dcterms:W3CDTF">2019-05-07T14:36:32Z</dcterms:modified>
</cp:coreProperties>
</file>