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3"/>
  </p:notesMasterIdLst>
  <p:sldIdLst>
    <p:sldId id="257" r:id="rId2"/>
    <p:sldId id="524" r:id="rId3"/>
    <p:sldId id="511" r:id="rId4"/>
    <p:sldId id="369" r:id="rId5"/>
    <p:sldId id="528" r:id="rId6"/>
    <p:sldId id="509" r:id="rId7"/>
    <p:sldId id="362" r:id="rId8"/>
    <p:sldId id="483" r:id="rId9"/>
    <p:sldId id="484" r:id="rId10"/>
    <p:sldId id="283" r:id="rId11"/>
    <p:sldId id="52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314"/>
    <p:restoredTop sz="95714" autoAdjust="0"/>
  </p:normalViewPr>
  <p:slideViewPr>
    <p:cSldViewPr snapToGrid="0" snapToObjects="1">
      <p:cViewPr>
        <p:scale>
          <a:sx n="99" d="100"/>
          <a:sy n="99" d="100"/>
        </p:scale>
        <p:origin x="444" y="72"/>
      </p:cViewPr>
      <p:guideLst/>
    </p:cSldViewPr>
  </p:slideViewPr>
  <p:outlineViewPr>
    <p:cViewPr>
      <p:scale>
        <a:sx n="33" d="100"/>
        <a:sy n="33" d="100"/>
      </p:scale>
      <p:origin x="0" y="-109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46" d="100"/>
        <a:sy n="4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D10FA7-2E40-B941-A2E5-7E2BBAA68847}" type="datetimeFigureOut">
              <a:rPr lang="en-US" smtClean="0"/>
              <a:t>6/3/2023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47F96E-5F37-ED42-BB87-FE937D4C25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558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0779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8724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565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6701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6384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2229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26B81A-3A20-4073-8E63-5CF16F2F3D90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7923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617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1222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366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42DA0-3A09-A540-984C-6BCEA85E50E3}" type="datetime1">
              <a:rPr lang="en-GB" smtClean="0"/>
              <a:t>03/06/2023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651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88796-0600-3145-8CE7-6A8180BDCBAD}" type="datetime1">
              <a:rPr lang="en-GB" smtClean="0"/>
              <a:t>03/06/2023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394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68F5-D43F-9842-9E51-5D23E61E6560}" type="datetime1">
              <a:rPr lang="en-GB" smtClean="0"/>
              <a:t>03/06/2023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124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C7608-8E3A-ED4B-8729-56117EFCC6CA}" type="datetime1">
              <a:rPr lang="en-GB" smtClean="0"/>
              <a:t>03/06/2023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5641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EF7FF-BCDB-1548-ABE0-0E35ED5A7D82}" type="datetime1">
              <a:rPr lang="en-GB" smtClean="0"/>
              <a:t>03/06/2023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532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D4DFE-41A1-F340-BCB6-A54706ED257C}" type="datetime1">
              <a:rPr lang="en-GB" smtClean="0"/>
              <a:t>03/06/2023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617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C6B38-48A3-6347-9D73-C9C70C254049}" type="datetime1">
              <a:rPr lang="en-GB" smtClean="0"/>
              <a:t>03/06/2023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53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ED72F-C9DD-AD40-AA70-F3D0A20DF7A0}" type="datetime1">
              <a:rPr lang="en-GB" smtClean="0"/>
              <a:t>03/06/2023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708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44B-BC28-1C4B-BF60-3004B36FF2C5}" type="datetime1">
              <a:rPr lang="en-GB" smtClean="0"/>
              <a:t>03/06/2023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073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941A5-4C3D-F643-8EB5-1966A5E9B7D6}" type="datetime1">
              <a:rPr lang="en-GB" smtClean="0"/>
              <a:t>03/06/2023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777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BC21F-00B1-724E-9FED-5E4B991EC8E5}" type="datetime1">
              <a:rPr lang="en-GB" smtClean="0"/>
              <a:t>03/06/2023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90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44429-C87E-1340-B0E4-53236077983C}" type="datetime1">
              <a:rPr lang="en-GB" smtClean="0"/>
              <a:t>03/06/2023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550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jX3OXwpEpl8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book/9781843347736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tiff"/><Relationship Id="rId4" Type="http://schemas.openxmlformats.org/officeDocument/2006/relationships/image" Target="../media/image4.tif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8">
            <a:extLst>
              <a:ext uri="{FF2B5EF4-FFF2-40B4-BE49-F238E27FC236}">
                <a16:creationId xmlns:a16="http://schemas.microsoft.com/office/drawing/2014/main" id="{2643BE6C-86B7-4AB9-91E8-9B5DB45AC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1" y="0"/>
            <a:ext cx="9141618" cy="42428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9769" y="713195"/>
            <a:ext cx="7204461" cy="2318665"/>
          </a:xfrm>
        </p:spPr>
        <p:txBody>
          <a:bodyPr>
            <a:normAutofit/>
          </a:bodyPr>
          <a:lstStyle/>
          <a:p>
            <a:r>
              <a:rPr lang="en-US" sz="4700" dirty="0">
                <a:solidFill>
                  <a:srgbClr val="FFFFFF"/>
                </a:solidFill>
              </a:rPr>
              <a:t>Developing Your Research 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0430" y="3031860"/>
            <a:ext cx="6703141" cy="10593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 dirty="0">
                <a:solidFill>
                  <a:srgbClr val="FFFFFF"/>
                </a:solidFill>
                <a:cs typeface="Calibri" panose="020F0502020204030204"/>
              </a:rPr>
              <a:t> </a:t>
            </a:r>
          </a:p>
          <a:p>
            <a:r>
              <a:rPr lang="en-US" sz="1700" dirty="0">
                <a:solidFill>
                  <a:srgbClr val="FFFFFF"/>
                </a:solidFill>
                <a:cs typeface="Calibri" panose="020F0502020204030204"/>
              </a:rPr>
              <a:t>Dr. Badir Miftah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6E0565-73D2-A34D-8E54-92F74FF2A033}"/>
              </a:ext>
            </a:extLst>
          </p:cNvPr>
          <p:cNvSpPr txBox="1"/>
          <p:nvPr/>
        </p:nvSpPr>
        <p:spPr>
          <a:xfrm>
            <a:off x="1284788" y="4431921"/>
            <a:ext cx="65744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Part 1 – Methodological Approaches</a:t>
            </a:r>
          </a:p>
        </p:txBody>
      </p:sp>
    </p:spTree>
    <p:extLst>
      <p:ext uri="{BB962C8B-B14F-4D97-AF65-F5344CB8AC3E}">
        <p14:creationId xmlns:p14="http://schemas.microsoft.com/office/powerpoint/2010/main" val="536229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US" sz="4700"/>
              <a:t>This Lecture</a:t>
            </a:r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  <a:gd name="connsiteX0" fmla="*/ 0 w 2606040"/>
              <a:gd name="connsiteY0" fmla="*/ 0 h 18288"/>
              <a:gd name="connsiteX1" fmla="*/ 599389 w 2606040"/>
              <a:gd name="connsiteY1" fmla="*/ 0 h 18288"/>
              <a:gd name="connsiteX2" fmla="*/ 1303020 w 2606040"/>
              <a:gd name="connsiteY2" fmla="*/ 0 h 18288"/>
              <a:gd name="connsiteX3" fmla="*/ 1876349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80590 w 2606040"/>
              <a:gd name="connsiteY6" fmla="*/ 18288 h 18288"/>
              <a:gd name="connsiteX7" fmla="*/ 1276960 w 2606040"/>
              <a:gd name="connsiteY7" fmla="*/ 18288 h 18288"/>
              <a:gd name="connsiteX8" fmla="*/ 65151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11079" y="-22080"/>
                  <a:pt x="479378" y="-26537"/>
                  <a:pt x="625450" y="0"/>
                </a:cubicBezTo>
                <a:cubicBezTo>
                  <a:pt x="925937" y="-4758"/>
                  <a:pt x="973176" y="15739"/>
                  <a:pt x="1224839" y="0"/>
                </a:cubicBezTo>
                <a:cubicBezTo>
                  <a:pt x="1479663" y="-11328"/>
                  <a:pt x="1566636" y="18697"/>
                  <a:pt x="1824228" y="0"/>
                </a:cubicBezTo>
                <a:cubicBezTo>
                  <a:pt x="2086799" y="-72665"/>
                  <a:pt x="2306223" y="-891"/>
                  <a:pt x="2606040" y="0"/>
                </a:cubicBezTo>
                <a:cubicBezTo>
                  <a:pt x="2606645" y="4461"/>
                  <a:pt x="2607031" y="13181"/>
                  <a:pt x="2606040" y="18288"/>
                </a:cubicBezTo>
                <a:cubicBezTo>
                  <a:pt x="2260204" y="29342"/>
                  <a:pt x="2175708" y="5614"/>
                  <a:pt x="1902409" y="18288"/>
                </a:cubicBezTo>
                <a:cubicBezTo>
                  <a:pt x="1638502" y="41064"/>
                  <a:pt x="1460923" y="-16269"/>
                  <a:pt x="1276960" y="18288"/>
                </a:cubicBezTo>
                <a:cubicBezTo>
                  <a:pt x="1057717" y="14361"/>
                  <a:pt x="867956" y="2320"/>
                  <a:pt x="677570" y="18288"/>
                </a:cubicBezTo>
                <a:cubicBezTo>
                  <a:pt x="457951" y="33373"/>
                  <a:pt x="189752" y="55388"/>
                  <a:pt x="0" y="18288"/>
                </a:cubicBezTo>
                <a:cubicBezTo>
                  <a:pt x="1586" y="13022"/>
                  <a:pt x="-95" y="4569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72759" y="3236"/>
                  <a:pt x="361166" y="-13413"/>
                  <a:pt x="599389" y="0"/>
                </a:cubicBezTo>
                <a:cubicBezTo>
                  <a:pt x="841226" y="37042"/>
                  <a:pt x="968991" y="14587"/>
                  <a:pt x="1303020" y="0"/>
                </a:cubicBezTo>
                <a:cubicBezTo>
                  <a:pt x="1643101" y="-7120"/>
                  <a:pt x="1717813" y="7213"/>
                  <a:pt x="1876349" y="0"/>
                </a:cubicBezTo>
                <a:cubicBezTo>
                  <a:pt x="2036762" y="-14138"/>
                  <a:pt x="2426397" y="-4451"/>
                  <a:pt x="2606040" y="0"/>
                </a:cubicBezTo>
                <a:cubicBezTo>
                  <a:pt x="2606314" y="8448"/>
                  <a:pt x="2606550" y="14527"/>
                  <a:pt x="2606040" y="18288"/>
                </a:cubicBezTo>
                <a:cubicBezTo>
                  <a:pt x="2344840" y="2643"/>
                  <a:pt x="2192043" y="7399"/>
                  <a:pt x="1980590" y="18288"/>
                </a:cubicBezTo>
                <a:cubicBezTo>
                  <a:pt x="1783984" y="-9745"/>
                  <a:pt x="1487673" y="45908"/>
                  <a:pt x="1276960" y="18288"/>
                </a:cubicBezTo>
                <a:cubicBezTo>
                  <a:pt x="1088134" y="-41257"/>
                  <a:pt x="877974" y="49968"/>
                  <a:pt x="651510" y="18288"/>
                </a:cubicBezTo>
                <a:cubicBezTo>
                  <a:pt x="430798" y="-27764"/>
                  <a:pt x="132889" y="-33467"/>
                  <a:pt x="0" y="18288"/>
                </a:cubicBezTo>
                <a:cubicBezTo>
                  <a:pt x="212" y="10845"/>
                  <a:pt x="-833" y="6193"/>
                  <a:pt x="0" y="0"/>
                </a:cubicBezTo>
                <a:close/>
              </a:path>
              <a:path w="2606040" h="18288" fill="none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27712" y="6878"/>
                  <a:pt x="971143" y="7084"/>
                  <a:pt x="1224839" y="0"/>
                </a:cubicBezTo>
                <a:cubicBezTo>
                  <a:pt x="1477775" y="-16815"/>
                  <a:pt x="1569904" y="19146"/>
                  <a:pt x="1824228" y="0"/>
                </a:cubicBezTo>
                <a:cubicBezTo>
                  <a:pt x="2055206" y="24867"/>
                  <a:pt x="2317192" y="-62872"/>
                  <a:pt x="2606040" y="0"/>
                </a:cubicBezTo>
                <a:cubicBezTo>
                  <a:pt x="2606166" y="3680"/>
                  <a:pt x="2606905" y="11461"/>
                  <a:pt x="2606040" y="18288"/>
                </a:cubicBezTo>
                <a:cubicBezTo>
                  <a:pt x="2234648" y="26976"/>
                  <a:pt x="2180202" y="-10361"/>
                  <a:pt x="1902409" y="18288"/>
                </a:cubicBezTo>
                <a:cubicBezTo>
                  <a:pt x="1635562" y="47194"/>
                  <a:pt x="1477339" y="4794"/>
                  <a:pt x="1276960" y="18288"/>
                </a:cubicBezTo>
                <a:cubicBezTo>
                  <a:pt x="1058094" y="66922"/>
                  <a:pt x="904206" y="-20636"/>
                  <a:pt x="677570" y="18288"/>
                </a:cubicBezTo>
                <a:cubicBezTo>
                  <a:pt x="485746" y="14713"/>
                  <a:pt x="195925" y="33005"/>
                  <a:pt x="0" y="18288"/>
                </a:cubicBezTo>
                <a:cubicBezTo>
                  <a:pt x="1168" y="12774"/>
                  <a:pt x="-229" y="374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606040"/>
                      <a:gd name="connsiteY0" fmla="*/ 0 h 18288"/>
                      <a:gd name="connsiteX1" fmla="*/ 625450 w 2606040"/>
                      <a:gd name="connsiteY1" fmla="*/ 0 h 18288"/>
                      <a:gd name="connsiteX2" fmla="*/ 1224839 w 2606040"/>
                      <a:gd name="connsiteY2" fmla="*/ 0 h 18288"/>
                      <a:gd name="connsiteX3" fmla="*/ 1824228 w 2606040"/>
                      <a:gd name="connsiteY3" fmla="*/ 0 h 18288"/>
                      <a:gd name="connsiteX4" fmla="*/ 2606040 w 2606040"/>
                      <a:gd name="connsiteY4" fmla="*/ 0 h 18288"/>
                      <a:gd name="connsiteX5" fmla="*/ 2606040 w 2606040"/>
                      <a:gd name="connsiteY5" fmla="*/ 18288 h 18288"/>
                      <a:gd name="connsiteX6" fmla="*/ 1902409 w 2606040"/>
                      <a:gd name="connsiteY6" fmla="*/ 18288 h 18288"/>
                      <a:gd name="connsiteX7" fmla="*/ 1276960 w 2606040"/>
                      <a:gd name="connsiteY7" fmla="*/ 18288 h 18288"/>
                      <a:gd name="connsiteX8" fmla="*/ 677570 w 2606040"/>
                      <a:gd name="connsiteY8" fmla="*/ 18288 h 18288"/>
                      <a:gd name="connsiteX9" fmla="*/ 0 w 2606040"/>
                      <a:gd name="connsiteY9" fmla="*/ 18288 h 18288"/>
                      <a:gd name="connsiteX10" fmla="*/ 0 w 260604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18288" fill="none" extrusionOk="0">
                        <a:moveTo>
                          <a:pt x="0" y="0"/>
                        </a:moveTo>
                        <a:cubicBezTo>
                          <a:pt x="266776" y="-600"/>
                          <a:pt x="322756" y="3201"/>
                          <a:pt x="625450" y="0"/>
                        </a:cubicBezTo>
                        <a:cubicBezTo>
                          <a:pt x="928144" y="-3201"/>
                          <a:pt x="968141" y="9269"/>
                          <a:pt x="1224839" y="0"/>
                        </a:cubicBezTo>
                        <a:cubicBezTo>
                          <a:pt x="1481537" y="-9269"/>
                          <a:pt x="1569059" y="21947"/>
                          <a:pt x="1824228" y="0"/>
                        </a:cubicBezTo>
                        <a:cubicBezTo>
                          <a:pt x="2079397" y="-21947"/>
                          <a:pt x="2326053" y="-10194"/>
                          <a:pt x="2606040" y="0"/>
                        </a:cubicBezTo>
                        <a:cubicBezTo>
                          <a:pt x="2605462" y="4771"/>
                          <a:pt x="2606793" y="12323"/>
                          <a:pt x="2606040" y="18288"/>
                        </a:cubicBezTo>
                        <a:cubicBezTo>
                          <a:pt x="2256758" y="31410"/>
                          <a:pt x="2173673" y="-12878"/>
                          <a:pt x="1902409" y="18288"/>
                        </a:cubicBezTo>
                        <a:cubicBezTo>
                          <a:pt x="1631145" y="49454"/>
                          <a:pt x="1461378" y="5466"/>
                          <a:pt x="1276960" y="18288"/>
                        </a:cubicBezTo>
                        <a:cubicBezTo>
                          <a:pt x="1092542" y="31110"/>
                          <a:pt x="890442" y="13213"/>
                          <a:pt x="677570" y="18288"/>
                        </a:cubicBezTo>
                        <a:cubicBezTo>
                          <a:pt x="464698" y="23364"/>
                          <a:pt x="187648" y="35837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606040" h="18288" stroke="0" extrusionOk="0">
                        <a:moveTo>
                          <a:pt x="0" y="0"/>
                        </a:moveTo>
                        <a:cubicBezTo>
                          <a:pt x="197231" y="3803"/>
                          <a:pt x="358914" y="-9291"/>
                          <a:pt x="599389" y="0"/>
                        </a:cubicBezTo>
                        <a:cubicBezTo>
                          <a:pt x="839864" y="9291"/>
                          <a:pt x="979371" y="8509"/>
                          <a:pt x="1303020" y="0"/>
                        </a:cubicBezTo>
                        <a:cubicBezTo>
                          <a:pt x="1626669" y="-8509"/>
                          <a:pt x="1726300" y="7440"/>
                          <a:pt x="1876349" y="0"/>
                        </a:cubicBezTo>
                        <a:cubicBezTo>
                          <a:pt x="2026398" y="-7440"/>
                          <a:pt x="2430712" y="17957"/>
                          <a:pt x="2606040" y="0"/>
                        </a:cubicBezTo>
                        <a:cubicBezTo>
                          <a:pt x="2605426" y="8857"/>
                          <a:pt x="2606544" y="13619"/>
                          <a:pt x="2606040" y="18288"/>
                        </a:cubicBezTo>
                        <a:cubicBezTo>
                          <a:pt x="2393024" y="2241"/>
                          <a:pt x="2191161" y="39259"/>
                          <a:pt x="1980590" y="18288"/>
                        </a:cubicBezTo>
                        <a:cubicBezTo>
                          <a:pt x="1770019" y="-2683"/>
                          <a:pt x="1476440" y="36114"/>
                          <a:pt x="1276960" y="18288"/>
                        </a:cubicBezTo>
                        <a:cubicBezTo>
                          <a:pt x="1077480" y="463"/>
                          <a:pt x="880988" y="42125"/>
                          <a:pt x="651510" y="18288"/>
                        </a:cubicBezTo>
                        <a:cubicBezTo>
                          <a:pt x="422032" y="-5549"/>
                          <a:pt x="130744" y="-1947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900" b="1"/>
              <a:t>Part 1</a:t>
            </a:r>
            <a:r>
              <a:rPr lang="en-US" sz="1900"/>
              <a:t> – Methodological Approaches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190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900" b="1"/>
              <a:t>Part 2</a:t>
            </a:r>
            <a:r>
              <a:rPr lang="en-US" sz="1900"/>
              <a:t> – Introducing types of data and sampling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190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900" b="1"/>
              <a:t>Part 3</a:t>
            </a:r>
            <a:r>
              <a:rPr lang="en-US" sz="1900"/>
              <a:t> -  Sampling and ethics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190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900" b="1"/>
              <a:t>Part 4</a:t>
            </a:r>
            <a:r>
              <a:rPr lang="en-US" sz="1900"/>
              <a:t> – Bringing it all together</a:t>
            </a:r>
          </a:p>
        </p:txBody>
      </p:sp>
      <p:pic>
        <p:nvPicPr>
          <p:cNvPr id="20" name="Picture 19" descr="Graph on document with pen">
            <a:extLst>
              <a:ext uri="{FF2B5EF4-FFF2-40B4-BE49-F238E27FC236}">
                <a16:creationId xmlns:a16="http://schemas.microsoft.com/office/drawing/2014/main" id="{88B28898-8716-1D1B-DFDA-F581C095E9F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754" r="18031" b="-1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998967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r>
              <a:rPr lang="en-US" sz="4700"/>
              <a:t>Research Methods and Your Dissertation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1371600 w 8229600"/>
              <a:gd name="connsiteY2" fmla="*/ 0 h 18288"/>
              <a:gd name="connsiteX3" fmla="*/ 2221992 w 8229600"/>
              <a:gd name="connsiteY3" fmla="*/ 0 h 18288"/>
              <a:gd name="connsiteX4" fmla="*/ 3072384 w 8229600"/>
              <a:gd name="connsiteY4" fmla="*/ 0 h 18288"/>
              <a:gd name="connsiteX5" fmla="*/ 3511296 w 8229600"/>
              <a:gd name="connsiteY5" fmla="*/ 0 h 18288"/>
              <a:gd name="connsiteX6" fmla="*/ 4114800 w 8229600"/>
              <a:gd name="connsiteY6" fmla="*/ 0 h 18288"/>
              <a:gd name="connsiteX7" fmla="*/ 4553712 w 8229600"/>
              <a:gd name="connsiteY7" fmla="*/ 0 h 18288"/>
              <a:gd name="connsiteX8" fmla="*/ 5239512 w 8229600"/>
              <a:gd name="connsiteY8" fmla="*/ 0 h 18288"/>
              <a:gd name="connsiteX9" fmla="*/ 5843016 w 8229600"/>
              <a:gd name="connsiteY9" fmla="*/ 0 h 18288"/>
              <a:gd name="connsiteX10" fmla="*/ 6611112 w 8229600"/>
              <a:gd name="connsiteY10" fmla="*/ 0 h 18288"/>
              <a:gd name="connsiteX11" fmla="*/ 7461504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461504 w 8229600"/>
              <a:gd name="connsiteY14" fmla="*/ 18288 h 18288"/>
              <a:gd name="connsiteX15" fmla="*/ 6940296 w 8229600"/>
              <a:gd name="connsiteY15" fmla="*/ 18288 h 18288"/>
              <a:gd name="connsiteX16" fmla="*/ 6419088 w 8229600"/>
              <a:gd name="connsiteY16" fmla="*/ 18288 h 18288"/>
              <a:gd name="connsiteX17" fmla="*/ 5650992 w 8229600"/>
              <a:gd name="connsiteY17" fmla="*/ 18288 h 18288"/>
              <a:gd name="connsiteX18" fmla="*/ 5129784 w 8229600"/>
              <a:gd name="connsiteY18" fmla="*/ 18288 h 18288"/>
              <a:gd name="connsiteX19" fmla="*/ 4690872 w 8229600"/>
              <a:gd name="connsiteY19" fmla="*/ 18288 h 18288"/>
              <a:gd name="connsiteX20" fmla="*/ 4087368 w 8229600"/>
              <a:gd name="connsiteY20" fmla="*/ 18288 h 18288"/>
              <a:gd name="connsiteX21" fmla="*/ 3401568 w 8229600"/>
              <a:gd name="connsiteY21" fmla="*/ 18288 h 18288"/>
              <a:gd name="connsiteX22" fmla="*/ 2798064 w 8229600"/>
              <a:gd name="connsiteY22" fmla="*/ 18288 h 18288"/>
              <a:gd name="connsiteX23" fmla="*/ 2276856 w 8229600"/>
              <a:gd name="connsiteY23" fmla="*/ 18288 h 18288"/>
              <a:gd name="connsiteX24" fmla="*/ 1426464 w 8229600"/>
              <a:gd name="connsiteY24" fmla="*/ 18288 h 18288"/>
              <a:gd name="connsiteX25" fmla="*/ 740664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960120 w 8229600"/>
              <a:gd name="connsiteY2" fmla="*/ 0 h 18288"/>
              <a:gd name="connsiteX3" fmla="*/ 1481328 w 8229600"/>
              <a:gd name="connsiteY3" fmla="*/ 0 h 18288"/>
              <a:gd name="connsiteX4" fmla="*/ 2167128 w 8229600"/>
              <a:gd name="connsiteY4" fmla="*/ 0 h 18288"/>
              <a:gd name="connsiteX5" fmla="*/ 2935224 w 8229600"/>
              <a:gd name="connsiteY5" fmla="*/ 0 h 18288"/>
              <a:gd name="connsiteX6" fmla="*/ 3785616 w 8229600"/>
              <a:gd name="connsiteY6" fmla="*/ 0 h 18288"/>
              <a:gd name="connsiteX7" fmla="*/ 4636008 w 8229600"/>
              <a:gd name="connsiteY7" fmla="*/ 0 h 18288"/>
              <a:gd name="connsiteX8" fmla="*/ 5239512 w 8229600"/>
              <a:gd name="connsiteY8" fmla="*/ 0 h 18288"/>
              <a:gd name="connsiteX9" fmla="*/ 6007608 w 8229600"/>
              <a:gd name="connsiteY9" fmla="*/ 0 h 18288"/>
              <a:gd name="connsiteX10" fmla="*/ 6693408 w 8229600"/>
              <a:gd name="connsiteY10" fmla="*/ 0 h 18288"/>
              <a:gd name="connsiteX11" fmla="*/ 7296912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626096 w 8229600"/>
              <a:gd name="connsiteY14" fmla="*/ 18288 h 18288"/>
              <a:gd name="connsiteX15" fmla="*/ 7022592 w 8229600"/>
              <a:gd name="connsiteY15" fmla="*/ 18288 h 18288"/>
              <a:gd name="connsiteX16" fmla="*/ 6172200 w 8229600"/>
              <a:gd name="connsiteY16" fmla="*/ 18288 h 18288"/>
              <a:gd name="connsiteX17" fmla="*/ 5650992 w 8229600"/>
              <a:gd name="connsiteY17" fmla="*/ 18288 h 18288"/>
              <a:gd name="connsiteX18" fmla="*/ 4882896 w 8229600"/>
              <a:gd name="connsiteY18" fmla="*/ 18288 h 18288"/>
              <a:gd name="connsiteX19" fmla="*/ 4443984 w 8229600"/>
              <a:gd name="connsiteY19" fmla="*/ 18288 h 18288"/>
              <a:gd name="connsiteX20" fmla="*/ 3758184 w 8229600"/>
              <a:gd name="connsiteY20" fmla="*/ 18288 h 18288"/>
              <a:gd name="connsiteX21" fmla="*/ 3236976 w 8229600"/>
              <a:gd name="connsiteY21" fmla="*/ 18288 h 18288"/>
              <a:gd name="connsiteX22" fmla="*/ 2386584 w 8229600"/>
              <a:gd name="connsiteY22" fmla="*/ 18288 h 18288"/>
              <a:gd name="connsiteX23" fmla="*/ 1947672 w 8229600"/>
              <a:gd name="connsiteY23" fmla="*/ 18288 h 18288"/>
              <a:gd name="connsiteX24" fmla="*/ 1261872 w 8229600"/>
              <a:gd name="connsiteY24" fmla="*/ 18288 h 18288"/>
              <a:gd name="connsiteX25" fmla="*/ 822960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15278" y="6969"/>
                  <a:pt x="340572" y="21894"/>
                  <a:pt x="521208" y="0"/>
                </a:cubicBezTo>
                <a:cubicBezTo>
                  <a:pt x="745939" y="29643"/>
                  <a:pt x="1127486" y="-40512"/>
                  <a:pt x="1371600" y="0"/>
                </a:cubicBezTo>
                <a:cubicBezTo>
                  <a:pt x="1567490" y="28416"/>
                  <a:pt x="1945702" y="13075"/>
                  <a:pt x="2221992" y="0"/>
                </a:cubicBezTo>
                <a:cubicBezTo>
                  <a:pt x="2446218" y="-17340"/>
                  <a:pt x="2853686" y="-7924"/>
                  <a:pt x="3072384" y="0"/>
                </a:cubicBezTo>
                <a:cubicBezTo>
                  <a:pt x="3286960" y="20656"/>
                  <a:pt x="3324417" y="20174"/>
                  <a:pt x="3511296" y="0"/>
                </a:cubicBezTo>
                <a:cubicBezTo>
                  <a:pt x="3710690" y="-39182"/>
                  <a:pt x="3945457" y="-64074"/>
                  <a:pt x="4114800" y="0"/>
                </a:cubicBezTo>
                <a:cubicBezTo>
                  <a:pt x="4336079" y="28138"/>
                  <a:pt x="4420759" y="12117"/>
                  <a:pt x="4553712" y="0"/>
                </a:cubicBezTo>
                <a:cubicBezTo>
                  <a:pt x="4688252" y="-2224"/>
                  <a:pt x="5047430" y="19664"/>
                  <a:pt x="5239512" y="0"/>
                </a:cubicBezTo>
                <a:cubicBezTo>
                  <a:pt x="5424392" y="-49610"/>
                  <a:pt x="5708717" y="13540"/>
                  <a:pt x="5843016" y="0"/>
                </a:cubicBezTo>
                <a:cubicBezTo>
                  <a:pt x="6005788" y="32949"/>
                  <a:pt x="6198255" y="37080"/>
                  <a:pt x="6611112" y="0"/>
                </a:cubicBezTo>
                <a:cubicBezTo>
                  <a:pt x="6954152" y="635"/>
                  <a:pt x="7244390" y="18057"/>
                  <a:pt x="7461504" y="0"/>
                </a:cubicBezTo>
                <a:cubicBezTo>
                  <a:pt x="7693790" y="9882"/>
                  <a:pt x="7984486" y="17646"/>
                  <a:pt x="8229600" y="0"/>
                </a:cubicBezTo>
                <a:cubicBezTo>
                  <a:pt x="8228428" y="6016"/>
                  <a:pt x="8229853" y="9684"/>
                  <a:pt x="8229600" y="18288"/>
                </a:cubicBezTo>
                <a:cubicBezTo>
                  <a:pt x="7945777" y="19945"/>
                  <a:pt x="7812308" y="-8511"/>
                  <a:pt x="7461504" y="18288"/>
                </a:cubicBezTo>
                <a:cubicBezTo>
                  <a:pt x="7129391" y="53185"/>
                  <a:pt x="7087333" y="41906"/>
                  <a:pt x="6940296" y="18288"/>
                </a:cubicBezTo>
                <a:cubicBezTo>
                  <a:pt x="6810862" y="-23020"/>
                  <a:pt x="6701312" y="19361"/>
                  <a:pt x="6419088" y="18288"/>
                </a:cubicBezTo>
                <a:cubicBezTo>
                  <a:pt x="6152777" y="18855"/>
                  <a:pt x="5868611" y="48802"/>
                  <a:pt x="5650992" y="18288"/>
                </a:cubicBezTo>
                <a:cubicBezTo>
                  <a:pt x="5439747" y="15250"/>
                  <a:pt x="5334901" y="-1044"/>
                  <a:pt x="5129784" y="18288"/>
                </a:cubicBezTo>
                <a:cubicBezTo>
                  <a:pt x="4955906" y="40458"/>
                  <a:pt x="4793216" y="33888"/>
                  <a:pt x="4690872" y="18288"/>
                </a:cubicBezTo>
                <a:cubicBezTo>
                  <a:pt x="4552374" y="31087"/>
                  <a:pt x="4318742" y="6248"/>
                  <a:pt x="4087368" y="18288"/>
                </a:cubicBezTo>
                <a:cubicBezTo>
                  <a:pt x="3849418" y="32625"/>
                  <a:pt x="3751577" y="29688"/>
                  <a:pt x="3401568" y="18288"/>
                </a:cubicBezTo>
                <a:cubicBezTo>
                  <a:pt x="3067953" y="20409"/>
                  <a:pt x="3012425" y="26879"/>
                  <a:pt x="2798064" y="18288"/>
                </a:cubicBezTo>
                <a:cubicBezTo>
                  <a:pt x="2565154" y="16520"/>
                  <a:pt x="2426719" y="-31794"/>
                  <a:pt x="2276856" y="18288"/>
                </a:cubicBezTo>
                <a:cubicBezTo>
                  <a:pt x="2090980" y="4382"/>
                  <a:pt x="1702030" y="-8180"/>
                  <a:pt x="1426464" y="18288"/>
                </a:cubicBezTo>
                <a:cubicBezTo>
                  <a:pt x="1104481" y="69643"/>
                  <a:pt x="985013" y="-7690"/>
                  <a:pt x="740664" y="18288"/>
                </a:cubicBezTo>
                <a:cubicBezTo>
                  <a:pt x="507391" y="41643"/>
                  <a:pt x="191740" y="-11654"/>
                  <a:pt x="0" y="18288"/>
                </a:cubicBezTo>
                <a:cubicBezTo>
                  <a:pt x="714" y="9707"/>
                  <a:pt x="1025" y="3120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70709" y="-27213"/>
                  <a:pt x="397128" y="23656"/>
                  <a:pt x="521208" y="0"/>
                </a:cubicBezTo>
                <a:cubicBezTo>
                  <a:pt x="631319" y="-5947"/>
                  <a:pt x="842157" y="28261"/>
                  <a:pt x="960120" y="0"/>
                </a:cubicBezTo>
                <a:cubicBezTo>
                  <a:pt x="1077930" y="6549"/>
                  <a:pt x="1318669" y="-15893"/>
                  <a:pt x="1481328" y="0"/>
                </a:cubicBezTo>
                <a:cubicBezTo>
                  <a:pt x="1659104" y="-21090"/>
                  <a:pt x="1870243" y="69945"/>
                  <a:pt x="2167128" y="0"/>
                </a:cubicBezTo>
                <a:cubicBezTo>
                  <a:pt x="2460684" y="-5519"/>
                  <a:pt x="2753885" y="-62993"/>
                  <a:pt x="2935224" y="0"/>
                </a:cubicBezTo>
                <a:cubicBezTo>
                  <a:pt x="3115119" y="56580"/>
                  <a:pt x="3535280" y="40687"/>
                  <a:pt x="3785616" y="0"/>
                </a:cubicBezTo>
                <a:cubicBezTo>
                  <a:pt x="4057881" y="25645"/>
                  <a:pt x="4308335" y="-2666"/>
                  <a:pt x="4636008" y="0"/>
                </a:cubicBezTo>
                <a:cubicBezTo>
                  <a:pt x="4987152" y="19805"/>
                  <a:pt x="5025979" y="14149"/>
                  <a:pt x="5239512" y="0"/>
                </a:cubicBezTo>
                <a:cubicBezTo>
                  <a:pt x="5437586" y="211"/>
                  <a:pt x="5752721" y="5618"/>
                  <a:pt x="6007608" y="0"/>
                </a:cubicBezTo>
                <a:cubicBezTo>
                  <a:pt x="6280137" y="-5132"/>
                  <a:pt x="6386079" y="-21510"/>
                  <a:pt x="6693408" y="0"/>
                </a:cubicBezTo>
                <a:cubicBezTo>
                  <a:pt x="6986580" y="4991"/>
                  <a:pt x="7015252" y="-18088"/>
                  <a:pt x="7296912" y="0"/>
                </a:cubicBezTo>
                <a:cubicBezTo>
                  <a:pt x="7569796" y="10390"/>
                  <a:pt x="7895472" y="71473"/>
                  <a:pt x="8229600" y="0"/>
                </a:cubicBezTo>
                <a:cubicBezTo>
                  <a:pt x="8230227" y="7450"/>
                  <a:pt x="8228885" y="11999"/>
                  <a:pt x="8229600" y="18288"/>
                </a:cubicBezTo>
                <a:cubicBezTo>
                  <a:pt x="8094333" y="-5252"/>
                  <a:pt x="7850928" y="37448"/>
                  <a:pt x="7626096" y="18288"/>
                </a:cubicBezTo>
                <a:cubicBezTo>
                  <a:pt x="7448378" y="-569"/>
                  <a:pt x="7315174" y="-1844"/>
                  <a:pt x="7022592" y="18288"/>
                </a:cubicBezTo>
                <a:cubicBezTo>
                  <a:pt x="6686163" y="50499"/>
                  <a:pt x="6352629" y="23510"/>
                  <a:pt x="6172200" y="18288"/>
                </a:cubicBezTo>
                <a:cubicBezTo>
                  <a:pt x="6015590" y="42345"/>
                  <a:pt x="5770309" y="21278"/>
                  <a:pt x="5650992" y="18288"/>
                </a:cubicBezTo>
                <a:cubicBezTo>
                  <a:pt x="5483975" y="12092"/>
                  <a:pt x="5165324" y="68948"/>
                  <a:pt x="4882896" y="18288"/>
                </a:cubicBezTo>
                <a:cubicBezTo>
                  <a:pt x="4568934" y="7053"/>
                  <a:pt x="4556334" y="27676"/>
                  <a:pt x="4443984" y="18288"/>
                </a:cubicBezTo>
                <a:cubicBezTo>
                  <a:pt x="4320775" y="10576"/>
                  <a:pt x="4034988" y="-3490"/>
                  <a:pt x="3758184" y="18288"/>
                </a:cubicBezTo>
                <a:cubicBezTo>
                  <a:pt x="3445155" y="-998"/>
                  <a:pt x="3367892" y="13824"/>
                  <a:pt x="3236976" y="18288"/>
                </a:cubicBezTo>
                <a:cubicBezTo>
                  <a:pt x="3093796" y="26408"/>
                  <a:pt x="2635824" y="24132"/>
                  <a:pt x="2386584" y="18288"/>
                </a:cubicBezTo>
                <a:cubicBezTo>
                  <a:pt x="2139815" y="-3297"/>
                  <a:pt x="2105958" y="25945"/>
                  <a:pt x="1947672" y="18288"/>
                </a:cubicBezTo>
                <a:cubicBezTo>
                  <a:pt x="1801011" y="-19911"/>
                  <a:pt x="1533636" y="14646"/>
                  <a:pt x="1261872" y="18288"/>
                </a:cubicBezTo>
                <a:cubicBezTo>
                  <a:pt x="989528" y="32227"/>
                  <a:pt x="1025848" y="14685"/>
                  <a:pt x="822960" y="18288"/>
                </a:cubicBezTo>
                <a:cubicBezTo>
                  <a:pt x="653456" y="20956"/>
                  <a:pt x="304027" y="8001"/>
                  <a:pt x="0" y="18288"/>
                </a:cubicBezTo>
                <a:cubicBezTo>
                  <a:pt x="-27" y="11611"/>
                  <a:pt x="-1713" y="5475"/>
                  <a:pt x="0" y="0"/>
                </a:cubicBezTo>
                <a:close/>
              </a:path>
              <a:path w="8229600" h="18288" fill="none" stroke="0" extrusionOk="0">
                <a:moveTo>
                  <a:pt x="0" y="0"/>
                </a:moveTo>
                <a:cubicBezTo>
                  <a:pt x="205130" y="6064"/>
                  <a:pt x="324007" y="6684"/>
                  <a:pt x="521208" y="0"/>
                </a:cubicBezTo>
                <a:cubicBezTo>
                  <a:pt x="695888" y="-14632"/>
                  <a:pt x="1101879" y="6017"/>
                  <a:pt x="1371600" y="0"/>
                </a:cubicBezTo>
                <a:cubicBezTo>
                  <a:pt x="1622968" y="4691"/>
                  <a:pt x="1936552" y="-7433"/>
                  <a:pt x="2221992" y="0"/>
                </a:cubicBezTo>
                <a:cubicBezTo>
                  <a:pt x="2498663" y="51226"/>
                  <a:pt x="2885875" y="-8757"/>
                  <a:pt x="3072384" y="0"/>
                </a:cubicBezTo>
                <a:cubicBezTo>
                  <a:pt x="3288944" y="24235"/>
                  <a:pt x="3331110" y="5443"/>
                  <a:pt x="3511296" y="0"/>
                </a:cubicBezTo>
                <a:cubicBezTo>
                  <a:pt x="3687973" y="-19690"/>
                  <a:pt x="3901025" y="-20092"/>
                  <a:pt x="4114800" y="0"/>
                </a:cubicBezTo>
                <a:cubicBezTo>
                  <a:pt x="4336102" y="32988"/>
                  <a:pt x="4416982" y="-5831"/>
                  <a:pt x="4553712" y="0"/>
                </a:cubicBezTo>
                <a:cubicBezTo>
                  <a:pt x="4674310" y="-5056"/>
                  <a:pt x="5080160" y="-12181"/>
                  <a:pt x="5239512" y="0"/>
                </a:cubicBezTo>
                <a:cubicBezTo>
                  <a:pt x="5419031" y="-38513"/>
                  <a:pt x="5691629" y="2226"/>
                  <a:pt x="5843016" y="0"/>
                </a:cubicBezTo>
                <a:cubicBezTo>
                  <a:pt x="5978317" y="-40553"/>
                  <a:pt x="6314754" y="9782"/>
                  <a:pt x="6611112" y="0"/>
                </a:cubicBezTo>
                <a:cubicBezTo>
                  <a:pt x="6973004" y="-17646"/>
                  <a:pt x="7175490" y="18489"/>
                  <a:pt x="7461504" y="0"/>
                </a:cubicBezTo>
                <a:cubicBezTo>
                  <a:pt x="7746737" y="-34159"/>
                  <a:pt x="7962178" y="39853"/>
                  <a:pt x="8229600" y="0"/>
                </a:cubicBezTo>
                <a:cubicBezTo>
                  <a:pt x="8228796" y="5852"/>
                  <a:pt x="8229698" y="10429"/>
                  <a:pt x="8229600" y="18288"/>
                </a:cubicBezTo>
                <a:cubicBezTo>
                  <a:pt x="7944174" y="-29104"/>
                  <a:pt x="7795646" y="-34405"/>
                  <a:pt x="7461504" y="18288"/>
                </a:cubicBezTo>
                <a:cubicBezTo>
                  <a:pt x="7129776" y="51087"/>
                  <a:pt x="7082769" y="31446"/>
                  <a:pt x="6940296" y="18288"/>
                </a:cubicBezTo>
                <a:cubicBezTo>
                  <a:pt x="6799665" y="-15875"/>
                  <a:pt x="6652769" y="31783"/>
                  <a:pt x="6419088" y="18288"/>
                </a:cubicBezTo>
                <a:cubicBezTo>
                  <a:pt x="6143970" y="52275"/>
                  <a:pt x="5863165" y="-16531"/>
                  <a:pt x="5650992" y="18288"/>
                </a:cubicBezTo>
                <a:cubicBezTo>
                  <a:pt x="5419172" y="40606"/>
                  <a:pt x="5309448" y="-405"/>
                  <a:pt x="5129784" y="18288"/>
                </a:cubicBezTo>
                <a:cubicBezTo>
                  <a:pt x="4947928" y="26023"/>
                  <a:pt x="4795021" y="5860"/>
                  <a:pt x="4690872" y="18288"/>
                </a:cubicBezTo>
                <a:cubicBezTo>
                  <a:pt x="4564358" y="-9579"/>
                  <a:pt x="4295485" y="-25280"/>
                  <a:pt x="4087368" y="18288"/>
                </a:cubicBezTo>
                <a:cubicBezTo>
                  <a:pt x="3871704" y="40406"/>
                  <a:pt x="3732927" y="-10898"/>
                  <a:pt x="3401568" y="18288"/>
                </a:cubicBezTo>
                <a:cubicBezTo>
                  <a:pt x="3075889" y="19660"/>
                  <a:pt x="3025898" y="44400"/>
                  <a:pt x="2798064" y="18288"/>
                </a:cubicBezTo>
                <a:cubicBezTo>
                  <a:pt x="2581856" y="-20869"/>
                  <a:pt x="2428311" y="-4900"/>
                  <a:pt x="2276856" y="18288"/>
                </a:cubicBezTo>
                <a:cubicBezTo>
                  <a:pt x="2098246" y="53283"/>
                  <a:pt x="1737531" y="55959"/>
                  <a:pt x="1426464" y="18288"/>
                </a:cubicBezTo>
                <a:cubicBezTo>
                  <a:pt x="1104708" y="26489"/>
                  <a:pt x="1006595" y="15928"/>
                  <a:pt x="740664" y="18288"/>
                </a:cubicBezTo>
                <a:cubicBezTo>
                  <a:pt x="480378" y="33084"/>
                  <a:pt x="202592" y="-12357"/>
                  <a:pt x="0" y="18288"/>
                </a:cubicBezTo>
                <a:cubicBezTo>
                  <a:pt x="888" y="9601"/>
                  <a:pt x="860" y="4150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custGeom>
                    <a:avLst/>
                    <a:gdLst>
                      <a:gd name="connsiteX0" fmla="*/ 0 w 8229600"/>
                      <a:gd name="connsiteY0" fmla="*/ 0 h 18288"/>
                      <a:gd name="connsiteX1" fmla="*/ 521208 w 8229600"/>
                      <a:gd name="connsiteY1" fmla="*/ 0 h 18288"/>
                      <a:gd name="connsiteX2" fmla="*/ 1371600 w 8229600"/>
                      <a:gd name="connsiteY2" fmla="*/ 0 h 18288"/>
                      <a:gd name="connsiteX3" fmla="*/ 2221992 w 8229600"/>
                      <a:gd name="connsiteY3" fmla="*/ 0 h 18288"/>
                      <a:gd name="connsiteX4" fmla="*/ 3072384 w 8229600"/>
                      <a:gd name="connsiteY4" fmla="*/ 0 h 18288"/>
                      <a:gd name="connsiteX5" fmla="*/ 3511296 w 8229600"/>
                      <a:gd name="connsiteY5" fmla="*/ 0 h 18288"/>
                      <a:gd name="connsiteX6" fmla="*/ 4114800 w 8229600"/>
                      <a:gd name="connsiteY6" fmla="*/ 0 h 18288"/>
                      <a:gd name="connsiteX7" fmla="*/ 4553712 w 8229600"/>
                      <a:gd name="connsiteY7" fmla="*/ 0 h 18288"/>
                      <a:gd name="connsiteX8" fmla="*/ 5239512 w 8229600"/>
                      <a:gd name="connsiteY8" fmla="*/ 0 h 18288"/>
                      <a:gd name="connsiteX9" fmla="*/ 5843016 w 8229600"/>
                      <a:gd name="connsiteY9" fmla="*/ 0 h 18288"/>
                      <a:gd name="connsiteX10" fmla="*/ 6611112 w 8229600"/>
                      <a:gd name="connsiteY10" fmla="*/ 0 h 18288"/>
                      <a:gd name="connsiteX11" fmla="*/ 7461504 w 8229600"/>
                      <a:gd name="connsiteY11" fmla="*/ 0 h 18288"/>
                      <a:gd name="connsiteX12" fmla="*/ 8229600 w 8229600"/>
                      <a:gd name="connsiteY12" fmla="*/ 0 h 18288"/>
                      <a:gd name="connsiteX13" fmla="*/ 8229600 w 8229600"/>
                      <a:gd name="connsiteY13" fmla="*/ 18288 h 18288"/>
                      <a:gd name="connsiteX14" fmla="*/ 7461504 w 8229600"/>
                      <a:gd name="connsiteY14" fmla="*/ 18288 h 18288"/>
                      <a:gd name="connsiteX15" fmla="*/ 6940296 w 8229600"/>
                      <a:gd name="connsiteY15" fmla="*/ 18288 h 18288"/>
                      <a:gd name="connsiteX16" fmla="*/ 6419088 w 8229600"/>
                      <a:gd name="connsiteY16" fmla="*/ 18288 h 18288"/>
                      <a:gd name="connsiteX17" fmla="*/ 5650992 w 8229600"/>
                      <a:gd name="connsiteY17" fmla="*/ 18288 h 18288"/>
                      <a:gd name="connsiteX18" fmla="*/ 5129784 w 8229600"/>
                      <a:gd name="connsiteY18" fmla="*/ 18288 h 18288"/>
                      <a:gd name="connsiteX19" fmla="*/ 4690872 w 8229600"/>
                      <a:gd name="connsiteY19" fmla="*/ 18288 h 18288"/>
                      <a:gd name="connsiteX20" fmla="*/ 4087368 w 8229600"/>
                      <a:gd name="connsiteY20" fmla="*/ 18288 h 18288"/>
                      <a:gd name="connsiteX21" fmla="*/ 3401568 w 8229600"/>
                      <a:gd name="connsiteY21" fmla="*/ 18288 h 18288"/>
                      <a:gd name="connsiteX22" fmla="*/ 2798064 w 8229600"/>
                      <a:gd name="connsiteY22" fmla="*/ 18288 h 18288"/>
                      <a:gd name="connsiteX23" fmla="*/ 2276856 w 8229600"/>
                      <a:gd name="connsiteY23" fmla="*/ 18288 h 18288"/>
                      <a:gd name="connsiteX24" fmla="*/ 1426464 w 8229600"/>
                      <a:gd name="connsiteY24" fmla="*/ 18288 h 18288"/>
                      <a:gd name="connsiteX25" fmla="*/ 740664 w 8229600"/>
                      <a:gd name="connsiteY25" fmla="*/ 18288 h 18288"/>
                      <a:gd name="connsiteX26" fmla="*/ 0 w 8229600"/>
                      <a:gd name="connsiteY26" fmla="*/ 18288 h 18288"/>
                      <a:gd name="connsiteX27" fmla="*/ 0 w 8229600"/>
                      <a:gd name="connsiteY27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</a:cxnLst>
                    <a:rect l="l" t="t" r="r" b="b"/>
                    <a:pathLst>
                      <a:path w="8229600" h="18288" fill="none" extrusionOk="0">
                        <a:moveTo>
                          <a:pt x="0" y="0"/>
                        </a:moveTo>
                        <a:cubicBezTo>
                          <a:pt x="227594" y="-4267"/>
                          <a:pt x="329693" y="13251"/>
                          <a:pt x="521208" y="0"/>
                        </a:cubicBezTo>
                        <a:cubicBezTo>
                          <a:pt x="712723" y="-13251"/>
                          <a:pt x="1137373" y="-13618"/>
                          <a:pt x="1371600" y="0"/>
                        </a:cubicBezTo>
                        <a:cubicBezTo>
                          <a:pt x="1605827" y="13618"/>
                          <a:pt x="1975382" y="-27374"/>
                          <a:pt x="2221992" y="0"/>
                        </a:cubicBezTo>
                        <a:cubicBezTo>
                          <a:pt x="2468602" y="27374"/>
                          <a:pt x="2863316" y="-20517"/>
                          <a:pt x="3072384" y="0"/>
                        </a:cubicBezTo>
                        <a:cubicBezTo>
                          <a:pt x="3281452" y="20517"/>
                          <a:pt x="3331438" y="10793"/>
                          <a:pt x="3511296" y="0"/>
                        </a:cubicBezTo>
                        <a:cubicBezTo>
                          <a:pt x="3691154" y="-10793"/>
                          <a:pt x="3906405" y="-29737"/>
                          <a:pt x="4114800" y="0"/>
                        </a:cubicBezTo>
                        <a:cubicBezTo>
                          <a:pt x="4323195" y="29737"/>
                          <a:pt x="4428852" y="-2234"/>
                          <a:pt x="4553712" y="0"/>
                        </a:cubicBezTo>
                        <a:cubicBezTo>
                          <a:pt x="4678572" y="2234"/>
                          <a:pt x="5065629" y="29368"/>
                          <a:pt x="5239512" y="0"/>
                        </a:cubicBezTo>
                        <a:cubicBezTo>
                          <a:pt x="5413395" y="-29368"/>
                          <a:pt x="5703888" y="11839"/>
                          <a:pt x="5843016" y="0"/>
                        </a:cubicBezTo>
                        <a:cubicBezTo>
                          <a:pt x="5982144" y="-11839"/>
                          <a:pt x="6260765" y="24719"/>
                          <a:pt x="6611112" y="0"/>
                        </a:cubicBezTo>
                        <a:cubicBezTo>
                          <a:pt x="6961459" y="-24719"/>
                          <a:pt x="7228293" y="32959"/>
                          <a:pt x="7461504" y="0"/>
                        </a:cubicBezTo>
                        <a:cubicBezTo>
                          <a:pt x="7694715" y="-32959"/>
                          <a:pt x="7990029" y="-3422"/>
                          <a:pt x="8229600" y="0"/>
                        </a:cubicBezTo>
                        <a:cubicBezTo>
                          <a:pt x="8228940" y="5812"/>
                          <a:pt x="8229447" y="9773"/>
                          <a:pt x="8229600" y="18288"/>
                        </a:cubicBezTo>
                        <a:cubicBezTo>
                          <a:pt x="7940706" y="-9293"/>
                          <a:pt x="7792584" y="-16009"/>
                          <a:pt x="7461504" y="18288"/>
                        </a:cubicBezTo>
                        <a:cubicBezTo>
                          <a:pt x="7130424" y="52585"/>
                          <a:pt x="7080072" y="43845"/>
                          <a:pt x="6940296" y="18288"/>
                        </a:cubicBezTo>
                        <a:cubicBezTo>
                          <a:pt x="6800520" y="-7269"/>
                          <a:pt x="6672872" y="26671"/>
                          <a:pt x="6419088" y="18288"/>
                        </a:cubicBezTo>
                        <a:cubicBezTo>
                          <a:pt x="6165304" y="9905"/>
                          <a:pt x="5869721" y="4987"/>
                          <a:pt x="5650992" y="18288"/>
                        </a:cubicBezTo>
                        <a:cubicBezTo>
                          <a:pt x="5432263" y="31589"/>
                          <a:pt x="5308310" y="3023"/>
                          <a:pt x="5129784" y="18288"/>
                        </a:cubicBezTo>
                        <a:cubicBezTo>
                          <a:pt x="4951258" y="33553"/>
                          <a:pt x="4799696" y="15357"/>
                          <a:pt x="4690872" y="18288"/>
                        </a:cubicBezTo>
                        <a:cubicBezTo>
                          <a:pt x="4582048" y="21219"/>
                          <a:pt x="4311124" y="-7836"/>
                          <a:pt x="4087368" y="18288"/>
                        </a:cubicBezTo>
                        <a:cubicBezTo>
                          <a:pt x="3863612" y="44412"/>
                          <a:pt x="3730288" y="13374"/>
                          <a:pt x="3401568" y="18288"/>
                        </a:cubicBezTo>
                        <a:cubicBezTo>
                          <a:pt x="3072848" y="23202"/>
                          <a:pt x="3020684" y="32425"/>
                          <a:pt x="2798064" y="18288"/>
                        </a:cubicBezTo>
                        <a:cubicBezTo>
                          <a:pt x="2575444" y="4151"/>
                          <a:pt x="2440915" y="-7352"/>
                          <a:pt x="2276856" y="18288"/>
                        </a:cubicBezTo>
                        <a:cubicBezTo>
                          <a:pt x="2112797" y="43928"/>
                          <a:pt x="1726502" y="-9560"/>
                          <a:pt x="1426464" y="18288"/>
                        </a:cubicBezTo>
                        <a:cubicBezTo>
                          <a:pt x="1126426" y="46136"/>
                          <a:pt x="992925" y="21016"/>
                          <a:pt x="740664" y="18288"/>
                        </a:cubicBezTo>
                        <a:cubicBezTo>
                          <a:pt x="488403" y="15560"/>
                          <a:pt x="195650" y="-16061"/>
                          <a:pt x="0" y="18288"/>
                        </a:cubicBezTo>
                        <a:cubicBezTo>
                          <a:pt x="348" y="9455"/>
                          <a:pt x="654" y="3983"/>
                          <a:pt x="0" y="0"/>
                        </a:cubicBezTo>
                        <a:close/>
                      </a:path>
                      <a:path w="8229600" h="18288" stroke="0" extrusionOk="0">
                        <a:moveTo>
                          <a:pt x="0" y="0"/>
                        </a:moveTo>
                        <a:cubicBezTo>
                          <a:pt x="259263" y="-9445"/>
                          <a:pt x="404731" y="4427"/>
                          <a:pt x="521208" y="0"/>
                        </a:cubicBezTo>
                        <a:cubicBezTo>
                          <a:pt x="637685" y="-4427"/>
                          <a:pt x="839187" y="564"/>
                          <a:pt x="960120" y="0"/>
                        </a:cubicBezTo>
                        <a:cubicBezTo>
                          <a:pt x="1081053" y="-564"/>
                          <a:pt x="1313469" y="-16481"/>
                          <a:pt x="1481328" y="0"/>
                        </a:cubicBezTo>
                        <a:cubicBezTo>
                          <a:pt x="1649187" y="16481"/>
                          <a:pt x="1885247" y="26161"/>
                          <a:pt x="2167128" y="0"/>
                        </a:cubicBezTo>
                        <a:cubicBezTo>
                          <a:pt x="2449009" y="-26161"/>
                          <a:pt x="2761875" y="-22202"/>
                          <a:pt x="2935224" y="0"/>
                        </a:cubicBezTo>
                        <a:cubicBezTo>
                          <a:pt x="3108573" y="22202"/>
                          <a:pt x="3540687" y="-2863"/>
                          <a:pt x="3785616" y="0"/>
                        </a:cubicBezTo>
                        <a:cubicBezTo>
                          <a:pt x="4030545" y="2863"/>
                          <a:pt x="4280774" y="-12442"/>
                          <a:pt x="4636008" y="0"/>
                        </a:cubicBezTo>
                        <a:cubicBezTo>
                          <a:pt x="4991242" y="12442"/>
                          <a:pt x="5025483" y="16914"/>
                          <a:pt x="5239512" y="0"/>
                        </a:cubicBezTo>
                        <a:cubicBezTo>
                          <a:pt x="5453541" y="-16914"/>
                          <a:pt x="5754008" y="16592"/>
                          <a:pt x="6007608" y="0"/>
                        </a:cubicBezTo>
                        <a:cubicBezTo>
                          <a:pt x="6261208" y="-16592"/>
                          <a:pt x="6407957" y="-11909"/>
                          <a:pt x="6693408" y="0"/>
                        </a:cubicBezTo>
                        <a:cubicBezTo>
                          <a:pt x="6978859" y="11909"/>
                          <a:pt x="7015437" y="-20890"/>
                          <a:pt x="7296912" y="0"/>
                        </a:cubicBezTo>
                        <a:cubicBezTo>
                          <a:pt x="7578387" y="20890"/>
                          <a:pt x="7859622" y="46406"/>
                          <a:pt x="8229600" y="0"/>
                        </a:cubicBezTo>
                        <a:cubicBezTo>
                          <a:pt x="8230508" y="6337"/>
                          <a:pt x="8228722" y="11778"/>
                          <a:pt x="8229600" y="18288"/>
                        </a:cubicBezTo>
                        <a:cubicBezTo>
                          <a:pt x="8075287" y="35054"/>
                          <a:pt x="7821366" y="21850"/>
                          <a:pt x="7626096" y="18288"/>
                        </a:cubicBezTo>
                        <a:cubicBezTo>
                          <a:pt x="7430826" y="14726"/>
                          <a:pt x="7320004" y="-9669"/>
                          <a:pt x="7022592" y="18288"/>
                        </a:cubicBezTo>
                        <a:cubicBezTo>
                          <a:pt x="6725180" y="46245"/>
                          <a:pt x="6348804" y="-14025"/>
                          <a:pt x="6172200" y="18288"/>
                        </a:cubicBezTo>
                        <a:cubicBezTo>
                          <a:pt x="5995596" y="50601"/>
                          <a:pt x="5788102" y="22890"/>
                          <a:pt x="5650992" y="18288"/>
                        </a:cubicBezTo>
                        <a:cubicBezTo>
                          <a:pt x="5513882" y="13686"/>
                          <a:pt x="5198399" y="29121"/>
                          <a:pt x="4882896" y="18288"/>
                        </a:cubicBezTo>
                        <a:cubicBezTo>
                          <a:pt x="4567393" y="7455"/>
                          <a:pt x="4557008" y="26965"/>
                          <a:pt x="4443984" y="18288"/>
                        </a:cubicBezTo>
                        <a:cubicBezTo>
                          <a:pt x="4330960" y="9611"/>
                          <a:pt x="4061674" y="28891"/>
                          <a:pt x="3758184" y="18288"/>
                        </a:cubicBezTo>
                        <a:cubicBezTo>
                          <a:pt x="3454694" y="7685"/>
                          <a:pt x="3380392" y="19119"/>
                          <a:pt x="3236976" y="18288"/>
                        </a:cubicBezTo>
                        <a:cubicBezTo>
                          <a:pt x="3093560" y="17457"/>
                          <a:pt x="2632116" y="37607"/>
                          <a:pt x="2386584" y="18288"/>
                        </a:cubicBezTo>
                        <a:cubicBezTo>
                          <a:pt x="2141052" y="-1031"/>
                          <a:pt x="2110884" y="28777"/>
                          <a:pt x="1947672" y="18288"/>
                        </a:cubicBezTo>
                        <a:cubicBezTo>
                          <a:pt x="1784460" y="7799"/>
                          <a:pt x="1535467" y="461"/>
                          <a:pt x="1261872" y="18288"/>
                        </a:cubicBezTo>
                        <a:cubicBezTo>
                          <a:pt x="988277" y="36115"/>
                          <a:pt x="1021096" y="10375"/>
                          <a:pt x="822960" y="18288"/>
                        </a:cubicBezTo>
                        <a:cubicBezTo>
                          <a:pt x="624824" y="26201"/>
                          <a:pt x="298309" y="1283"/>
                          <a:pt x="0" y="18288"/>
                        </a:cubicBezTo>
                        <a:cubicBezTo>
                          <a:pt x="-633" y="12278"/>
                          <a:pt x="-757" y="586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369" y="2071316"/>
            <a:ext cx="5035164" cy="4119172"/>
          </a:xfrm>
        </p:spPr>
        <p:txBody>
          <a:bodyPr anchor="t">
            <a:normAutofit/>
          </a:bodyPr>
          <a:lstStyle/>
          <a:p>
            <a:r>
              <a:rPr lang="en-US" sz="1600" dirty="0"/>
              <a:t>Abstract </a:t>
            </a:r>
          </a:p>
          <a:p>
            <a:r>
              <a:rPr lang="en-US" sz="1600" dirty="0"/>
              <a:t>Introduction </a:t>
            </a:r>
            <a:r>
              <a:rPr lang="en-US" sz="1600" b="1" dirty="0"/>
              <a:t>(inc. Research aims &amp; objectives)</a:t>
            </a:r>
          </a:p>
          <a:p>
            <a:r>
              <a:rPr lang="en-US" sz="1600" dirty="0"/>
              <a:t>Literature Review </a:t>
            </a:r>
            <a:r>
              <a:rPr lang="en-US" sz="1600" b="1" dirty="0"/>
              <a:t>(Develops the focus and methodology)</a:t>
            </a:r>
          </a:p>
          <a:p>
            <a:r>
              <a:rPr lang="en-US" sz="1600" dirty="0"/>
              <a:t>Methodology </a:t>
            </a:r>
            <a:r>
              <a:rPr lang="en-US" sz="1600" b="1" dirty="0"/>
              <a:t>(research design, data, sampling)</a:t>
            </a:r>
          </a:p>
          <a:p>
            <a:r>
              <a:rPr lang="en-US" sz="1600" dirty="0"/>
              <a:t>Results </a:t>
            </a:r>
            <a:r>
              <a:rPr lang="en-US" sz="1600" b="1" dirty="0"/>
              <a:t>(analysis of the data)</a:t>
            </a:r>
          </a:p>
          <a:p>
            <a:r>
              <a:rPr lang="en-US" sz="1600" dirty="0"/>
              <a:t>Discussion </a:t>
            </a:r>
            <a:r>
              <a:rPr lang="en-US" sz="1600" b="1" dirty="0"/>
              <a:t>(linking back to the Research objectives, has the aim been achieved and research question answered?)</a:t>
            </a:r>
          </a:p>
          <a:p>
            <a:r>
              <a:rPr lang="en-US" sz="1600" dirty="0"/>
              <a:t>Conclusion, recommendations and limitations </a:t>
            </a:r>
            <a:r>
              <a:rPr lang="en-US" sz="1600" b="1" dirty="0"/>
              <a:t>(Have I answered the research question?) </a:t>
            </a:r>
          </a:p>
          <a:p>
            <a:r>
              <a:rPr lang="en-US" sz="1600" dirty="0"/>
              <a:t>*Ethical approval, consent and debrief forms </a:t>
            </a:r>
            <a:r>
              <a:rPr lang="en-US" sz="1600" b="1" dirty="0"/>
              <a:t>(ethics are important!)</a:t>
            </a:r>
          </a:p>
          <a:p>
            <a:endParaRPr lang="en-US" sz="16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18121" r="27763"/>
          <a:stretch/>
        </p:blipFill>
        <p:spPr>
          <a:xfrm>
            <a:off x="5756743" y="2093976"/>
            <a:ext cx="2955798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276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2700">
                <a:solidFill>
                  <a:srgbClr val="FFFFFF"/>
                </a:solidFill>
              </a:rPr>
              <a:t>What is Research Methodology?</a:t>
            </a:r>
          </a:p>
        </p:txBody>
      </p:sp>
      <p:sp>
        <p:nvSpPr>
          <p:cNvPr id="39" name="Content Placeholder 2"/>
          <p:cNvSpPr>
            <a:spLocks noGrp="1"/>
          </p:cNvSpPr>
          <p:nvPr>
            <p:ph sz="quarter" idx="1"/>
          </p:nvPr>
        </p:nvSpPr>
        <p:spPr>
          <a:xfrm>
            <a:off x="3378411" y="666114"/>
            <a:ext cx="4916510" cy="5546047"/>
          </a:xfrm>
        </p:spPr>
        <p:txBody>
          <a:bodyPr anchor="ctr">
            <a:normAutofit/>
          </a:bodyPr>
          <a:lstStyle/>
          <a:p>
            <a:pPr lvl="1"/>
            <a:endParaRPr lang="en-GB" sz="1700" dirty="0"/>
          </a:p>
          <a:p>
            <a:pPr marL="0" indent="0">
              <a:buNone/>
            </a:pPr>
            <a:r>
              <a:rPr lang="en-GB" sz="1700" b="1" dirty="0"/>
              <a:t>The research design </a:t>
            </a:r>
            <a:r>
              <a:rPr lang="en-GB" sz="1700" dirty="0"/>
              <a:t>is the appropriate and logical process you employ to undertake your study.  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dirty="0"/>
              <a:t>It is the plan/blueprint for the collection, tool and analysis of the data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b="1" dirty="0"/>
              <a:t>A research methodology </a:t>
            </a:r>
            <a:r>
              <a:rPr lang="en-GB" sz="1700" dirty="0"/>
              <a:t>is concerned with everything from your theoretical application to the collection and analysis of your data.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dirty="0"/>
              <a:t>The approach and strategy used to conduct research </a:t>
            </a:r>
          </a:p>
          <a:p>
            <a:pPr marL="0" indent="0">
              <a:buNone/>
            </a:pPr>
            <a:r>
              <a:rPr lang="en-GB" sz="1700" dirty="0"/>
              <a:t>emerges from the research philosophy</a:t>
            </a:r>
          </a:p>
          <a:p>
            <a:endParaRPr lang="en-GB" sz="1700" dirty="0"/>
          </a:p>
          <a:p>
            <a:pPr lvl="1"/>
            <a:r>
              <a:rPr lang="en-GB" sz="1700" b="1" dirty="0"/>
              <a:t>Deductive reasoning </a:t>
            </a:r>
          </a:p>
          <a:p>
            <a:pPr lvl="1"/>
            <a:r>
              <a:rPr lang="en-GB" sz="1700" b="1" dirty="0"/>
              <a:t>Inductive reasoning</a:t>
            </a:r>
          </a:p>
          <a:p>
            <a:pPr lvl="1"/>
            <a:r>
              <a:rPr lang="en-GB" sz="1700" dirty="0"/>
              <a:t>Abductive reasoning (not on the diagram)</a:t>
            </a:r>
          </a:p>
          <a:p>
            <a:pPr marL="0" indent="0">
              <a:buNone/>
            </a:pPr>
            <a:endParaRPr lang="en-GB" sz="1700" dirty="0"/>
          </a:p>
        </p:txBody>
      </p:sp>
      <p:sp>
        <p:nvSpPr>
          <p:cNvPr id="4" name="TextBox 3"/>
          <p:cNvSpPr txBox="1"/>
          <p:nvPr/>
        </p:nvSpPr>
        <p:spPr>
          <a:xfrm>
            <a:off x="3719593" y="6212161"/>
            <a:ext cx="40140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https://youtu.be/jX3OXwpEpl8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422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321732"/>
            <a:ext cx="5293730" cy="1964266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93192" y="491260"/>
            <a:ext cx="4945641" cy="162521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>
                <a:solidFill>
                  <a:srgbClr val="FFFFFF"/>
                </a:solidFill>
                <a:ea typeface="Liberation Sans" panose="020B0604020202020204" pitchFamily="34" charset="0"/>
                <a:cs typeface="Liberation Sans" panose="020B0604020202020204" pitchFamily="34" charset="0"/>
              </a:rPr>
              <a:t>Deduction and Induction</a:t>
            </a:r>
          </a:p>
        </p:txBody>
      </p:sp>
      <p:pic>
        <p:nvPicPr>
          <p:cNvPr id="3074" name="Picture 2" descr="How to write a methodology? Dissertation Help Saunders Research Onion......  | Research methods, Research writing, Dissertation">
            <a:extLst>
              <a:ext uri="{FF2B5EF4-FFF2-40B4-BE49-F238E27FC236}">
                <a16:creationId xmlns:a16="http://schemas.microsoft.com/office/drawing/2014/main" id="{96A428DD-4991-5A4C-B561-E03C85B204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86" b="-3"/>
          <a:stretch/>
        </p:blipFill>
        <p:spPr bwMode="auto">
          <a:xfrm>
            <a:off x="245660" y="2454903"/>
            <a:ext cx="5293729" cy="4080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0" name="Rectangle 139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7731" y="321732"/>
            <a:ext cx="3234970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483" name="Rectangle 3"/>
          <p:cNvSpPr>
            <a:spLocks noGrp="1" noChangeAspect="1" noChangeArrowheads="1"/>
          </p:cNvSpPr>
          <p:nvPr>
            <p:ph idx="1"/>
          </p:nvPr>
        </p:nvSpPr>
        <p:spPr>
          <a:xfrm>
            <a:off x="5779394" y="491259"/>
            <a:ext cx="3199282" cy="6043897"/>
          </a:xfrm>
        </p:spPr>
        <p:txBody>
          <a:bodyPr anchor="ctr">
            <a:normAutofit/>
          </a:bodyPr>
          <a:lstStyle/>
          <a:p>
            <a:pPr eaLnBrk="1" hangingPunct="1"/>
            <a:endParaRPr lang="en-US" altLang="en-US" sz="1400" i="1" dirty="0">
              <a:solidFill>
                <a:srgbClr val="FFFFFF"/>
              </a:solidFill>
              <a:cs typeface="Liberation Sans" pitchFamily="34" charset="0"/>
            </a:endParaRPr>
          </a:p>
          <a:p>
            <a:pPr marL="0" indent="0" eaLnBrk="1" hangingPunct="1">
              <a:buNone/>
            </a:pPr>
            <a:r>
              <a:rPr lang="en-US" altLang="en-US" sz="1400" b="1" i="1" dirty="0">
                <a:solidFill>
                  <a:srgbClr val="FFFFFF"/>
                </a:solidFill>
                <a:cs typeface="Liberation Sans" pitchFamily="34" charset="0"/>
              </a:rPr>
              <a:t>Deductive reasoning</a:t>
            </a:r>
          </a:p>
          <a:p>
            <a:pPr marL="0" indent="0" eaLnBrk="1" hangingPunct="1">
              <a:buNone/>
            </a:pPr>
            <a:r>
              <a:rPr lang="en-US" altLang="en-US" sz="1400" dirty="0">
                <a:solidFill>
                  <a:srgbClr val="FFFFFF"/>
                </a:solidFill>
                <a:cs typeface="Liberation Sans" pitchFamily="34" charset="0"/>
              </a:rPr>
              <a:t>The application of a general theory to a specific case. </a:t>
            </a:r>
          </a:p>
          <a:p>
            <a:pPr lvl="1" eaLnBrk="1" hangingPunct="1"/>
            <a:r>
              <a:rPr lang="en-US" altLang="en-US" sz="1400" dirty="0">
                <a:solidFill>
                  <a:srgbClr val="FFFFFF"/>
                </a:solidFill>
                <a:cs typeface="Liberation Sans" pitchFamily="34" charset="0"/>
              </a:rPr>
              <a:t>Hypothesis testing </a:t>
            </a:r>
          </a:p>
          <a:p>
            <a:pPr marL="0" indent="0">
              <a:spcAft>
                <a:spcPts val="600"/>
              </a:spcAft>
              <a:buNone/>
            </a:pPr>
            <a:endParaRPr lang="en-US" altLang="en-US" sz="1400" b="1" i="1" dirty="0">
              <a:solidFill>
                <a:srgbClr val="FFFFFF"/>
              </a:solidFill>
              <a:cs typeface="Liberation Sans" pitchFamily="34" charset="0"/>
            </a:endParaRPr>
          </a:p>
          <a:p>
            <a:pPr marL="0" indent="0">
              <a:spcAft>
                <a:spcPts val="600"/>
              </a:spcAft>
              <a:buNone/>
            </a:pPr>
            <a:r>
              <a:rPr lang="en-US" altLang="en-US" sz="1400" b="1" i="1" dirty="0">
                <a:solidFill>
                  <a:srgbClr val="FFFFFF"/>
                </a:solidFill>
                <a:cs typeface="Liberation Sans" pitchFamily="34" charset="0"/>
              </a:rPr>
              <a:t>Inductive reasoning</a:t>
            </a:r>
          </a:p>
          <a:p>
            <a:pPr>
              <a:spcAft>
                <a:spcPts val="600"/>
              </a:spcAft>
            </a:pPr>
            <a:r>
              <a:rPr lang="en-US" altLang="en-US" sz="1400" dirty="0">
                <a:solidFill>
                  <a:srgbClr val="FFFFFF"/>
                </a:solidFill>
                <a:cs typeface="Liberation Sans" pitchFamily="34" charset="0"/>
              </a:rPr>
              <a:t>A process where we observe specific phenomena and arrive at general conclusions. </a:t>
            </a:r>
          </a:p>
          <a:p>
            <a:pPr marL="742950" lvl="1" indent="-285750">
              <a:spcAft>
                <a:spcPts val="600"/>
              </a:spcAft>
              <a:buFont typeface="Arial" charset="0"/>
              <a:buChar char="•"/>
            </a:pPr>
            <a:r>
              <a:rPr lang="en-US" altLang="en-US" sz="1400" dirty="0">
                <a:solidFill>
                  <a:srgbClr val="FFFFFF"/>
                </a:solidFill>
                <a:cs typeface="Liberation Sans" pitchFamily="34" charset="0"/>
              </a:rPr>
              <a:t>Observing how students react to a surprise in-class test</a:t>
            </a:r>
          </a:p>
          <a:p>
            <a:pPr marL="0" indent="0">
              <a:spcAft>
                <a:spcPts val="600"/>
              </a:spcAft>
              <a:buNone/>
            </a:pPr>
            <a:endParaRPr lang="en-US" altLang="en-US" sz="1400" dirty="0">
              <a:solidFill>
                <a:srgbClr val="FFFFFF"/>
              </a:solidFill>
              <a:cs typeface="Liberation Sans" pitchFamily="34" charset="0"/>
            </a:endParaRPr>
          </a:p>
          <a:p>
            <a:pPr>
              <a:spcAft>
                <a:spcPts val="600"/>
              </a:spcAft>
            </a:pPr>
            <a:r>
              <a:rPr lang="en-US" altLang="en-US" sz="1400" b="1" dirty="0">
                <a:solidFill>
                  <a:srgbClr val="FFFFFF"/>
                </a:solidFill>
                <a:cs typeface="Liberation Sans" pitchFamily="34" charset="0"/>
              </a:rPr>
              <a:t>*Inductive and deductive processes can be used in research at different times. </a:t>
            </a:r>
          </a:p>
          <a:p>
            <a:pPr marL="457200" lvl="1" indent="0" eaLnBrk="1" hangingPunct="1">
              <a:buNone/>
            </a:pPr>
            <a:endParaRPr lang="en-US" altLang="en-US" sz="1400" dirty="0">
              <a:solidFill>
                <a:srgbClr val="FFFFFF"/>
              </a:solidFill>
              <a:cs typeface="Liberation Sans" pitchFamily="34" charset="0"/>
            </a:endParaRPr>
          </a:p>
          <a:p>
            <a:pPr eaLnBrk="1" hangingPunct="1"/>
            <a:endParaRPr lang="en-US" altLang="en-US" sz="1400" i="1" dirty="0">
              <a:solidFill>
                <a:srgbClr val="FFFFFF"/>
              </a:solidFill>
              <a:cs typeface="Liberation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5343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Please Avoid!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Stating that your study will use </a:t>
            </a:r>
            <a:r>
              <a:rPr lang="en-US" b="1" u="sng" dirty="0"/>
              <a:t>both</a:t>
            </a:r>
            <a:r>
              <a:rPr lang="en-US" dirty="0"/>
              <a:t> qualitative </a:t>
            </a:r>
            <a:r>
              <a:rPr lang="en-US" b="1" dirty="0"/>
              <a:t>and </a:t>
            </a:r>
            <a:r>
              <a:rPr lang="en-US" dirty="0"/>
              <a:t>quantitative approaches - </a:t>
            </a:r>
            <a:r>
              <a:rPr lang="en-US" dirty="0">
                <a:solidFill>
                  <a:srgbClr val="FF0000"/>
                </a:solidFill>
              </a:rPr>
              <a:t>Do not write this in your assignments, select either qualitative or quantitative.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Mixed methods research can be complex and will need additional research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If you want to explore this, please speak to your dissertation supervisor </a:t>
            </a:r>
          </a:p>
        </p:txBody>
      </p:sp>
    </p:spTree>
    <p:extLst>
      <p:ext uri="{BB962C8B-B14F-4D97-AF65-F5344CB8AC3E}">
        <p14:creationId xmlns:p14="http://schemas.microsoft.com/office/powerpoint/2010/main" val="6088869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17FA4-E937-DE40-A6B0-0E7E4E774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Research Methods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061CAC50-D358-B847-B5A7-9DFF3A1FAE9B}"/>
              </a:ext>
            </a:extLst>
          </p:cNvPr>
          <p:cNvSpPr/>
          <p:nvPr/>
        </p:nvSpPr>
        <p:spPr>
          <a:xfrm>
            <a:off x="884710" y="2200894"/>
            <a:ext cx="2642259" cy="11251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Quantitative Research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CB15678-E29D-B74E-BE33-068A63D3F413}"/>
              </a:ext>
            </a:extLst>
          </p:cNvPr>
          <p:cNvSpPr/>
          <p:nvPr/>
        </p:nvSpPr>
        <p:spPr>
          <a:xfrm>
            <a:off x="884710" y="4607625"/>
            <a:ext cx="2642259" cy="10549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Qualitative Research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15D08615-2C71-DF45-BB3E-6EB6569D7A24}"/>
              </a:ext>
            </a:extLst>
          </p:cNvPr>
          <p:cNvSpPr/>
          <p:nvPr/>
        </p:nvSpPr>
        <p:spPr>
          <a:xfrm>
            <a:off x="4364180" y="1335199"/>
            <a:ext cx="4120737" cy="13255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a method of research that relies on measuring variables using a numerical system, analysing these measurements using any of a variety of statistical models, and reporting associations of variables.</a:t>
            </a:r>
            <a:r>
              <a:rPr lang="en-GB" dirty="0"/>
              <a:t> </a:t>
            </a:r>
            <a:r>
              <a:rPr lang="en-GB" sz="1000" dirty="0"/>
              <a:t>(Debra Lucas-Alfieri, in </a:t>
            </a:r>
            <a:r>
              <a:rPr lang="en-GB" sz="1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Marketing the 21st Century Library</a:t>
            </a:r>
            <a:r>
              <a:rPr lang="en-GB" sz="1000" dirty="0">
                <a:solidFill>
                  <a:schemeClr val="bg1"/>
                </a:solidFill>
              </a:rPr>
              <a:t>, </a:t>
            </a:r>
            <a:r>
              <a:rPr lang="en-GB" sz="1000" dirty="0"/>
              <a:t>2015)</a:t>
            </a:r>
            <a:endParaRPr lang="en-US" sz="1000"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6852A228-0FF7-FD47-92B6-9DC9419DD53B}"/>
              </a:ext>
            </a:extLst>
          </p:cNvPr>
          <p:cNvSpPr/>
          <p:nvPr/>
        </p:nvSpPr>
        <p:spPr>
          <a:xfrm>
            <a:off x="4346367" y="2744664"/>
            <a:ext cx="4120737" cy="10831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Data Collection Methods: </a:t>
            </a:r>
            <a:r>
              <a:rPr lang="en-US" sz="1400" dirty="0"/>
              <a:t>lab experiments, structured surveys, control groups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3102685-CB22-D543-BF20-BF58204E450B}"/>
              </a:ext>
            </a:extLst>
          </p:cNvPr>
          <p:cNvSpPr/>
          <p:nvPr/>
        </p:nvSpPr>
        <p:spPr>
          <a:xfrm>
            <a:off x="4346369" y="4174176"/>
            <a:ext cx="4120737" cy="10831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"</a:t>
            </a:r>
            <a:r>
              <a:rPr lang="en-GB" sz="1400" b="1" i="1" dirty="0"/>
              <a:t>any kind of research that produces findings not arrived at by means of statistical procedures or other means of quantification</a:t>
            </a:r>
            <a:r>
              <a:rPr lang="en-GB" sz="1400" dirty="0"/>
              <a:t>" (Strauss and Corbin, 1990, p. 17)</a:t>
            </a:r>
            <a:endParaRPr lang="en-US" sz="1400" dirty="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67EBD3FC-C28E-3140-A23D-85CB1A3406A1}"/>
              </a:ext>
            </a:extLst>
          </p:cNvPr>
          <p:cNvSpPr/>
          <p:nvPr/>
        </p:nvSpPr>
        <p:spPr>
          <a:xfrm>
            <a:off x="4346368" y="5347853"/>
            <a:ext cx="4120737" cy="108314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Data Collection Methods: </a:t>
            </a:r>
            <a:r>
              <a:rPr lang="en-US" sz="1400" dirty="0"/>
              <a:t>interviews, focus groups, observation, field notes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DF826F7-4A19-5D43-A68E-68D757C9CC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6278" y="4760026"/>
            <a:ext cx="2179122" cy="217912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DAA4C99-5AC7-2341-8398-B57EB6DD5C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5039" y="2885374"/>
            <a:ext cx="1478478" cy="1478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567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F5AB5E2-1033-234B-AA62-58ED39D94D1C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Differences between Quantitative and Quantitative</a:t>
            </a:r>
            <a:b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18792F9-15B3-8548-B1D0-0C3F5CF9CFAE}"/>
              </a:ext>
            </a:extLst>
          </p:cNvPr>
          <p:cNvSpPr txBox="1"/>
          <p:nvPr/>
        </p:nvSpPr>
        <p:spPr>
          <a:xfrm>
            <a:off x="3707904" y="4869160"/>
            <a:ext cx="19375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Qualitative </a:t>
            </a:r>
          </a:p>
          <a:p>
            <a:r>
              <a:rPr lang="en-US" b="1" dirty="0">
                <a:solidFill>
                  <a:srgbClr val="FF0000"/>
                </a:solidFill>
              </a:rPr>
              <a:t>Research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B000696B-B581-4A42-8C9A-7AF2D2E217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1430577"/>
              </p:ext>
            </p:extLst>
          </p:nvPr>
        </p:nvGraphicFramePr>
        <p:xfrm>
          <a:off x="0" y="0"/>
          <a:ext cx="9144000" cy="68520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3688">
                  <a:extLst>
                    <a:ext uri="{9D8B030D-6E8A-4147-A177-3AD203B41FA5}">
                      <a16:colId xmlns:a16="http://schemas.microsoft.com/office/drawing/2014/main" val="1938762987"/>
                    </a:ext>
                  </a:extLst>
                </a:gridCol>
                <a:gridCol w="3816424">
                  <a:extLst>
                    <a:ext uri="{9D8B030D-6E8A-4147-A177-3AD203B41FA5}">
                      <a16:colId xmlns:a16="http://schemas.microsoft.com/office/drawing/2014/main" val="3780402958"/>
                    </a:ext>
                  </a:extLst>
                </a:gridCol>
                <a:gridCol w="3563888">
                  <a:extLst>
                    <a:ext uri="{9D8B030D-6E8A-4147-A177-3AD203B41FA5}">
                      <a16:colId xmlns:a16="http://schemas.microsoft.com/office/drawing/2014/main" val="3093522436"/>
                    </a:ext>
                  </a:extLst>
                </a:gridCol>
              </a:tblGrid>
              <a:tr h="376875">
                <a:tc>
                  <a:txBody>
                    <a:bodyPr/>
                    <a:lstStyle/>
                    <a:p>
                      <a:endParaRPr lang="en-US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Qua</a:t>
                      </a:r>
                      <a:r>
                        <a:rPr lang="en-US" sz="1600" dirty="0">
                          <a:solidFill>
                            <a:srgbClr val="FFFF00"/>
                          </a:solidFill>
                        </a:rPr>
                        <a:t>l</a:t>
                      </a:r>
                      <a:r>
                        <a:rPr lang="en-US" sz="1600" dirty="0"/>
                        <a:t>itative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Qua</a:t>
                      </a:r>
                      <a:r>
                        <a:rPr lang="en-US" sz="1600" dirty="0">
                          <a:solidFill>
                            <a:srgbClr val="FFFF00"/>
                          </a:solidFill>
                        </a:rPr>
                        <a:t>n</a:t>
                      </a:r>
                      <a:r>
                        <a:rPr lang="en-US" sz="1600" dirty="0"/>
                        <a:t>titative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9135877"/>
                  </a:ext>
                </a:extLst>
              </a:tr>
              <a:tr h="1300993">
                <a:tc>
                  <a:txBody>
                    <a:bodyPr/>
                    <a:lstStyle/>
                    <a:p>
                      <a:r>
                        <a:rPr lang="en-US" sz="1300" b="1" dirty="0"/>
                        <a:t>What is the Purpose of your study?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understand or express ideas, perspectives, thought, experiences.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gain a deeper understanding of what’s going on – it’s exploratory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test a hypothesis or a specific research question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measure and/or quantify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Used to look for causes or relationships between phenomena, effects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327189"/>
                  </a:ext>
                </a:extLst>
              </a:tr>
              <a:tr h="1905025">
                <a:tc>
                  <a:txBody>
                    <a:bodyPr/>
                    <a:lstStyle/>
                    <a:p>
                      <a:r>
                        <a:rPr lang="en-US" sz="1300" b="1" dirty="0"/>
                        <a:t>The 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explore,  interpret or observe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b="1" dirty="0"/>
                        <a:t>Subjective and inductive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300" dirty="0"/>
                        <a:t>To measure and test (verify or quantify something). </a:t>
                      </a:r>
                      <a:r>
                        <a:rPr lang="en-US" sz="1300" dirty="0">
                          <a:solidFill>
                            <a:schemeClr val="tx1"/>
                          </a:solidFill>
                        </a:rPr>
                        <a:t>Usually consists of measurable quantities (size, frequency, ratings)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300" dirty="0">
                          <a:solidFill>
                            <a:schemeClr val="tx1"/>
                          </a:solidFill>
                        </a:rPr>
                        <a:t>Tends to be concerned with ‘how much’ or ‘how many’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b="1" dirty="0"/>
                        <a:t>Objective and deductive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1025178"/>
                  </a:ext>
                </a:extLst>
              </a:tr>
              <a:tr h="376875">
                <a:tc>
                  <a:txBody>
                    <a:bodyPr/>
                    <a:lstStyle/>
                    <a:p>
                      <a:r>
                        <a:rPr lang="en-US" sz="1300" b="1" dirty="0"/>
                        <a:t>The Sample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Smaller sample size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Larger sample size required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1601605"/>
                  </a:ext>
                </a:extLst>
              </a:tr>
              <a:tr h="696960">
                <a:tc>
                  <a:txBody>
                    <a:bodyPr/>
                    <a:lstStyle/>
                    <a:p>
                      <a:r>
                        <a:rPr lang="en-US" sz="1300" b="1" dirty="0"/>
                        <a:t>Data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300" dirty="0"/>
                        <a:t>Data is not characterized by numbers, instead it tends to be verbal, narrative, visual or observed. Derives meaning from what’s being said.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Data is captured using scales, rankings, ratings, orders, structured responses, timings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5360942"/>
                  </a:ext>
                </a:extLst>
              </a:tr>
              <a:tr h="696960">
                <a:tc>
                  <a:txBody>
                    <a:bodyPr/>
                    <a:lstStyle/>
                    <a:p>
                      <a:r>
                        <a:rPr lang="en-US" sz="1300" b="1" dirty="0"/>
                        <a:t>Types of Data Capture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Interviews (e.g. semi-structured), focus groups, observation, field notes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Lab experiments, structured questionnaires, observation, a control group may be used.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3576491"/>
                  </a:ext>
                </a:extLst>
              </a:tr>
              <a:tr h="1498374">
                <a:tc>
                  <a:txBody>
                    <a:bodyPr/>
                    <a:lstStyle/>
                    <a:p>
                      <a:r>
                        <a:rPr lang="en-US" sz="1300" b="1" dirty="0"/>
                        <a:t>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Reliant on the skills of the researcher (excellent listening, interviewing or observational skills)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Can be prone to researcher bias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Time consuming but detailed and ‘rich’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Statistical – derive meaning from aggregating the results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Reductionist – misses the bigger picture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However, can be repeated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71735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9074567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CD9DF1-1CC5-1D4C-A45D-64CF9F10D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334644"/>
            <a:ext cx="7882128" cy="1076914"/>
          </a:xfrm>
        </p:spPr>
        <p:txBody>
          <a:bodyPr anchor="ctr">
            <a:normAutofit/>
          </a:bodyPr>
          <a:lstStyle/>
          <a:p>
            <a:r>
              <a:rPr lang="en-US" sz="3500"/>
              <a:t>What about studying one or a few entities?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079" y="0"/>
            <a:ext cx="7879842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1512994"/>
            <a:ext cx="787984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DE4CF-1BAE-1842-972C-1F3FE44DF2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761" y="1737360"/>
            <a:ext cx="6947438" cy="3833118"/>
          </a:xfrm>
        </p:spPr>
        <p:txBody>
          <a:bodyPr>
            <a:normAutofit/>
          </a:bodyPr>
          <a:lstStyle/>
          <a:p>
            <a:pPr marL="0" indent="0" defTabSz="804672">
              <a:spcBef>
                <a:spcPts val="880"/>
              </a:spcBef>
              <a:buNone/>
            </a:pPr>
            <a:r>
              <a:rPr lang="en-US" sz="158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 entity might refer to a person, organization, group, team, a department, community or situation.</a:t>
            </a:r>
            <a:endParaRPr lang="en-US" sz="1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14A7D2-AAC7-F748-BDA4-8BE140D93481}"/>
              </a:ext>
            </a:extLst>
          </p:cNvPr>
          <p:cNvSpPr txBox="1"/>
          <p:nvPr/>
        </p:nvSpPr>
        <p:spPr>
          <a:xfrm>
            <a:off x="826534" y="2246763"/>
            <a:ext cx="6313238" cy="5799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53796" lvl="1" indent="-251460" defTabSz="804672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84" i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E.g.  What are the barriers to academic staff development?  Department leader’s perspectives from a UK Business School.</a:t>
            </a:r>
            <a:endParaRPr lang="en-US" i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42EE12-1BCE-E54A-9EF8-C95CA15B954D}"/>
              </a:ext>
            </a:extLst>
          </p:cNvPr>
          <p:cNvSpPr txBox="1"/>
          <p:nvPr/>
        </p:nvSpPr>
        <p:spPr>
          <a:xfrm>
            <a:off x="826534" y="3034366"/>
            <a:ext cx="6355735" cy="23896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804672">
              <a:spcAft>
                <a:spcPts val="600"/>
              </a:spcAft>
            </a:pPr>
            <a:r>
              <a:rPr lang="en-US" sz="158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 </a:t>
            </a:r>
            <a:r>
              <a:rPr lang="en-US" sz="1584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case study design </a:t>
            </a:r>
            <a:r>
              <a:rPr lang="en-US" sz="158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should be considered. </a:t>
            </a:r>
          </a:p>
          <a:p>
            <a:pPr defTabSz="804672">
              <a:spcAft>
                <a:spcPts val="600"/>
              </a:spcAft>
            </a:pPr>
            <a:endParaRPr lang="en-US" sz="1584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653796" lvl="1" indent="-251460" defTabSz="804672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8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In-depth, intensive and detailed examination of a particular case </a:t>
            </a:r>
          </a:p>
          <a:p>
            <a:pPr marL="653796" lvl="1" indent="-251460" defTabSz="804672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8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Often uses both qualitative and quantitative methods</a:t>
            </a:r>
          </a:p>
          <a:p>
            <a:pPr marL="653796" lvl="1" indent="-251460" defTabSz="804672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8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Can be </a:t>
            </a:r>
            <a:r>
              <a:rPr lang="en-US" sz="1584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 single-case </a:t>
            </a:r>
            <a:r>
              <a:rPr lang="en-US" sz="158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study design or </a:t>
            </a:r>
            <a:r>
              <a:rPr lang="en-US" sz="1584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multiple-case</a:t>
            </a:r>
            <a:r>
              <a:rPr lang="en-US" sz="158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study design</a:t>
            </a:r>
          </a:p>
          <a:p>
            <a:pPr marL="653796" lvl="1" indent="-251460" defTabSz="804672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8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R.K. Yin or Robert Stake are the key authors for Case Study research 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CCBCEC-E4BA-9546-97E3-CA9CB34559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7240" y="5118743"/>
            <a:ext cx="1872817" cy="1404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8240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1E90BDA-0D06-4707-A63C-3424A7442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295" y="552160"/>
            <a:ext cx="4739851" cy="1046671"/>
          </a:xfrm>
        </p:spPr>
        <p:txBody>
          <a:bodyPr>
            <a:noAutofit/>
          </a:bodyPr>
          <a:lstStyle/>
          <a:p>
            <a:r>
              <a:rPr lang="en-US" sz="3600" b="1" dirty="0"/>
              <a:t>Using a Case Study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5295" y="2430382"/>
            <a:ext cx="4739852" cy="3469056"/>
          </a:xfrm>
        </p:spPr>
        <p:txBody>
          <a:bodyPr anchor="ctr">
            <a:normAutofit/>
          </a:bodyPr>
          <a:lstStyle/>
          <a:p>
            <a:r>
              <a:rPr lang="en-US" sz="1800" dirty="0"/>
              <a:t>Explain a causal link</a:t>
            </a:r>
          </a:p>
          <a:p>
            <a:r>
              <a:rPr lang="en-US" sz="1800" dirty="0"/>
              <a:t>To describe an intervention</a:t>
            </a:r>
          </a:p>
          <a:p>
            <a:r>
              <a:rPr lang="en-US" sz="1800" dirty="0"/>
              <a:t>To illustrate certain topics within an evolution</a:t>
            </a:r>
          </a:p>
          <a:p>
            <a:r>
              <a:rPr lang="en-US" sz="1800" dirty="0"/>
              <a:t>To explore situations where an intervention has no single output</a:t>
            </a:r>
          </a:p>
          <a:p>
            <a:r>
              <a:rPr lang="en-US" sz="1800" dirty="0"/>
              <a:t>Evaluation</a:t>
            </a:r>
          </a:p>
          <a:p>
            <a:r>
              <a:rPr lang="en-US" sz="1800" dirty="0"/>
              <a:t>Where the focus is on contemporary phenomenon within some real-life context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587DE20-364E-4BE1-B603-E62BB8A63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05869" y="-2"/>
            <a:ext cx="3240350" cy="685800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982602"/>
            <a:ext cx="595503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2E0C5EE2-20BA-43E0-9F46-34060889E1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15921" y="18936"/>
            <a:ext cx="2834000" cy="2834000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3E11AEC-C82F-8A41-86C2-309409D0D262}"/>
              </a:ext>
            </a:extLst>
          </p:cNvPr>
          <p:cNvSpPr txBox="1">
            <a:spLocks/>
          </p:cNvSpPr>
          <p:nvPr/>
        </p:nvSpPr>
        <p:spPr>
          <a:xfrm>
            <a:off x="6032664" y="2852936"/>
            <a:ext cx="3017257" cy="26939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 dirty="0">
                <a:solidFill>
                  <a:schemeClr val="bg1"/>
                </a:solidFill>
              </a:rPr>
              <a:t>Small group </a:t>
            </a:r>
            <a:r>
              <a:rPr lang="en-US" sz="1600" dirty="0" err="1">
                <a:solidFill>
                  <a:schemeClr val="bg1"/>
                </a:solidFill>
              </a:rPr>
              <a:t>behaviour</a:t>
            </a:r>
            <a:endParaRPr lang="en-US" sz="1600" dirty="0">
              <a:solidFill>
                <a:schemeClr val="bg1"/>
              </a:solidFill>
            </a:endParaRPr>
          </a:p>
          <a:p>
            <a:r>
              <a:rPr lang="en-US" sz="1600" dirty="0">
                <a:solidFill>
                  <a:schemeClr val="bg1"/>
                </a:solidFill>
              </a:rPr>
              <a:t>Managerial Cycles</a:t>
            </a:r>
          </a:p>
          <a:p>
            <a:r>
              <a:rPr lang="en-US" sz="1600" dirty="0">
                <a:solidFill>
                  <a:schemeClr val="bg1"/>
                </a:solidFill>
              </a:rPr>
              <a:t>Organisational Performance</a:t>
            </a:r>
          </a:p>
          <a:p>
            <a:r>
              <a:rPr lang="en-US" sz="1600" dirty="0">
                <a:solidFill>
                  <a:schemeClr val="bg1"/>
                </a:solidFill>
              </a:rPr>
              <a:t>Change or impact at work</a:t>
            </a:r>
          </a:p>
          <a:p>
            <a:r>
              <a:rPr lang="en-US" sz="1600" dirty="0">
                <a:solidFill>
                  <a:schemeClr val="bg1"/>
                </a:solidFill>
              </a:rPr>
              <a:t>Examination of a strategy</a:t>
            </a:r>
          </a:p>
          <a:p>
            <a:r>
              <a:rPr lang="en-US" sz="1600" dirty="0">
                <a:solidFill>
                  <a:schemeClr val="bg1"/>
                </a:solidFill>
              </a:rPr>
              <a:t>A particular issue within a team</a:t>
            </a:r>
          </a:p>
          <a:p>
            <a:r>
              <a:rPr lang="en-US" sz="1600" dirty="0">
                <a:solidFill>
                  <a:schemeClr val="bg1"/>
                </a:solidFill>
              </a:rPr>
              <a:t>Motivations behind certain </a:t>
            </a:r>
            <a:r>
              <a:rPr lang="en-US" sz="1600" dirty="0" err="1">
                <a:solidFill>
                  <a:schemeClr val="bg1"/>
                </a:solidFill>
              </a:rPr>
              <a:t>behaviours</a:t>
            </a:r>
            <a:endParaRPr lang="en-US" sz="1600" dirty="0">
              <a:solidFill>
                <a:schemeClr val="bg1"/>
              </a:solidFill>
            </a:endParaRPr>
          </a:p>
          <a:p>
            <a:r>
              <a:rPr lang="en-US" sz="1600" dirty="0">
                <a:solidFill>
                  <a:schemeClr val="bg1"/>
                </a:solidFill>
              </a:rPr>
              <a:t>Why a decision was taken, how it was implemented and what was the outcome?</a:t>
            </a:r>
          </a:p>
        </p:txBody>
      </p:sp>
    </p:spTree>
    <p:extLst>
      <p:ext uri="{BB962C8B-B14F-4D97-AF65-F5344CB8AC3E}">
        <p14:creationId xmlns:p14="http://schemas.microsoft.com/office/powerpoint/2010/main" val="2837182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410" y="-3970"/>
            <a:ext cx="7748362" cy="6874811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41" name="Rectangle 8">
            <a:extLst>
              <a:ext uri="{FF2B5EF4-FFF2-40B4-BE49-F238E27FC236}">
                <a16:creationId xmlns:a16="http://schemas.microsoft.com/office/drawing/2014/main" id="{2643BE6C-86B7-4AB9-91E8-9B5DB45AC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18858" y="2170892"/>
            <a:ext cx="5421465" cy="25162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3276" y="2593854"/>
            <a:ext cx="4272628" cy="1375091"/>
          </a:xfrm>
        </p:spPr>
        <p:txBody>
          <a:bodyPr anchor="t">
            <a:normAutofit/>
          </a:bodyPr>
          <a:lstStyle/>
          <a:p>
            <a:pPr defTabSz="539496"/>
            <a:r>
              <a:rPr lang="en-US" sz="2773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Developing Your Research Project</a:t>
            </a:r>
            <a:endParaRPr lang="en-US" sz="47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6E0565-73D2-A34D-8E54-92F74FF2A033}"/>
              </a:ext>
            </a:extLst>
          </p:cNvPr>
          <p:cNvSpPr txBox="1"/>
          <p:nvPr/>
        </p:nvSpPr>
        <p:spPr>
          <a:xfrm>
            <a:off x="2618269" y="3559625"/>
            <a:ext cx="3898981" cy="6733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539496">
              <a:spcAft>
                <a:spcPts val="600"/>
              </a:spcAft>
            </a:pPr>
            <a:r>
              <a:rPr lang="en-US" sz="1888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Part 2 – Introducing Data Types and Sampling </a:t>
            </a:r>
            <a:endParaRPr lang="en-US" sz="3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55723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907</Words>
  <Application>Microsoft Office PowerPoint</Application>
  <PresentationFormat>On-screen Show (4:3)</PresentationFormat>
  <Paragraphs>135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Developing Your Research Project</vt:lpstr>
      <vt:lpstr>This Lecture</vt:lpstr>
      <vt:lpstr>Research Methods and Your Dissertation</vt:lpstr>
      <vt:lpstr>What is Research Methodology?</vt:lpstr>
      <vt:lpstr>Deduction and Induction</vt:lpstr>
      <vt:lpstr>Please Avoid!</vt:lpstr>
      <vt:lpstr>Types of Research Methods</vt:lpstr>
      <vt:lpstr>Key Differences between Quantitative and Quantitative Research </vt:lpstr>
      <vt:lpstr>What about studying one or a few entities?</vt:lpstr>
      <vt:lpstr>Using a Case Study Approach</vt:lpstr>
      <vt:lpstr>Developing Your Research Project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Your Research Project</dc:title>
  <dc:creator>Roderick S.</dc:creator>
  <cp:lastModifiedBy>Badir Miftah</cp:lastModifiedBy>
  <cp:revision>19</cp:revision>
  <dcterms:created xsi:type="dcterms:W3CDTF">2021-01-26T14:55:39Z</dcterms:created>
  <dcterms:modified xsi:type="dcterms:W3CDTF">2023-06-03T21:31:31Z</dcterms:modified>
</cp:coreProperties>
</file>