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1" r:id="rId2"/>
    <p:sldId id="256" r:id="rId3"/>
    <p:sldId id="257" r:id="rId4"/>
    <p:sldId id="266" r:id="rId5"/>
    <p:sldId id="263" r:id="rId6"/>
    <p:sldId id="262" r:id="rId7"/>
    <p:sldId id="258" r:id="rId8"/>
    <p:sldId id="259" r:id="rId9"/>
    <p:sldId id="264" r:id="rId10"/>
    <p:sldId id="260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87562E-9A64-0E74-086E-B70915249D1A}" v="80" dt="2025-11-04T13:04:33.2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4660"/>
  </p:normalViewPr>
  <p:slideViewPr>
    <p:cSldViewPr snapToGrid="0">
      <p:cViewPr varScale="1">
        <p:scale>
          <a:sx n="79" d="100"/>
          <a:sy n="79" d="100"/>
        </p:scale>
        <p:origin x="619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CEE096-07F4-48E8-A85A-A06C193C77FF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52CB2D-3BE4-4668-B7B5-98D17C7D8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8980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52CB2D-3BE4-4668-B7B5-98D17C7D832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4252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CA974AD-78A9-AC00-3F60-31FB075188BA}"/>
              </a:ext>
            </a:extLst>
          </p:cNvPr>
          <p:cNvSpPr txBox="1"/>
          <p:nvPr/>
        </p:nvSpPr>
        <p:spPr>
          <a:xfrm>
            <a:off x="2687782" y="1431637"/>
            <a:ext cx="7509164" cy="28634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0" fontAlgn="base">
              <a:lnSpc>
                <a:spcPts val="3825"/>
              </a:lnSpc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Assignment title:</a:t>
            </a:r>
            <a:r>
              <a:rPr lang="en-GB" sz="2400" b="1" i="1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r>
              <a:rPr lang="en-GB" sz="24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Business plan presentation</a:t>
            </a:r>
            <a:endParaRPr lang="en-GB" sz="2400" b="1" i="1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3375"/>
              </a:lnSpc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Module name: </a:t>
            </a:r>
            <a:r>
              <a:rPr lang="en-GB" sz="24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Enterprise and Entrepreneurship </a:t>
            </a:r>
            <a:endParaRPr lang="en-GB" sz="2400" b="1" i="1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3375"/>
              </a:lnSpc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Module code: </a:t>
            </a:r>
            <a:r>
              <a:rPr lang="en-GB" sz="24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LCLM4006_LON </a:t>
            </a:r>
            <a:endParaRPr lang="en-GB" sz="2400" b="1" i="1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3825"/>
              </a:lnSpc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Name: </a:t>
            </a:r>
            <a:r>
              <a:rPr lang="en-GB" sz="24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Burzo Marian Bogdan </a:t>
            </a:r>
            <a:endParaRPr lang="en-GB" sz="2400" b="1" i="1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3825"/>
              </a:lnSpc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Student number: </a:t>
            </a:r>
            <a:r>
              <a:rPr lang="en-GB" sz="24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2335150 </a:t>
            </a:r>
            <a:endParaRPr lang="en-GB" sz="2400" b="1" i="1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lnSpc>
                <a:spcPts val="3825"/>
              </a:lnSpc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Lectures name</a:t>
            </a:r>
            <a:r>
              <a:rPr lang="en-GB" sz="24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 Charles </a:t>
            </a:r>
            <a:r>
              <a:rPr lang="en-GB" sz="24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Obinwa</a:t>
            </a:r>
            <a:r>
              <a:rPr lang="en-GB" sz="24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 </a:t>
            </a:r>
            <a:endParaRPr lang="en-GB" sz="2400" b="1" i="1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48425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E77744-F008-F95B-D9E3-586315BA01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0348" y="235606"/>
            <a:ext cx="4679578" cy="2663281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BD4D95A-7019-3762-093E-D84865851FA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3846224"/>
              </p:ext>
            </p:extLst>
          </p:nvPr>
        </p:nvGraphicFramePr>
        <p:xfrm>
          <a:off x="3633750" y="1351764"/>
          <a:ext cx="3475805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75805">
                  <a:extLst>
                    <a:ext uri="{9D8B030D-6E8A-4147-A177-3AD203B41FA5}">
                      <a16:colId xmlns:a16="http://schemas.microsoft.com/office/drawing/2014/main" val="325153729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3600" dirty="0">
                          <a:solidFill>
                            <a:schemeClr val="tx1"/>
                          </a:solidFill>
                        </a:rPr>
                        <a:t>Introduction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3310670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D0AF6DE-EA66-BC20-045C-303C849D724A}"/>
              </a:ext>
            </a:extLst>
          </p:cNvPr>
          <p:cNvSpPr txBox="1"/>
          <p:nvPr/>
        </p:nvSpPr>
        <p:spPr>
          <a:xfrm>
            <a:off x="942110" y="3528508"/>
            <a:ext cx="963265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 My name is Burzo Marian Bogdan, and I am the founder and owner of </a:t>
            </a:r>
            <a:r>
              <a:rPr lang="en-GB" sz="3200" dirty="0" err="1"/>
              <a:t>Carvonyx</a:t>
            </a:r>
            <a:r>
              <a:rPr lang="en-GB" sz="3200" dirty="0"/>
              <a:t> Ltd which is a start-up company that deals with purchasing and selling of used and new cars in the UK auto industry .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0383" y="0"/>
            <a:ext cx="8451607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374517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E34627-75FD-AF96-899A-04BE29511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2" y="637762"/>
            <a:ext cx="2190782" cy="5576770"/>
          </a:xfrm>
        </p:spPr>
        <p:txBody>
          <a:bodyPr anchor="t">
            <a:normAutofit/>
          </a:bodyPr>
          <a:lstStyle/>
          <a:p>
            <a:r>
              <a:rPr lang="en-US" sz="3300">
                <a:solidFill>
                  <a:schemeClr val="bg1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Business Overview &amp; Value Proposition </a:t>
            </a:r>
            <a:endParaRPr lang="en-US" sz="33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8EAE243-3A9F-4A46-B0D9-04C723A8A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733" y="643465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128A6-474B-F9A1-43A7-7E34C3C6A2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4118" y="850052"/>
            <a:ext cx="8157872" cy="58492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Key Idea: Selling new cars. Starting as an online/offline business </a:t>
            </a:r>
          </a:p>
          <a:p>
            <a:r>
              <a:rPr lang="en-US" sz="2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Mission: To provide individuals and corporates with competitive prices.</a:t>
            </a:r>
          </a:p>
          <a:p>
            <a:r>
              <a:rPr lang="en-US" sz="2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Vision: To be the ethical car trader of choice in the UK within 5 years.</a:t>
            </a:r>
          </a:p>
          <a:p>
            <a:r>
              <a:rPr lang="en-US" sz="2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Value Pillars: 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Trust And Transparency 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Cost 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Customer Convenience</a:t>
            </a:r>
            <a:endParaRPr lang="en-US" sz="2400" dirty="0">
              <a:latin typeface="Times New Roman" panose="02020603050405020304" pitchFamily="18" charset="0"/>
              <a:ea typeface="+mn-lt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08672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5F6DC-D95C-9E90-0C1B-0FEE57A6A5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4F11D-E6D3-E4FC-D7DB-1DA463DF5F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Our company is Ltd because:</a:t>
            </a:r>
          </a:p>
          <a:p>
            <a:r>
              <a:rPr lang="en-GB" dirty="0"/>
              <a:t>Advantages:-</a:t>
            </a:r>
            <a:r>
              <a:rPr lang="en-GB" b="1" dirty="0"/>
              <a:t> </a:t>
            </a:r>
            <a:r>
              <a:rPr lang="en-GB" dirty="0"/>
              <a:t>Limited liability protection</a:t>
            </a:r>
          </a:p>
          <a:p>
            <a:pPr marL="0" indent="0">
              <a:buNone/>
            </a:pPr>
            <a:r>
              <a:rPr lang="en-GB" dirty="0"/>
              <a:t>                             -</a:t>
            </a:r>
            <a:r>
              <a:rPr lang="en-GB" b="1" dirty="0"/>
              <a:t> </a:t>
            </a:r>
            <a:r>
              <a:rPr lang="en-GB" dirty="0"/>
              <a:t>Separation of personal and business finances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Disadvantage:-</a:t>
            </a:r>
            <a:r>
              <a:rPr lang="en-GB" b="1" dirty="0"/>
              <a:t> </a:t>
            </a:r>
            <a:r>
              <a:rPr lang="en-GB" dirty="0"/>
              <a:t>Higher administrative</a:t>
            </a:r>
          </a:p>
          <a:p>
            <a:pPr marL="0" indent="0">
              <a:buNone/>
            </a:pPr>
            <a:r>
              <a:rPr lang="en-GB" dirty="0"/>
              <a:t>                               - More Administration</a:t>
            </a:r>
          </a:p>
        </p:txBody>
      </p:sp>
    </p:spTree>
    <p:extLst>
      <p:ext uri="{BB962C8B-B14F-4D97-AF65-F5344CB8AC3E}">
        <p14:creationId xmlns:p14="http://schemas.microsoft.com/office/powerpoint/2010/main" val="41088224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3FEBBF0-EE81-86C7-FADF-996CA5FA6AF5}"/>
              </a:ext>
            </a:extLst>
          </p:cNvPr>
          <p:cNvSpPr txBox="1"/>
          <p:nvPr/>
        </p:nvSpPr>
        <p:spPr>
          <a:xfrm>
            <a:off x="3047104" y="3247023"/>
            <a:ext cx="60942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solidFill>
                  <a:srgbClr val="FFFFFF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Operations, Structure 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3187E5-8F8E-1F60-88E4-3CD1AB5C14CF}"/>
              </a:ext>
            </a:extLst>
          </p:cNvPr>
          <p:cNvSpPr txBox="1"/>
          <p:nvPr/>
        </p:nvSpPr>
        <p:spPr>
          <a:xfrm>
            <a:off x="3048000" y="324664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solidFill>
                  <a:srgbClr val="FFFFFF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Operations, Structure 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CD7007-49B5-4F29-FD04-E0617C07E4FC}"/>
              </a:ext>
            </a:extLst>
          </p:cNvPr>
          <p:cNvSpPr txBox="1"/>
          <p:nvPr/>
        </p:nvSpPr>
        <p:spPr>
          <a:xfrm>
            <a:off x="3048000" y="324664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solidFill>
                  <a:srgbClr val="FFFFFF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Operations, Structure 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2779DCE-4485-78C4-D710-F1DACEEB96A1}"/>
              </a:ext>
            </a:extLst>
          </p:cNvPr>
          <p:cNvSpPr txBox="1"/>
          <p:nvPr/>
        </p:nvSpPr>
        <p:spPr>
          <a:xfrm>
            <a:off x="3777672" y="258618"/>
            <a:ext cx="52924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Operations</a:t>
            </a:r>
            <a:r>
              <a:rPr lang="en-US" sz="4000" dirty="0">
                <a:solidFill>
                  <a:srgbClr val="FFFFFF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, </a:t>
            </a:r>
            <a:r>
              <a:rPr lang="en-US" sz="4000" dirty="0"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Structure</a:t>
            </a:r>
            <a:endParaRPr lang="en-GB" sz="4000" dirty="0"/>
          </a:p>
        </p:txBody>
      </p:sp>
      <p:pic>
        <p:nvPicPr>
          <p:cNvPr id="9" name="Picture 8" descr="A diagram of company's company's company's company's company's company's company's company's company's company's company's company's&#10;&#10;AI-generated content may be incorrect.">
            <a:extLst>
              <a:ext uri="{FF2B5EF4-FFF2-40B4-BE49-F238E27FC236}">
                <a16:creationId xmlns:a16="http://schemas.microsoft.com/office/drawing/2014/main" id="{349FB9DB-5AF0-F8CB-BB3D-22EEF88A65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9417" y="966504"/>
            <a:ext cx="8522116" cy="6478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5428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217989E-019C-559E-5EAA-2D831EC31609}"/>
              </a:ext>
            </a:extLst>
          </p:cNvPr>
          <p:cNvSpPr txBox="1"/>
          <p:nvPr/>
        </p:nvSpPr>
        <p:spPr>
          <a:xfrm>
            <a:off x="4100945" y="595807"/>
            <a:ext cx="6096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Pestel Analysis</a:t>
            </a:r>
            <a:endParaRPr lang="en-GB" sz="40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675B9F6-9C0C-15BF-F7BA-90B183FA087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7652057"/>
              </p:ext>
            </p:extLst>
          </p:nvPr>
        </p:nvGraphicFramePr>
        <p:xfrm>
          <a:off x="1874982" y="1407225"/>
          <a:ext cx="9060872" cy="485496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72233">
                  <a:extLst>
                    <a:ext uri="{9D8B030D-6E8A-4147-A177-3AD203B41FA5}">
                      <a16:colId xmlns:a16="http://schemas.microsoft.com/office/drawing/2014/main" val="527070627"/>
                    </a:ext>
                  </a:extLst>
                </a:gridCol>
                <a:gridCol w="3094064">
                  <a:extLst>
                    <a:ext uri="{9D8B030D-6E8A-4147-A177-3AD203B41FA5}">
                      <a16:colId xmlns:a16="http://schemas.microsoft.com/office/drawing/2014/main" val="3387519081"/>
                    </a:ext>
                  </a:extLst>
                </a:gridCol>
                <a:gridCol w="3294575">
                  <a:extLst>
                    <a:ext uri="{9D8B030D-6E8A-4147-A177-3AD203B41FA5}">
                      <a16:colId xmlns:a16="http://schemas.microsoft.com/office/drawing/2014/main" val="2691679969"/>
                    </a:ext>
                  </a:extLst>
                </a:gridCol>
              </a:tblGrid>
              <a:tr h="341659">
                <a:tc>
                  <a:txBody>
                    <a:bodyPr/>
                    <a:lstStyle/>
                    <a:p>
                      <a:pPr marL="228600" marR="0" algn="just">
                        <a:buNone/>
                      </a:pP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Factor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039" marR="450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28600" marR="0" algn="just">
                        <a:buNone/>
                      </a:pPr>
                      <a:r>
                        <a:rPr lang="en-US" sz="1200" b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Key Impact</a:t>
                      </a:r>
                      <a:endParaRPr lang="en-US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039" marR="450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28600" marR="0" algn="just">
                        <a:buNone/>
                      </a:pP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Response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039" marR="450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13209578"/>
                  </a:ext>
                </a:extLst>
              </a:tr>
              <a:tr h="694784">
                <a:tc>
                  <a:txBody>
                    <a:bodyPr/>
                    <a:lstStyle/>
                    <a:p>
                      <a:pPr marL="228600" marR="0" algn="just">
                        <a:buNone/>
                      </a:pPr>
                      <a:r>
                        <a:rPr lang="en-US" sz="12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Political</a:t>
                      </a:r>
                    </a:p>
                  </a:txBody>
                  <a:tcPr marL="45039" marR="450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28600" marR="0" algn="just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Brexit import costs; EV subsidies</a:t>
                      </a:r>
                    </a:p>
                  </a:txBody>
                  <a:tcPr marL="45039" marR="450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28600" marR="0" algn="just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Diversify to low-emission vehicles</a:t>
                      </a:r>
                    </a:p>
                  </a:txBody>
                  <a:tcPr marL="45039" marR="450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85386687"/>
                  </a:ext>
                </a:extLst>
              </a:tr>
              <a:tr h="1246045">
                <a:tc>
                  <a:txBody>
                    <a:bodyPr/>
                    <a:lstStyle/>
                    <a:p>
                      <a:pPr marL="228600" marR="0" algn="just">
                        <a:buNone/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Economic</a:t>
                      </a:r>
                    </a:p>
                  </a:txBody>
                  <a:tcPr marL="45039" marR="450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28600" marR="0" algn="just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Inflation curbs spending; used cars resilient (Tong, Burke and Wang, 2023</a:t>
                      </a: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</a:p>
                  </a:txBody>
                  <a:tcPr marL="45039" marR="450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28600" marR="0" algn="just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Flexible financing options</a:t>
                      </a:r>
                    </a:p>
                  </a:txBody>
                  <a:tcPr marL="45039" marR="450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46097423"/>
                  </a:ext>
                </a:extLst>
              </a:tr>
              <a:tr h="643120">
                <a:tc>
                  <a:txBody>
                    <a:bodyPr/>
                    <a:lstStyle/>
                    <a:p>
                      <a:pPr marL="228600" marR="0" algn="just">
                        <a:buNone/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Social</a:t>
                      </a:r>
                    </a:p>
                  </a:txBody>
                  <a:tcPr marL="45039" marR="450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28600" marR="0" algn="just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Eco-awareness + online </a:t>
                      </a:r>
                      <a:r>
                        <a:rPr lang="en-US" sz="14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prefs</a:t>
                      </a:r>
                      <a:endParaRPr lang="en-US" sz="14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039" marR="450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28600" marR="0" algn="just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Promote hybrids/EVs digitally</a:t>
                      </a:r>
                    </a:p>
                  </a:txBody>
                  <a:tcPr marL="45039" marR="450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24322768"/>
                  </a:ext>
                </a:extLst>
              </a:tr>
              <a:tr h="643120">
                <a:tc>
                  <a:txBody>
                    <a:bodyPr/>
                    <a:lstStyle/>
                    <a:p>
                      <a:pPr marL="228600" marR="0" algn="just">
                        <a:buNone/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Technological</a:t>
                      </a:r>
                    </a:p>
                  </a:txBody>
                  <a:tcPr marL="45039" marR="450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28600" marR="0" algn="just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AI pricing &amp; apps (Shang et al., 2024)</a:t>
                      </a:r>
                    </a:p>
                  </a:txBody>
                  <a:tcPr marL="45039" marR="450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28600" marR="0" algn="just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Invest in CRM for hybrid sales</a:t>
                      </a:r>
                    </a:p>
                  </a:txBody>
                  <a:tcPr marL="45039" marR="450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4590609"/>
                  </a:ext>
                </a:extLst>
              </a:tr>
              <a:tr h="643120">
                <a:tc>
                  <a:txBody>
                    <a:bodyPr/>
                    <a:lstStyle/>
                    <a:p>
                      <a:pPr marL="228600" marR="0" algn="just">
                        <a:buNone/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Environmental</a:t>
                      </a:r>
                    </a:p>
                  </a:txBody>
                  <a:tcPr marL="45039" marR="450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28600" marR="0" algn="just">
                        <a:buNone/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Net-zero push</a:t>
                      </a:r>
                    </a:p>
                  </a:txBody>
                  <a:tcPr marL="45039" marR="450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28600" marR="0" algn="just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40% EV stock by Year 2</a:t>
                      </a:r>
                    </a:p>
                  </a:txBody>
                  <a:tcPr marL="45039" marR="450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18699365"/>
                  </a:ext>
                </a:extLst>
              </a:tr>
              <a:tr h="643120">
                <a:tc>
                  <a:txBody>
                    <a:bodyPr/>
                    <a:lstStyle/>
                    <a:p>
                      <a:pPr marL="228600" marR="0" algn="just">
                        <a:buNone/>
                      </a:pPr>
                      <a:r>
                        <a:rPr lang="en-US" sz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Legal</a:t>
                      </a:r>
                    </a:p>
                  </a:txBody>
                  <a:tcPr marL="45039" marR="450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28600" marR="0" algn="just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GDPR/FCA compliance</a:t>
                      </a:r>
                    </a:p>
                  </a:txBody>
                  <a:tcPr marL="45039" marR="450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28600" marR="0" algn="just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Annual audits &amp; training</a:t>
                      </a:r>
                    </a:p>
                  </a:txBody>
                  <a:tcPr marL="45039" marR="4503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151257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75186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0383" y="0"/>
            <a:ext cx="8451607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374517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15DA3C-3FB2-5CEA-EB85-33335F759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2" y="637762"/>
            <a:ext cx="2190782" cy="5576770"/>
          </a:xfrm>
        </p:spPr>
        <p:txBody>
          <a:bodyPr anchor="t">
            <a:norm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Target Audience </a:t>
            </a:r>
            <a:endParaRPr lang="en-US" sz="3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8EAE243-3A9F-4A46-B0D9-04C723A8A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733" y="643465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B3D283-71B9-29A3-DF9E-6BD4258D50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12954" y="663927"/>
            <a:ext cx="7713233" cy="6220238"/>
          </a:xfrm>
        </p:spPr>
        <p:txBody>
          <a:bodyPr vert="horz" lIns="91440" tIns="45720" rIns="91440" bIns="45720" rtlCol="0">
            <a:normAutofit/>
          </a:bodyPr>
          <a:lstStyle/>
          <a:p>
            <a:pPr lvl="1"/>
            <a:r>
              <a:rPr lang="en-US" sz="40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Segmentation: Geographic, Demographic</a:t>
            </a:r>
          </a:p>
          <a:p>
            <a:pPr lvl="1"/>
            <a:endParaRPr lang="en-US" sz="4000" dirty="0">
              <a:latin typeface="Times New Roman" panose="02020603050405020304" pitchFamily="18" charset="0"/>
              <a:ea typeface="+mn-lt"/>
              <a:cs typeface="Times New Roman" panose="02020603050405020304" pitchFamily="18" charset="0"/>
            </a:endParaRPr>
          </a:p>
          <a:p>
            <a:pPr lvl="1"/>
            <a:r>
              <a:rPr lang="en-US" sz="40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Target Market: budget range between 500 to 30 k</a:t>
            </a:r>
          </a:p>
          <a:p>
            <a:pPr lvl="1"/>
            <a:r>
              <a:rPr lang="en-US" sz="40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Positioning: Quality and efficiency</a:t>
            </a:r>
          </a:p>
          <a:p>
            <a:pPr lvl="1"/>
            <a:endParaRPr lang="en-US" sz="4000" dirty="0">
              <a:latin typeface="Times New Roman" panose="02020603050405020304" pitchFamily="18" charset="0"/>
              <a:ea typeface="+mn-lt"/>
              <a:cs typeface="Times New Roman" panose="02020603050405020304" pitchFamily="18" charset="0"/>
            </a:endParaRPr>
          </a:p>
          <a:p>
            <a:pPr lvl="1"/>
            <a:r>
              <a:rPr lang="en-US" sz="40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Agile strategy:</a:t>
            </a:r>
          </a:p>
        </p:txBody>
      </p:sp>
    </p:spTree>
    <p:extLst>
      <p:ext uri="{BB962C8B-B14F-4D97-AF65-F5344CB8AC3E}">
        <p14:creationId xmlns:p14="http://schemas.microsoft.com/office/powerpoint/2010/main" val="27153569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just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98C22-8105-DE16-BE84-86525B9E2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225" y="1535058"/>
            <a:ext cx="3201366" cy="1933851"/>
          </a:xfrm>
        </p:spPr>
        <p:txBody>
          <a:bodyPr anchor="b">
            <a:normAutofit/>
          </a:bodyPr>
          <a:lstStyle/>
          <a:p>
            <a:pPr algn="just"/>
            <a:r>
              <a:rPr lang="en-US" sz="4000" dirty="0">
                <a:solidFill>
                  <a:srgbClr val="FFFFFF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 Marketing Strategy </a:t>
            </a:r>
            <a:endParaRPr lang="en-US" sz="4000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24B24-0344-9BFF-268D-AE07A64DB2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5314" y="133845"/>
            <a:ext cx="7642436" cy="56638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just">
              <a:buNone/>
            </a:pPr>
            <a:r>
              <a:rPr lang="en-US" sz="20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  </a:t>
            </a:r>
            <a:r>
              <a:rPr lang="en-US" b="1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Marketing (4Ps Summary</a:t>
            </a:r>
            <a:r>
              <a:rPr lang="en-US" sz="20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):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just">
              <a:buFont typeface="Courier New" panose="020B0604020202020204" pitchFamily="34" charset="0"/>
              <a:buChar char="o"/>
            </a:pPr>
            <a:r>
              <a:rPr lang="en-US" sz="28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Product: good quality</a:t>
            </a:r>
          </a:p>
          <a:p>
            <a:pPr lvl="1" algn="just">
              <a:buFont typeface="Courier New" panose="020B0604020202020204" pitchFamily="34" charset="0"/>
              <a:buChar char="o"/>
            </a:pPr>
            <a:r>
              <a:rPr lang="en-US" sz="2800" dirty="0" err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Price:an</a:t>
            </a:r>
            <a:r>
              <a:rPr lang="en-US" sz="28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affordable price for </a:t>
            </a:r>
            <a:r>
              <a:rPr lang="en-US" sz="2800" dirty="0" err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customert</a:t>
            </a:r>
            <a:endParaRPr lang="en-US" sz="2800" dirty="0">
              <a:latin typeface="Times New Roman" panose="02020603050405020304" pitchFamily="18" charset="0"/>
              <a:ea typeface="+mn-lt"/>
              <a:cs typeface="Times New Roman" panose="02020603050405020304" pitchFamily="18" charset="0"/>
            </a:endParaRPr>
          </a:p>
          <a:p>
            <a:pPr lvl="1" algn="just">
              <a:buFont typeface="Courier New" panose="020B0604020202020204" pitchFamily="34" charset="0"/>
              <a:buChar char="o"/>
            </a:pPr>
            <a:r>
              <a:rPr lang="en-US" sz="28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Promotion: social media</a:t>
            </a:r>
          </a:p>
          <a:p>
            <a:pPr lvl="1" algn="just">
              <a:buFont typeface="Courier New" panose="020B0604020202020204" pitchFamily="34" charset="0"/>
              <a:buChar char="o"/>
            </a:pPr>
            <a:r>
              <a:rPr lang="en-US" sz="28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Place: showroom and the internet.</a:t>
            </a:r>
          </a:p>
          <a:p>
            <a:pPr marL="457200" lvl="1" indent="0" algn="just">
              <a:buNone/>
            </a:pPr>
            <a:endParaRPr lang="en-US" sz="2800" dirty="0">
              <a:latin typeface="Times New Roman" panose="02020603050405020304" pitchFamily="18" charset="0"/>
              <a:ea typeface="+mn-lt"/>
              <a:cs typeface="Times New Roman" panose="02020603050405020304" pitchFamily="18" charset="0"/>
            </a:endParaRPr>
          </a:p>
          <a:p>
            <a:pPr lvl="1" algn="just">
              <a:buFont typeface="Courier New" panose="020B0604020202020204" pitchFamily="34" charset="0"/>
              <a:buChar char="o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08290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853655B-7C62-BD8C-7DDA-1AF81F0D49AD}"/>
              </a:ext>
            </a:extLst>
          </p:cNvPr>
          <p:cNvSpPr txBox="1"/>
          <p:nvPr/>
        </p:nvSpPr>
        <p:spPr>
          <a:xfrm>
            <a:off x="4377140" y="1215023"/>
            <a:ext cx="288264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dirty="0"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Financials</a:t>
            </a:r>
            <a:endParaRPr lang="en-GB" sz="4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289193-E153-360D-18D0-6EF379174581}"/>
              </a:ext>
            </a:extLst>
          </p:cNvPr>
          <p:cNvSpPr txBox="1"/>
          <p:nvPr/>
        </p:nvSpPr>
        <p:spPr>
          <a:xfrm>
            <a:off x="332509" y="2549236"/>
            <a:ext cx="1052021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Startup Costs: £65K (e.g., £60K vehicles, £5K store setup).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dirty="0">
              <a:latin typeface="Times New Roman" panose="02020603050405020304" pitchFamily="18" charset="0"/>
              <a:ea typeface="+mn-lt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Ongoing Costs: Fixed £14.8K/</a:t>
            </a:r>
            <a:r>
              <a:rPr lang="en-US" dirty="0" err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mo</a:t>
            </a:r>
            <a:endParaRPr lang="en-US" dirty="0">
              <a:latin typeface="Times New Roman" panose="02020603050405020304" pitchFamily="18" charset="0"/>
              <a:ea typeface="+mn-lt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ea typeface="+mn-lt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Variable scaling £33K-£62K (Months 1-6).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ea typeface="+mn-lt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Net Losses (First 4 Months): £31K → Total Funding Needed: £96K.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ea typeface="+mn-lt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95140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D92CE7-AEFE-1E58-4BCC-5289869CA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966" y="392884"/>
            <a:ext cx="6182068" cy="1298448"/>
          </a:xfrm>
        </p:spPr>
        <p:txBody>
          <a:bodyPr anchor="b">
            <a:normAutofit/>
          </a:bodyPr>
          <a:lstStyle/>
          <a:p>
            <a:pPr algn="just"/>
            <a:r>
              <a:rPr lang="en-US" sz="4800"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Funding &amp; Conclusion 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226BCB5-87FD-ACE6-6B16-3EA49A9097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1619641"/>
              </p:ext>
            </p:extLst>
          </p:nvPr>
        </p:nvGraphicFramePr>
        <p:xfrm>
          <a:off x="961010" y="2168567"/>
          <a:ext cx="9759483" cy="4188484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1716513">
                  <a:extLst>
                    <a:ext uri="{9D8B030D-6E8A-4147-A177-3AD203B41FA5}">
                      <a16:colId xmlns:a16="http://schemas.microsoft.com/office/drawing/2014/main" val="1291896808"/>
                    </a:ext>
                  </a:extLst>
                </a:gridCol>
                <a:gridCol w="2459619">
                  <a:extLst>
                    <a:ext uri="{9D8B030D-6E8A-4147-A177-3AD203B41FA5}">
                      <a16:colId xmlns:a16="http://schemas.microsoft.com/office/drawing/2014/main" val="327820276"/>
                    </a:ext>
                  </a:extLst>
                </a:gridCol>
                <a:gridCol w="2822394">
                  <a:extLst>
                    <a:ext uri="{9D8B030D-6E8A-4147-A177-3AD203B41FA5}">
                      <a16:colId xmlns:a16="http://schemas.microsoft.com/office/drawing/2014/main" val="2744164373"/>
                    </a:ext>
                  </a:extLst>
                </a:gridCol>
                <a:gridCol w="2760957">
                  <a:extLst>
                    <a:ext uri="{9D8B030D-6E8A-4147-A177-3AD203B41FA5}">
                      <a16:colId xmlns:a16="http://schemas.microsoft.com/office/drawing/2014/main" val="1356821122"/>
                    </a:ext>
                  </a:extLst>
                </a:gridCol>
              </a:tblGrid>
              <a:tr h="596567">
                <a:tc gridSpan="4">
                  <a:txBody>
                    <a:bodyPr/>
                    <a:lstStyle/>
                    <a:p>
                      <a:pPr marL="228600" marR="0" algn="ctr">
                        <a:buNone/>
                      </a:pPr>
                      <a:r>
                        <a:rPr lang="en-US" sz="1600" b="1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6-Month Forecast</a:t>
                      </a:r>
                    </a:p>
                  </a:txBody>
                  <a:tcPr marL="62250" marR="66697" marT="17786" marB="133393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7913687"/>
                  </a:ext>
                </a:extLst>
              </a:tr>
              <a:tr h="513131"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b="1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Month</a:t>
                      </a:r>
                    </a:p>
                  </a:txBody>
                  <a:tcPr marL="62250" marR="66697" marT="17786" marB="133393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b="1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Revenue (£)</a:t>
                      </a:r>
                      <a:endParaRPr lang="en-US" sz="12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250" marR="66697" marT="17786" marB="1333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b="1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 Costs (£)</a:t>
                      </a:r>
                      <a:endParaRPr lang="en-US" sz="12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250" marR="66697" marT="17786" marB="1333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b="1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Profit/Loss (£)</a:t>
                      </a:r>
                      <a:endParaRPr lang="en-US" sz="12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250" marR="66697" marT="17786" marB="1333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9585935"/>
                  </a:ext>
                </a:extLst>
              </a:tr>
              <a:tr h="513131"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b="1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Jan</a:t>
                      </a:r>
                    </a:p>
                  </a:txBody>
                  <a:tcPr marL="62250" marR="66697" marT="17786" marB="133393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40K</a:t>
                      </a:r>
                      <a:endParaRPr lang="en-US" sz="1200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250" marR="66697" marT="17786" marB="1333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48K</a:t>
                      </a:r>
                    </a:p>
                  </a:txBody>
                  <a:tcPr marL="62250" marR="66697" marT="17786" marB="1333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-8K</a:t>
                      </a:r>
                    </a:p>
                  </a:txBody>
                  <a:tcPr marL="62250" marR="66697" marT="17786" marB="1333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566120"/>
                  </a:ext>
                </a:extLst>
              </a:tr>
              <a:tr h="513131"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b="1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Feb</a:t>
                      </a:r>
                    </a:p>
                  </a:txBody>
                  <a:tcPr marL="62250" marR="66697" marT="17786" marB="133393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45K</a:t>
                      </a:r>
                    </a:p>
                  </a:txBody>
                  <a:tcPr marL="62250" marR="66697" marT="17786" marB="1333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54K</a:t>
                      </a:r>
                    </a:p>
                  </a:txBody>
                  <a:tcPr marL="62250" marR="66697" marT="17786" marB="1333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-9K</a:t>
                      </a:r>
                    </a:p>
                  </a:txBody>
                  <a:tcPr marL="62250" marR="66697" marT="17786" marB="1333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73856942"/>
                  </a:ext>
                </a:extLst>
              </a:tr>
              <a:tr h="513131"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b="1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Mar</a:t>
                      </a:r>
                    </a:p>
                  </a:txBody>
                  <a:tcPr marL="62250" marR="66697" marT="17786" marB="133393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50K</a:t>
                      </a:r>
                    </a:p>
                  </a:txBody>
                  <a:tcPr marL="62250" marR="66697" marT="17786" marB="1333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59K</a:t>
                      </a:r>
                    </a:p>
                  </a:txBody>
                  <a:tcPr marL="62250" marR="66697" marT="17786" marB="1333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-9K</a:t>
                      </a:r>
                    </a:p>
                  </a:txBody>
                  <a:tcPr marL="62250" marR="66697" marT="17786" marB="1333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441033"/>
                  </a:ext>
                </a:extLst>
              </a:tr>
              <a:tr h="513131"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b="1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Apr</a:t>
                      </a:r>
                    </a:p>
                  </a:txBody>
                  <a:tcPr marL="62250" marR="66697" marT="17786" marB="133393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60K</a:t>
                      </a:r>
                    </a:p>
                  </a:txBody>
                  <a:tcPr marL="62250" marR="66697" marT="17786" marB="1333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65K</a:t>
                      </a:r>
                    </a:p>
                  </a:txBody>
                  <a:tcPr marL="62250" marR="66697" marT="17786" marB="1333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-5K</a:t>
                      </a:r>
                    </a:p>
                  </a:txBody>
                  <a:tcPr marL="62250" marR="66697" marT="17786" marB="1333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44393802"/>
                  </a:ext>
                </a:extLst>
              </a:tr>
              <a:tr h="513131"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b="1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May</a:t>
                      </a:r>
                    </a:p>
                  </a:txBody>
                  <a:tcPr marL="62250" marR="66697" marT="17786" marB="133393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75K</a:t>
                      </a:r>
                    </a:p>
                  </a:txBody>
                  <a:tcPr marL="62250" marR="66697" marT="17786" marB="1333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71K</a:t>
                      </a:r>
                    </a:p>
                  </a:txBody>
                  <a:tcPr marL="62250" marR="66697" marT="17786" marB="1333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+4K</a:t>
                      </a:r>
                    </a:p>
                  </a:txBody>
                  <a:tcPr marL="62250" marR="66697" marT="17786" marB="1333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0911342"/>
                  </a:ext>
                </a:extLst>
              </a:tr>
              <a:tr h="513131"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b="1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Jun</a:t>
                      </a:r>
                    </a:p>
                  </a:txBody>
                  <a:tcPr marL="62250" marR="66697" marT="17786" marB="133393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85K</a:t>
                      </a:r>
                    </a:p>
                  </a:txBody>
                  <a:tcPr marL="62250" marR="66697" marT="17786" marB="1333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cap="none" spc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77K</a:t>
                      </a:r>
                    </a:p>
                  </a:txBody>
                  <a:tcPr marL="62250" marR="66697" marT="17786" marB="1333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28600" marR="0">
                        <a:buNone/>
                      </a:pPr>
                      <a:r>
                        <a:rPr lang="en-US" sz="1200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+9K</a:t>
                      </a:r>
                    </a:p>
                  </a:txBody>
                  <a:tcPr marL="62250" marR="66697" marT="17786" marB="13339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73114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51487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7A137CC-542F-B0C6-37B2-3155E2CF3F23}"/>
              </a:ext>
            </a:extLst>
          </p:cNvPr>
          <p:cNvSpPr txBox="1"/>
          <p:nvPr/>
        </p:nvSpPr>
        <p:spPr>
          <a:xfrm>
            <a:off x="6501028" y="2774465"/>
            <a:ext cx="4805996" cy="129711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Any Questions ?</a:t>
            </a:r>
          </a:p>
        </p:txBody>
      </p:sp>
      <p:pic>
        <p:nvPicPr>
          <p:cNvPr id="6" name="Graphic 5" descr="Help Thin">
            <a:extLst>
              <a:ext uri="{FF2B5EF4-FFF2-40B4-BE49-F238E27FC236}">
                <a16:creationId xmlns:a16="http://schemas.microsoft.com/office/drawing/2014/main" id="{2B27ACDD-9A55-95CA-1FD7-4DF663435A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044304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204</TotalTime>
  <Words>415</Words>
  <Application>Microsoft Office PowerPoint</Application>
  <PresentationFormat>Widescreen</PresentationFormat>
  <Paragraphs>102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Aptos Display</vt:lpstr>
      <vt:lpstr>Arial</vt:lpstr>
      <vt:lpstr>Courier New</vt:lpstr>
      <vt:lpstr>Segoe UI</vt:lpstr>
      <vt:lpstr>Times New Roman</vt:lpstr>
      <vt:lpstr>office theme</vt:lpstr>
      <vt:lpstr>PowerPoint Presentation</vt:lpstr>
      <vt:lpstr>PowerPoint Presentation</vt:lpstr>
      <vt:lpstr>Business Overview &amp; Value Proposition </vt:lpstr>
      <vt:lpstr>Legal format</vt:lpstr>
      <vt:lpstr>PowerPoint Presentation</vt:lpstr>
      <vt:lpstr>PowerPoint Presentation</vt:lpstr>
      <vt:lpstr>Target Audience </vt:lpstr>
      <vt:lpstr> Marketing Strategy </vt:lpstr>
      <vt:lpstr>PowerPoint Presentation</vt:lpstr>
      <vt:lpstr>Funding &amp; Conclusion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Enterprise and Entrepreneurship</dc:title>
  <dc:creator>user</dc:creator>
  <cp:lastModifiedBy>Marian Burzo (2335150)</cp:lastModifiedBy>
  <cp:revision>44</cp:revision>
  <dcterms:created xsi:type="dcterms:W3CDTF">2025-11-04T13:00:05Z</dcterms:created>
  <dcterms:modified xsi:type="dcterms:W3CDTF">2025-12-06T11:56:56Z</dcterms:modified>
</cp:coreProperties>
</file>