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Measure Phase – </a:t>
            </a:r>
            <a:br>
              <a:rPr lang="en-GB" sz="4400" dirty="0" smtClean="0"/>
            </a:br>
            <a:r>
              <a:rPr lang="en-GB" sz="4400" dirty="0" smtClean="0"/>
              <a:t>Process and Performance Capability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4289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Introduction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035743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Process Capability Studies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Capability (</a:t>
            </a:r>
            <a:r>
              <a:rPr lang="en-GB" sz="3200" dirty="0" err="1" smtClean="0"/>
              <a:t>Cp</a:t>
            </a:r>
            <a:r>
              <a:rPr lang="en-GB" sz="3200" dirty="0" smtClean="0"/>
              <a:t>, </a:t>
            </a:r>
            <a:r>
              <a:rPr lang="en-GB" sz="3200" dirty="0" err="1" smtClean="0"/>
              <a:t>CpK</a:t>
            </a:r>
            <a:r>
              <a:rPr lang="en-GB" sz="3200" dirty="0" smtClean="0"/>
              <a:t>) and process performance (Pp, </a:t>
            </a:r>
            <a:r>
              <a:rPr lang="en-GB" sz="3200" dirty="0" err="1" smtClean="0"/>
              <a:t>PpK</a:t>
            </a:r>
            <a:r>
              <a:rPr lang="en-GB" sz="3200" dirty="0" smtClean="0"/>
              <a:t>) indices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Short-term vs. Long-term capability and sigma shift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565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95082"/>
          </a:xfrm>
        </p:spPr>
        <p:txBody>
          <a:bodyPr/>
          <a:lstStyle/>
          <a:p>
            <a:pPr algn="ctr"/>
            <a:r>
              <a:rPr lang="en-GB" dirty="0" smtClean="0"/>
              <a:t>Process Capability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634836"/>
            <a:ext cx="10922433" cy="5070764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Intended to be regular estimations of a process’s ability to meet its requirements or specifications</a:t>
            </a:r>
          </a:p>
          <a:p>
            <a:r>
              <a:rPr lang="en-GB" sz="3200" dirty="0" smtClean="0"/>
              <a:t>In other words we are measuring process performance vs. process specifications</a:t>
            </a:r>
          </a:p>
          <a:p>
            <a:r>
              <a:rPr lang="en-GB" sz="3200" dirty="0" smtClean="0"/>
              <a:t>Can be considered on both discrete and continuous data</a:t>
            </a:r>
          </a:p>
          <a:p>
            <a:r>
              <a:rPr lang="en-GB" sz="3200" dirty="0" smtClean="0"/>
              <a:t>Most meaningful when conducted on stable, predictable processes</a:t>
            </a:r>
          </a:p>
          <a:p>
            <a:r>
              <a:rPr lang="en-GB" sz="3200" dirty="0" smtClean="0"/>
              <a:t>Commonly reported as sigma level which is optimal (short-term)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0568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Capability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631488" cy="44656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Require a thorough understanding of the following: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Customer’s or business’s specification limits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Nature of long-term Vs. short-term data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Mean and standard deviation of the process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Assessment of the Normality of the data 	 	 	 		  (continuous data only)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Procedure for determining sigma level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95527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Capability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99309"/>
            <a:ext cx="10541433" cy="538941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Questions to consider</a:t>
            </a:r>
            <a:r>
              <a:rPr lang="en-GB" sz="3200" dirty="0" smtClean="0"/>
              <a:t>:</a:t>
            </a:r>
          </a:p>
          <a:p>
            <a:r>
              <a:rPr lang="en-GB" sz="3200" dirty="0" smtClean="0"/>
              <a:t>What is the source of the specifications?</a:t>
            </a:r>
          </a:p>
          <a:p>
            <a:r>
              <a:rPr lang="en-GB" sz="3200" dirty="0" smtClean="0"/>
              <a:t>Customer requirements (VOC)</a:t>
            </a:r>
          </a:p>
          <a:p>
            <a:r>
              <a:rPr lang="en-GB" sz="3200" dirty="0" smtClean="0"/>
              <a:t>Business requirements (target, benchmark)</a:t>
            </a:r>
          </a:p>
          <a:p>
            <a:r>
              <a:rPr lang="en-GB" sz="3200" dirty="0" smtClean="0"/>
              <a:t>Compliance requirements (regulations)</a:t>
            </a:r>
          </a:p>
          <a:p>
            <a:r>
              <a:rPr lang="en-GB" sz="3200" dirty="0" smtClean="0"/>
              <a:t>Design requirements (blueprint, system)</a:t>
            </a:r>
          </a:p>
          <a:p>
            <a:r>
              <a:rPr lang="en-GB" sz="3200" dirty="0" smtClean="0"/>
              <a:t>Are they current?  Likely to change?</a:t>
            </a:r>
          </a:p>
          <a:p>
            <a:r>
              <a:rPr lang="en-GB" sz="3200" dirty="0" smtClean="0"/>
              <a:t>Are they understood and agreed upon?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Operation definitions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Deployed to the workforce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51490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Capability (</a:t>
            </a:r>
            <a:r>
              <a:rPr lang="en-GB" sz="4400" dirty="0" err="1" smtClean="0"/>
              <a:t>Cp</a:t>
            </a:r>
            <a:r>
              <a:rPr lang="en-GB" sz="4400" dirty="0" smtClean="0"/>
              <a:t>, </a:t>
            </a:r>
            <a:r>
              <a:rPr lang="en-GB" sz="4400" dirty="0" err="1" smtClean="0"/>
              <a:t>CpK</a:t>
            </a:r>
            <a:r>
              <a:rPr lang="en-GB" sz="4400" dirty="0" smtClean="0"/>
              <a:t> Index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Cp</a:t>
            </a:r>
            <a:r>
              <a:rPr lang="en-GB" sz="3200" dirty="0" smtClean="0"/>
              <a:t> is the possible, </a:t>
            </a:r>
            <a:r>
              <a:rPr lang="en-GB" sz="3200" dirty="0" err="1" smtClean="0"/>
              <a:t>CpK</a:t>
            </a:r>
            <a:r>
              <a:rPr lang="en-GB" sz="3200" dirty="0" smtClean="0"/>
              <a:t> is the reality</a:t>
            </a:r>
          </a:p>
          <a:p>
            <a:r>
              <a:rPr lang="en-GB" sz="3200" dirty="0" smtClean="0"/>
              <a:t>Quantifies the ability of a process to meet the expectations of customers and other stakeholders</a:t>
            </a:r>
          </a:p>
          <a:p>
            <a:r>
              <a:rPr lang="en-GB" sz="3200" dirty="0" smtClean="0"/>
              <a:t>This index usually is converted into a standard deviation or estimate of defects per million opportunities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043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Capability (</a:t>
            </a:r>
            <a:r>
              <a:rPr lang="en-GB" sz="4400" dirty="0" err="1"/>
              <a:t>Cp</a:t>
            </a:r>
            <a:r>
              <a:rPr lang="en-GB" sz="4400" dirty="0"/>
              <a:t>, </a:t>
            </a:r>
            <a:r>
              <a:rPr lang="en-GB" sz="4400" dirty="0" err="1"/>
              <a:t>CpK</a:t>
            </a:r>
            <a:r>
              <a:rPr lang="en-GB" sz="4400" dirty="0"/>
              <a:t>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During Measure Stage, it can create a baseline estimate for a controlled process</a:t>
            </a:r>
          </a:p>
          <a:p>
            <a:r>
              <a:rPr lang="en-GB" sz="3200" dirty="0" smtClean="0"/>
              <a:t>During Improve Stage, can confirm process improvements and that the process is in statistical control</a:t>
            </a:r>
          </a:p>
          <a:p>
            <a:r>
              <a:rPr lang="en-GB" sz="3200" dirty="0" smtClean="0"/>
              <a:t>During Control Stage, used to monitor processes to confirm that they remain in a state of statistical control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96265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Capability (</a:t>
            </a:r>
            <a:r>
              <a:rPr lang="en-GB" sz="4400" dirty="0" err="1" smtClean="0"/>
              <a:t>Cp</a:t>
            </a:r>
            <a:r>
              <a:rPr lang="en-GB" sz="4400" dirty="0" smtClean="0"/>
              <a:t>, </a:t>
            </a:r>
            <a:r>
              <a:rPr lang="en-GB" sz="4400" dirty="0" err="1" smtClean="0"/>
              <a:t>CpK</a:t>
            </a:r>
            <a:r>
              <a:rPr lang="en-GB" sz="4400" dirty="0" smtClean="0"/>
              <a:t>) Index Interpretation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2052918"/>
            <a:ext cx="11194473" cy="4527991"/>
          </a:xfrm>
        </p:spPr>
        <p:txBody>
          <a:bodyPr>
            <a:normAutofit fontScale="92500"/>
          </a:bodyPr>
          <a:lstStyle/>
          <a:p>
            <a:r>
              <a:rPr lang="en-GB" sz="3200" dirty="0" smtClean="0"/>
              <a:t>If the value of </a:t>
            </a:r>
            <a:r>
              <a:rPr lang="en-GB" sz="3200" dirty="0" err="1" smtClean="0"/>
              <a:t>Cp</a:t>
            </a:r>
            <a:r>
              <a:rPr lang="en-GB" sz="3200" dirty="0" smtClean="0"/>
              <a:t> (the ratio of tolerance to process variation) is 1, then tolerance and process variation are equal</a:t>
            </a:r>
          </a:p>
          <a:p>
            <a:r>
              <a:rPr lang="en-GB" sz="3200" dirty="0" smtClean="0"/>
              <a:t>If the value of </a:t>
            </a:r>
            <a:r>
              <a:rPr lang="en-GB" sz="3200" dirty="0" err="1" smtClean="0"/>
              <a:t>Cp</a:t>
            </a:r>
            <a:r>
              <a:rPr lang="en-GB" sz="3200" dirty="0" smtClean="0"/>
              <a:t> is less than one, then the allowable variation is less than the process variation, which means that the normal amount of variation could be too much</a:t>
            </a:r>
          </a:p>
          <a:p>
            <a:r>
              <a:rPr lang="en-GB" sz="3200" dirty="0" smtClean="0"/>
              <a:t>When </a:t>
            </a:r>
            <a:r>
              <a:rPr lang="en-GB" sz="3200" dirty="0" err="1" smtClean="0"/>
              <a:t>CpK</a:t>
            </a:r>
            <a:r>
              <a:rPr lang="en-GB" sz="3200" dirty="0" smtClean="0"/>
              <a:t> is used it is possible to obtain information about the process variation and location and their relation to the requirements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216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Capability</a:t>
            </a:r>
            <a:endParaRPr lang="en-GB" sz="4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05692" y="2052918"/>
                <a:ext cx="11194472" cy="450028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		</a:t>
                </a:r>
                <a:r>
                  <a:rPr lang="en-GB" sz="3200" dirty="0" err="1" smtClean="0"/>
                  <a:t>Cp</a:t>
                </a:r>
                <a:r>
                  <a:rPr lang="en-GB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𝑈𝑆𝐿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𝐿𝑆𝐿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r>
                  <a:rPr lang="en-GB" sz="3200" dirty="0" smtClean="0"/>
                  <a:t>One can replace process standard deviation with sample SD if process SD is unknown</a:t>
                </a:r>
              </a:p>
              <a:p>
                <a:pPr marL="0" indent="0">
                  <a:buNone/>
                </a:pPr>
                <a:r>
                  <a:rPr lang="en-GB" sz="3200" dirty="0" smtClean="0"/>
                  <a:t>Where LSL and USL are lower and upper specification limits, respectively.  The percentage of specification band used up by the process can be calculated in the following way:	P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𝐶𝑝</m:t>
                            </m:r>
                          </m:den>
                        </m:f>
                      </m:e>
                    </m:d>
                  </m:oMath>
                </a14:m>
                <a:r>
                  <a:rPr lang="en-GB" sz="3200" dirty="0" smtClean="0"/>
                  <a:t> x 100</a:t>
                </a:r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5692" y="2052918"/>
                <a:ext cx="11194472" cy="4500282"/>
              </a:xfrm>
              <a:blipFill>
                <a:blip r:embed="rId2"/>
                <a:stretch>
                  <a:fillRect l="-1416" r="-5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8583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Capability Index</a:t>
            </a:r>
            <a:endParaRPr lang="en-GB" sz="4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82782" y="2052918"/>
                <a:ext cx="10349345" cy="419548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	</a:t>
                </a:r>
                <a:r>
                  <a:rPr lang="en-GB" sz="3200" dirty="0" err="1" smtClean="0"/>
                  <a:t>CpK</a:t>
                </a:r>
                <a:r>
                  <a:rPr lang="en-GB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</m:den>
                    </m:f>
                  </m:oMath>
                </a14:m>
                <a:r>
                  <a:rPr lang="en-GB" sz="3200" dirty="0" smtClean="0"/>
                  <a:t> min (USL – </a:t>
                </a:r>
                <a:r>
                  <a:rPr lang="el-GR" sz="3200" dirty="0" smtClean="0"/>
                  <a:t>μ</a:t>
                </a:r>
                <a:r>
                  <a:rPr lang="en-GB" sz="3200" dirty="0" smtClean="0"/>
                  <a:t> , </a:t>
                </a:r>
                <a:r>
                  <a:rPr lang="el-GR" sz="3200" dirty="0" smtClean="0"/>
                  <a:t>μ</a:t>
                </a:r>
                <a:r>
                  <a:rPr lang="en-GB" sz="3200" dirty="0" smtClean="0"/>
                  <a:t> – LSL) = min </a:t>
                </a:r>
                <a:r>
                  <a:rPr lang="en-GB" sz="3200" dirty="0" err="1" smtClean="0"/>
                  <a:t>Cpu</a:t>
                </a:r>
                <a:r>
                  <a:rPr lang="en-GB" sz="3200" dirty="0" smtClean="0"/>
                  <a:t>, Cpl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 smtClean="0"/>
                  <a:t>Where</a:t>
                </a:r>
              </a:p>
              <a:p>
                <a:pPr marL="0" indent="0">
                  <a:buNone/>
                </a:pPr>
                <a:r>
                  <a:rPr lang="en-GB" sz="3200" dirty="0" smtClean="0"/>
                  <a:t>Cpl = (mean – LSL /3</a:t>
                </a:r>
                <a:r>
                  <a:rPr lang="el-GR" sz="3200" dirty="0" smtClean="0">
                    <a:latin typeface="Century Gothic" panose="020B0502020202020204" pitchFamily="34" charset="0"/>
                  </a:rPr>
                  <a:t>σ</a:t>
                </a:r>
                <a:endParaRPr lang="en-GB" sz="3200" dirty="0" smtClean="0">
                  <a:latin typeface="Century Gothic" panose="020B0502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200" dirty="0" err="1" smtClean="0">
                    <a:latin typeface="Century Gothic" panose="020B0502020202020204" pitchFamily="34" charset="0"/>
                  </a:rPr>
                  <a:t>Cpu</a:t>
                </a:r>
                <a:r>
                  <a:rPr lang="en-GB" sz="3200" dirty="0" smtClean="0">
                    <a:latin typeface="Century Gothic" panose="020B0502020202020204" pitchFamily="34" charset="0"/>
                  </a:rPr>
                  <a:t> = USL = mean /3</a:t>
                </a:r>
                <a:r>
                  <a:rPr lang="el-GR" sz="3200" dirty="0" smtClean="0">
                    <a:latin typeface="Century Gothic" panose="020B0502020202020204" pitchFamily="34" charset="0"/>
                  </a:rPr>
                  <a:t>σ</a:t>
                </a:r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82782" y="2052918"/>
                <a:ext cx="10349345" cy="4195481"/>
              </a:xfrm>
              <a:blipFill>
                <a:blip r:embed="rId2"/>
                <a:stretch>
                  <a:fillRect l="-14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0942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Performance (Pp, </a:t>
            </a:r>
            <a:r>
              <a:rPr lang="en-GB" sz="4400" dirty="0" err="1" smtClean="0"/>
              <a:t>PpK</a:t>
            </a:r>
            <a:r>
              <a:rPr lang="en-GB" sz="4400" dirty="0" smtClean="0"/>
              <a:t>) Index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6" y="2052918"/>
            <a:ext cx="11326091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Pp is the possible, </a:t>
            </a:r>
            <a:r>
              <a:rPr lang="en-GB" sz="3200" dirty="0" err="1" smtClean="0"/>
              <a:t>PpK</a:t>
            </a:r>
            <a:r>
              <a:rPr lang="en-GB" sz="3200" dirty="0" smtClean="0"/>
              <a:t> is the reality</a:t>
            </a:r>
          </a:p>
          <a:p>
            <a:r>
              <a:rPr lang="en-GB" sz="3200" dirty="0" smtClean="0"/>
              <a:t>A process performance index determines whether a particular batch of materials will be satisfactory to customers</a:t>
            </a:r>
          </a:p>
          <a:p>
            <a:r>
              <a:rPr lang="en-GB" sz="3200" dirty="0" smtClean="0"/>
              <a:t>Its scope is limited to a single batch which distinguishes it from process capability index</a:t>
            </a:r>
          </a:p>
          <a:p>
            <a:r>
              <a:rPr lang="en-GB" sz="3200" dirty="0" smtClean="0"/>
              <a:t>Used to create process baseline estimates for uncontrolled 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39666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Performance (Pp, </a:t>
            </a:r>
            <a:r>
              <a:rPr lang="en-GB" sz="4400" dirty="0" err="1"/>
              <a:t>PpK</a:t>
            </a:r>
            <a:r>
              <a:rPr lang="en-GB" sz="4400" dirty="0"/>
              <a:t>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Sample must be large in order to assess any variations in the batch</a:t>
            </a:r>
          </a:p>
          <a:p>
            <a:r>
              <a:rPr lang="en-GB" sz="3200" dirty="0" smtClean="0"/>
              <a:t>Use when statistical process controls are not possible; because the process lacks statistical control or because there is insufficient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59455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Performance (Pp, </a:t>
            </a:r>
            <a:r>
              <a:rPr lang="en-GB" sz="4400" dirty="0" err="1"/>
              <a:t>PpK</a:t>
            </a:r>
            <a:r>
              <a:rPr lang="en-GB" sz="4400" dirty="0"/>
              <a:t>) Index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			Pp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𝑈𝑆𝐿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𝐿𝑆𝐿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 smtClean="0"/>
                  <a:t>			</a:t>
                </a:r>
                <a:r>
                  <a:rPr lang="en-GB" sz="3200" dirty="0" err="1" smtClean="0"/>
                  <a:t>PpK</a:t>
                </a:r>
                <a:r>
                  <a:rPr lang="en-GB" sz="3200" dirty="0" smtClean="0"/>
                  <a:t> = min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𝑈𝑆𝐿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 </m:t>
                        </m:r>
                        <m:acc>
                          <m:accPr>
                            <m:chr m:val="̿"/>
                            <m:ctrlP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</m:t>
                            </m:r>
                          </m:e>
                        </m:acc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</m:den>
                    </m:f>
                  </m:oMath>
                </a14:m>
                <a:r>
                  <a:rPr lang="en-GB" sz="3200" dirty="0" smtClean="0"/>
                  <a:t> 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̿"/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</m:t>
                            </m:r>
                          </m:e>
                        </m:acc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𝐿𝑆𝐿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el-GR" sz="3200" b="0" i="1" smtClean="0">
                            <a:latin typeface="Cambria Math" panose="02040503050406030204" pitchFamily="18" charset="0"/>
                          </a:rPr>
                          <m:t>σ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2677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Performance (Pp, </a:t>
            </a:r>
            <a:r>
              <a:rPr lang="en-GB" sz="4400" dirty="0" err="1"/>
              <a:t>PpK</a:t>
            </a:r>
            <a:r>
              <a:rPr lang="en-GB" sz="4400" dirty="0"/>
              <a:t>) </a:t>
            </a:r>
            <a:r>
              <a:rPr lang="en-GB" sz="4400" dirty="0" smtClean="0"/>
              <a:t>Index Interpretation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909" y="2052918"/>
            <a:ext cx="11249891" cy="4569555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Cannot be used to predict future performance</a:t>
            </a:r>
          </a:p>
          <a:p>
            <a:r>
              <a:rPr lang="en-GB" sz="3200" dirty="0" smtClean="0"/>
              <a:t>Using capability indices generally is better, when a process is in statistical control</a:t>
            </a:r>
          </a:p>
          <a:p>
            <a:r>
              <a:rPr lang="en-GB" sz="3200" dirty="0" smtClean="0"/>
              <a:t>If the process performance indices have values less than 1, then tolerance (variation that can be allowed) is less than the variation in the sample</a:t>
            </a:r>
          </a:p>
          <a:p>
            <a:r>
              <a:rPr lang="en-GB" sz="3200" dirty="0" smtClean="0"/>
              <a:t>The best result is to have process performance index values of greater than 1, indicating that the sample variation is less than the allowable variation.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22915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Short-term Vs. Long-term Capability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2" y="2052918"/>
            <a:ext cx="11381508" cy="45626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Capability of a process has two distinct but interrelated dimensions</a:t>
            </a:r>
          </a:p>
          <a:p>
            <a:r>
              <a:rPr lang="en-GB" sz="3200" dirty="0" smtClean="0"/>
              <a:t>First, there is short-term capability, or simply Z.st</a:t>
            </a:r>
          </a:p>
          <a:p>
            <a:r>
              <a:rPr lang="en-GB" sz="3200" dirty="0" smtClean="0"/>
              <a:t>Second, we have the dimension long-term capability, or just </a:t>
            </a:r>
            <a:r>
              <a:rPr lang="en-GB" sz="3200" dirty="0" err="1" smtClean="0"/>
              <a:t>Z.lt</a:t>
            </a:r>
            <a:endParaRPr lang="en-GB" sz="3200" dirty="0" smtClean="0"/>
          </a:p>
          <a:p>
            <a:r>
              <a:rPr lang="en-GB" sz="3200" dirty="0" smtClean="0"/>
              <a:t>Finally, there is the contrast Z shift = Z.st –</a:t>
            </a:r>
            <a:r>
              <a:rPr lang="en-GB" sz="3200" dirty="0" err="1" smtClean="0"/>
              <a:t>Z.lt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24543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019" y="173182"/>
            <a:ext cx="10141526" cy="796636"/>
          </a:xfrm>
        </p:spPr>
        <p:txBody>
          <a:bodyPr/>
          <a:lstStyle/>
          <a:p>
            <a:pPr algn="ctr"/>
            <a:r>
              <a:rPr lang="en-GB" sz="4400" dirty="0"/>
              <a:t>Short-term Vs. Long-term Capability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84019" y="1136073"/>
                <a:ext cx="11720945" cy="536170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sz="3200" dirty="0" smtClean="0"/>
                  <a:t>Z.st assess the ability of a process to repeat (or replicate) any given performance condition, at any arbitrary moment in time</a:t>
                </a:r>
              </a:p>
              <a:p>
                <a:r>
                  <a:rPr lang="en-GB" sz="3200" dirty="0" smtClean="0"/>
                  <a:t>The formula is Z.st = [SL - T]/s.st where SL = specification limit, T = nominal specification (target) and s.st = short-term standard deviation</a:t>
                </a:r>
              </a:p>
              <a:p>
                <a:r>
                  <a:rPr lang="en-GB" sz="3200" dirty="0" smtClean="0"/>
                  <a:t>The short-term standard deviation is s.st</a:t>
                </a:r>
              </a:p>
              <a:p>
                <a:pPr marL="0" indent="0">
                  <a:buNone/>
                </a:pPr>
                <a:r>
                  <a:rPr lang="en-GB" sz="3200" dirty="0"/>
                  <a:t>	</a:t>
                </a:r>
                <a:r>
                  <a:rPr lang="en-GB" sz="3200" dirty="0" smtClean="0"/>
                  <a:t>	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𝑆𝑆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𝑤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/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𝑔</m:t>
                            </m:r>
                            <m:d>
                              <m:dPr>
                                <m:ctrlP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d>
                          </m:e>
                        </m:d>
                      </m:e>
                    </m:rad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r>
                  <a:rPr lang="en-GB" sz="3200" dirty="0"/>
                  <a:t>	</a:t>
                </a:r>
                <a:r>
                  <a:rPr lang="en-GB" sz="3200" dirty="0" smtClean="0"/>
                  <a:t>Where </a:t>
                </a:r>
                <a:r>
                  <a:rPr lang="en-GB" sz="3200" dirty="0" err="1" smtClean="0"/>
                  <a:t>SS.w</a:t>
                </a:r>
                <a:r>
                  <a:rPr lang="en-GB" sz="3200" dirty="0" smtClean="0"/>
                  <a:t> = sums of squares due to variation 	occurring 	within subgroups and n = number of observations within a 	range</a:t>
                </a:r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4019" y="1136073"/>
                <a:ext cx="11720945" cy="5361709"/>
              </a:xfrm>
              <a:blipFill>
                <a:blip r:embed="rId2"/>
                <a:stretch>
                  <a:fillRect l="-728" t="-2273" r="-2029" b="-6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00863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Short-term Vs. Long-term Capability and Sigma Shift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776961" cy="4195481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Z.lt</a:t>
            </a:r>
            <a:r>
              <a:rPr lang="en-GB" sz="3200" dirty="0" smtClean="0"/>
              <a:t>, is intended to show how well the process can replicate a given performance condition over many cycles of the process</a:t>
            </a:r>
          </a:p>
          <a:p>
            <a:r>
              <a:rPr lang="en-GB" sz="3200" dirty="0" smtClean="0"/>
              <a:t>In its, purest form, </a:t>
            </a:r>
            <a:r>
              <a:rPr lang="en-GB" sz="3200" dirty="0" err="1" smtClean="0"/>
              <a:t>Z.lt</a:t>
            </a:r>
            <a:r>
              <a:rPr lang="en-GB" sz="3200" dirty="0" smtClean="0"/>
              <a:t> is intended to capture and “pool” all of the observed instantaneous effects as well as the longitudinal influences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67209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Short-term Vs. Long-term Capability and Sigma Shift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1836" y="2052918"/>
                <a:ext cx="11132128" cy="452106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The formula is </a:t>
                </a:r>
                <a:r>
                  <a:rPr lang="en-GB" sz="3200" dirty="0" err="1" smtClean="0"/>
                  <a:t>Z.lt</a:t>
                </a:r>
                <a:r>
                  <a:rPr lang="en-GB" sz="3200" dirty="0" smtClean="0"/>
                  <a:t> = [SL – M]/</a:t>
                </a:r>
                <a:r>
                  <a:rPr lang="en-GB" sz="3200" dirty="0" err="1" smtClean="0"/>
                  <a:t>S.It</a:t>
                </a:r>
                <a:endParaRPr lang="en-GB" sz="3200" dirty="0" smtClean="0"/>
              </a:p>
              <a:p>
                <a:pPr marL="0" indent="0">
                  <a:buNone/>
                </a:pPr>
                <a:r>
                  <a:rPr lang="en-GB" sz="3200" dirty="0" smtClean="0"/>
                  <a:t>Where SL is the specification limit, M is the mean (average) and </a:t>
                </a:r>
                <a:r>
                  <a:rPr lang="en-GB" sz="3200" dirty="0" err="1" smtClean="0"/>
                  <a:t>S.It</a:t>
                </a:r>
                <a:r>
                  <a:rPr lang="en-GB" sz="3200" dirty="0" smtClean="0"/>
                  <a:t> is the long-term standard deviation</a:t>
                </a:r>
              </a:p>
              <a:p>
                <a:pPr marL="0" indent="0">
                  <a:buNone/>
                </a:pPr>
                <a:r>
                  <a:rPr lang="en-GB" sz="3200" dirty="0" smtClean="0"/>
                  <a:t>The long-term standard deviation is given as </a:t>
                </a:r>
                <a:r>
                  <a:rPr lang="en-GB" sz="3200" dirty="0" err="1" smtClean="0"/>
                  <a:t>S.It</a:t>
                </a:r>
                <a:r>
                  <a:rPr lang="en-GB" sz="3200" dirty="0" smtClean="0"/>
                  <a:t> </a:t>
                </a:r>
              </a:p>
              <a:p>
                <a:pPr marL="0" indent="0">
                  <a:buNone/>
                </a:pPr>
                <a:r>
                  <a:rPr lang="en-GB" sz="32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32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𝑆𝑆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/</m:t>
                            </m:r>
                            <m:d>
                              <m:dPr>
                                <m:ctrlP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𝑛𝑔</m:t>
                                </m:r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−1</m:t>
                                </m:r>
                              </m:e>
                            </m:d>
                          </m:e>
                        </m:d>
                      </m:e>
                    </m:rad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r>
                  <a:rPr lang="en-GB" sz="3200" dirty="0" smtClean="0"/>
                  <a:t>Where SS.t is the total sums-of-squares</a:t>
                </a:r>
              </a:p>
              <a:p>
                <a:pPr marL="0" indent="0">
                  <a:buNone/>
                </a:pPr>
                <a:endParaRPr lang="en-GB" sz="32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1836" y="2052918"/>
                <a:ext cx="11132128" cy="4521064"/>
              </a:xfrm>
              <a:blipFill>
                <a:blip r:embed="rId2"/>
                <a:stretch>
                  <a:fillRect l="-1424" t="-17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0352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Short-term Vs. Long-term Capability and Sigma Shift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In this context, SS.t captures two sources of variation- errors that occur within subgroups (</a:t>
            </a:r>
            <a:r>
              <a:rPr lang="en-GB" sz="3200" dirty="0" err="1" smtClean="0"/>
              <a:t>SS.w</a:t>
            </a:r>
            <a:r>
              <a:rPr lang="en-GB" sz="3200" dirty="0" smtClean="0"/>
              <a:t>) as well as those that are created between subgroups (</a:t>
            </a:r>
            <a:r>
              <a:rPr lang="en-GB" sz="3200" dirty="0" err="1" smtClean="0"/>
              <a:t>SS.b</a:t>
            </a:r>
            <a:r>
              <a:rPr lang="en-GB" sz="3200" dirty="0" smtClean="0"/>
              <a:t>).  Given the absence of covariance, we are able to compute the quantity SS.t = </a:t>
            </a:r>
            <a:r>
              <a:rPr lang="en-GB" sz="3200" dirty="0" err="1" smtClean="0"/>
              <a:t>SS.b</a:t>
            </a:r>
            <a:r>
              <a:rPr lang="en-GB" sz="3200" dirty="0" smtClean="0"/>
              <a:t> + SS.W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7854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Short-term Vs. Long-term Capability and Sigma Shift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818524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Processes usually do not perform as well in the long-term as they do in the short-term</a:t>
            </a:r>
          </a:p>
          <a:p>
            <a:r>
              <a:rPr lang="en-GB" sz="3200" dirty="0" smtClean="0"/>
              <a:t>Thus the number of </a:t>
            </a:r>
            <a:r>
              <a:rPr lang="en-GB" sz="3200" dirty="0" err="1" smtClean="0"/>
              <a:t>sigmas</a:t>
            </a:r>
            <a:r>
              <a:rPr lang="en-GB" sz="3200" dirty="0" smtClean="0"/>
              <a:t> that will fit between the process mean and the nearest specification limit will likely drop overtime</a:t>
            </a:r>
          </a:p>
          <a:p>
            <a:r>
              <a:rPr lang="en-GB" sz="3200" dirty="0" smtClean="0"/>
              <a:t>To account for this real-life increase in process variation overtime, an empirically –based 1.5 sigma shift is introduced into the calculations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91911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Short-term Vs. Long-term Capability and Sigma Shift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2052918"/>
            <a:ext cx="10986653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So a process that fits 6 sigma between the process mean and the nearest specification limit in a short-term study will in the long-term fit only 4.5 sigma</a:t>
            </a:r>
          </a:p>
          <a:p>
            <a:r>
              <a:rPr lang="en-GB" sz="3200" dirty="0" smtClean="0"/>
              <a:t>Therefore the 3.4 DPMO of a six sigma process in fact corresponds to 4.5 sigma, namely 6 sigma minus the 1.5 sigma shift introduced to account for long-term variation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59812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Measure Phase Summary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440874"/>
            <a:ext cx="10938164" cy="5140036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Tie back all activities to the CTQ list</a:t>
            </a:r>
          </a:p>
          <a:p>
            <a:r>
              <a:rPr lang="en-GB" sz="3200" dirty="0" smtClean="0"/>
              <a:t>Validate that your CTQ operational definition is the same as the customer’s</a:t>
            </a:r>
          </a:p>
          <a:p>
            <a:r>
              <a:rPr lang="en-GB" sz="3200" dirty="0" smtClean="0"/>
              <a:t>Detail out the process map</a:t>
            </a:r>
          </a:p>
          <a:p>
            <a:r>
              <a:rPr lang="en-GB" sz="3200" dirty="0" smtClean="0"/>
              <a:t>Define your defect, target performance and limits</a:t>
            </a:r>
          </a:p>
          <a:p>
            <a:r>
              <a:rPr lang="en-GB" sz="3200" dirty="0" smtClean="0"/>
              <a:t>Identify the data to be collected</a:t>
            </a:r>
          </a:p>
          <a:p>
            <a:r>
              <a:rPr lang="en-GB" sz="3200" dirty="0" smtClean="0"/>
              <a:t>Create a data collection plan</a:t>
            </a:r>
          </a:p>
          <a:p>
            <a:r>
              <a:rPr lang="en-GB" sz="3200" dirty="0" smtClean="0"/>
              <a:t>Make sure you have a reliable measurement systems in place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35145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Measure Phase Summary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836" y="1614056"/>
            <a:ext cx="11312237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Questions to ask at phase end</a:t>
            </a:r>
          </a:p>
          <a:p>
            <a:r>
              <a:rPr lang="en-GB" sz="3200" dirty="0" smtClean="0"/>
              <a:t>Which processes are we targeting?</a:t>
            </a:r>
          </a:p>
          <a:p>
            <a:r>
              <a:rPr lang="en-GB" sz="3200" dirty="0" smtClean="0"/>
              <a:t>Can we address the problem with a single project?</a:t>
            </a:r>
          </a:p>
          <a:p>
            <a:r>
              <a:rPr lang="en-GB" sz="3200" dirty="0" smtClean="0"/>
              <a:t>Are our measurements continuous and show us the true variation?</a:t>
            </a:r>
          </a:p>
          <a:p>
            <a:r>
              <a:rPr lang="en-GB" sz="3200" dirty="0" smtClean="0"/>
              <a:t>Will our measurements reflect the customer’s view of a single transaction?</a:t>
            </a:r>
          </a:p>
          <a:p>
            <a:r>
              <a:rPr lang="en-GB" sz="3200" dirty="0" smtClean="0"/>
              <a:t>Where can our measurement fail or be manipulated?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631854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1360</TotalTime>
  <Words>1362</Words>
  <Application>Microsoft Office PowerPoint</Application>
  <PresentationFormat>Widescreen</PresentationFormat>
  <Paragraphs>113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Cambria Math</vt:lpstr>
      <vt:lpstr>Century Gothic</vt:lpstr>
      <vt:lpstr>Wingdings 3</vt:lpstr>
      <vt:lpstr>Ion</vt:lpstr>
      <vt:lpstr>Measure Phase –  Process and Performance Capability  </vt:lpstr>
      <vt:lpstr>Introduction</vt:lpstr>
      <vt:lpstr>Process Capability Studies</vt:lpstr>
      <vt:lpstr>Process Capability Studies</vt:lpstr>
      <vt:lpstr>Process Capability Studies</vt:lpstr>
      <vt:lpstr>Process Capability (Cp, CpK Index</vt:lpstr>
      <vt:lpstr>Process Capability (Cp, CpK Index</vt:lpstr>
      <vt:lpstr>Process Capability (Cp, CpK) Index Interpretation</vt:lpstr>
      <vt:lpstr>Process Capability</vt:lpstr>
      <vt:lpstr>Process Capability Index</vt:lpstr>
      <vt:lpstr>Process Performance (Pp, PpK) Index</vt:lpstr>
      <vt:lpstr>Process Performance (Pp, PpK) Index</vt:lpstr>
      <vt:lpstr>Process Performance (Pp, PpK) Index</vt:lpstr>
      <vt:lpstr>Process Performance (Pp, PpK) Index Interpretation</vt:lpstr>
      <vt:lpstr>Short-term Vs. Long-term Capability</vt:lpstr>
      <vt:lpstr>Short-term Vs. Long-term Capability</vt:lpstr>
      <vt:lpstr>Short-term Vs. Long-term Capability and Sigma Shift</vt:lpstr>
      <vt:lpstr>Short-term Vs. Long-term Capability and Sigma Shift</vt:lpstr>
      <vt:lpstr>Short-term Vs. Long-term Capability and Sigma Shift</vt:lpstr>
      <vt:lpstr>Short-term Vs. Long-term Capability and Sigma Shift</vt:lpstr>
      <vt:lpstr>Short-term Vs. Long-term Capability and Sigma Shift</vt:lpstr>
      <vt:lpstr>Measure Phase Summary</vt:lpstr>
      <vt:lpstr>Measure Phase 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Measure Phase –  Process and Performance Capability</dc:title>
  <dc:creator>Andrew Thorn</dc:creator>
  <cp:lastModifiedBy>Andrew Thorn</cp:lastModifiedBy>
  <cp:revision>19</cp:revision>
  <dcterms:created xsi:type="dcterms:W3CDTF">2021-02-25T23:22:30Z</dcterms:created>
  <dcterms:modified xsi:type="dcterms:W3CDTF">2021-02-26T22:03:23Z</dcterms:modified>
</cp:coreProperties>
</file>