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58"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F7C2DA-EBAC-4170-95F0-7DE87E524BF6}" v="3" dt="2023-03-14T22:14:11.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8" d="100"/>
          <a:sy n="68" d="100"/>
        </p:scale>
        <p:origin x="538"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3/14/2023</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4830798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8718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47698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37392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03471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8421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75902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4164688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719447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08479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3/14/2023</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87686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3/14/2023</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2430072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0695EB-2F3B-C93B-F23D-8899F5BD1F63}"/>
              </a:ext>
            </a:extLst>
          </p:cNvPr>
          <p:cNvPicPr>
            <a:picLocks noChangeAspect="1"/>
          </p:cNvPicPr>
          <p:nvPr/>
        </p:nvPicPr>
        <p:blipFill rotWithShape="1">
          <a:blip r:embed="rId2">
            <a:alphaModFix/>
          </a:blip>
          <a:srcRect l="3101"/>
          <a:stretch/>
        </p:blipFill>
        <p:spPr>
          <a:xfrm>
            <a:off x="4404077" y="14280"/>
            <a:ext cx="7677219" cy="6593022"/>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2" name="Title 1">
            <a:extLst>
              <a:ext uri="{FF2B5EF4-FFF2-40B4-BE49-F238E27FC236}">
                <a16:creationId xmlns:a16="http://schemas.microsoft.com/office/drawing/2014/main" id="{F502E5FF-345E-2D57-1996-8053CC5F907F}"/>
              </a:ext>
            </a:extLst>
          </p:cNvPr>
          <p:cNvSpPr>
            <a:spLocks noGrp="1"/>
          </p:cNvSpPr>
          <p:nvPr>
            <p:ph type="ctrTitle"/>
          </p:nvPr>
        </p:nvSpPr>
        <p:spPr>
          <a:xfrm>
            <a:off x="758952" y="1128811"/>
            <a:ext cx="3447288" cy="3342290"/>
          </a:xfrm>
        </p:spPr>
        <p:txBody>
          <a:bodyPr anchor="b">
            <a:normAutofit/>
          </a:bodyPr>
          <a:lstStyle/>
          <a:p>
            <a:r>
              <a:rPr lang="en-GB" sz="5400" dirty="0"/>
              <a:t>WORKING IN TEAMS</a:t>
            </a:r>
          </a:p>
        </p:txBody>
      </p:sp>
      <p:sp>
        <p:nvSpPr>
          <p:cNvPr id="3" name="Subtitle 2">
            <a:extLst>
              <a:ext uri="{FF2B5EF4-FFF2-40B4-BE49-F238E27FC236}">
                <a16:creationId xmlns:a16="http://schemas.microsoft.com/office/drawing/2014/main" id="{D6598F73-9DDB-87E1-12C3-CF65DF2E64A9}"/>
              </a:ext>
            </a:extLst>
          </p:cNvPr>
          <p:cNvSpPr>
            <a:spLocks noGrp="1"/>
          </p:cNvSpPr>
          <p:nvPr>
            <p:ph type="subTitle" idx="1"/>
          </p:nvPr>
        </p:nvSpPr>
        <p:spPr>
          <a:xfrm>
            <a:off x="758953" y="4660288"/>
            <a:ext cx="3447287" cy="1126364"/>
          </a:xfrm>
        </p:spPr>
        <p:txBody>
          <a:bodyPr anchor="t">
            <a:normAutofit fontScale="25000" lnSpcReduction="20000"/>
          </a:bodyPr>
          <a:lstStyle/>
          <a:p>
            <a:endParaRPr lang="en-GB" dirty="0"/>
          </a:p>
          <a:p>
            <a:endParaRPr lang="en-GB" dirty="0"/>
          </a:p>
          <a:p>
            <a:r>
              <a:rPr lang="en-GB" sz="3100" dirty="0"/>
              <a:t>Andreea Dascalu  (2130822)</a:t>
            </a:r>
          </a:p>
          <a:p>
            <a:r>
              <a:rPr lang="en-GB" sz="3100" dirty="0"/>
              <a:t>Professional Development Within Health and Social Care</a:t>
            </a:r>
          </a:p>
          <a:p>
            <a:r>
              <a:rPr lang="en-GB" sz="3100" dirty="0"/>
              <a:t>LCHS4005_BIRM</a:t>
            </a:r>
          </a:p>
          <a:p>
            <a:r>
              <a:rPr lang="en-GB" sz="3100" dirty="0" err="1"/>
              <a:t>Besty</a:t>
            </a:r>
            <a:r>
              <a:rPr lang="en-GB" sz="3100" dirty="0"/>
              <a:t> Jose </a:t>
            </a:r>
          </a:p>
        </p:txBody>
      </p:sp>
      <p:sp>
        <p:nvSpPr>
          <p:cNvPr id="1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1026" name="Picture 2" descr="Skills that meet the needs of all who access healthcare: Why nursing ...">
            <a:extLst>
              <a:ext uri="{FF2B5EF4-FFF2-40B4-BE49-F238E27FC236}">
                <a16:creationId xmlns:a16="http://schemas.microsoft.com/office/drawing/2014/main" id="{B8298274-BE15-F082-AE37-9900CD7E30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0750" y="1838316"/>
            <a:ext cx="5924969" cy="3342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205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376F22-C948-7C78-4F7A-C9A63F02BC34}"/>
              </a:ext>
            </a:extLst>
          </p:cNvPr>
          <p:cNvSpPr>
            <a:spLocks noGrp="1"/>
          </p:cNvSpPr>
          <p:nvPr>
            <p:ph type="title"/>
          </p:nvPr>
        </p:nvSpPr>
        <p:spPr>
          <a:xfrm>
            <a:off x="1078992" y="2840853"/>
            <a:ext cx="9390888" cy="2640466"/>
          </a:xfrm>
        </p:spPr>
        <p:txBody>
          <a:bodyPr vert="horz" lIns="91440" tIns="45720" rIns="91440" bIns="45720" rtlCol="0" anchor="t">
            <a:normAutofit/>
          </a:bodyPr>
          <a:lstStyle/>
          <a:p>
            <a:r>
              <a:rPr lang="en-US" sz="2300"/>
              <a:t>	Maintaining lines of communication and developing good relations with co-workers is one of the most important principles of working in health and social care.</a:t>
            </a:r>
            <a:br>
              <a:rPr lang="en-US" sz="2300"/>
            </a:br>
            <a:r>
              <a:rPr lang="en-US" sz="2300"/>
              <a:t>-mutual trust</a:t>
            </a:r>
            <a:br>
              <a:rPr lang="en-US" sz="2300"/>
            </a:br>
            <a:r>
              <a:rPr lang="en-US" sz="2300"/>
              <a:t>-effective communication</a:t>
            </a:r>
            <a:br>
              <a:rPr lang="en-US" sz="2300"/>
            </a:br>
            <a:r>
              <a:rPr lang="en-US" sz="2300"/>
              <a:t>-improve productivity </a:t>
            </a:r>
            <a:br>
              <a:rPr lang="en-US" sz="2300"/>
            </a:br>
            <a:endParaRPr lang="en-US" sz="2300"/>
          </a:p>
        </p:txBody>
      </p:sp>
      <p:sp>
        <p:nvSpPr>
          <p:cNvPr id="3" name="Text Placeholder 2">
            <a:extLst>
              <a:ext uri="{FF2B5EF4-FFF2-40B4-BE49-F238E27FC236}">
                <a16:creationId xmlns:a16="http://schemas.microsoft.com/office/drawing/2014/main" id="{7E9D3CD8-72B7-C322-8CE5-A9D5B52A9943}"/>
              </a:ext>
            </a:extLst>
          </p:cNvPr>
          <p:cNvSpPr>
            <a:spLocks noGrp="1"/>
          </p:cNvSpPr>
          <p:nvPr>
            <p:ph type="body" idx="1"/>
          </p:nvPr>
        </p:nvSpPr>
        <p:spPr>
          <a:xfrm>
            <a:off x="1078992" y="1142999"/>
            <a:ext cx="9390888" cy="1054383"/>
          </a:xfrm>
        </p:spPr>
        <p:txBody>
          <a:bodyPr vert="horz" lIns="91440" tIns="45720" rIns="91440" bIns="45720" rtlCol="0" anchor="b">
            <a:normAutofit/>
          </a:bodyPr>
          <a:lstStyle/>
          <a:p>
            <a:pPr>
              <a:lnSpc>
                <a:spcPct val="100000"/>
              </a:lnSpc>
            </a:pPr>
            <a:r>
              <a:rPr lang="en-US" sz="2200" b="1"/>
              <a:t>INTRODUCTION- Team Work</a:t>
            </a:r>
          </a:p>
        </p:txBody>
      </p:sp>
      <p:cxnSp>
        <p:nvCxnSpPr>
          <p:cNvPr id="14" name="Straight Connector 13">
            <a:extLst>
              <a:ext uri="{FF2B5EF4-FFF2-40B4-BE49-F238E27FC236}">
                <a16:creationId xmlns:a16="http://schemas.microsoft.com/office/drawing/2014/main" id="{63B10E47-AF6B-4C8A-B458-3C6CAF2EBA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8560" y="2519118"/>
            <a:ext cx="1101344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B3BE00DD-5F52-49B1-A83B-F2E555AC5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219235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66079640-DF68-F6FA-1308-9AE04A89FA35}"/>
              </a:ext>
            </a:extLst>
          </p:cNvPr>
          <p:cNvPicPr>
            <a:picLocks noChangeAspect="1"/>
          </p:cNvPicPr>
          <p:nvPr/>
        </p:nvPicPr>
        <p:blipFill rotWithShape="1">
          <a:blip r:embed="rId2"/>
          <a:srcRect b="15730"/>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ED9837-2B2C-E5EA-A605-37FC26A09AF3}"/>
              </a:ext>
            </a:extLst>
          </p:cNvPr>
          <p:cNvSpPr>
            <a:spLocks noGrp="1"/>
          </p:cNvSpPr>
          <p:nvPr>
            <p:ph type="title"/>
          </p:nvPr>
        </p:nvSpPr>
        <p:spPr>
          <a:xfrm>
            <a:off x="758952" y="1143000"/>
            <a:ext cx="4572000" cy="2984701"/>
          </a:xfrm>
        </p:spPr>
        <p:txBody>
          <a:bodyPr vert="horz" lIns="91440" tIns="45720" rIns="91440" bIns="45720" rtlCol="0" anchor="b">
            <a:normAutofit/>
          </a:bodyPr>
          <a:lstStyle/>
          <a:p>
            <a:r>
              <a:rPr lang="en-US" sz="1500" dirty="0">
                <a:solidFill>
                  <a:srgbClr val="FFFFFF"/>
                </a:solidFill>
              </a:rPr>
              <a:t>  	 In my belief Health and Social Care is based on teamwork. It helps solve problems, support and educate co-workers based on the experience gone through and sharing the knowledge gained from it. Load of work can be shifted onto teams and handled more efficiently. </a:t>
            </a:r>
            <a:br>
              <a:rPr lang="en-US" sz="1500" dirty="0">
                <a:solidFill>
                  <a:srgbClr val="FFFFFF"/>
                </a:solidFill>
              </a:rPr>
            </a:br>
            <a:r>
              <a:rPr lang="en-US" sz="1500" dirty="0">
                <a:solidFill>
                  <a:srgbClr val="FFFFFF"/>
                </a:solidFill>
              </a:rPr>
              <a:t>	Team working help to built trust in between workers so needed in the Health and Social Care environment.</a:t>
            </a:r>
          </a:p>
        </p:txBody>
      </p:sp>
      <p:sp>
        <p:nvSpPr>
          <p:cNvPr id="3" name="Text Placeholder 2">
            <a:extLst>
              <a:ext uri="{FF2B5EF4-FFF2-40B4-BE49-F238E27FC236}">
                <a16:creationId xmlns:a16="http://schemas.microsoft.com/office/drawing/2014/main" id="{F62E3F60-B6F1-3356-B9F1-03DB55842139}"/>
              </a:ext>
            </a:extLst>
          </p:cNvPr>
          <p:cNvSpPr>
            <a:spLocks noGrp="1"/>
          </p:cNvSpPr>
          <p:nvPr>
            <p:ph type="body" idx="1"/>
          </p:nvPr>
        </p:nvSpPr>
        <p:spPr>
          <a:xfrm>
            <a:off x="758952" y="4452109"/>
            <a:ext cx="4571999" cy="1318071"/>
          </a:xfrm>
        </p:spPr>
        <p:txBody>
          <a:bodyPr vert="horz" lIns="91440" tIns="45720" rIns="91440" bIns="45720" rtlCol="0">
            <a:normAutofit/>
          </a:bodyPr>
          <a:lstStyle/>
          <a:p>
            <a:pPr>
              <a:lnSpc>
                <a:spcPct val="100000"/>
              </a:lnSpc>
            </a:pPr>
            <a:r>
              <a:rPr lang="en-US" sz="2200">
                <a:solidFill>
                  <a:srgbClr val="FFFFFF"/>
                </a:solidFill>
              </a:rPr>
              <a:t>			</a:t>
            </a:r>
          </a:p>
        </p:txBody>
      </p:sp>
      <p:cxnSp>
        <p:nvCxnSpPr>
          <p:cNvPr id="17" name="Straight Connector 16">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813650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055"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057" name="Straight Connector 2056">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Group Homes Offer Alternative to Assisted Living">
            <a:extLst>
              <a:ext uri="{FF2B5EF4-FFF2-40B4-BE49-F238E27FC236}">
                <a16:creationId xmlns:a16="http://schemas.microsoft.com/office/drawing/2014/main" id="{F4EAF678-7FB0-EFB1-1153-07FB928824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74"/>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6A80B9-BCCB-750B-0DD0-F06FBD1A936E}"/>
              </a:ext>
            </a:extLst>
          </p:cNvPr>
          <p:cNvSpPr>
            <a:spLocks noGrp="1"/>
          </p:cNvSpPr>
          <p:nvPr>
            <p:ph type="title"/>
          </p:nvPr>
        </p:nvSpPr>
        <p:spPr>
          <a:xfrm>
            <a:off x="758952" y="1143001"/>
            <a:ext cx="4693582" cy="1859842"/>
          </a:xfrm>
        </p:spPr>
        <p:txBody>
          <a:bodyPr vert="horz" lIns="91440" tIns="45720" rIns="91440" bIns="45720" rtlCol="0" anchor="b">
            <a:normAutofit fontScale="90000"/>
          </a:bodyPr>
          <a:lstStyle/>
          <a:p>
            <a:r>
              <a:rPr lang="en-US" sz="2400" dirty="0">
                <a:solidFill>
                  <a:srgbClr val="FFFFFF"/>
                </a:solidFill>
              </a:rPr>
              <a:t>	Dementia patient carer called in sick, however the </a:t>
            </a:r>
            <a:r>
              <a:rPr lang="en-US" sz="2400" dirty="0" err="1">
                <a:solidFill>
                  <a:srgbClr val="FFFFFF"/>
                </a:solidFill>
              </a:rPr>
              <a:t>replecment</a:t>
            </a:r>
            <a:r>
              <a:rPr lang="en-US" sz="2400" dirty="0">
                <a:solidFill>
                  <a:srgbClr val="FFFFFF"/>
                </a:solidFill>
              </a:rPr>
              <a:t> has not be arranged due to lack of communication between the teams, what resulted in patient’s wellness being compromised. </a:t>
            </a:r>
            <a:br>
              <a:rPr lang="en-US" sz="2400" dirty="0">
                <a:solidFill>
                  <a:srgbClr val="FFFFFF"/>
                </a:solidFill>
              </a:rPr>
            </a:br>
            <a:endParaRPr lang="en-US" sz="2400" dirty="0">
              <a:solidFill>
                <a:srgbClr val="FFFFFF"/>
              </a:solidFill>
            </a:endParaRPr>
          </a:p>
        </p:txBody>
      </p:sp>
      <p:sp>
        <p:nvSpPr>
          <p:cNvPr id="3" name="Text Placeholder 2">
            <a:extLst>
              <a:ext uri="{FF2B5EF4-FFF2-40B4-BE49-F238E27FC236}">
                <a16:creationId xmlns:a16="http://schemas.microsoft.com/office/drawing/2014/main" id="{A1C98D13-A96C-F481-EFE7-CE2E59682F9E}"/>
              </a:ext>
            </a:extLst>
          </p:cNvPr>
          <p:cNvSpPr>
            <a:spLocks noGrp="1"/>
          </p:cNvSpPr>
          <p:nvPr>
            <p:ph type="body" idx="1"/>
          </p:nvPr>
        </p:nvSpPr>
        <p:spPr>
          <a:xfrm>
            <a:off x="758952" y="4452108"/>
            <a:ext cx="3632421" cy="2150597"/>
          </a:xfrm>
        </p:spPr>
        <p:txBody>
          <a:bodyPr vert="horz" lIns="91440" tIns="45720" rIns="91440" bIns="45720" rtlCol="0">
            <a:normAutofit fontScale="77500" lnSpcReduction="20000"/>
          </a:bodyPr>
          <a:lstStyle/>
          <a:p>
            <a:pPr>
              <a:lnSpc>
                <a:spcPct val="100000"/>
              </a:lnSpc>
            </a:pPr>
            <a:r>
              <a:rPr lang="en-US" sz="2200" dirty="0">
                <a:solidFill>
                  <a:srgbClr val="FFFFFF"/>
                </a:solidFill>
              </a:rPr>
              <a:t>Things that can help people with dementia:</a:t>
            </a:r>
          </a:p>
          <a:p>
            <a:pPr>
              <a:lnSpc>
                <a:spcPct val="100000"/>
              </a:lnSpc>
            </a:pPr>
            <a:r>
              <a:rPr lang="en-US" sz="2200" dirty="0">
                <a:solidFill>
                  <a:srgbClr val="FFFFFF"/>
                </a:solidFill>
              </a:rPr>
              <a:t>-activities</a:t>
            </a:r>
          </a:p>
          <a:p>
            <a:pPr>
              <a:lnSpc>
                <a:spcPct val="100000"/>
              </a:lnSpc>
            </a:pPr>
            <a:r>
              <a:rPr lang="en-US" sz="2200" dirty="0">
                <a:solidFill>
                  <a:srgbClr val="FFFFFF"/>
                </a:solidFill>
              </a:rPr>
              <a:t>-safety</a:t>
            </a:r>
          </a:p>
          <a:p>
            <a:pPr>
              <a:lnSpc>
                <a:spcPct val="100000"/>
              </a:lnSpc>
            </a:pPr>
            <a:r>
              <a:rPr lang="en-US" sz="2200" dirty="0">
                <a:solidFill>
                  <a:srgbClr val="FFFFFF"/>
                </a:solidFill>
              </a:rPr>
              <a:t>-meals and medications</a:t>
            </a:r>
          </a:p>
          <a:p>
            <a:pPr>
              <a:lnSpc>
                <a:spcPct val="100000"/>
              </a:lnSpc>
            </a:pPr>
            <a:r>
              <a:rPr lang="en-US" sz="2200" dirty="0">
                <a:solidFill>
                  <a:srgbClr val="FFFFFF"/>
                </a:solidFill>
              </a:rPr>
              <a:t>-communication</a:t>
            </a:r>
          </a:p>
          <a:p>
            <a:pPr>
              <a:lnSpc>
                <a:spcPct val="100000"/>
              </a:lnSpc>
            </a:pPr>
            <a:r>
              <a:rPr lang="en-US" sz="2200" dirty="0">
                <a:solidFill>
                  <a:srgbClr val="FFFFFF"/>
                </a:solidFill>
              </a:rPr>
              <a:t>-24h care.</a:t>
            </a:r>
          </a:p>
        </p:txBody>
      </p:sp>
      <p:cxnSp>
        <p:nvCxnSpPr>
          <p:cNvPr id="2063" name="Straight Connector 2062">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06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095121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94A0A-B279-D8D5-DBD7-E26F57A1E5C7}"/>
              </a:ext>
            </a:extLst>
          </p:cNvPr>
          <p:cNvSpPr>
            <a:spLocks noGrp="1"/>
          </p:cNvSpPr>
          <p:nvPr>
            <p:ph type="title"/>
          </p:nvPr>
        </p:nvSpPr>
        <p:spPr>
          <a:xfrm>
            <a:off x="1078992" y="2840853"/>
            <a:ext cx="9390888" cy="2640466"/>
          </a:xfrm>
        </p:spPr>
        <p:txBody>
          <a:bodyPr vert="horz" lIns="91440" tIns="45720" rIns="91440" bIns="45720" rtlCol="0" anchor="t">
            <a:normAutofit/>
          </a:bodyPr>
          <a:lstStyle/>
          <a:p>
            <a:r>
              <a:rPr lang="en-US" sz="3400" dirty="0"/>
              <a:t>	The ability to working teams has been crucial part of Health and Social Care. It can only take effort to all of us together to bring an excellent and sufficient help to anyone who needs us and rely on the knowledge and empathy of all social workers. </a:t>
            </a:r>
          </a:p>
        </p:txBody>
      </p:sp>
      <p:sp>
        <p:nvSpPr>
          <p:cNvPr id="3" name="Text Placeholder 2">
            <a:extLst>
              <a:ext uri="{FF2B5EF4-FFF2-40B4-BE49-F238E27FC236}">
                <a16:creationId xmlns:a16="http://schemas.microsoft.com/office/drawing/2014/main" id="{ED97E25B-8D5C-A5ED-878F-818268E902A6}"/>
              </a:ext>
            </a:extLst>
          </p:cNvPr>
          <p:cNvSpPr>
            <a:spLocks noGrp="1"/>
          </p:cNvSpPr>
          <p:nvPr>
            <p:ph type="body" idx="1"/>
          </p:nvPr>
        </p:nvSpPr>
        <p:spPr>
          <a:xfrm>
            <a:off x="1078992" y="1142999"/>
            <a:ext cx="9390888" cy="1054383"/>
          </a:xfrm>
        </p:spPr>
        <p:txBody>
          <a:bodyPr vert="horz" lIns="91440" tIns="45720" rIns="91440" bIns="45720" rtlCol="0" anchor="b">
            <a:normAutofit/>
          </a:bodyPr>
          <a:lstStyle/>
          <a:p>
            <a:pPr>
              <a:lnSpc>
                <a:spcPct val="100000"/>
              </a:lnSpc>
            </a:pPr>
            <a:r>
              <a:rPr lang="en-US" sz="2200"/>
              <a:t>Conclusion</a:t>
            </a:r>
          </a:p>
        </p:txBody>
      </p:sp>
      <p:cxnSp>
        <p:nvCxnSpPr>
          <p:cNvPr id="14" name="Straight Connector 13">
            <a:extLst>
              <a:ext uri="{FF2B5EF4-FFF2-40B4-BE49-F238E27FC236}">
                <a16:creationId xmlns:a16="http://schemas.microsoft.com/office/drawing/2014/main" id="{63B10E47-AF6B-4C8A-B458-3C6CAF2EBA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8560" y="2519118"/>
            <a:ext cx="1101344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B3BE00DD-5F52-49B1-A83B-F2E555AC5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23101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E1DD9B-E2F8-340C-BA20-76AEC34D8293}"/>
              </a:ext>
            </a:extLst>
          </p:cNvPr>
          <p:cNvSpPr>
            <a:spLocks noGrp="1"/>
          </p:cNvSpPr>
          <p:nvPr>
            <p:ph type="title"/>
          </p:nvPr>
        </p:nvSpPr>
        <p:spPr>
          <a:xfrm>
            <a:off x="2865120" y="2840853"/>
            <a:ext cx="7604760" cy="2640466"/>
          </a:xfrm>
        </p:spPr>
        <p:txBody>
          <a:bodyPr vert="horz" lIns="91440" tIns="45720" rIns="91440" bIns="45720" rtlCol="0" anchor="t">
            <a:normAutofit fontScale="90000"/>
          </a:bodyPr>
          <a:lstStyle/>
          <a:p>
            <a:r>
              <a:rPr lang="en-US" sz="1800"/>
              <a:t>	 </a:t>
            </a:r>
            <a:r>
              <a:rPr lang="en-US" sz="1800">
                <a:effectLst/>
              </a:rPr>
              <a:t>Abrahms, S. (no date) Group homes offer alternative to Assisted Living, AARP. Available at: https://www.aarp.org/caregiving/basics/info-2020/group-homes.html (Accessed: March 14, 2023). </a:t>
            </a:r>
            <a:br>
              <a:rPr lang="en-US" sz="1800">
                <a:effectLst/>
              </a:rPr>
            </a:br>
            <a:br>
              <a:rPr lang="en-US" sz="1800">
                <a:effectLst/>
              </a:rPr>
            </a:br>
            <a:r>
              <a:rPr lang="en-US" sz="1800">
                <a:effectLst/>
              </a:rPr>
              <a:t>	King's College London (2019) Skills that meet the needs of all WHO access healthcare: Why nursing..., King's College London. King's College London. Available at: https://www.kcl.ac.uk/news/why-nursing-higher-education-is-essential (Accessed: March 14, 2023). </a:t>
            </a:r>
            <a:br>
              <a:rPr lang="en-US" sz="1800">
                <a:effectLst/>
              </a:rPr>
            </a:br>
            <a:br>
              <a:rPr lang="en-US" sz="1800">
                <a:effectLst/>
              </a:rPr>
            </a:br>
            <a:br>
              <a:rPr lang="en-US" sz="1800">
                <a:effectLst/>
              </a:rPr>
            </a:br>
            <a:br>
              <a:rPr lang="en-US" sz="1800"/>
            </a:br>
            <a:br>
              <a:rPr lang="en-US" sz="1800"/>
            </a:br>
            <a:endParaRPr lang="en-US" sz="1800"/>
          </a:p>
        </p:txBody>
      </p:sp>
      <p:sp>
        <p:nvSpPr>
          <p:cNvPr id="3" name="Text Placeholder 2">
            <a:extLst>
              <a:ext uri="{FF2B5EF4-FFF2-40B4-BE49-F238E27FC236}">
                <a16:creationId xmlns:a16="http://schemas.microsoft.com/office/drawing/2014/main" id="{A1A37581-E1C5-B39F-C6A6-AEF733ED87E8}"/>
              </a:ext>
            </a:extLst>
          </p:cNvPr>
          <p:cNvSpPr>
            <a:spLocks noGrp="1"/>
          </p:cNvSpPr>
          <p:nvPr>
            <p:ph type="body" idx="1"/>
          </p:nvPr>
        </p:nvSpPr>
        <p:spPr>
          <a:xfrm>
            <a:off x="2865118" y="1142999"/>
            <a:ext cx="7604761" cy="1054383"/>
          </a:xfrm>
        </p:spPr>
        <p:txBody>
          <a:bodyPr vert="horz" lIns="91440" tIns="45720" rIns="91440" bIns="45720" rtlCol="0" anchor="b">
            <a:normAutofit/>
          </a:bodyPr>
          <a:lstStyle/>
          <a:p>
            <a:pPr>
              <a:lnSpc>
                <a:spcPct val="100000"/>
              </a:lnSpc>
            </a:pPr>
            <a:r>
              <a:rPr lang="en-US" sz="2200" b="1"/>
              <a:t>References</a:t>
            </a:r>
          </a:p>
        </p:txBody>
      </p:sp>
      <p:cxnSp>
        <p:nvCxnSpPr>
          <p:cNvPr id="14" name="Straight Connector 13">
            <a:extLst>
              <a:ext uri="{FF2B5EF4-FFF2-40B4-BE49-F238E27FC236}">
                <a16:creationId xmlns:a16="http://schemas.microsoft.com/office/drawing/2014/main" id="{DE3FB7FD-3883-4AFF-8349-2E3BBDA714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65120" y="2519131"/>
            <a:ext cx="9326880" cy="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B3BE00DD-5F52-49B1-A83B-F2E555AC5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209775108"/>
      </p:ext>
    </p:extLst>
  </p:cSld>
  <p:clrMapOvr>
    <a:masterClrMapping/>
  </p:clrMapOvr>
</p:sld>
</file>

<file path=ppt/theme/theme1.xml><?xml version="1.0" encoding="utf-8"?>
<a:theme xmlns:a="http://schemas.openxmlformats.org/drawingml/2006/main" name="Headlines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5" ma:contentTypeDescription="Create a new document." ma:contentTypeScope="" ma:versionID="eb6c91459b652b67a75aad22e3702e76">
  <xsd:schema xmlns:xsd="http://www.w3.org/2001/XMLSchema" xmlns:xs="http://www.w3.org/2001/XMLSchema" xmlns:p="http://schemas.microsoft.com/office/2006/metadata/properties" xmlns:ns3="01059ada-d055-41df-ae87-635bd8b92658" xmlns:ns4="5c225c8a-d58b-4f92-9659-fc93657787ef" targetNamespace="http://schemas.microsoft.com/office/2006/metadata/properties" ma:root="true" ma:fieldsID="014b1a50303f10e42cf6f956bd24ab50" ns3:_="" ns4:_="">
    <xsd:import namespace="01059ada-d055-41df-ae87-635bd8b92658"/>
    <xsd:import namespace="5c225c8a-d58b-4f92-9659-fc93657787e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A7950F6-DCE5-4D5B-B209-C9561E30A8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059ada-d055-41df-ae87-635bd8b92658"/>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80AA08-86B7-4179-AFD3-01981E892372}">
  <ds:schemaRefs>
    <ds:schemaRef ds:uri="http://schemas.microsoft.com/sharepoint/v3/contenttype/forms"/>
  </ds:schemaRefs>
</ds:datastoreItem>
</file>

<file path=customXml/itemProps3.xml><?xml version="1.0" encoding="utf-8"?>
<ds:datastoreItem xmlns:ds="http://schemas.openxmlformats.org/officeDocument/2006/customXml" ds:itemID="{36CCC4B8-7019-4C02-A1C2-CDB29A9E79DC}">
  <ds:schemaRefs>
    <ds:schemaRef ds:uri="5c225c8a-d58b-4f92-9659-fc93657787ef"/>
    <ds:schemaRef ds:uri="01059ada-d055-41df-ae87-635bd8b92658"/>
    <ds:schemaRef ds:uri="http://schemas.microsoft.com/office/2006/documentManagement/types"/>
    <ds:schemaRef ds:uri="http://purl.org/dc/elements/1.1/"/>
    <ds:schemaRef ds:uri="http://purl.org/dc/terms/"/>
    <ds:schemaRef ds:uri="http://schemas.openxmlformats.org/package/2006/metadata/core-properties"/>
    <ds:schemaRef ds:uri="http://www.w3.org/XML/1998/namespace"/>
    <ds:schemaRef ds:uri="http://schemas.microsoft.com/office/infopath/2007/PartnerControl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49</TotalTime>
  <Words>352</Words>
  <Application>Microsoft Office PowerPoint</Application>
  <PresentationFormat>Widescreen</PresentationFormat>
  <Paragraphs>22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Avenir Next LT Pro</vt:lpstr>
      <vt:lpstr>Sitka Banner</vt:lpstr>
      <vt:lpstr>HeadlinesVTI</vt:lpstr>
      <vt:lpstr>WORKING IN TEAMS</vt:lpstr>
      <vt:lpstr> Maintaining lines of communication and developing good relations with co-workers is one of the most important principles of working in health and social care. -mutual trust -effective communication -improve productivity  </vt:lpstr>
      <vt:lpstr>    In my belief Health and Social Care is based on teamwork. It helps solve problems, support and educate co-workers based on the experience gone through and sharing the knowledge gained from it. Load of work can be shifted onto teams and handled more efficiently.   Team working help to built trust in between workers so needed in the Health and Social Care environment.</vt:lpstr>
      <vt:lpstr> Dementia patient carer called in sick, however the replecment has not be arranged due to lack of communication between the teams, what resulted in patient’s wellness being compromised.  </vt:lpstr>
      <vt:lpstr> The ability to working teams has been crucial part of Health and Social Care. It can only take effort to all of us together to bring an excellent and sufficient help to anyone who needs us and rely on the knowledge and empathy of all social workers. </vt:lpstr>
      <vt:lpstr>  Abrahms, S. (no date) Group homes offer alternative to Assisted Living, AARP. Available at: https://www.aarp.org/caregiving/basics/info-2020/group-homes.html (Accessed: March 14, 2023).    King's College London (2019) Skills that meet the needs of all WHO access healthcare: Why nursing..., King's College London. King's College London. Available at: https://www.kcl.ac.uk/news/why-nursing-higher-education-is-essential (Accessed: March 14, 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dc:title>
  <dc:creator>Andreea Dascalu (2130822)</dc:creator>
  <cp:lastModifiedBy>Andreea</cp:lastModifiedBy>
  <cp:revision>2</cp:revision>
  <dcterms:created xsi:type="dcterms:W3CDTF">2023-03-14T21:24:54Z</dcterms:created>
  <dcterms:modified xsi:type="dcterms:W3CDTF">2023-03-14T22:14:11Z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