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handoutMasterIdLst>
    <p:handoutMasterId r:id="rId18"/>
  </p:handoutMasterIdLst>
  <p:sldIdLst>
    <p:sldId id="256" r:id="rId2"/>
    <p:sldId id="257" r:id="rId3"/>
    <p:sldId id="258" r:id="rId4"/>
    <p:sldId id="260" r:id="rId5"/>
    <p:sldId id="265" r:id="rId6"/>
    <p:sldId id="261" r:id="rId7"/>
    <p:sldId id="262" r:id="rId8"/>
    <p:sldId id="263" r:id="rId9"/>
    <p:sldId id="264" r:id="rId10"/>
    <p:sldId id="270" r:id="rId11"/>
    <p:sldId id="269" r:id="rId12"/>
    <p:sldId id="266" r:id="rId13"/>
    <p:sldId id="267" r:id="rId14"/>
    <p:sldId id="271" r:id="rId15"/>
    <p:sldId id="268" r:id="rId16"/>
  </p:sldIdLst>
  <p:sldSz cx="9144000" cy="6858000" type="screen4x3"/>
  <p:notesSz cx="6761163"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29837" cy="497126"/>
          </a:xfrm>
          <a:prstGeom prst="rect">
            <a:avLst/>
          </a:prstGeom>
        </p:spPr>
        <p:txBody>
          <a:bodyPr vert="horz" lIns="91614" tIns="45807" rIns="91614" bIns="45807" rtlCol="0"/>
          <a:lstStyle>
            <a:lvl1pPr algn="l">
              <a:defRPr sz="1200"/>
            </a:lvl1pPr>
          </a:lstStyle>
          <a:p>
            <a:endParaRPr lang="en-GB"/>
          </a:p>
        </p:txBody>
      </p:sp>
      <p:sp>
        <p:nvSpPr>
          <p:cNvPr id="3" name="Date Placeholder 2"/>
          <p:cNvSpPr>
            <a:spLocks noGrp="1"/>
          </p:cNvSpPr>
          <p:nvPr>
            <p:ph type="dt" sz="quarter" idx="1"/>
          </p:nvPr>
        </p:nvSpPr>
        <p:spPr>
          <a:xfrm>
            <a:off x="3829762" y="0"/>
            <a:ext cx="2929837" cy="497126"/>
          </a:xfrm>
          <a:prstGeom prst="rect">
            <a:avLst/>
          </a:prstGeom>
        </p:spPr>
        <p:txBody>
          <a:bodyPr vert="horz" lIns="91614" tIns="45807" rIns="91614" bIns="45807" rtlCol="0"/>
          <a:lstStyle>
            <a:lvl1pPr algn="r">
              <a:defRPr sz="1200"/>
            </a:lvl1pPr>
          </a:lstStyle>
          <a:p>
            <a:fld id="{D474E930-FA43-40F6-A42A-90AAEA7220AB}" type="datetimeFigureOut">
              <a:rPr lang="en-GB" smtClean="0"/>
              <a:pPr/>
              <a:t>29/07/2020</a:t>
            </a:fld>
            <a:endParaRPr lang="en-GB"/>
          </a:p>
        </p:txBody>
      </p:sp>
      <p:sp>
        <p:nvSpPr>
          <p:cNvPr id="4" name="Footer Placeholder 3"/>
          <p:cNvSpPr>
            <a:spLocks noGrp="1"/>
          </p:cNvSpPr>
          <p:nvPr>
            <p:ph type="ftr" sz="quarter" idx="2"/>
          </p:nvPr>
        </p:nvSpPr>
        <p:spPr>
          <a:xfrm>
            <a:off x="1" y="9443661"/>
            <a:ext cx="2929837" cy="497126"/>
          </a:xfrm>
          <a:prstGeom prst="rect">
            <a:avLst/>
          </a:prstGeom>
        </p:spPr>
        <p:txBody>
          <a:bodyPr vert="horz" lIns="91614" tIns="45807" rIns="91614" bIns="45807" rtlCol="0" anchor="b"/>
          <a:lstStyle>
            <a:lvl1pPr algn="l">
              <a:defRPr sz="1200"/>
            </a:lvl1pPr>
          </a:lstStyle>
          <a:p>
            <a:endParaRPr lang="en-GB"/>
          </a:p>
        </p:txBody>
      </p:sp>
      <p:sp>
        <p:nvSpPr>
          <p:cNvPr id="5" name="Slide Number Placeholder 4"/>
          <p:cNvSpPr>
            <a:spLocks noGrp="1"/>
          </p:cNvSpPr>
          <p:nvPr>
            <p:ph type="sldNum" sz="quarter" idx="3"/>
          </p:nvPr>
        </p:nvSpPr>
        <p:spPr>
          <a:xfrm>
            <a:off x="3829762" y="9443661"/>
            <a:ext cx="2929837" cy="497126"/>
          </a:xfrm>
          <a:prstGeom prst="rect">
            <a:avLst/>
          </a:prstGeom>
        </p:spPr>
        <p:txBody>
          <a:bodyPr vert="horz" lIns="91614" tIns="45807" rIns="91614" bIns="45807" rtlCol="0" anchor="b"/>
          <a:lstStyle>
            <a:lvl1pPr algn="r">
              <a:defRPr sz="1200"/>
            </a:lvl1pPr>
          </a:lstStyle>
          <a:p>
            <a:fld id="{1CF7AAAF-DEFB-4904-A4DB-9773F0448ADC}" type="slidenum">
              <a:rPr lang="en-GB" smtClean="0"/>
              <a:pPr/>
              <a:t>‹#›</a:t>
            </a:fld>
            <a:endParaRPr lang="en-GB"/>
          </a:p>
        </p:txBody>
      </p:sp>
    </p:spTree>
    <p:extLst>
      <p:ext uri="{BB962C8B-B14F-4D97-AF65-F5344CB8AC3E}">
        <p14:creationId xmlns:p14="http://schemas.microsoft.com/office/powerpoint/2010/main" val="2924204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29837" cy="497126"/>
          </a:xfrm>
          <a:prstGeom prst="rect">
            <a:avLst/>
          </a:prstGeom>
        </p:spPr>
        <p:txBody>
          <a:bodyPr vert="horz" lIns="91614" tIns="45807" rIns="91614" bIns="45807" rtlCol="0"/>
          <a:lstStyle>
            <a:lvl1pPr algn="l">
              <a:defRPr sz="1200"/>
            </a:lvl1pPr>
          </a:lstStyle>
          <a:p>
            <a:endParaRPr lang="en-GB"/>
          </a:p>
        </p:txBody>
      </p:sp>
      <p:sp>
        <p:nvSpPr>
          <p:cNvPr id="3" name="Date Placeholder 2"/>
          <p:cNvSpPr>
            <a:spLocks noGrp="1"/>
          </p:cNvSpPr>
          <p:nvPr>
            <p:ph type="dt" idx="1"/>
          </p:nvPr>
        </p:nvSpPr>
        <p:spPr>
          <a:xfrm>
            <a:off x="3829762" y="0"/>
            <a:ext cx="2929837" cy="497126"/>
          </a:xfrm>
          <a:prstGeom prst="rect">
            <a:avLst/>
          </a:prstGeom>
        </p:spPr>
        <p:txBody>
          <a:bodyPr vert="horz" lIns="91614" tIns="45807" rIns="91614" bIns="45807" rtlCol="0"/>
          <a:lstStyle>
            <a:lvl1pPr algn="r">
              <a:defRPr sz="1200"/>
            </a:lvl1pPr>
          </a:lstStyle>
          <a:p>
            <a:fld id="{616DB17A-8D88-4EBA-B0F5-50361AB2D78B}" type="datetimeFigureOut">
              <a:rPr lang="en-GB" smtClean="0"/>
              <a:pPr/>
              <a:t>29/07/2020</a:t>
            </a:fld>
            <a:endParaRPr lang="en-GB"/>
          </a:p>
        </p:txBody>
      </p:sp>
      <p:sp>
        <p:nvSpPr>
          <p:cNvPr id="4" name="Slide Image Placeholder 3"/>
          <p:cNvSpPr>
            <a:spLocks noGrp="1" noRot="1" noChangeAspect="1"/>
          </p:cNvSpPr>
          <p:nvPr>
            <p:ph type="sldImg" idx="2"/>
          </p:nvPr>
        </p:nvSpPr>
        <p:spPr>
          <a:xfrm>
            <a:off x="895350" y="746125"/>
            <a:ext cx="4970463" cy="3729038"/>
          </a:xfrm>
          <a:prstGeom prst="rect">
            <a:avLst/>
          </a:prstGeom>
          <a:noFill/>
          <a:ln w="12700">
            <a:solidFill>
              <a:prstClr val="black"/>
            </a:solidFill>
          </a:ln>
        </p:spPr>
        <p:txBody>
          <a:bodyPr vert="horz" lIns="91614" tIns="45807" rIns="91614" bIns="45807" rtlCol="0" anchor="ctr"/>
          <a:lstStyle/>
          <a:p>
            <a:endParaRPr lang="en-GB"/>
          </a:p>
        </p:txBody>
      </p:sp>
      <p:sp>
        <p:nvSpPr>
          <p:cNvPr id="5" name="Notes Placeholder 4"/>
          <p:cNvSpPr>
            <a:spLocks noGrp="1"/>
          </p:cNvSpPr>
          <p:nvPr>
            <p:ph type="body" sz="quarter" idx="3"/>
          </p:nvPr>
        </p:nvSpPr>
        <p:spPr>
          <a:xfrm>
            <a:off x="676117" y="4722695"/>
            <a:ext cx="5408930" cy="4474131"/>
          </a:xfrm>
          <a:prstGeom prst="rect">
            <a:avLst/>
          </a:prstGeom>
        </p:spPr>
        <p:txBody>
          <a:bodyPr vert="horz" lIns="91614" tIns="45807" rIns="91614" bIns="45807"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1" y="9443661"/>
            <a:ext cx="2929837" cy="497126"/>
          </a:xfrm>
          <a:prstGeom prst="rect">
            <a:avLst/>
          </a:prstGeom>
        </p:spPr>
        <p:txBody>
          <a:bodyPr vert="horz" lIns="91614" tIns="45807" rIns="91614" bIns="45807" rtlCol="0" anchor="b"/>
          <a:lstStyle>
            <a:lvl1pPr algn="l">
              <a:defRPr sz="1200"/>
            </a:lvl1pPr>
          </a:lstStyle>
          <a:p>
            <a:endParaRPr lang="en-GB"/>
          </a:p>
        </p:txBody>
      </p:sp>
      <p:sp>
        <p:nvSpPr>
          <p:cNvPr id="7" name="Slide Number Placeholder 6"/>
          <p:cNvSpPr>
            <a:spLocks noGrp="1"/>
          </p:cNvSpPr>
          <p:nvPr>
            <p:ph type="sldNum" sz="quarter" idx="5"/>
          </p:nvPr>
        </p:nvSpPr>
        <p:spPr>
          <a:xfrm>
            <a:off x="3829762" y="9443661"/>
            <a:ext cx="2929837" cy="497126"/>
          </a:xfrm>
          <a:prstGeom prst="rect">
            <a:avLst/>
          </a:prstGeom>
        </p:spPr>
        <p:txBody>
          <a:bodyPr vert="horz" lIns="91614" tIns="45807" rIns="91614" bIns="45807" rtlCol="0" anchor="b"/>
          <a:lstStyle>
            <a:lvl1pPr algn="r">
              <a:defRPr sz="1200"/>
            </a:lvl1pPr>
          </a:lstStyle>
          <a:p>
            <a:fld id="{AABE919A-1FB7-4946-A50F-589310880AA7}" type="slidenum">
              <a:rPr lang="en-GB" smtClean="0"/>
              <a:pPr/>
              <a:t>‹#›</a:t>
            </a:fld>
            <a:endParaRPr lang="en-GB"/>
          </a:p>
        </p:txBody>
      </p:sp>
    </p:spTree>
    <p:extLst>
      <p:ext uri="{BB962C8B-B14F-4D97-AF65-F5344CB8AC3E}">
        <p14:creationId xmlns:p14="http://schemas.microsoft.com/office/powerpoint/2010/main" val="15077268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6" name="Rectangle 2"/>
          <p:cNvSpPr>
            <a:spLocks noGrp="1" noRot="1" noChangeAspect="1" noChangeArrowheads="1" noTextEdit="1"/>
          </p:cNvSpPr>
          <p:nvPr>
            <p:ph type="sldImg"/>
          </p:nvPr>
        </p:nvSpPr>
        <p:spPr>
          <a:xfrm>
            <a:off x="904875" y="752475"/>
            <a:ext cx="4951413" cy="3714750"/>
          </a:xfrm>
          <a:ln cap="flat"/>
        </p:spPr>
      </p:sp>
      <p:sp>
        <p:nvSpPr>
          <p:cNvPr id="292867" name="Rectangle 3"/>
          <p:cNvSpPr>
            <a:spLocks noGrp="1" noChangeArrowheads="1"/>
          </p:cNvSpPr>
          <p:nvPr>
            <p:ph type="body" idx="1"/>
          </p:nvPr>
        </p:nvSpPr>
        <p:spPr>
          <a:ln/>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F75345B-4FE0-41AA-B679-B38BE302476F}" type="datetime1">
              <a:rPr lang="en-GB" smtClean="0"/>
              <a:pPr/>
              <a:t>29/07/2020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DCA9245-8671-489C-A13F-8535CE085DA6}" type="datetime1">
              <a:rPr lang="en-GB" smtClean="0"/>
              <a:pPr/>
              <a:t>29/07/2020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68E993-7CFF-40B7-80CA-691DFAB90352}" type="datetime1">
              <a:rPr lang="en-GB" smtClean="0"/>
              <a:pPr/>
              <a:t>29/07/2020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B43D106-46C6-4BD1-8925-B103CD86A1A6}" type="datetime1">
              <a:rPr lang="en-GB" smtClean="0"/>
              <a:pPr/>
              <a:t>29/07/2020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8804CB6-6550-4180-B86F-0BAB28A48B0A}" type="datetime1">
              <a:rPr lang="en-GB" smtClean="0"/>
              <a:pPr/>
              <a:t>29/07/2020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F779777-9CD6-46A1-85E7-EC7EF845F0E5}" type="datetime1">
              <a:rPr lang="en-GB" smtClean="0"/>
              <a:pPr/>
              <a:t>29/07/2020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D18679-11A5-481D-8A18-DB918657E446}" type="datetime1">
              <a:rPr lang="en-GB" smtClean="0"/>
              <a:pPr/>
              <a:t>29/07/2020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82169CE-B147-455A-9854-FD8620784F2F}" type="datetime1">
              <a:rPr lang="en-GB" smtClean="0"/>
              <a:pPr/>
              <a:t>29/07/2020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6FEB40-8B17-4356-911D-91B19046E75F}" type="datetime1">
              <a:rPr lang="en-GB" smtClean="0"/>
              <a:pPr/>
              <a:t>29/07/2020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E1C85EA-23E9-456F-A78C-6EE5D6709FC7}" type="datetime1">
              <a:rPr lang="en-GB" smtClean="0"/>
              <a:pPr/>
              <a:t>29/07/2020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366F7F3-1228-4002-BF04-5F7D1F54078D}" type="datetime1">
              <a:rPr lang="en-GB" smtClean="0"/>
              <a:pPr/>
              <a:t>29/07/2020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337B528-879C-4EFC-BF0F-F5B7B06B1367}"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C5338-D235-48C7-9456-35B73F6C0AEC}" type="datetime1">
              <a:rPr lang="en-GB" smtClean="0"/>
              <a:pPr/>
              <a:t>29/07/2020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37B528-879C-4EFC-BF0F-F5B7B06B136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4000" dirty="0" smtClean="0">
                <a:latin typeface="Comic Sans MS" pitchFamily="66" charset="0"/>
              </a:rPr>
              <a:t>Strategy – An Overview</a:t>
            </a:r>
            <a:endParaRPr lang="en-GB" sz="4000" dirty="0">
              <a:latin typeface="Comic Sans MS" pitchFamily="66" charset="0"/>
            </a:endParaRPr>
          </a:p>
        </p:txBody>
      </p:sp>
      <p:sp>
        <p:nvSpPr>
          <p:cNvPr id="3" name="Subtitle 2"/>
          <p:cNvSpPr>
            <a:spLocks noGrp="1"/>
          </p:cNvSpPr>
          <p:nvPr>
            <p:ph type="subTitle" idx="1"/>
          </p:nvPr>
        </p:nvSpPr>
        <p:spPr/>
        <p:txBody>
          <a:bodyPr/>
          <a:lstStyle/>
          <a:p>
            <a:r>
              <a:rPr lang="en-GB" dirty="0" smtClean="0">
                <a:solidFill>
                  <a:schemeClr val="tx1"/>
                </a:solidFill>
                <a:latin typeface="Comic Sans MS" pitchFamily="66" charset="0"/>
              </a:rPr>
              <a:t>Glenn </a:t>
            </a:r>
            <a:r>
              <a:rPr lang="en-GB" dirty="0" err="1" smtClean="0">
                <a:solidFill>
                  <a:schemeClr val="tx1"/>
                </a:solidFill>
                <a:latin typeface="Comic Sans MS" pitchFamily="66" charset="0"/>
              </a:rPr>
              <a:t>Behenna</a:t>
            </a:r>
            <a:endParaRPr lang="en-GB" dirty="0">
              <a:solidFill>
                <a:schemeClr val="tx1"/>
              </a:solidFill>
              <a:latin typeface="Comic Sans MS" pitchFamily="66" charset="0"/>
            </a:endParaRPr>
          </a:p>
        </p:txBody>
      </p:sp>
      <p:sp>
        <p:nvSpPr>
          <p:cNvPr id="4" name="Slide Number Placeholder 3"/>
          <p:cNvSpPr>
            <a:spLocks noGrp="1"/>
          </p:cNvSpPr>
          <p:nvPr>
            <p:ph type="sldNum" sz="quarter" idx="12"/>
          </p:nvPr>
        </p:nvSpPr>
        <p:spPr/>
        <p:txBody>
          <a:bodyPr/>
          <a:lstStyle/>
          <a:p>
            <a:fld id="{C337B528-879C-4EFC-BF0F-F5B7B06B1367}" type="slidenum">
              <a:rPr lang="en-GB" smtClean="0"/>
              <a:pPr/>
              <a:t>1</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ormAutofit/>
          </a:bodyPr>
          <a:lstStyle/>
          <a:p>
            <a:r>
              <a:rPr lang="en-US" sz="4000" dirty="0" smtClean="0">
                <a:latin typeface="Comic Sans MS" pitchFamily="66" charset="0"/>
              </a:rPr>
              <a:t>Vocabulary of Strategy</a:t>
            </a:r>
            <a:endParaRPr lang="en-GB" sz="4000" dirty="0">
              <a:latin typeface="Comic Sans MS" pitchFamily="66" charset="0"/>
            </a:endParaRPr>
          </a:p>
        </p:txBody>
      </p:sp>
      <p:sp>
        <p:nvSpPr>
          <p:cNvPr id="7" name="Content Placeholder 6"/>
          <p:cNvSpPr>
            <a:spLocks noGrp="1"/>
          </p:cNvSpPr>
          <p:nvPr>
            <p:ph idx="1"/>
          </p:nvPr>
        </p:nvSpPr>
        <p:spPr/>
        <p:txBody>
          <a:bodyPr>
            <a:normAutofit/>
          </a:bodyPr>
          <a:lstStyle/>
          <a:p>
            <a:r>
              <a:rPr lang="en-US" sz="2800" dirty="0" smtClean="0">
                <a:latin typeface="Comic Sans MS" pitchFamily="66" charset="0"/>
              </a:rPr>
              <a:t>Vision.</a:t>
            </a:r>
          </a:p>
          <a:p>
            <a:r>
              <a:rPr lang="en-US" sz="2800" dirty="0" smtClean="0">
                <a:latin typeface="Comic Sans MS" pitchFamily="66" charset="0"/>
              </a:rPr>
              <a:t>Mission.</a:t>
            </a:r>
          </a:p>
          <a:p>
            <a:r>
              <a:rPr lang="en-US" sz="2800" dirty="0" smtClean="0">
                <a:latin typeface="Comic Sans MS" pitchFamily="66" charset="0"/>
              </a:rPr>
              <a:t>Goal. </a:t>
            </a:r>
          </a:p>
          <a:p>
            <a:r>
              <a:rPr lang="en-US" sz="2800" dirty="0" smtClean="0">
                <a:latin typeface="Comic Sans MS" pitchFamily="66" charset="0"/>
              </a:rPr>
              <a:t>Objectives.</a:t>
            </a:r>
          </a:p>
          <a:p>
            <a:r>
              <a:rPr lang="en-US" sz="2800" dirty="0" smtClean="0">
                <a:latin typeface="Comic Sans MS" pitchFamily="66" charset="0"/>
              </a:rPr>
              <a:t>Strategic capability.</a:t>
            </a:r>
          </a:p>
          <a:p>
            <a:r>
              <a:rPr lang="en-US" sz="2800" dirty="0" smtClean="0">
                <a:latin typeface="Comic Sans MS" pitchFamily="66" charset="0"/>
              </a:rPr>
              <a:t>Strategies.</a:t>
            </a:r>
          </a:p>
          <a:p>
            <a:r>
              <a:rPr lang="en-US" sz="2800" dirty="0" smtClean="0">
                <a:latin typeface="Comic Sans MS" pitchFamily="66" charset="0"/>
              </a:rPr>
              <a:t>Business model.</a:t>
            </a:r>
          </a:p>
          <a:p>
            <a:r>
              <a:rPr lang="en-US" sz="2800" dirty="0" smtClean="0">
                <a:latin typeface="Comic Sans MS" pitchFamily="66" charset="0"/>
              </a:rPr>
              <a:t>Control.</a:t>
            </a:r>
          </a:p>
          <a:p>
            <a:endParaRPr lang="en-GB" dirty="0"/>
          </a:p>
        </p:txBody>
      </p:sp>
      <p:sp>
        <p:nvSpPr>
          <p:cNvPr id="5" name="Slide Number Placeholder 4"/>
          <p:cNvSpPr>
            <a:spLocks noGrp="1"/>
          </p:cNvSpPr>
          <p:nvPr>
            <p:ph type="sldNum" sz="quarter" idx="12"/>
          </p:nvPr>
        </p:nvSpPr>
        <p:spPr/>
        <p:txBody>
          <a:bodyPr/>
          <a:lstStyle/>
          <a:p>
            <a:fld id="{0EC2B28F-8E3F-46A8-B70B-3560BAE4C4CA}" type="slidenum">
              <a:rPr lang="en-GB" smtClean="0"/>
              <a:pPr/>
              <a:t>2</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0-#ppt_w/2"/>
                                          </p:val>
                                        </p:tav>
                                        <p:tav tm="100000">
                                          <p:val>
                                            <p:strVal val="#ppt_x"/>
                                          </p:val>
                                        </p:tav>
                                      </p:tavLst>
                                    </p:anim>
                                    <p:anim calcmode="lin" valueType="num">
                                      <p:cBhvr additive="base">
                                        <p:cTn id="8" dur="1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 calcmode="lin" valueType="num">
                                      <p:cBhvr additive="base">
                                        <p:cTn id="11" dur="1000" fill="hold"/>
                                        <p:tgtEl>
                                          <p:spTgt spid="7">
                                            <p:txEl>
                                              <p:pRg st="1" end="1"/>
                                            </p:txEl>
                                          </p:spTgt>
                                        </p:tgtEl>
                                        <p:attrNameLst>
                                          <p:attrName>ppt_x</p:attrName>
                                        </p:attrNameLst>
                                      </p:cBhvr>
                                      <p:tavLst>
                                        <p:tav tm="0">
                                          <p:val>
                                            <p:strVal val="0-#ppt_w/2"/>
                                          </p:val>
                                        </p:tav>
                                        <p:tav tm="100000">
                                          <p:val>
                                            <p:strVal val="#ppt_x"/>
                                          </p:val>
                                        </p:tav>
                                      </p:tavLst>
                                    </p:anim>
                                    <p:anim calcmode="lin" valueType="num">
                                      <p:cBhvr additive="base">
                                        <p:cTn id="12" dur="1000" fill="hold"/>
                                        <p:tgtEl>
                                          <p:spTgt spid="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anim calcmode="lin" valueType="num">
                                      <p:cBhvr additive="base">
                                        <p:cTn id="15" dur="1000" fill="hold"/>
                                        <p:tgtEl>
                                          <p:spTgt spid="7">
                                            <p:txEl>
                                              <p:pRg st="0" end="0"/>
                                            </p:txEl>
                                          </p:spTgt>
                                        </p:tgtEl>
                                        <p:attrNameLst>
                                          <p:attrName>ppt_x</p:attrName>
                                        </p:attrNameLst>
                                      </p:cBhvr>
                                      <p:tavLst>
                                        <p:tav tm="0">
                                          <p:val>
                                            <p:strVal val="0-#ppt_w/2"/>
                                          </p:val>
                                        </p:tav>
                                        <p:tav tm="100000">
                                          <p:val>
                                            <p:strVal val="#ppt_x"/>
                                          </p:val>
                                        </p:tav>
                                      </p:tavLst>
                                    </p:anim>
                                    <p:anim calcmode="lin" valueType="num">
                                      <p:cBhvr additive="base">
                                        <p:cTn id="16" dur="1000" fill="hold"/>
                                        <p:tgtEl>
                                          <p:spTgt spid="7">
                                            <p:txEl>
                                              <p:pRg st="0" end="0"/>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1000" fill="hold"/>
                                        <p:tgtEl>
                                          <p:spTgt spid="7">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7">
                                            <p:txEl>
                                              <p:pRg st="2" end="2"/>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 calcmode="lin" valueType="num">
                                      <p:cBhvr additive="base">
                                        <p:cTn id="23" dur="1000" fill="hold"/>
                                        <p:tgtEl>
                                          <p:spTgt spid="7">
                                            <p:txEl>
                                              <p:pRg st="3" end="3"/>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7">
                                            <p:txEl>
                                              <p:pRg st="3" end="3"/>
                                            </p:txEl>
                                          </p:spTgt>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 calcmode="lin" valueType="num">
                                      <p:cBhvr additive="base">
                                        <p:cTn id="27" dur="1000" fill="hold"/>
                                        <p:tgtEl>
                                          <p:spTgt spid="7">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7">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7">
                                            <p:txEl>
                                              <p:pRg st="5" end="5"/>
                                            </p:txEl>
                                          </p:spTgt>
                                        </p:tgtEl>
                                        <p:attrNameLst>
                                          <p:attrName>style.visibility</p:attrName>
                                        </p:attrNameLst>
                                      </p:cBhvr>
                                      <p:to>
                                        <p:strVal val="visible"/>
                                      </p:to>
                                    </p:set>
                                    <p:anim calcmode="lin" valueType="num">
                                      <p:cBhvr additive="base">
                                        <p:cTn id="31" dur="1000" fill="hold"/>
                                        <p:tgtEl>
                                          <p:spTgt spid="7">
                                            <p:txEl>
                                              <p:pRg st="5" end="5"/>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7">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7">
                                            <p:txEl>
                                              <p:pRg st="6" end="6"/>
                                            </p:txEl>
                                          </p:spTgt>
                                        </p:tgtEl>
                                        <p:attrNameLst>
                                          <p:attrName>style.visibility</p:attrName>
                                        </p:attrNameLst>
                                      </p:cBhvr>
                                      <p:to>
                                        <p:strVal val="visible"/>
                                      </p:to>
                                    </p:set>
                                    <p:anim calcmode="lin" valueType="num">
                                      <p:cBhvr additive="base">
                                        <p:cTn id="35" dur="1000" fill="hold"/>
                                        <p:tgtEl>
                                          <p:spTgt spid="7">
                                            <p:txEl>
                                              <p:pRg st="6" end="6"/>
                                            </p:txEl>
                                          </p:spTgt>
                                        </p:tgtEl>
                                        <p:attrNameLst>
                                          <p:attrName>ppt_x</p:attrName>
                                        </p:attrNameLst>
                                      </p:cBhvr>
                                      <p:tavLst>
                                        <p:tav tm="0">
                                          <p:val>
                                            <p:strVal val="0-#ppt_w/2"/>
                                          </p:val>
                                        </p:tav>
                                        <p:tav tm="100000">
                                          <p:val>
                                            <p:strVal val="#ppt_x"/>
                                          </p:val>
                                        </p:tav>
                                      </p:tavLst>
                                    </p:anim>
                                    <p:anim calcmode="lin" valueType="num">
                                      <p:cBhvr additive="base">
                                        <p:cTn id="36" dur="1000" fill="hold"/>
                                        <p:tgtEl>
                                          <p:spTgt spid="7">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7">
                                            <p:txEl>
                                              <p:pRg st="7" end="7"/>
                                            </p:txEl>
                                          </p:spTgt>
                                        </p:tgtEl>
                                        <p:attrNameLst>
                                          <p:attrName>style.visibility</p:attrName>
                                        </p:attrNameLst>
                                      </p:cBhvr>
                                      <p:to>
                                        <p:strVal val="visible"/>
                                      </p:to>
                                    </p:set>
                                    <p:anim calcmode="lin" valueType="num">
                                      <p:cBhvr additive="base">
                                        <p:cTn id="39" dur="1000" fill="hold"/>
                                        <p:tgtEl>
                                          <p:spTgt spid="7">
                                            <p:txEl>
                                              <p:pRg st="7" end="7"/>
                                            </p:txEl>
                                          </p:spTgt>
                                        </p:tgtEl>
                                        <p:attrNameLst>
                                          <p:attrName>ppt_x</p:attrName>
                                        </p:attrNameLst>
                                      </p:cBhvr>
                                      <p:tavLst>
                                        <p:tav tm="0">
                                          <p:val>
                                            <p:strVal val="0-#ppt_w/2"/>
                                          </p:val>
                                        </p:tav>
                                        <p:tav tm="100000">
                                          <p:val>
                                            <p:strVal val="#ppt_x"/>
                                          </p:val>
                                        </p:tav>
                                      </p:tavLst>
                                    </p:anim>
                                    <p:anim calcmode="lin" valueType="num">
                                      <p:cBhvr additive="base">
                                        <p:cTn id="40" dur="1000" fill="hold"/>
                                        <p:tgtEl>
                                          <p:spTgt spid="7">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omic Sans MS" pitchFamily="66" charset="0"/>
              </a:rPr>
              <a:t>Vocabulary of Strategy</a:t>
            </a:r>
            <a:endParaRPr lang="en-GB" dirty="0"/>
          </a:p>
        </p:txBody>
      </p:sp>
      <p:sp>
        <p:nvSpPr>
          <p:cNvPr id="4" name="Slide Number Placeholder 3"/>
          <p:cNvSpPr>
            <a:spLocks noGrp="1"/>
          </p:cNvSpPr>
          <p:nvPr>
            <p:ph type="sldNum" sz="quarter" idx="12"/>
          </p:nvPr>
        </p:nvSpPr>
        <p:spPr>
          <a:xfrm>
            <a:off x="4427984" y="6237313"/>
            <a:ext cx="4258816" cy="432048"/>
          </a:xfrm>
        </p:spPr>
        <p:txBody>
          <a:bodyPr/>
          <a:lstStyle/>
          <a:p>
            <a:pPr algn="l"/>
            <a:r>
              <a:rPr lang="en-GB" b="1" dirty="0" smtClean="0">
                <a:solidFill>
                  <a:schemeClr val="tx1"/>
                </a:solidFill>
                <a:latin typeface="Comic Sans MS" pitchFamily="66" charset="0"/>
              </a:rPr>
              <a:t>Adapted from Johnson </a:t>
            </a:r>
            <a:r>
              <a:rPr lang="en-GB" b="1" i="1" dirty="0" smtClean="0">
                <a:solidFill>
                  <a:schemeClr val="tx1"/>
                </a:solidFill>
                <a:latin typeface="Comic Sans MS" pitchFamily="66" charset="0"/>
              </a:rPr>
              <a:t>et al </a:t>
            </a:r>
            <a:r>
              <a:rPr lang="en-GB" b="1" dirty="0" smtClean="0">
                <a:solidFill>
                  <a:schemeClr val="tx1"/>
                </a:solidFill>
                <a:latin typeface="Comic Sans MS" pitchFamily="66" charset="0"/>
              </a:rPr>
              <a:t>2011</a:t>
            </a:r>
          </a:p>
        </p:txBody>
      </p:sp>
      <p:pic>
        <p:nvPicPr>
          <p:cNvPr id="5" name="Content Placeholder 4" descr="G:\Powerpoint\Pe_Uk\PE133-Johnson\Final files\Gif\ch01\C01NE002.gif"/>
          <p:cNvPicPr>
            <a:picLocks noGrp="1" noChangeAspect="1" noChangeArrowheads="1"/>
          </p:cNvPicPr>
          <p:nvPr>
            <p:ph idx="1"/>
          </p:nvPr>
        </p:nvPicPr>
        <p:blipFill>
          <a:blip r:embed="rId2"/>
          <a:srcRect/>
          <a:stretch>
            <a:fillRect/>
          </a:stretch>
        </p:blipFill>
        <p:spPr bwMode="auto">
          <a:xfrm>
            <a:off x="500034" y="1340768"/>
            <a:ext cx="7786742" cy="475252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0-#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1000" fill="hold"/>
                                        <p:tgtEl>
                                          <p:spTgt spid="4"/>
                                        </p:tgtEl>
                                        <p:attrNameLst>
                                          <p:attrName>ppt_x</p:attrName>
                                        </p:attrNameLst>
                                      </p:cBhvr>
                                      <p:tavLst>
                                        <p:tav tm="0">
                                          <p:val>
                                            <p:strVal val="0-#ppt_w/2"/>
                                          </p:val>
                                        </p:tav>
                                        <p:tav tm="100000">
                                          <p:val>
                                            <p:strVal val="#ppt_x"/>
                                          </p:val>
                                        </p:tav>
                                      </p:tavLst>
                                    </p:anim>
                                    <p:anim calcmode="lin" valueType="num">
                                      <p:cBhvr additive="base">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latin typeface="Comic Sans MS" pitchFamily="66" charset="0"/>
              </a:rPr>
              <a:t>Vocabulary of Strategy: </a:t>
            </a:r>
            <a:br>
              <a:rPr lang="en-US" dirty="0" smtClean="0">
                <a:latin typeface="Comic Sans MS" pitchFamily="66" charset="0"/>
              </a:rPr>
            </a:br>
            <a:r>
              <a:rPr lang="en-US" dirty="0" smtClean="0">
                <a:latin typeface="Comic Sans MS" pitchFamily="66" charset="0"/>
              </a:rPr>
              <a:t>Kingston University</a:t>
            </a:r>
            <a:endParaRPr lang="en-GB" dirty="0">
              <a:latin typeface="Comic Sans MS" pitchFamily="66" charset="0"/>
            </a:endParaRPr>
          </a:p>
        </p:txBody>
      </p:sp>
      <p:sp>
        <p:nvSpPr>
          <p:cNvPr id="3" name="Content Placeholder 2"/>
          <p:cNvSpPr>
            <a:spLocks noGrp="1"/>
          </p:cNvSpPr>
          <p:nvPr>
            <p:ph idx="1"/>
          </p:nvPr>
        </p:nvSpPr>
        <p:spPr/>
        <p:txBody>
          <a:bodyPr/>
          <a:lstStyle/>
          <a:p>
            <a:pPr>
              <a:lnSpc>
                <a:spcPct val="80000"/>
              </a:lnSpc>
            </a:pPr>
            <a:r>
              <a:rPr lang="en-US" sz="2800" dirty="0" smtClean="0">
                <a:latin typeface="Comic Sans MS" pitchFamily="66" charset="0"/>
              </a:rPr>
              <a:t>Mission</a:t>
            </a:r>
          </a:p>
          <a:p>
            <a:pPr lvl="1">
              <a:lnSpc>
                <a:spcPct val="80000"/>
              </a:lnSpc>
            </a:pPr>
            <a:r>
              <a:rPr lang="en-US" dirty="0" smtClean="0">
                <a:latin typeface="Comic Sans MS" pitchFamily="66" charset="0"/>
              </a:rPr>
              <a:t>To promote participation in higher education, which it regards as a democratic entitlement; to strive for excellence in learning, teaching, and research; to </a:t>
            </a:r>
            <a:r>
              <a:rPr lang="en-US" dirty="0" err="1" smtClean="0">
                <a:latin typeface="Comic Sans MS" pitchFamily="66" charset="0"/>
              </a:rPr>
              <a:t>realise</a:t>
            </a:r>
            <a:r>
              <a:rPr lang="en-US" dirty="0" smtClean="0">
                <a:latin typeface="Comic Sans MS" pitchFamily="66" charset="0"/>
              </a:rPr>
              <a:t> the creative potential and fire the imagination of all its members; and to equip its students to make effective contributions to society and the economy.</a:t>
            </a:r>
          </a:p>
          <a:p>
            <a:endParaRPr lang="en-GB"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4</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itchFamily="66" charset="0"/>
              </a:rPr>
              <a:t>What is Strategy?</a:t>
            </a:r>
            <a:endParaRPr lang="en-GB" dirty="0"/>
          </a:p>
        </p:txBody>
      </p:sp>
      <p:sp>
        <p:nvSpPr>
          <p:cNvPr id="3" name="Content Placeholder 2"/>
          <p:cNvSpPr>
            <a:spLocks noGrp="1"/>
          </p:cNvSpPr>
          <p:nvPr>
            <p:ph idx="1"/>
          </p:nvPr>
        </p:nvSpPr>
        <p:spPr/>
        <p:txBody>
          <a:bodyPr>
            <a:normAutofit/>
          </a:bodyPr>
          <a:lstStyle/>
          <a:p>
            <a:r>
              <a:rPr lang="en-GB" sz="2800" b="1" dirty="0" smtClean="0">
                <a:solidFill>
                  <a:srgbClr val="CC0099"/>
                </a:solidFill>
                <a:latin typeface="Comic Sans MS" pitchFamily="66" charset="0"/>
              </a:rPr>
              <a:t>Strategy</a:t>
            </a:r>
            <a:r>
              <a:rPr lang="en-GB" sz="2800" dirty="0" smtClean="0">
                <a:latin typeface="Comic Sans MS" pitchFamily="66" charset="0"/>
              </a:rPr>
              <a:t> is the direction and scope of an organisation over the long term, which achieves advantage in a changing environment through its configuration of resources and competences with the aim of fulfilling stakeholder expectations (Johnson </a:t>
            </a:r>
            <a:r>
              <a:rPr lang="en-GB" sz="2800" i="1" dirty="0" smtClean="0">
                <a:latin typeface="Comic Sans MS" pitchFamily="66" charset="0"/>
              </a:rPr>
              <a:t>et al </a:t>
            </a:r>
            <a:r>
              <a:rPr lang="en-GB" sz="2800" dirty="0" smtClean="0">
                <a:latin typeface="Comic Sans MS" pitchFamily="66" charset="0"/>
              </a:rPr>
              <a:t>2011).</a:t>
            </a:r>
            <a:endParaRPr lang="en-GB" sz="2800"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5</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Comic Sans MS" pitchFamily="66" charset="0"/>
              </a:rPr>
              <a:t>What is Strategic Management?</a:t>
            </a:r>
            <a:endParaRPr lang="en-GB" sz="4000" dirty="0">
              <a:latin typeface="Comic Sans MS" pitchFamily="66" charset="0"/>
            </a:endParaRPr>
          </a:p>
        </p:txBody>
      </p:sp>
      <p:sp>
        <p:nvSpPr>
          <p:cNvPr id="3" name="Content Placeholder 2"/>
          <p:cNvSpPr>
            <a:spLocks noGrp="1"/>
          </p:cNvSpPr>
          <p:nvPr>
            <p:ph idx="1"/>
          </p:nvPr>
        </p:nvSpPr>
        <p:spPr/>
        <p:txBody>
          <a:bodyPr/>
          <a:lstStyle/>
          <a:p>
            <a:r>
              <a:rPr lang="en-US" sz="2800" b="1" dirty="0" smtClean="0">
                <a:solidFill>
                  <a:srgbClr val="CC0099"/>
                </a:solidFill>
                <a:latin typeface="Comic Sans MS" pitchFamily="66" charset="0"/>
              </a:rPr>
              <a:t>Strategic management</a:t>
            </a:r>
            <a:r>
              <a:rPr lang="en-US" sz="2800" dirty="0" smtClean="0">
                <a:latin typeface="Comic Sans MS" pitchFamily="66" charset="0"/>
              </a:rPr>
              <a:t> includes understanding the strategic position of an </a:t>
            </a:r>
            <a:r>
              <a:rPr lang="en-US" sz="2800" dirty="0" err="1" smtClean="0">
                <a:latin typeface="Comic Sans MS" pitchFamily="66" charset="0"/>
              </a:rPr>
              <a:t>organisation</a:t>
            </a:r>
            <a:r>
              <a:rPr lang="en-US" sz="2800" dirty="0" smtClean="0">
                <a:latin typeface="Comic Sans MS" pitchFamily="66" charset="0"/>
              </a:rPr>
              <a:t>, making strategic choices for the future, and managing strategy in action </a:t>
            </a:r>
            <a:r>
              <a:rPr lang="en-GB" sz="2800" dirty="0" smtClean="0">
                <a:latin typeface="Comic Sans MS" pitchFamily="66" charset="0"/>
              </a:rPr>
              <a:t>(Johnson </a:t>
            </a:r>
            <a:r>
              <a:rPr lang="en-GB" sz="2800" i="1" dirty="0" smtClean="0">
                <a:latin typeface="Comic Sans MS" pitchFamily="66" charset="0"/>
              </a:rPr>
              <a:t>et al </a:t>
            </a:r>
            <a:r>
              <a:rPr lang="en-GB" sz="2800" dirty="0" smtClean="0">
                <a:latin typeface="Comic Sans MS" pitchFamily="66" charset="0"/>
              </a:rPr>
              <a:t>2011)</a:t>
            </a:r>
            <a:r>
              <a:rPr lang="en-US" sz="2800" dirty="0" smtClean="0">
                <a:latin typeface="Comic Sans MS" pitchFamily="66" charset="0"/>
              </a:rPr>
              <a:t>.</a:t>
            </a:r>
          </a:p>
          <a:p>
            <a:pPr>
              <a:buNone/>
            </a:pPr>
            <a:endParaRPr lang="en-GB"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6</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Comic Sans MS" pitchFamily="66" charset="0"/>
              </a:rPr>
              <a:t>What is Strategic Position?</a:t>
            </a:r>
            <a:endParaRPr lang="en-GB" sz="4000" dirty="0">
              <a:latin typeface="Comic Sans MS" pitchFamily="66" charset="0"/>
            </a:endParaRPr>
          </a:p>
        </p:txBody>
      </p:sp>
      <p:sp>
        <p:nvSpPr>
          <p:cNvPr id="3" name="Content Placeholder 2"/>
          <p:cNvSpPr>
            <a:spLocks noGrp="1"/>
          </p:cNvSpPr>
          <p:nvPr>
            <p:ph idx="1"/>
          </p:nvPr>
        </p:nvSpPr>
        <p:spPr/>
        <p:txBody>
          <a:bodyPr/>
          <a:lstStyle/>
          <a:p>
            <a:r>
              <a:rPr lang="en-GB" sz="2800" b="1" dirty="0" smtClean="0">
                <a:solidFill>
                  <a:srgbClr val="CC0099"/>
                </a:solidFill>
                <a:latin typeface="Comic Sans MS" pitchFamily="66" charset="0"/>
              </a:rPr>
              <a:t>Strategic position</a:t>
            </a:r>
            <a:r>
              <a:rPr lang="en-GB" sz="2800" dirty="0" smtClean="0">
                <a:latin typeface="Comic Sans MS" pitchFamily="66" charset="0"/>
              </a:rPr>
              <a:t> is concerned with the impact on strategy of the external environment, an organisation’s strategic capability and the expectations and influence of stakeholders (Johnson </a:t>
            </a:r>
            <a:r>
              <a:rPr lang="en-GB" sz="2800" i="1" dirty="0" smtClean="0">
                <a:latin typeface="Comic Sans MS" pitchFamily="66" charset="0"/>
              </a:rPr>
              <a:t>et al </a:t>
            </a:r>
            <a:r>
              <a:rPr lang="en-GB" sz="2800" dirty="0" smtClean="0">
                <a:latin typeface="Comic Sans MS" pitchFamily="66" charset="0"/>
              </a:rPr>
              <a:t>2011).</a:t>
            </a:r>
            <a:endParaRPr lang="en-US" sz="2800" dirty="0" smtClean="0">
              <a:latin typeface="Comic Sans MS" pitchFamily="66" charset="0"/>
            </a:endParaRPr>
          </a:p>
          <a:p>
            <a:endParaRPr lang="en-GB"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7</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Comic Sans MS" pitchFamily="66" charset="0"/>
              </a:rPr>
              <a:t>What are Strategic Choices?</a:t>
            </a:r>
            <a:endParaRPr lang="en-GB" sz="4000" dirty="0">
              <a:latin typeface="Comic Sans MS" pitchFamily="66" charset="0"/>
            </a:endParaRPr>
          </a:p>
        </p:txBody>
      </p:sp>
      <p:sp>
        <p:nvSpPr>
          <p:cNvPr id="3" name="Content Placeholder 2"/>
          <p:cNvSpPr>
            <a:spLocks noGrp="1"/>
          </p:cNvSpPr>
          <p:nvPr>
            <p:ph idx="1"/>
          </p:nvPr>
        </p:nvSpPr>
        <p:spPr/>
        <p:txBody>
          <a:bodyPr/>
          <a:lstStyle/>
          <a:p>
            <a:r>
              <a:rPr lang="en-GB" sz="2800" b="1" dirty="0" smtClean="0">
                <a:solidFill>
                  <a:srgbClr val="CC0099"/>
                </a:solidFill>
                <a:latin typeface="Comic Sans MS" pitchFamily="66" charset="0"/>
              </a:rPr>
              <a:t>Strategic choices</a:t>
            </a:r>
            <a:r>
              <a:rPr lang="en-GB" sz="2800" dirty="0" smtClean="0">
                <a:latin typeface="Comic Sans MS" pitchFamily="66" charset="0"/>
              </a:rPr>
              <a:t> involve understanding the underlying bases for future strategy at both the business unit and corporate levels and the options for developing strategy in terms of both the directions and methods of development (Johnson </a:t>
            </a:r>
            <a:r>
              <a:rPr lang="en-GB" sz="2800" i="1" dirty="0" smtClean="0">
                <a:latin typeface="Comic Sans MS" pitchFamily="66" charset="0"/>
              </a:rPr>
              <a:t>et al </a:t>
            </a:r>
            <a:r>
              <a:rPr lang="en-GB" sz="2800" dirty="0" smtClean="0">
                <a:latin typeface="Comic Sans MS" pitchFamily="66" charset="0"/>
              </a:rPr>
              <a:t>2011).</a:t>
            </a:r>
            <a:endParaRPr lang="en-US" sz="2800" dirty="0" smtClean="0">
              <a:latin typeface="Comic Sans MS" pitchFamily="66" charset="0"/>
            </a:endParaRPr>
          </a:p>
          <a:p>
            <a:endParaRPr lang="en-GB"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8</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Comic Sans MS" pitchFamily="66" charset="0"/>
              </a:rPr>
              <a:t>What is Strategy in Action?</a:t>
            </a:r>
            <a:endParaRPr lang="en-GB" sz="4000" dirty="0">
              <a:latin typeface="Comic Sans MS" pitchFamily="66" charset="0"/>
            </a:endParaRPr>
          </a:p>
        </p:txBody>
      </p:sp>
      <p:sp>
        <p:nvSpPr>
          <p:cNvPr id="3" name="Content Placeholder 2"/>
          <p:cNvSpPr>
            <a:spLocks noGrp="1"/>
          </p:cNvSpPr>
          <p:nvPr>
            <p:ph idx="1"/>
          </p:nvPr>
        </p:nvSpPr>
        <p:spPr/>
        <p:txBody>
          <a:bodyPr/>
          <a:lstStyle/>
          <a:p>
            <a:r>
              <a:rPr lang="en-GB" sz="2800" b="1" dirty="0" smtClean="0">
                <a:solidFill>
                  <a:srgbClr val="CC0099"/>
                </a:solidFill>
                <a:latin typeface="Comic Sans MS" pitchFamily="66" charset="0"/>
              </a:rPr>
              <a:t>Strategy in action</a:t>
            </a:r>
            <a:r>
              <a:rPr lang="en-GB" sz="2800" dirty="0" smtClean="0">
                <a:latin typeface="Comic Sans MS" pitchFamily="66" charset="0"/>
              </a:rPr>
              <a:t> is concerned with ensuring                       that strategies are working in practice (Johnson </a:t>
            </a:r>
            <a:r>
              <a:rPr lang="en-GB" sz="2800" i="1" dirty="0" smtClean="0">
                <a:latin typeface="Comic Sans MS" pitchFamily="66" charset="0"/>
              </a:rPr>
              <a:t>et al </a:t>
            </a:r>
            <a:r>
              <a:rPr lang="en-GB" sz="2800" dirty="0" smtClean="0">
                <a:latin typeface="Comic Sans MS" pitchFamily="66" charset="0"/>
              </a:rPr>
              <a:t>2011).</a:t>
            </a:r>
            <a:endParaRPr lang="en-US" sz="2800" dirty="0" smtClean="0">
              <a:latin typeface="Comic Sans MS" pitchFamily="66" charset="0"/>
            </a:endParaRPr>
          </a:p>
          <a:p>
            <a:endParaRPr lang="en-GB" dirty="0"/>
          </a:p>
        </p:txBody>
      </p:sp>
      <p:sp>
        <p:nvSpPr>
          <p:cNvPr id="4" name="Slide Number Placeholder 3"/>
          <p:cNvSpPr>
            <a:spLocks noGrp="1"/>
          </p:cNvSpPr>
          <p:nvPr>
            <p:ph type="sldNum" sz="quarter" idx="12"/>
          </p:nvPr>
        </p:nvSpPr>
        <p:spPr/>
        <p:txBody>
          <a:bodyPr/>
          <a:lstStyle/>
          <a:p>
            <a:fld id="{0EC2B28F-8E3F-46A8-B70B-3560BAE4C4CA}" type="slidenum">
              <a:rPr lang="en-GB" smtClean="0"/>
              <a:pPr/>
              <a:t>9</a:t>
            </a:fld>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2" name="Rectangle 2"/>
          <p:cNvSpPr>
            <a:spLocks noGrp="1" noChangeArrowheads="1"/>
          </p:cNvSpPr>
          <p:nvPr>
            <p:ph type="title"/>
          </p:nvPr>
        </p:nvSpPr>
        <p:spPr>
          <a:xfrm>
            <a:off x="673100" y="622300"/>
            <a:ext cx="7772400" cy="609600"/>
          </a:xfrm>
          <a:noFill/>
          <a:ln/>
        </p:spPr>
        <p:txBody>
          <a:bodyPr anchor="b">
            <a:normAutofit/>
          </a:bodyPr>
          <a:lstStyle/>
          <a:p>
            <a:r>
              <a:rPr lang="en-GB" sz="3200" b="1" dirty="0">
                <a:latin typeface="Comic Sans MS" pitchFamily="66" charset="0"/>
              </a:rPr>
              <a:t>Three </a:t>
            </a:r>
            <a:r>
              <a:rPr lang="en-GB" sz="3200" b="1" dirty="0" smtClean="0">
                <a:latin typeface="Comic Sans MS" pitchFamily="66" charset="0"/>
              </a:rPr>
              <a:t>Core Areas </a:t>
            </a:r>
            <a:r>
              <a:rPr lang="en-GB" sz="3200" b="1" dirty="0">
                <a:latin typeface="Comic Sans MS" pitchFamily="66" charset="0"/>
              </a:rPr>
              <a:t>of </a:t>
            </a:r>
            <a:r>
              <a:rPr lang="en-GB" sz="3200" b="1" dirty="0" smtClean="0">
                <a:latin typeface="Comic Sans MS" pitchFamily="66" charset="0"/>
              </a:rPr>
              <a:t>Strategy</a:t>
            </a:r>
            <a:endParaRPr lang="en-GB" sz="3200" b="1" dirty="0">
              <a:latin typeface="Comic Sans MS" pitchFamily="66" charset="0"/>
            </a:endParaRPr>
          </a:p>
        </p:txBody>
      </p:sp>
      <p:sp>
        <p:nvSpPr>
          <p:cNvPr id="291843" name="Rectangle 3"/>
          <p:cNvSpPr>
            <a:spLocks noGrp="1" noChangeArrowheads="1"/>
          </p:cNvSpPr>
          <p:nvPr>
            <p:ph type="body" idx="1"/>
          </p:nvPr>
        </p:nvSpPr>
        <p:spPr>
          <a:xfrm>
            <a:off x="431800" y="1676400"/>
            <a:ext cx="8388350" cy="4690515"/>
          </a:xfrm>
          <a:noFill/>
          <a:ln/>
        </p:spPr>
        <p:txBody>
          <a:bodyPr>
            <a:spAutoFit/>
          </a:bodyPr>
          <a:lstStyle/>
          <a:p>
            <a:pPr>
              <a:lnSpc>
                <a:spcPct val="90000"/>
              </a:lnSpc>
              <a:spcBef>
                <a:spcPct val="15000"/>
              </a:spcBef>
              <a:buClr>
                <a:schemeClr val="tx2"/>
              </a:buClr>
              <a:buSzTx/>
            </a:pPr>
            <a:r>
              <a:rPr lang="en-GB" sz="2400" dirty="0">
                <a:latin typeface="Comic Sans MS" pitchFamily="66" charset="0"/>
              </a:rPr>
              <a:t>Strategic analysis</a:t>
            </a:r>
          </a:p>
          <a:p>
            <a:pPr lvl="1">
              <a:lnSpc>
                <a:spcPct val="90000"/>
              </a:lnSpc>
              <a:spcBef>
                <a:spcPct val="15000"/>
              </a:spcBef>
              <a:buClr>
                <a:schemeClr val="tx2"/>
              </a:buClr>
              <a:buSzTx/>
            </a:pPr>
            <a:r>
              <a:rPr lang="en-GB" sz="2400" dirty="0">
                <a:latin typeface="Comic Sans MS" pitchFamily="66" charset="0"/>
              </a:rPr>
              <a:t>Environment</a:t>
            </a:r>
          </a:p>
          <a:p>
            <a:pPr lvl="1">
              <a:lnSpc>
                <a:spcPct val="90000"/>
              </a:lnSpc>
              <a:spcBef>
                <a:spcPct val="15000"/>
              </a:spcBef>
              <a:buClr>
                <a:schemeClr val="tx2"/>
              </a:buClr>
              <a:buSzTx/>
            </a:pPr>
            <a:r>
              <a:rPr lang="en-GB" sz="2400" dirty="0">
                <a:latin typeface="Comic Sans MS" pitchFamily="66" charset="0"/>
              </a:rPr>
              <a:t>Resources</a:t>
            </a:r>
          </a:p>
          <a:p>
            <a:pPr lvl="1">
              <a:lnSpc>
                <a:spcPct val="90000"/>
              </a:lnSpc>
              <a:spcBef>
                <a:spcPct val="15000"/>
              </a:spcBef>
              <a:buClr>
                <a:schemeClr val="tx2"/>
              </a:buClr>
              <a:buSzTx/>
            </a:pPr>
            <a:r>
              <a:rPr lang="en-GB" sz="2400" dirty="0">
                <a:latin typeface="Comic Sans MS" pitchFamily="66" charset="0"/>
              </a:rPr>
              <a:t>Vision, mission and objectives</a:t>
            </a:r>
          </a:p>
          <a:p>
            <a:pPr>
              <a:lnSpc>
                <a:spcPct val="90000"/>
              </a:lnSpc>
              <a:spcBef>
                <a:spcPct val="15000"/>
              </a:spcBef>
              <a:buClr>
                <a:schemeClr val="tx2"/>
              </a:buClr>
              <a:buSzTx/>
            </a:pPr>
            <a:r>
              <a:rPr lang="en-GB" sz="2400" dirty="0">
                <a:latin typeface="Comic Sans MS" pitchFamily="66" charset="0"/>
              </a:rPr>
              <a:t>Strategic development</a:t>
            </a:r>
          </a:p>
          <a:p>
            <a:pPr lvl="1">
              <a:lnSpc>
                <a:spcPct val="90000"/>
              </a:lnSpc>
              <a:spcBef>
                <a:spcPct val="15000"/>
              </a:spcBef>
              <a:buClr>
                <a:schemeClr val="tx2"/>
              </a:buClr>
              <a:buSzTx/>
            </a:pPr>
            <a:r>
              <a:rPr lang="en-GB" sz="2400" dirty="0">
                <a:latin typeface="Comic Sans MS" pitchFamily="66" charset="0"/>
              </a:rPr>
              <a:t>Options</a:t>
            </a:r>
          </a:p>
          <a:p>
            <a:pPr lvl="1">
              <a:lnSpc>
                <a:spcPct val="90000"/>
              </a:lnSpc>
              <a:spcBef>
                <a:spcPct val="15000"/>
              </a:spcBef>
              <a:buClr>
                <a:schemeClr val="tx2"/>
              </a:buClr>
              <a:buSzTx/>
            </a:pPr>
            <a:r>
              <a:rPr lang="en-GB" sz="2400" dirty="0">
                <a:latin typeface="Comic Sans MS" pitchFamily="66" charset="0"/>
              </a:rPr>
              <a:t>Rational selection between options</a:t>
            </a:r>
          </a:p>
          <a:p>
            <a:pPr lvl="1">
              <a:lnSpc>
                <a:spcPct val="90000"/>
              </a:lnSpc>
              <a:spcBef>
                <a:spcPct val="15000"/>
              </a:spcBef>
              <a:buClr>
                <a:schemeClr val="tx2"/>
              </a:buClr>
              <a:buSzTx/>
            </a:pPr>
            <a:r>
              <a:rPr lang="en-GB" sz="2400" dirty="0">
                <a:latin typeface="Comic Sans MS" pitchFamily="66" charset="0"/>
              </a:rPr>
              <a:t>Finding the strategic route forward</a:t>
            </a:r>
          </a:p>
          <a:p>
            <a:pPr>
              <a:lnSpc>
                <a:spcPct val="90000"/>
              </a:lnSpc>
              <a:spcBef>
                <a:spcPct val="15000"/>
              </a:spcBef>
              <a:buClr>
                <a:schemeClr val="tx2"/>
              </a:buClr>
              <a:buSzTx/>
            </a:pPr>
            <a:r>
              <a:rPr lang="en-GB" sz="2400" dirty="0">
                <a:latin typeface="Comic Sans MS" pitchFamily="66" charset="0"/>
              </a:rPr>
              <a:t>Strategy implementation</a:t>
            </a:r>
          </a:p>
          <a:p>
            <a:pPr lvl="1">
              <a:lnSpc>
                <a:spcPct val="90000"/>
              </a:lnSpc>
              <a:spcBef>
                <a:spcPct val="15000"/>
              </a:spcBef>
              <a:buClr>
                <a:schemeClr val="tx2"/>
              </a:buClr>
              <a:buSzTx/>
            </a:pPr>
            <a:r>
              <a:rPr lang="en-GB" sz="2400" dirty="0">
                <a:latin typeface="Comic Sans MS" pitchFamily="66" charset="0"/>
              </a:rPr>
              <a:t>Resource allocation</a:t>
            </a:r>
          </a:p>
          <a:p>
            <a:pPr lvl="1">
              <a:lnSpc>
                <a:spcPct val="90000"/>
              </a:lnSpc>
              <a:spcBef>
                <a:spcPct val="15000"/>
              </a:spcBef>
              <a:buClr>
                <a:schemeClr val="tx2"/>
              </a:buClr>
              <a:buSzTx/>
            </a:pPr>
            <a:r>
              <a:rPr lang="en-GB" sz="2400" dirty="0">
                <a:latin typeface="Comic Sans MS" pitchFamily="66" charset="0"/>
              </a:rPr>
              <a:t>Strategic planning and control</a:t>
            </a:r>
          </a:p>
          <a:p>
            <a:pPr lvl="1">
              <a:lnSpc>
                <a:spcPct val="90000"/>
              </a:lnSpc>
              <a:spcBef>
                <a:spcPct val="15000"/>
              </a:spcBef>
              <a:buClr>
                <a:schemeClr val="tx2"/>
              </a:buClr>
              <a:buSzTx/>
            </a:pPr>
            <a:r>
              <a:rPr lang="en-GB" sz="2400" dirty="0">
                <a:latin typeface="Comic Sans MS" pitchFamily="66" charset="0"/>
              </a:rPr>
              <a:t>People issues and strategic change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91842"/>
                                        </p:tgtEl>
                                        <p:attrNameLst>
                                          <p:attrName>style.visibility</p:attrName>
                                        </p:attrNameLst>
                                      </p:cBhvr>
                                      <p:to>
                                        <p:strVal val="visible"/>
                                      </p:to>
                                    </p:set>
                                    <p:anim calcmode="lin" valueType="num">
                                      <p:cBhvr additive="base">
                                        <p:cTn id="7" dur="1000" fill="hold"/>
                                        <p:tgtEl>
                                          <p:spTgt spid="291842"/>
                                        </p:tgtEl>
                                        <p:attrNameLst>
                                          <p:attrName>ppt_x</p:attrName>
                                        </p:attrNameLst>
                                      </p:cBhvr>
                                      <p:tavLst>
                                        <p:tav tm="0">
                                          <p:val>
                                            <p:strVal val="0-#ppt_w/2"/>
                                          </p:val>
                                        </p:tav>
                                        <p:tav tm="100000">
                                          <p:val>
                                            <p:strVal val="#ppt_x"/>
                                          </p:val>
                                        </p:tav>
                                      </p:tavLst>
                                    </p:anim>
                                    <p:anim calcmode="lin" valueType="num">
                                      <p:cBhvr additive="base">
                                        <p:cTn id="8" dur="1000" fill="hold"/>
                                        <p:tgtEl>
                                          <p:spTgt spid="29184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1843">
                                            <p:bg/>
                                          </p:spTgt>
                                        </p:tgtEl>
                                        <p:attrNameLst>
                                          <p:attrName>style.visibility</p:attrName>
                                        </p:attrNameLst>
                                      </p:cBhvr>
                                      <p:to>
                                        <p:strVal val="visible"/>
                                      </p:to>
                                    </p:set>
                                    <p:anim calcmode="lin" valueType="num">
                                      <p:cBhvr additive="base">
                                        <p:cTn id="13" dur="1000" fill="hold"/>
                                        <p:tgtEl>
                                          <p:spTgt spid="291843">
                                            <p:bg/>
                                          </p:spTgt>
                                        </p:tgtEl>
                                        <p:attrNameLst>
                                          <p:attrName>ppt_x</p:attrName>
                                        </p:attrNameLst>
                                      </p:cBhvr>
                                      <p:tavLst>
                                        <p:tav tm="0">
                                          <p:val>
                                            <p:strVal val="0-#ppt_w/2"/>
                                          </p:val>
                                        </p:tav>
                                        <p:tav tm="100000">
                                          <p:val>
                                            <p:strVal val="#ppt_x"/>
                                          </p:val>
                                        </p:tav>
                                      </p:tavLst>
                                    </p:anim>
                                    <p:anim calcmode="lin" valueType="num">
                                      <p:cBhvr additive="base">
                                        <p:cTn id="14" dur="1000" fill="hold"/>
                                        <p:tgtEl>
                                          <p:spTgt spid="291843">
                                            <p:bg/>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91843">
                                            <p:txEl>
                                              <p:pRg st="0" end="0"/>
                                            </p:txEl>
                                          </p:spTgt>
                                        </p:tgtEl>
                                        <p:attrNameLst>
                                          <p:attrName>style.visibility</p:attrName>
                                        </p:attrNameLst>
                                      </p:cBhvr>
                                      <p:to>
                                        <p:strVal val="visible"/>
                                      </p:to>
                                    </p:set>
                                    <p:anim calcmode="lin" valueType="num">
                                      <p:cBhvr additive="base">
                                        <p:cTn id="19" dur="1000" fill="hold"/>
                                        <p:tgtEl>
                                          <p:spTgt spid="291843">
                                            <p:txEl>
                                              <p:pRg st="0" end="0"/>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291843">
                                            <p:txEl>
                                              <p:pRg st="0" end="0"/>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91843">
                                            <p:txEl>
                                              <p:pRg st="1" end="1"/>
                                            </p:txEl>
                                          </p:spTgt>
                                        </p:tgtEl>
                                        <p:attrNameLst>
                                          <p:attrName>style.visibility</p:attrName>
                                        </p:attrNameLst>
                                      </p:cBhvr>
                                      <p:to>
                                        <p:strVal val="visible"/>
                                      </p:to>
                                    </p:set>
                                    <p:anim calcmode="lin" valueType="num">
                                      <p:cBhvr additive="base">
                                        <p:cTn id="23" dur="1000" fill="hold"/>
                                        <p:tgtEl>
                                          <p:spTgt spid="291843">
                                            <p:txEl>
                                              <p:pRg st="1" end="1"/>
                                            </p:txEl>
                                          </p:spTgt>
                                        </p:tgtEl>
                                        <p:attrNameLst>
                                          <p:attrName>ppt_x</p:attrName>
                                        </p:attrNameLst>
                                      </p:cBhvr>
                                      <p:tavLst>
                                        <p:tav tm="0">
                                          <p:val>
                                            <p:strVal val="0-#ppt_w/2"/>
                                          </p:val>
                                        </p:tav>
                                        <p:tav tm="100000">
                                          <p:val>
                                            <p:strVal val="#ppt_x"/>
                                          </p:val>
                                        </p:tav>
                                      </p:tavLst>
                                    </p:anim>
                                    <p:anim calcmode="lin" valueType="num">
                                      <p:cBhvr additive="base">
                                        <p:cTn id="24" dur="1000" fill="hold"/>
                                        <p:tgtEl>
                                          <p:spTgt spid="291843">
                                            <p:txEl>
                                              <p:pRg st="1" end="1"/>
                                            </p:tx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91843">
                                            <p:txEl>
                                              <p:pRg st="2" end="2"/>
                                            </p:txEl>
                                          </p:spTgt>
                                        </p:tgtEl>
                                        <p:attrNameLst>
                                          <p:attrName>style.visibility</p:attrName>
                                        </p:attrNameLst>
                                      </p:cBhvr>
                                      <p:to>
                                        <p:strVal val="visible"/>
                                      </p:to>
                                    </p:set>
                                    <p:anim calcmode="lin" valueType="num">
                                      <p:cBhvr additive="base">
                                        <p:cTn id="27" dur="1000" fill="hold"/>
                                        <p:tgtEl>
                                          <p:spTgt spid="291843">
                                            <p:txEl>
                                              <p:pRg st="2" end="2"/>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291843">
                                            <p:txEl>
                                              <p:pRg st="2" end="2"/>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291843">
                                            <p:txEl>
                                              <p:pRg st="3" end="3"/>
                                            </p:txEl>
                                          </p:spTgt>
                                        </p:tgtEl>
                                        <p:attrNameLst>
                                          <p:attrName>style.visibility</p:attrName>
                                        </p:attrNameLst>
                                      </p:cBhvr>
                                      <p:to>
                                        <p:strVal val="visible"/>
                                      </p:to>
                                    </p:set>
                                    <p:anim calcmode="lin" valueType="num">
                                      <p:cBhvr additive="base">
                                        <p:cTn id="31" dur="1000" fill="hold"/>
                                        <p:tgtEl>
                                          <p:spTgt spid="291843">
                                            <p:txEl>
                                              <p:pRg st="3" end="3"/>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2918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91843">
                                            <p:txEl>
                                              <p:pRg st="4" end="4"/>
                                            </p:txEl>
                                          </p:spTgt>
                                        </p:tgtEl>
                                        <p:attrNameLst>
                                          <p:attrName>style.visibility</p:attrName>
                                        </p:attrNameLst>
                                      </p:cBhvr>
                                      <p:to>
                                        <p:strVal val="visible"/>
                                      </p:to>
                                    </p:set>
                                    <p:anim calcmode="lin" valueType="num">
                                      <p:cBhvr additive="base">
                                        <p:cTn id="37" dur="1000" fill="hold"/>
                                        <p:tgtEl>
                                          <p:spTgt spid="291843">
                                            <p:txEl>
                                              <p:pRg st="4" end="4"/>
                                            </p:txEl>
                                          </p:spTgt>
                                        </p:tgtEl>
                                        <p:attrNameLst>
                                          <p:attrName>ppt_x</p:attrName>
                                        </p:attrNameLst>
                                      </p:cBhvr>
                                      <p:tavLst>
                                        <p:tav tm="0">
                                          <p:val>
                                            <p:strVal val="0-#ppt_w/2"/>
                                          </p:val>
                                        </p:tav>
                                        <p:tav tm="100000">
                                          <p:val>
                                            <p:strVal val="#ppt_x"/>
                                          </p:val>
                                        </p:tav>
                                      </p:tavLst>
                                    </p:anim>
                                    <p:anim calcmode="lin" valueType="num">
                                      <p:cBhvr additive="base">
                                        <p:cTn id="38" dur="1000" fill="hold"/>
                                        <p:tgtEl>
                                          <p:spTgt spid="291843">
                                            <p:txEl>
                                              <p:pRg st="4" end="4"/>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291843">
                                            <p:txEl>
                                              <p:pRg st="5" end="5"/>
                                            </p:txEl>
                                          </p:spTgt>
                                        </p:tgtEl>
                                        <p:attrNameLst>
                                          <p:attrName>style.visibility</p:attrName>
                                        </p:attrNameLst>
                                      </p:cBhvr>
                                      <p:to>
                                        <p:strVal val="visible"/>
                                      </p:to>
                                    </p:set>
                                    <p:anim calcmode="lin" valueType="num">
                                      <p:cBhvr additive="base">
                                        <p:cTn id="41" dur="1000" fill="hold"/>
                                        <p:tgtEl>
                                          <p:spTgt spid="291843">
                                            <p:txEl>
                                              <p:pRg st="5" end="5"/>
                                            </p:txEl>
                                          </p:spTgt>
                                        </p:tgtEl>
                                        <p:attrNameLst>
                                          <p:attrName>ppt_x</p:attrName>
                                        </p:attrNameLst>
                                      </p:cBhvr>
                                      <p:tavLst>
                                        <p:tav tm="0">
                                          <p:val>
                                            <p:strVal val="0-#ppt_w/2"/>
                                          </p:val>
                                        </p:tav>
                                        <p:tav tm="100000">
                                          <p:val>
                                            <p:strVal val="#ppt_x"/>
                                          </p:val>
                                        </p:tav>
                                      </p:tavLst>
                                    </p:anim>
                                    <p:anim calcmode="lin" valueType="num">
                                      <p:cBhvr additive="base">
                                        <p:cTn id="42" dur="1000" fill="hold"/>
                                        <p:tgtEl>
                                          <p:spTgt spid="291843">
                                            <p:txEl>
                                              <p:pRg st="5" end="5"/>
                                            </p:txEl>
                                          </p:spTgt>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91843">
                                            <p:txEl>
                                              <p:pRg st="6" end="6"/>
                                            </p:txEl>
                                          </p:spTgt>
                                        </p:tgtEl>
                                        <p:attrNameLst>
                                          <p:attrName>style.visibility</p:attrName>
                                        </p:attrNameLst>
                                      </p:cBhvr>
                                      <p:to>
                                        <p:strVal val="visible"/>
                                      </p:to>
                                    </p:set>
                                    <p:anim calcmode="lin" valueType="num">
                                      <p:cBhvr additive="base">
                                        <p:cTn id="45" dur="1000" fill="hold"/>
                                        <p:tgtEl>
                                          <p:spTgt spid="291843">
                                            <p:txEl>
                                              <p:pRg st="6" end="6"/>
                                            </p:txEl>
                                          </p:spTgt>
                                        </p:tgtEl>
                                        <p:attrNameLst>
                                          <p:attrName>ppt_x</p:attrName>
                                        </p:attrNameLst>
                                      </p:cBhvr>
                                      <p:tavLst>
                                        <p:tav tm="0">
                                          <p:val>
                                            <p:strVal val="0-#ppt_w/2"/>
                                          </p:val>
                                        </p:tav>
                                        <p:tav tm="100000">
                                          <p:val>
                                            <p:strVal val="#ppt_x"/>
                                          </p:val>
                                        </p:tav>
                                      </p:tavLst>
                                    </p:anim>
                                    <p:anim calcmode="lin" valueType="num">
                                      <p:cBhvr additive="base">
                                        <p:cTn id="46" dur="1000" fill="hold"/>
                                        <p:tgtEl>
                                          <p:spTgt spid="291843">
                                            <p:txEl>
                                              <p:pRg st="6" end="6"/>
                                            </p:txEl>
                                          </p:spTgt>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291843">
                                            <p:txEl>
                                              <p:pRg st="7" end="7"/>
                                            </p:txEl>
                                          </p:spTgt>
                                        </p:tgtEl>
                                        <p:attrNameLst>
                                          <p:attrName>style.visibility</p:attrName>
                                        </p:attrNameLst>
                                      </p:cBhvr>
                                      <p:to>
                                        <p:strVal val="visible"/>
                                      </p:to>
                                    </p:set>
                                    <p:anim calcmode="lin" valueType="num">
                                      <p:cBhvr additive="base">
                                        <p:cTn id="49" dur="1000" fill="hold"/>
                                        <p:tgtEl>
                                          <p:spTgt spid="291843">
                                            <p:txEl>
                                              <p:pRg st="7" end="7"/>
                                            </p:txEl>
                                          </p:spTgt>
                                        </p:tgtEl>
                                        <p:attrNameLst>
                                          <p:attrName>ppt_x</p:attrName>
                                        </p:attrNameLst>
                                      </p:cBhvr>
                                      <p:tavLst>
                                        <p:tav tm="0">
                                          <p:val>
                                            <p:strVal val="0-#ppt_w/2"/>
                                          </p:val>
                                        </p:tav>
                                        <p:tav tm="100000">
                                          <p:val>
                                            <p:strVal val="#ppt_x"/>
                                          </p:val>
                                        </p:tav>
                                      </p:tavLst>
                                    </p:anim>
                                    <p:anim calcmode="lin" valueType="num">
                                      <p:cBhvr additive="base">
                                        <p:cTn id="50" dur="1000" fill="hold"/>
                                        <p:tgtEl>
                                          <p:spTgt spid="291843">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291843">
                                            <p:txEl>
                                              <p:pRg st="8" end="8"/>
                                            </p:txEl>
                                          </p:spTgt>
                                        </p:tgtEl>
                                        <p:attrNameLst>
                                          <p:attrName>style.visibility</p:attrName>
                                        </p:attrNameLst>
                                      </p:cBhvr>
                                      <p:to>
                                        <p:strVal val="visible"/>
                                      </p:to>
                                    </p:set>
                                    <p:anim calcmode="lin" valueType="num">
                                      <p:cBhvr additive="base">
                                        <p:cTn id="55" dur="1000" fill="hold"/>
                                        <p:tgtEl>
                                          <p:spTgt spid="291843">
                                            <p:txEl>
                                              <p:pRg st="8" end="8"/>
                                            </p:txEl>
                                          </p:spTgt>
                                        </p:tgtEl>
                                        <p:attrNameLst>
                                          <p:attrName>ppt_x</p:attrName>
                                        </p:attrNameLst>
                                      </p:cBhvr>
                                      <p:tavLst>
                                        <p:tav tm="0">
                                          <p:val>
                                            <p:strVal val="0-#ppt_w/2"/>
                                          </p:val>
                                        </p:tav>
                                        <p:tav tm="100000">
                                          <p:val>
                                            <p:strVal val="#ppt_x"/>
                                          </p:val>
                                        </p:tav>
                                      </p:tavLst>
                                    </p:anim>
                                    <p:anim calcmode="lin" valueType="num">
                                      <p:cBhvr additive="base">
                                        <p:cTn id="56" dur="1000" fill="hold"/>
                                        <p:tgtEl>
                                          <p:spTgt spid="291843">
                                            <p:txEl>
                                              <p:pRg st="8" end="8"/>
                                            </p:txEl>
                                          </p:spTgt>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291843">
                                            <p:txEl>
                                              <p:pRg st="9" end="9"/>
                                            </p:txEl>
                                          </p:spTgt>
                                        </p:tgtEl>
                                        <p:attrNameLst>
                                          <p:attrName>style.visibility</p:attrName>
                                        </p:attrNameLst>
                                      </p:cBhvr>
                                      <p:to>
                                        <p:strVal val="visible"/>
                                      </p:to>
                                    </p:set>
                                    <p:anim calcmode="lin" valueType="num">
                                      <p:cBhvr additive="base">
                                        <p:cTn id="59" dur="1000" fill="hold"/>
                                        <p:tgtEl>
                                          <p:spTgt spid="291843">
                                            <p:txEl>
                                              <p:pRg st="9" end="9"/>
                                            </p:txEl>
                                          </p:spTgt>
                                        </p:tgtEl>
                                        <p:attrNameLst>
                                          <p:attrName>ppt_x</p:attrName>
                                        </p:attrNameLst>
                                      </p:cBhvr>
                                      <p:tavLst>
                                        <p:tav tm="0">
                                          <p:val>
                                            <p:strVal val="0-#ppt_w/2"/>
                                          </p:val>
                                        </p:tav>
                                        <p:tav tm="100000">
                                          <p:val>
                                            <p:strVal val="#ppt_x"/>
                                          </p:val>
                                        </p:tav>
                                      </p:tavLst>
                                    </p:anim>
                                    <p:anim calcmode="lin" valueType="num">
                                      <p:cBhvr additive="base">
                                        <p:cTn id="60" dur="1000" fill="hold"/>
                                        <p:tgtEl>
                                          <p:spTgt spid="291843">
                                            <p:txEl>
                                              <p:pRg st="9" end="9"/>
                                            </p:txEl>
                                          </p:spTgt>
                                        </p:tgtEl>
                                        <p:attrNameLst>
                                          <p:attrName>ppt_y</p:attrName>
                                        </p:attrNameLst>
                                      </p:cBhvr>
                                      <p:tavLst>
                                        <p:tav tm="0">
                                          <p:val>
                                            <p:strVal val="#ppt_y"/>
                                          </p:val>
                                        </p:tav>
                                        <p:tav tm="100000">
                                          <p:val>
                                            <p:strVal val="#ppt_y"/>
                                          </p:val>
                                        </p:tav>
                                      </p:tavLst>
                                    </p:anim>
                                  </p:childTnLst>
                                </p:cTn>
                              </p:par>
                              <p:par>
                                <p:cTn id="61" presetID="2" presetClass="entr" presetSubtype="8" fill="hold" grpId="0" nodeType="withEffect">
                                  <p:stCondLst>
                                    <p:cond delay="0"/>
                                  </p:stCondLst>
                                  <p:childTnLst>
                                    <p:set>
                                      <p:cBhvr>
                                        <p:cTn id="62" dur="1" fill="hold">
                                          <p:stCondLst>
                                            <p:cond delay="0"/>
                                          </p:stCondLst>
                                        </p:cTn>
                                        <p:tgtEl>
                                          <p:spTgt spid="291843">
                                            <p:txEl>
                                              <p:pRg st="10" end="10"/>
                                            </p:txEl>
                                          </p:spTgt>
                                        </p:tgtEl>
                                        <p:attrNameLst>
                                          <p:attrName>style.visibility</p:attrName>
                                        </p:attrNameLst>
                                      </p:cBhvr>
                                      <p:to>
                                        <p:strVal val="visible"/>
                                      </p:to>
                                    </p:set>
                                    <p:anim calcmode="lin" valueType="num">
                                      <p:cBhvr additive="base">
                                        <p:cTn id="63" dur="1000" fill="hold"/>
                                        <p:tgtEl>
                                          <p:spTgt spid="291843">
                                            <p:txEl>
                                              <p:pRg st="10" end="10"/>
                                            </p:txEl>
                                          </p:spTgt>
                                        </p:tgtEl>
                                        <p:attrNameLst>
                                          <p:attrName>ppt_x</p:attrName>
                                        </p:attrNameLst>
                                      </p:cBhvr>
                                      <p:tavLst>
                                        <p:tav tm="0">
                                          <p:val>
                                            <p:strVal val="0-#ppt_w/2"/>
                                          </p:val>
                                        </p:tav>
                                        <p:tav tm="100000">
                                          <p:val>
                                            <p:strVal val="#ppt_x"/>
                                          </p:val>
                                        </p:tav>
                                      </p:tavLst>
                                    </p:anim>
                                    <p:anim calcmode="lin" valueType="num">
                                      <p:cBhvr additive="base">
                                        <p:cTn id="64" dur="1000" fill="hold"/>
                                        <p:tgtEl>
                                          <p:spTgt spid="291843">
                                            <p:txEl>
                                              <p:pRg st="10" end="10"/>
                                            </p:txEl>
                                          </p:spTgt>
                                        </p:tgtEl>
                                        <p:attrNameLst>
                                          <p:attrName>ppt_y</p:attrName>
                                        </p:attrNameLst>
                                      </p:cBhvr>
                                      <p:tavLst>
                                        <p:tav tm="0">
                                          <p:val>
                                            <p:strVal val="#ppt_y"/>
                                          </p:val>
                                        </p:tav>
                                        <p:tav tm="100000">
                                          <p:val>
                                            <p:strVal val="#ppt_y"/>
                                          </p:val>
                                        </p:tav>
                                      </p:tavLst>
                                    </p:anim>
                                  </p:childTnLst>
                                </p:cTn>
                              </p:par>
                              <p:par>
                                <p:cTn id="65" presetID="2" presetClass="entr" presetSubtype="8" fill="hold" grpId="0" nodeType="withEffect">
                                  <p:stCondLst>
                                    <p:cond delay="0"/>
                                  </p:stCondLst>
                                  <p:childTnLst>
                                    <p:set>
                                      <p:cBhvr>
                                        <p:cTn id="66" dur="1" fill="hold">
                                          <p:stCondLst>
                                            <p:cond delay="0"/>
                                          </p:stCondLst>
                                        </p:cTn>
                                        <p:tgtEl>
                                          <p:spTgt spid="291843">
                                            <p:txEl>
                                              <p:pRg st="11" end="11"/>
                                            </p:txEl>
                                          </p:spTgt>
                                        </p:tgtEl>
                                        <p:attrNameLst>
                                          <p:attrName>style.visibility</p:attrName>
                                        </p:attrNameLst>
                                      </p:cBhvr>
                                      <p:to>
                                        <p:strVal val="visible"/>
                                      </p:to>
                                    </p:set>
                                    <p:anim calcmode="lin" valueType="num">
                                      <p:cBhvr additive="base">
                                        <p:cTn id="67" dur="1000" fill="hold"/>
                                        <p:tgtEl>
                                          <p:spTgt spid="291843">
                                            <p:txEl>
                                              <p:pRg st="11" end="11"/>
                                            </p:txEl>
                                          </p:spTgt>
                                        </p:tgtEl>
                                        <p:attrNameLst>
                                          <p:attrName>ppt_x</p:attrName>
                                        </p:attrNameLst>
                                      </p:cBhvr>
                                      <p:tavLst>
                                        <p:tav tm="0">
                                          <p:val>
                                            <p:strVal val="0-#ppt_w/2"/>
                                          </p:val>
                                        </p:tav>
                                        <p:tav tm="100000">
                                          <p:val>
                                            <p:strVal val="#ppt_x"/>
                                          </p:val>
                                        </p:tav>
                                      </p:tavLst>
                                    </p:anim>
                                    <p:anim calcmode="lin" valueType="num">
                                      <p:cBhvr additive="base">
                                        <p:cTn id="68" dur="1000" fill="hold"/>
                                        <p:tgtEl>
                                          <p:spTgt spid="291843">
                                            <p:txEl>
                                              <p:pRg st="11" end="1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2" grpId="0" animBg="1"/>
      <p:bldP spid="29184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42910" y="285729"/>
            <a:ext cx="7772400" cy="1470025"/>
          </a:xfrm>
        </p:spPr>
        <p:txBody>
          <a:bodyPr>
            <a:normAutofit/>
          </a:bodyPr>
          <a:lstStyle/>
          <a:p>
            <a:r>
              <a:rPr lang="en-GB" sz="3600" dirty="0" smtClean="0">
                <a:latin typeface="Comic Sans MS" pitchFamily="66" charset="0"/>
              </a:rPr>
              <a:t>Influences on</a:t>
            </a:r>
            <a:br>
              <a:rPr lang="en-GB" sz="3600" dirty="0" smtClean="0">
                <a:latin typeface="Comic Sans MS" pitchFamily="66" charset="0"/>
              </a:rPr>
            </a:br>
            <a:r>
              <a:rPr lang="en-GB" sz="3600" dirty="0" smtClean="0">
                <a:latin typeface="Comic Sans MS" pitchFamily="66" charset="0"/>
              </a:rPr>
              <a:t>Strategy </a:t>
            </a:r>
            <a:r>
              <a:rPr lang="en-GB" sz="3600" dirty="0">
                <a:latin typeface="Comic Sans MS" pitchFamily="66" charset="0"/>
              </a:rPr>
              <a:t>M</a:t>
            </a:r>
            <a:r>
              <a:rPr lang="en-GB" sz="3600" dirty="0" smtClean="0">
                <a:latin typeface="Comic Sans MS" pitchFamily="66" charset="0"/>
              </a:rPr>
              <a:t>aking &amp; Planning</a:t>
            </a:r>
            <a:endParaRPr lang="en-GB" sz="3600" dirty="0">
              <a:latin typeface="Comic Sans MS" pitchFamily="66" charset="0"/>
            </a:endParaRPr>
          </a:p>
        </p:txBody>
      </p:sp>
      <p:grpSp>
        <p:nvGrpSpPr>
          <p:cNvPr id="3" name="Group 7"/>
          <p:cNvGrpSpPr/>
          <p:nvPr/>
        </p:nvGrpSpPr>
        <p:grpSpPr>
          <a:xfrm>
            <a:off x="1571605" y="1857365"/>
            <a:ext cx="6091900" cy="1431161"/>
            <a:chOff x="1142976" y="2643182"/>
            <a:chExt cx="6091900" cy="1431161"/>
          </a:xfrm>
        </p:grpSpPr>
        <p:sp>
          <p:nvSpPr>
            <p:cNvPr id="4" name="TextBox 3"/>
            <p:cNvSpPr txBox="1"/>
            <p:nvPr/>
          </p:nvSpPr>
          <p:spPr>
            <a:xfrm>
              <a:off x="1142976" y="2643182"/>
              <a:ext cx="2520000" cy="1431161"/>
            </a:xfrm>
            <a:prstGeom prst="rect">
              <a:avLst/>
            </a:prstGeom>
            <a:noFill/>
            <a:ln w="9525">
              <a:solidFill>
                <a:schemeClr val="tx1"/>
              </a:solidFill>
            </a:ln>
          </p:spPr>
          <p:txBody>
            <a:bodyPr wrap="square" rtlCol="0">
              <a:spAutoFit/>
            </a:bodyPr>
            <a:lstStyle/>
            <a:p>
              <a:pPr algn="ctr"/>
              <a:r>
                <a:rPr lang="en-GB" sz="1400" dirty="0" smtClean="0">
                  <a:latin typeface="Comic Sans MS" pitchFamily="66" charset="0"/>
                </a:rPr>
                <a:t>EXTERNAL</a:t>
              </a:r>
            </a:p>
            <a:p>
              <a:pPr algn="ctr"/>
              <a:r>
                <a:rPr lang="en-GB" sz="1400" dirty="0" smtClean="0">
                  <a:latin typeface="Comic Sans MS" pitchFamily="66" charset="0"/>
                </a:rPr>
                <a:t>INFLUENCES</a:t>
              </a:r>
            </a:p>
            <a:p>
              <a:r>
                <a:rPr lang="en-GB" sz="1400" dirty="0" smtClean="0">
                  <a:latin typeface="Comic Sans MS" pitchFamily="66" charset="0"/>
                </a:rPr>
                <a:t>Societal values</a:t>
              </a:r>
            </a:p>
            <a:p>
              <a:r>
                <a:rPr lang="en-GB" sz="1400" dirty="0" smtClean="0">
                  <a:latin typeface="Comic Sans MS" pitchFamily="66" charset="0"/>
                </a:rPr>
                <a:t>Demographics</a:t>
              </a:r>
            </a:p>
            <a:p>
              <a:r>
                <a:rPr lang="en-GB" sz="1400" dirty="0" smtClean="0">
                  <a:latin typeface="Comic Sans MS" pitchFamily="66" charset="0"/>
                </a:rPr>
                <a:t>Pressure groups</a:t>
              </a:r>
            </a:p>
            <a:p>
              <a:r>
                <a:rPr lang="en-GB" sz="1400" dirty="0" smtClean="0">
                  <a:latin typeface="Comic Sans MS" pitchFamily="66" charset="0"/>
                </a:rPr>
                <a:t>Government/legislation</a:t>
              </a:r>
              <a:endParaRPr lang="en-GB" sz="1400" dirty="0">
                <a:latin typeface="Comic Sans MS" pitchFamily="66" charset="0"/>
              </a:endParaRPr>
            </a:p>
          </p:txBody>
        </p:sp>
        <p:sp>
          <p:nvSpPr>
            <p:cNvPr id="5" name="TextBox 4"/>
            <p:cNvSpPr txBox="1"/>
            <p:nvPr/>
          </p:nvSpPr>
          <p:spPr>
            <a:xfrm>
              <a:off x="4714876" y="2643182"/>
              <a:ext cx="2520000" cy="1431161"/>
            </a:xfrm>
            <a:prstGeom prst="rect">
              <a:avLst/>
            </a:prstGeom>
            <a:noFill/>
            <a:ln w="9525">
              <a:solidFill>
                <a:schemeClr val="tx1"/>
              </a:solidFill>
            </a:ln>
          </p:spPr>
          <p:txBody>
            <a:bodyPr wrap="square" rtlCol="0">
              <a:spAutoFit/>
            </a:bodyPr>
            <a:lstStyle/>
            <a:p>
              <a:pPr algn="ctr"/>
              <a:r>
                <a:rPr lang="en-GB" sz="1400" dirty="0" smtClean="0">
                  <a:latin typeface="Comic Sans MS" pitchFamily="66" charset="0"/>
                </a:rPr>
                <a:t>NATURE OF</a:t>
              </a:r>
            </a:p>
            <a:p>
              <a:pPr algn="ctr"/>
              <a:r>
                <a:rPr lang="en-GB" sz="1400" dirty="0" smtClean="0">
                  <a:latin typeface="Comic Sans MS" pitchFamily="66" charset="0"/>
                </a:rPr>
                <a:t>THE BUSINESS</a:t>
              </a:r>
            </a:p>
            <a:p>
              <a:r>
                <a:rPr lang="en-GB" sz="1400" dirty="0" smtClean="0">
                  <a:latin typeface="Comic Sans MS" pitchFamily="66" charset="0"/>
                </a:rPr>
                <a:t>Markets &amp; competition</a:t>
              </a:r>
            </a:p>
            <a:p>
              <a:r>
                <a:rPr lang="en-GB" sz="1400" dirty="0" smtClean="0">
                  <a:latin typeface="Comic Sans MS" pitchFamily="66" charset="0"/>
                </a:rPr>
                <a:t>Products/services</a:t>
              </a:r>
            </a:p>
            <a:p>
              <a:r>
                <a:rPr lang="en-GB" sz="1400" dirty="0" smtClean="0">
                  <a:latin typeface="Comic Sans MS" pitchFamily="66" charset="0"/>
                </a:rPr>
                <a:t>Technology</a:t>
              </a:r>
            </a:p>
            <a:p>
              <a:r>
                <a:rPr lang="en-GB" sz="1400" dirty="0" smtClean="0">
                  <a:latin typeface="Comic Sans MS" pitchFamily="66" charset="0"/>
                </a:rPr>
                <a:t>Capital investment</a:t>
              </a:r>
              <a:endParaRPr lang="en-GB" sz="1400" dirty="0">
                <a:latin typeface="Comic Sans MS" pitchFamily="66" charset="0"/>
              </a:endParaRPr>
            </a:p>
          </p:txBody>
        </p:sp>
      </p:grpSp>
      <p:sp>
        <p:nvSpPr>
          <p:cNvPr id="6" name="TextBox 5"/>
          <p:cNvSpPr txBox="1"/>
          <p:nvPr/>
        </p:nvSpPr>
        <p:spPr>
          <a:xfrm>
            <a:off x="1571604" y="4236929"/>
            <a:ext cx="2520000" cy="1431149"/>
          </a:xfrm>
          <a:prstGeom prst="rect">
            <a:avLst/>
          </a:prstGeom>
          <a:noFill/>
          <a:ln w="9525">
            <a:solidFill>
              <a:schemeClr val="tx1"/>
            </a:solidFill>
          </a:ln>
        </p:spPr>
        <p:txBody>
          <a:bodyPr wrap="square" lIns="91430" tIns="45714" rIns="91430" bIns="45714" rtlCol="0">
            <a:spAutoFit/>
          </a:bodyPr>
          <a:lstStyle/>
          <a:p>
            <a:pPr algn="ctr"/>
            <a:r>
              <a:rPr lang="en-GB" sz="1400" dirty="0" smtClean="0">
                <a:latin typeface="Comic Sans MS" pitchFamily="66" charset="0"/>
              </a:rPr>
              <a:t>ORGANISATIONAL</a:t>
            </a:r>
          </a:p>
          <a:p>
            <a:pPr algn="ctr"/>
            <a:r>
              <a:rPr lang="en-GB" sz="1400" dirty="0" smtClean="0">
                <a:latin typeface="Comic Sans MS" pitchFamily="66" charset="0"/>
              </a:rPr>
              <a:t>CULTURE</a:t>
            </a:r>
          </a:p>
          <a:p>
            <a:r>
              <a:rPr lang="en-GB" sz="1400" dirty="0" smtClean="0">
                <a:latin typeface="Comic Sans MS" pitchFamily="66" charset="0"/>
              </a:rPr>
              <a:t>History and age</a:t>
            </a:r>
          </a:p>
          <a:p>
            <a:r>
              <a:rPr lang="en-GB" sz="1400" dirty="0" smtClean="0">
                <a:latin typeface="Comic Sans MS" pitchFamily="66" charset="0"/>
              </a:rPr>
              <a:t>Leadership and</a:t>
            </a:r>
          </a:p>
          <a:p>
            <a:r>
              <a:rPr lang="en-GB" sz="1400" dirty="0" smtClean="0">
                <a:latin typeface="Comic Sans MS" pitchFamily="66" charset="0"/>
              </a:rPr>
              <a:t>management style</a:t>
            </a:r>
          </a:p>
          <a:p>
            <a:r>
              <a:rPr lang="en-GB" sz="1400" dirty="0" smtClean="0">
                <a:latin typeface="Comic Sans MS" pitchFamily="66" charset="0"/>
              </a:rPr>
              <a:t>Structure and systems</a:t>
            </a:r>
            <a:endParaRPr lang="en-GB" sz="1400" dirty="0">
              <a:latin typeface="Comic Sans MS" pitchFamily="66" charset="0"/>
            </a:endParaRPr>
          </a:p>
        </p:txBody>
      </p:sp>
      <p:sp>
        <p:nvSpPr>
          <p:cNvPr id="7" name="TextBox 6"/>
          <p:cNvSpPr txBox="1"/>
          <p:nvPr/>
        </p:nvSpPr>
        <p:spPr>
          <a:xfrm>
            <a:off x="5055060" y="4236925"/>
            <a:ext cx="2520000" cy="1215705"/>
          </a:xfrm>
          <a:prstGeom prst="rect">
            <a:avLst/>
          </a:prstGeom>
          <a:noFill/>
          <a:ln w="9525">
            <a:solidFill>
              <a:schemeClr val="tx1"/>
            </a:solidFill>
          </a:ln>
        </p:spPr>
        <p:txBody>
          <a:bodyPr wrap="square" lIns="91430" tIns="45714" rIns="91430" bIns="45714" rtlCol="0">
            <a:spAutoFit/>
          </a:bodyPr>
          <a:lstStyle/>
          <a:p>
            <a:pPr algn="ctr"/>
            <a:r>
              <a:rPr lang="en-GB" sz="1400" dirty="0" smtClean="0">
                <a:latin typeface="Comic Sans MS" pitchFamily="66" charset="0"/>
              </a:rPr>
              <a:t>INDIVIDUALS</a:t>
            </a:r>
          </a:p>
          <a:p>
            <a:pPr algn="ctr"/>
            <a:r>
              <a:rPr lang="en-GB" sz="1400" dirty="0" smtClean="0">
                <a:latin typeface="Comic Sans MS" pitchFamily="66" charset="0"/>
              </a:rPr>
              <a:t>AND GROUPS</a:t>
            </a:r>
          </a:p>
          <a:p>
            <a:r>
              <a:rPr lang="en-GB" sz="1400" dirty="0" smtClean="0">
                <a:latin typeface="Comic Sans MS" pitchFamily="66" charset="0"/>
              </a:rPr>
              <a:t>Expectations of stakeholders and</a:t>
            </a:r>
          </a:p>
          <a:p>
            <a:r>
              <a:rPr lang="en-GB" sz="1400" dirty="0" smtClean="0">
                <a:latin typeface="Comic Sans MS" pitchFamily="66" charset="0"/>
              </a:rPr>
              <a:t>coalitions</a:t>
            </a:r>
            <a:endParaRPr lang="en-GB" sz="1400" dirty="0">
              <a:latin typeface="Comic Sans MS" pitchFamily="66" charset="0"/>
            </a:endParaRPr>
          </a:p>
        </p:txBody>
      </p:sp>
      <p:sp>
        <p:nvSpPr>
          <p:cNvPr id="11" name="TextBox 10"/>
          <p:cNvSpPr txBox="1"/>
          <p:nvPr/>
        </p:nvSpPr>
        <p:spPr>
          <a:xfrm>
            <a:off x="3500430" y="5929330"/>
            <a:ext cx="5286412" cy="369332"/>
          </a:xfrm>
          <a:prstGeom prst="rect">
            <a:avLst/>
          </a:prstGeom>
          <a:noFill/>
        </p:spPr>
        <p:txBody>
          <a:bodyPr wrap="square" lIns="91430" tIns="45714" rIns="91430" bIns="45714" rtlCol="0">
            <a:spAutoFit/>
          </a:bodyPr>
          <a:lstStyle/>
          <a:p>
            <a:r>
              <a:rPr lang="en-GB" dirty="0" smtClean="0">
                <a:latin typeface="Comic Sans MS" pitchFamily="66" charset="0"/>
              </a:rPr>
              <a:t>Adapted from Johnson and </a:t>
            </a:r>
            <a:r>
              <a:rPr lang="en-GB" dirty="0" err="1" smtClean="0">
                <a:latin typeface="Comic Sans MS" pitchFamily="66" charset="0"/>
              </a:rPr>
              <a:t>Scholes</a:t>
            </a:r>
            <a:r>
              <a:rPr lang="en-GB" dirty="0" smtClean="0">
                <a:latin typeface="Comic Sans MS" pitchFamily="66" charset="0"/>
              </a:rPr>
              <a:t> 2004</a:t>
            </a:r>
          </a:p>
        </p:txBody>
      </p:sp>
      <p:sp>
        <p:nvSpPr>
          <p:cNvPr id="12" name="TextBox 11"/>
          <p:cNvSpPr txBox="1"/>
          <p:nvPr/>
        </p:nvSpPr>
        <p:spPr>
          <a:xfrm>
            <a:off x="3786182" y="3429000"/>
            <a:ext cx="1691489" cy="646331"/>
          </a:xfrm>
          <a:prstGeom prst="rect">
            <a:avLst/>
          </a:prstGeom>
          <a:noFill/>
        </p:spPr>
        <p:txBody>
          <a:bodyPr wrap="none" lIns="91430" tIns="45714" rIns="91430" bIns="45714" rtlCol="0">
            <a:spAutoFit/>
          </a:bodyPr>
          <a:lstStyle/>
          <a:p>
            <a:pPr algn="ctr"/>
            <a:r>
              <a:rPr lang="en-GB" dirty="0" smtClean="0">
                <a:latin typeface="Comic Sans MS" pitchFamily="66" charset="0"/>
              </a:rPr>
              <a:t>PROCESS &amp;</a:t>
            </a:r>
          </a:p>
          <a:p>
            <a:pPr algn="ctr"/>
            <a:r>
              <a:rPr lang="en-GB" dirty="0" smtClean="0">
                <a:latin typeface="Comic Sans MS" pitchFamily="66" charset="0"/>
              </a:rPr>
              <a:t>OBJECTIVES</a:t>
            </a:r>
            <a:endParaRPr lang="en-GB" dirty="0">
              <a:latin typeface="Comic Sans MS" pitchFamily="66" charset="0"/>
            </a:endParaRPr>
          </a:p>
        </p:txBody>
      </p:sp>
      <p:cxnSp>
        <p:nvCxnSpPr>
          <p:cNvPr id="14" name="Straight Arrow Connector 13"/>
          <p:cNvCxnSpPr>
            <a:stCxn id="5" idx="2"/>
          </p:cNvCxnSpPr>
          <p:nvPr/>
        </p:nvCxnSpPr>
        <p:spPr>
          <a:xfrm rot="5400000">
            <a:off x="5738993" y="2978800"/>
            <a:ext cx="354787" cy="97423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rot="16200000" flipV="1">
            <a:off x="5715902" y="3499543"/>
            <a:ext cx="400955" cy="9742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rot="16200000" flipH="1">
            <a:off x="3072697" y="2999478"/>
            <a:ext cx="400955" cy="9742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5400000" flipH="1" flipV="1">
            <a:off x="3072697" y="3543309"/>
            <a:ext cx="400955" cy="9742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0-#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0-#ppt_w/2"/>
                                          </p:val>
                                        </p:tav>
                                        <p:tav tm="100000">
                                          <p:val>
                                            <p:strVal val="#ppt_x"/>
                                          </p:val>
                                        </p:tav>
                                      </p:tavLst>
                                    </p:anim>
                                    <p:anim calcmode="lin" valueType="num">
                                      <p:cBhvr additive="base">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0-#ppt_w/2"/>
                                          </p:val>
                                        </p:tav>
                                        <p:tav tm="100000">
                                          <p:val>
                                            <p:strVal val="#ppt_x"/>
                                          </p:val>
                                        </p:tav>
                                      </p:tavLst>
                                    </p:anim>
                                    <p:anim calcmode="lin" valueType="num">
                                      <p:cBhvr additive="base">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1000" fill="hold"/>
                                        <p:tgtEl>
                                          <p:spTgt spid="12"/>
                                        </p:tgtEl>
                                        <p:attrNameLst>
                                          <p:attrName>ppt_x</p:attrName>
                                        </p:attrNameLst>
                                      </p:cBhvr>
                                      <p:tavLst>
                                        <p:tav tm="0">
                                          <p:val>
                                            <p:strVal val="0-#ppt_w/2"/>
                                          </p:val>
                                        </p:tav>
                                        <p:tav tm="100000">
                                          <p:val>
                                            <p:strVal val="#ppt_x"/>
                                          </p:val>
                                        </p:tav>
                                      </p:tavLst>
                                    </p:anim>
                                    <p:anim calcmode="lin" valueType="num">
                                      <p:cBhvr additive="base">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1000" fill="hold"/>
                                        <p:tgtEl>
                                          <p:spTgt spid="11"/>
                                        </p:tgtEl>
                                        <p:attrNameLst>
                                          <p:attrName>ppt_x</p:attrName>
                                        </p:attrNameLst>
                                      </p:cBhvr>
                                      <p:tavLst>
                                        <p:tav tm="0">
                                          <p:val>
                                            <p:strVal val="0-#ppt_w/2"/>
                                          </p:val>
                                        </p:tav>
                                        <p:tav tm="100000">
                                          <p:val>
                                            <p:strVal val="#ppt_x"/>
                                          </p:val>
                                        </p:tav>
                                      </p:tavLst>
                                    </p:anim>
                                    <p:anim calcmode="lin" valueType="num">
                                      <p:cBhvr additive="base">
                                        <p:cTn id="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P spid="11"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Comic Sans MS" pitchFamily="66" charset="0"/>
              </a:rPr>
              <a:t>Stakeholders of Large Organisations</a:t>
            </a:r>
            <a:endParaRPr lang="en-GB" dirty="0">
              <a:latin typeface="Comic Sans MS" pitchFamily="66" charset="0"/>
            </a:endParaRPr>
          </a:p>
        </p:txBody>
      </p:sp>
      <p:sp>
        <p:nvSpPr>
          <p:cNvPr id="4" name="Slide Number Placeholder 3"/>
          <p:cNvSpPr>
            <a:spLocks noGrp="1"/>
          </p:cNvSpPr>
          <p:nvPr>
            <p:ph type="sldNum" sz="quarter" idx="12"/>
          </p:nvPr>
        </p:nvSpPr>
        <p:spPr/>
        <p:txBody>
          <a:bodyPr/>
          <a:lstStyle/>
          <a:p>
            <a:fld id="{0EC2B28F-8E3F-46A8-B70B-3560BAE4C4CA}" type="slidenum">
              <a:rPr lang="en-GB" smtClean="0"/>
              <a:pPr/>
              <a:t>12</a:t>
            </a:fld>
            <a:endParaRPr lang="en-GB" dirty="0"/>
          </a:p>
        </p:txBody>
      </p:sp>
      <p:pic>
        <p:nvPicPr>
          <p:cNvPr id="5" name="Picture 5"/>
          <p:cNvPicPr>
            <a:picLocks noGrp="1" noChangeAspect="1" noChangeArrowheads="1"/>
          </p:cNvPicPr>
          <p:nvPr>
            <p:ph idx="1"/>
          </p:nvPr>
        </p:nvPicPr>
        <p:blipFill>
          <a:blip r:embed="rId2">
            <a:clrChange>
              <a:clrFrom>
                <a:srgbClr val="E5F7F7"/>
              </a:clrFrom>
              <a:clrTo>
                <a:srgbClr val="E5F7F7">
                  <a:alpha val="0"/>
                </a:srgbClr>
              </a:clrTo>
            </a:clrChange>
          </a:blip>
          <a:srcRect/>
          <a:stretch>
            <a:fillRect/>
          </a:stretch>
        </p:blipFill>
        <p:spPr>
          <a:xfrm>
            <a:off x="928662" y="1600200"/>
            <a:ext cx="6668499" cy="4525963"/>
          </a:xfrm>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1000" fill="hold"/>
                                        <p:tgtEl>
                                          <p:spTgt spid="5"/>
                                        </p:tgtEl>
                                        <p:attrNameLst>
                                          <p:attrName>ppt_x</p:attrName>
                                        </p:attrNameLst>
                                      </p:cBhvr>
                                      <p:tavLst>
                                        <p:tav tm="0">
                                          <p:val>
                                            <p:strVal val="0-#ppt_w/2"/>
                                          </p:val>
                                        </p:tav>
                                        <p:tav tm="100000">
                                          <p:val>
                                            <p:strVal val="#ppt_x"/>
                                          </p:val>
                                        </p:tav>
                                      </p:tavLst>
                                    </p:anim>
                                    <p:anim calcmode="lin" valueType="num">
                                      <p:cBhvr additive="base">
                                        <p:cTn id="1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GB" sz="4000" dirty="0" smtClean="0">
                <a:latin typeface="Comic Sans MS" pitchFamily="66" charset="0"/>
              </a:rPr>
              <a:t>Discussion Questions</a:t>
            </a:r>
            <a:endParaRPr lang="en-GB" sz="4000" dirty="0">
              <a:latin typeface="Comic Sans MS" pitchFamily="66" charset="0"/>
            </a:endParaRPr>
          </a:p>
        </p:txBody>
      </p:sp>
      <p:sp>
        <p:nvSpPr>
          <p:cNvPr id="6" name="Content Placeholder 5"/>
          <p:cNvSpPr>
            <a:spLocks noGrp="1"/>
          </p:cNvSpPr>
          <p:nvPr>
            <p:ph idx="1"/>
          </p:nvPr>
        </p:nvSpPr>
        <p:spPr/>
        <p:txBody>
          <a:bodyPr>
            <a:normAutofit fontScale="70000" lnSpcReduction="20000"/>
          </a:bodyPr>
          <a:lstStyle/>
          <a:p>
            <a:r>
              <a:rPr lang="en-GB" dirty="0" smtClean="0">
                <a:latin typeface="Comic Sans MS" pitchFamily="66" charset="0"/>
              </a:rPr>
              <a:t>Identify </a:t>
            </a:r>
            <a:r>
              <a:rPr lang="en-GB" dirty="0" smtClean="0">
                <a:latin typeface="Comic Sans MS" pitchFamily="66" charset="0"/>
              </a:rPr>
              <a:t>examples of organisations, with which you are familiar, in different sectors.  For each </a:t>
            </a:r>
            <a:r>
              <a:rPr lang="en-GB" dirty="0" smtClean="0">
                <a:latin typeface="Comic Sans MS" pitchFamily="66" charset="0"/>
              </a:rPr>
              <a:t>organisation please provide the following information: </a:t>
            </a:r>
            <a:endParaRPr lang="en-GB" dirty="0" smtClean="0">
              <a:latin typeface="Comic Sans MS" pitchFamily="66" charset="0"/>
            </a:endParaRPr>
          </a:p>
          <a:p>
            <a:pPr>
              <a:buNone/>
            </a:pPr>
            <a:endParaRPr lang="en-GB" dirty="0" smtClean="0">
              <a:latin typeface="Comic Sans MS" pitchFamily="66" charset="0"/>
            </a:endParaRPr>
          </a:p>
          <a:p>
            <a:r>
              <a:rPr lang="en-GB" dirty="0" smtClean="0">
                <a:latin typeface="Comic Sans MS" pitchFamily="66" charset="0"/>
              </a:rPr>
              <a:t>Who are the key stakeholder groups?  What is the key motive of each group?  Which has greatest power? </a:t>
            </a:r>
          </a:p>
          <a:p>
            <a:endParaRPr lang="en-GB" dirty="0" smtClean="0">
              <a:latin typeface="Comic Sans MS" pitchFamily="66" charset="0"/>
            </a:endParaRPr>
          </a:p>
          <a:p>
            <a:r>
              <a:rPr lang="en-GB" dirty="0" smtClean="0">
                <a:latin typeface="Comic Sans MS" pitchFamily="66" charset="0"/>
              </a:rPr>
              <a:t>How might this influence the organisation and its choice of values, direction and strategy? </a:t>
            </a:r>
          </a:p>
          <a:p>
            <a:endParaRPr lang="en-GB" dirty="0" smtClean="0">
              <a:latin typeface="Comic Sans MS" pitchFamily="66" charset="0"/>
            </a:endParaRPr>
          </a:p>
          <a:p>
            <a:r>
              <a:rPr lang="en-GB" dirty="0" smtClean="0">
                <a:latin typeface="Comic Sans MS" pitchFamily="66" charset="0"/>
              </a:rPr>
              <a:t>What problems or conflicts might this cause in the organisation?</a:t>
            </a:r>
            <a:endParaRPr lang="en-GB" dirty="0">
              <a:latin typeface="Comic Sans MS" pitchFamily="66" charset="0"/>
            </a:endParaRPr>
          </a:p>
        </p:txBody>
      </p:sp>
      <p:sp>
        <p:nvSpPr>
          <p:cNvPr id="3" name="Slide Number Placeholder 2"/>
          <p:cNvSpPr>
            <a:spLocks noGrp="1"/>
          </p:cNvSpPr>
          <p:nvPr>
            <p:ph type="sldNum" sz="quarter" idx="12"/>
          </p:nvPr>
        </p:nvSpPr>
        <p:spPr/>
        <p:txBody>
          <a:bodyPr/>
          <a:lstStyle/>
          <a:p>
            <a:fld id="{0EC2B28F-8E3F-46A8-B70B-3560BAE4C4CA}" type="slidenum">
              <a:rPr lang="en-GB" smtClean="0"/>
              <a:pPr/>
              <a:t>13</a:t>
            </a:fld>
            <a:endParaRPr lang="en-GB" dirty="0"/>
          </a:p>
        </p:txBody>
      </p:sp>
      <p:sp>
        <p:nvSpPr>
          <p:cNvPr id="4" name="Rectangle 3"/>
          <p:cNvSpPr/>
          <p:nvPr/>
        </p:nvSpPr>
        <p:spPr>
          <a:xfrm>
            <a:off x="428597" y="1571612"/>
            <a:ext cx="6429404" cy="646331"/>
          </a:xfrm>
          <a:prstGeom prst="rect">
            <a:avLst/>
          </a:prstGeom>
        </p:spPr>
        <p:txBody>
          <a:bodyPr wrap="square" lIns="91430" tIns="45714" rIns="91430" bIns="45714">
            <a:spAutoFit/>
          </a:bodyPr>
          <a:lstStyle/>
          <a:p>
            <a:endParaRPr lang="en-GB" dirty="0" smtClean="0"/>
          </a:p>
          <a:p>
            <a:endParaRPr lang="en-GB"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0-#ppt_w/2"/>
                                          </p:val>
                                        </p:tav>
                                        <p:tav tm="100000">
                                          <p:val>
                                            <p:strVal val="#ppt_x"/>
                                          </p:val>
                                        </p:tav>
                                      </p:tavLst>
                                    </p:anim>
                                    <p:anim calcmode="lin" valueType="num">
                                      <p:cBhvr additive="base">
                                        <p:cTn id="8"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10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10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 calcmode="lin" valueType="num">
                                      <p:cBhvr additive="base">
                                        <p:cTn id="25" dur="1000" fill="hold"/>
                                        <p:tgtEl>
                                          <p:spTgt spid="6">
                                            <p:txEl>
                                              <p:pRg st="4" end="4"/>
                                            </p:txEl>
                                          </p:spTgt>
                                        </p:tgtEl>
                                        <p:attrNameLst>
                                          <p:attrName>ppt_x</p:attrName>
                                        </p:attrNameLst>
                                      </p:cBhvr>
                                      <p:tavLst>
                                        <p:tav tm="0">
                                          <p:val>
                                            <p:strVal val="0-#ppt_w/2"/>
                                          </p:val>
                                        </p:tav>
                                        <p:tav tm="100000">
                                          <p:val>
                                            <p:strVal val="#ppt_x"/>
                                          </p:val>
                                        </p:tav>
                                      </p:tavLst>
                                    </p:anim>
                                    <p:anim calcmode="lin" valueType="num">
                                      <p:cBhvr additive="base">
                                        <p:cTn id="26" dur="1000" fill="hold"/>
                                        <p:tgtEl>
                                          <p:spTgt spid="6">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1000" fill="hold"/>
                                        <p:tgtEl>
                                          <p:spTgt spid="6">
                                            <p:txEl>
                                              <p:pRg st="6" end="6"/>
                                            </p:txEl>
                                          </p:spTgt>
                                        </p:tgtEl>
                                        <p:attrNameLst>
                                          <p:attrName>ppt_x</p:attrName>
                                        </p:attrNameLst>
                                      </p:cBhvr>
                                      <p:tavLst>
                                        <p:tav tm="0">
                                          <p:val>
                                            <p:strVal val="0-#ppt_w/2"/>
                                          </p:val>
                                        </p:tav>
                                        <p:tav tm="100000">
                                          <p:val>
                                            <p:strVal val="#ppt_x"/>
                                          </p:val>
                                        </p:tav>
                                      </p:tavLst>
                                    </p:anim>
                                    <p:anim calcmode="lin" valueType="num">
                                      <p:cBhvr additive="base">
                                        <p:cTn id="32" dur="1000" fill="hold"/>
                                        <p:tgtEl>
                                          <p:spTgt spid="6">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latin typeface="Comic Sans MS" pitchFamily="66" charset="0"/>
              </a:rPr>
              <a:t>Reference List</a:t>
            </a:r>
            <a:endParaRPr lang="en-GB" sz="4000" dirty="0">
              <a:latin typeface="Comic Sans MS" pitchFamily="66" charset="0"/>
            </a:endParaRPr>
          </a:p>
        </p:txBody>
      </p:sp>
      <p:sp>
        <p:nvSpPr>
          <p:cNvPr id="3" name="Content Placeholder 2"/>
          <p:cNvSpPr>
            <a:spLocks noGrp="1"/>
          </p:cNvSpPr>
          <p:nvPr>
            <p:ph idx="1"/>
          </p:nvPr>
        </p:nvSpPr>
        <p:spPr/>
        <p:txBody>
          <a:bodyPr>
            <a:normAutofit/>
          </a:bodyPr>
          <a:lstStyle/>
          <a:p>
            <a:r>
              <a:rPr lang="en-GB" sz="2800" dirty="0" smtClean="0">
                <a:latin typeface="Comic Sans MS" pitchFamily="66" charset="0"/>
              </a:rPr>
              <a:t>Johnson, G and </a:t>
            </a:r>
            <a:r>
              <a:rPr lang="en-GB" sz="2800" dirty="0" err="1" smtClean="0">
                <a:latin typeface="Comic Sans MS" pitchFamily="66" charset="0"/>
              </a:rPr>
              <a:t>Scholes</a:t>
            </a:r>
            <a:r>
              <a:rPr lang="en-GB" sz="2800" dirty="0" smtClean="0">
                <a:latin typeface="Comic Sans MS" pitchFamily="66" charset="0"/>
              </a:rPr>
              <a:t>, K (2004) </a:t>
            </a:r>
            <a:r>
              <a:rPr lang="en-GB" sz="2800" b="1" u="sng" dirty="0" smtClean="0">
                <a:latin typeface="Comic Sans MS" pitchFamily="66" charset="0"/>
              </a:rPr>
              <a:t>Exploring </a:t>
            </a:r>
            <a:r>
              <a:rPr lang="en-GB" sz="2800" b="1" u="sng" smtClean="0">
                <a:latin typeface="Comic Sans MS" pitchFamily="66" charset="0"/>
              </a:rPr>
              <a:t>Corporate Strategy</a:t>
            </a:r>
            <a:r>
              <a:rPr lang="en-GB" sz="2800" smtClean="0">
                <a:latin typeface="Comic Sans MS" pitchFamily="66" charset="0"/>
              </a:rPr>
              <a:t>, </a:t>
            </a:r>
            <a:r>
              <a:rPr lang="en-GB" sz="2800" dirty="0" smtClean="0">
                <a:latin typeface="Comic Sans MS" pitchFamily="66" charset="0"/>
              </a:rPr>
              <a:t>London: Prentice Hall</a:t>
            </a:r>
          </a:p>
          <a:p>
            <a:r>
              <a:rPr lang="en-GB" sz="2800" dirty="0" smtClean="0">
                <a:latin typeface="Comic Sans MS" pitchFamily="66" charset="0"/>
              </a:rPr>
              <a:t>Johnson, G, </a:t>
            </a:r>
            <a:r>
              <a:rPr lang="en-GB" sz="2800" dirty="0" err="1" smtClean="0">
                <a:latin typeface="Comic Sans MS" pitchFamily="66" charset="0"/>
              </a:rPr>
              <a:t>Scholes</a:t>
            </a:r>
            <a:r>
              <a:rPr lang="en-GB" sz="2800" dirty="0" smtClean="0">
                <a:latin typeface="Comic Sans MS" pitchFamily="66" charset="0"/>
              </a:rPr>
              <a:t>, K and Whittington, R (2011) </a:t>
            </a:r>
            <a:r>
              <a:rPr lang="en-GB" sz="2800" b="1" u="sng" dirty="0" smtClean="0">
                <a:latin typeface="Comic Sans MS" pitchFamily="66" charset="0"/>
              </a:rPr>
              <a:t>Exploring Corporate Strategy: Text and Cases</a:t>
            </a:r>
            <a:r>
              <a:rPr lang="en-GB" sz="2800" dirty="0" smtClean="0">
                <a:latin typeface="Comic Sans MS" pitchFamily="66" charset="0"/>
              </a:rPr>
              <a:t>, London: Prentice Hall</a:t>
            </a:r>
          </a:p>
          <a:p>
            <a:endParaRPr lang="en-GB" sz="2800" dirty="0"/>
          </a:p>
        </p:txBody>
      </p:sp>
      <p:sp>
        <p:nvSpPr>
          <p:cNvPr id="4" name="Slide Number Placeholder 3"/>
          <p:cNvSpPr>
            <a:spLocks noGrp="1"/>
          </p:cNvSpPr>
          <p:nvPr>
            <p:ph type="sldNum" sz="quarter" idx="12"/>
          </p:nvPr>
        </p:nvSpPr>
        <p:spPr/>
        <p:txBody>
          <a:bodyPr/>
          <a:lstStyle/>
          <a:p>
            <a:fld id="{C337B528-879C-4EFC-BF0F-F5B7B06B1367}" type="slidenum">
              <a:rPr lang="en-GB" smtClean="0"/>
              <a:pPr/>
              <a:t>14</a:t>
            </a:fld>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10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0" dur="10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smtClean="0">
                <a:latin typeface="Comic Sans MS" pitchFamily="66" charset="0"/>
              </a:rPr>
              <a:t>Extended Knowledge</a:t>
            </a:r>
          </a:p>
        </p:txBody>
      </p:sp>
      <p:sp>
        <p:nvSpPr>
          <p:cNvPr id="3" name="Content Placeholder 2"/>
          <p:cNvSpPr>
            <a:spLocks noGrp="1"/>
          </p:cNvSpPr>
          <p:nvPr>
            <p:ph idx="1"/>
          </p:nvPr>
        </p:nvSpPr>
        <p:spPr/>
        <p:txBody>
          <a:bodyPr/>
          <a:lstStyle/>
          <a:p>
            <a:r>
              <a:rPr lang="en-GB" sz="2800" smtClean="0">
                <a:latin typeface="Comic Sans MS" pitchFamily="66" charset="0"/>
              </a:rPr>
              <a:t>For </a:t>
            </a:r>
            <a:r>
              <a:rPr lang="en-GB" sz="2800" dirty="0" smtClean="0">
                <a:latin typeface="Comic Sans MS" pitchFamily="66" charset="0"/>
              </a:rPr>
              <a:t>a more extensive discussion and a fuller explanation of organisational purposes: values, mission, vision and objectives see Johnson </a:t>
            </a:r>
            <a:r>
              <a:rPr lang="en-GB" sz="2800" i="1" dirty="0" smtClean="0">
                <a:latin typeface="Comic Sans MS" pitchFamily="66" charset="0"/>
              </a:rPr>
              <a:t>et al </a:t>
            </a:r>
            <a:r>
              <a:rPr lang="en-GB" sz="2800" dirty="0" smtClean="0">
                <a:latin typeface="Comic Sans MS" pitchFamily="66" charset="0"/>
              </a:rPr>
              <a:t>2008, Chapter 4, pp 131-171.</a:t>
            </a:r>
          </a:p>
        </p:txBody>
      </p:sp>
      <p:sp>
        <p:nvSpPr>
          <p:cNvPr id="17412" name="Slide Number Placeholder 3"/>
          <p:cNvSpPr>
            <a:spLocks noGrp="1"/>
          </p:cNvSpPr>
          <p:nvPr>
            <p:ph type="sldNum" sz="quarter" idx="12"/>
          </p:nvPr>
        </p:nvSpPr>
        <p:spPr>
          <a:noFill/>
        </p:spPr>
        <p:txBody>
          <a:bodyPr/>
          <a:lstStyle/>
          <a:p>
            <a:fld id="{11524219-E75A-4CA1-9482-6D96DD2D454F}" type="slidenum">
              <a:rPr lang="en-GB" smtClean="0">
                <a:latin typeface="Arial" pitchFamily="34" charset="0"/>
              </a:rPr>
              <a:pPr/>
              <a:t>15</a:t>
            </a:fld>
            <a:endParaRPr lang="en-GB" smtClean="0">
              <a:latin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1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4" dur="1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200</TotalTime>
  <Words>542</Words>
  <Application>Microsoft Office PowerPoint</Application>
  <PresentationFormat>On-screen Show (4:3)</PresentationFormat>
  <Paragraphs>91</Paragraphs>
  <Slides>15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Comic Sans MS</vt:lpstr>
      <vt:lpstr>Office Theme</vt:lpstr>
      <vt:lpstr>Strategy – An Overview</vt:lpstr>
      <vt:lpstr>Vocabulary of Strategy</vt:lpstr>
      <vt:lpstr>Vocabulary of Strategy</vt:lpstr>
      <vt:lpstr>Vocabulary of Strategy:  Kingston University</vt:lpstr>
      <vt:lpstr>What is Strategy?</vt:lpstr>
      <vt:lpstr>What is Strategic Management?</vt:lpstr>
      <vt:lpstr>What is Strategic Position?</vt:lpstr>
      <vt:lpstr>What are Strategic Choices?</vt:lpstr>
      <vt:lpstr>What is Strategy in Action?</vt:lpstr>
      <vt:lpstr>Three Core Areas of Strategy</vt:lpstr>
      <vt:lpstr>Influences on Strategy Making &amp; Planning</vt:lpstr>
      <vt:lpstr>Stakeholders of Large Organisations</vt:lpstr>
      <vt:lpstr>Discussion Questions</vt:lpstr>
      <vt:lpstr>Reference List</vt:lpstr>
      <vt:lpstr>Extended Knowledge</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bus-vs</dc:creator>
  <cp:lastModifiedBy>UWTSD</cp:lastModifiedBy>
  <cp:revision>30</cp:revision>
  <dcterms:created xsi:type="dcterms:W3CDTF">2010-09-30T12:09:31Z</dcterms:created>
  <dcterms:modified xsi:type="dcterms:W3CDTF">2020-07-29T14:17:18Z</dcterms:modified>
</cp:coreProperties>
</file>