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handoutMasterIdLst>
    <p:handoutMasterId r:id="rId43"/>
  </p:handoutMasterIdLst>
  <p:sldIdLst>
    <p:sldId id="377" r:id="rId2"/>
    <p:sldId id="383" r:id="rId3"/>
    <p:sldId id="384" r:id="rId4"/>
    <p:sldId id="386" r:id="rId5"/>
    <p:sldId id="485" r:id="rId6"/>
    <p:sldId id="433" r:id="rId7"/>
    <p:sldId id="487" r:id="rId8"/>
    <p:sldId id="388" r:id="rId9"/>
    <p:sldId id="456" r:id="rId10"/>
    <p:sldId id="458" r:id="rId11"/>
    <p:sldId id="459" r:id="rId12"/>
    <p:sldId id="435" r:id="rId13"/>
    <p:sldId id="490" r:id="rId14"/>
    <p:sldId id="491" r:id="rId15"/>
    <p:sldId id="462" r:id="rId16"/>
    <p:sldId id="463" r:id="rId17"/>
    <p:sldId id="492" r:id="rId18"/>
    <p:sldId id="493" r:id="rId19"/>
    <p:sldId id="494" r:id="rId20"/>
    <p:sldId id="495" r:id="rId21"/>
    <p:sldId id="496" r:id="rId22"/>
    <p:sldId id="497" r:id="rId23"/>
    <p:sldId id="498" r:id="rId24"/>
    <p:sldId id="499" r:id="rId25"/>
    <p:sldId id="500" r:id="rId26"/>
    <p:sldId id="501" r:id="rId27"/>
    <p:sldId id="502" r:id="rId28"/>
    <p:sldId id="503" r:id="rId29"/>
    <p:sldId id="504" r:id="rId30"/>
    <p:sldId id="505" r:id="rId31"/>
    <p:sldId id="506" r:id="rId32"/>
    <p:sldId id="507" r:id="rId33"/>
    <p:sldId id="510" r:id="rId34"/>
    <p:sldId id="511" r:id="rId35"/>
    <p:sldId id="512" r:id="rId36"/>
    <p:sldId id="513" r:id="rId37"/>
    <p:sldId id="516" r:id="rId38"/>
    <p:sldId id="517" r:id="rId39"/>
    <p:sldId id="518" r:id="rId40"/>
    <p:sldId id="520"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FDB940"/>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31" autoAdjust="0"/>
    <p:restoredTop sz="66667" autoAdjust="0"/>
  </p:normalViewPr>
  <p:slideViewPr>
    <p:cSldViewPr>
      <p:cViewPr varScale="1">
        <p:scale>
          <a:sx n="61" d="100"/>
          <a:sy n="61" d="100"/>
        </p:scale>
        <p:origin x="1376" y="192"/>
      </p:cViewPr>
      <p:guideLst/>
    </p:cSldViewPr>
  </p:slideViewPr>
  <p:outlineViewPr>
    <p:cViewPr>
      <p:scale>
        <a:sx n="33" d="100"/>
        <a:sy n="33" d="100"/>
      </p:scale>
      <p:origin x="0" y="-19308"/>
    </p:cViewPr>
  </p:outlineViewPr>
  <p:notesTextViewPr>
    <p:cViewPr>
      <p:scale>
        <a:sx n="1" d="1"/>
        <a:sy n="1" d="1"/>
      </p:scale>
      <p:origin x="0" y="0"/>
    </p:cViewPr>
  </p:notesTextViewPr>
  <p:notesViewPr>
    <p:cSldViewPr>
      <p:cViewPr varScale="1">
        <p:scale>
          <a:sx n="54" d="100"/>
          <a:sy n="54" d="100"/>
        </p:scale>
        <p:origin x="1794" y="7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t>12/3/18</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t>12/3/18</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1</a:t>
            </a:fld>
            <a:endParaRPr lang="en-US" dirty="0"/>
          </a:p>
        </p:txBody>
      </p:sp>
    </p:spTree>
    <p:extLst>
      <p:ext uri="{BB962C8B-B14F-4D97-AF65-F5344CB8AC3E}">
        <p14:creationId xmlns:p14="http://schemas.microsoft.com/office/powerpoint/2010/main" val="1279581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FF0000"/>
                </a:solidFill>
                <a:latin typeface="Arial" panose="020B0604020202020204" pitchFamily="34" charset="0"/>
              </a:rPr>
              <a:t>Most marketing managers are overloaded with data and often overwhelmed by it</a:t>
            </a:r>
            <a:r>
              <a:rPr lang="en-US" altLang="en-US" dirty="0">
                <a:latin typeface="Arial" panose="020B0604020202020204" pitchFamily="34" charset="0"/>
              </a:rPr>
              <a:t>. M</a:t>
            </a:r>
            <a:r>
              <a:rPr lang="en-US" sz="1200" b="0" i="0" u="none" strike="noStrike" kern="1200" baseline="0" dirty="0">
                <a:solidFill>
                  <a:schemeClr val="tx1"/>
                </a:solidFill>
                <a:latin typeface="Arial" charset="0"/>
                <a:ea typeface="MS PGothic" panose="020B0600070205080204" pitchFamily="34" charset="-128"/>
                <a:cs typeface="ＭＳ Ｐゴシック" charset="0"/>
              </a:rPr>
              <a:t>arketers don’t need more</a:t>
            </a:r>
            <a:r>
              <a:rPr lang="en-US" sz="1200" b="0" i="1" u="none" strike="noStrike" kern="1200" baseline="0" dirty="0">
                <a:solidFill>
                  <a:schemeClr val="tx1"/>
                </a:solidFill>
                <a:latin typeface="Arial" charset="0"/>
                <a:ea typeface="MS PGothic" panose="020B0600070205080204" pitchFamily="34" charset="-128"/>
                <a:cs typeface="ＭＳ Ｐゴシック" charset="0"/>
              </a:rPr>
              <a:t>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information; they need better information. And they need to make better use</a:t>
            </a:r>
            <a:r>
              <a:rPr lang="en-US" sz="1200" b="0" i="1" u="none" strike="noStrike" kern="1200" baseline="0" dirty="0">
                <a:solidFill>
                  <a:schemeClr val="tx1"/>
                </a:solidFill>
                <a:latin typeface="Arial" charset="0"/>
                <a:ea typeface="MS PGothic" panose="020B0600070205080204" pitchFamily="34" charset="-128"/>
                <a:cs typeface="ＭＳ Ｐゴシック" charset="0"/>
              </a:rPr>
              <a:t>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of the information they already have.</a:t>
            </a:r>
          </a:p>
          <a:p>
            <a:endParaRPr lang="en-US" altLang="en-US" sz="1200" b="0" i="0" u="none" strike="noStrike" kern="1200" baseline="0" dirty="0">
              <a:solidFill>
                <a:schemeClr val="tx1"/>
              </a:solidFill>
              <a:latin typeface="Arial" charset="0"/>
              <a:ea typeface="MS PGothic" panose="020B0600070205080204" pitchFamily="34" charset="-128"/>
            </a:endParaRPr>
          </a:p>
          <a:p>
            <a:r>
              <a:rPr lang="en-US" altLang="en-US" dirty="0">
                <a:solidFill>
                  <a:srgbClr val="FF0000"/>
                </a:solidFill>
                <a:latin typeface="Arial" panose="020B0604020202020204" pitchFamily="34" charset="0"/>
              </a:rPr>
              <a:t>The real value of marketing research and marketing information lies in how it is used—in</a:t>
            </a:r>
            <a:r>
              <a:rPr lang="en-US" altLang="en-US" baseline="0" dirty="0">
                <a:solidFill>
                  <a:srgbClr val="FF0000"/>
                </a:solidFill>
                <a:latin typeface="Arial" panose="020B0604020202020204" pitchFamily="34" charset="0"/>
              </a:rPr>
              <a:t> </a:t>
            </a:r>
            <a:r>
              <a:rPr lang="en-US" altLang="en-US" dirty="0">
                <a:solidFill>
                  <a:srgbClr val="FF0000"/>
                </a:solidFill>
                <a:latin typeface="Arial" panose="020B0604020202020204" pitchFamily="34" charset="0"/>
              </a:rPr>
              <a:t>the customer insights that it provides.</a:t>
            </a:r>
          </a:p>
        </p:txBody>
      </p:sp>
      <p:sp>
        <p:nvSpPr>
          <p:cNvPr id="4" name="Slide Number Placeholder 3"/>
          <p:cNvSpPr>
            <a:spLocks noGrp="1"/>
          </p:cNvSpPr>
          <p:nvPr>
            <p:ph type="sldNum" sz="quarter" idx="10"/>
          </p:nvPr>
        </p:nvSpPr>
        <p:spPr/>
        <p:txBody>
          <a:bodyPr/>
          <a:lstStyle/>
          <a:p>
            <a:fld id="{A73D6722-9B4D-4E29-B226-C325925A8118}" type="slidenum">
              <a:rPr lang="en-US" smtClean="0"/>
              <a:t>2</a:t>
            </a:fld>
            <a:endParaRPr lang="en-US" dirty="0"/>
          </a:p>
        </p:txBody>
      </p:sp>
    </p:spTree>
    <p:extLst>
      <p:ext uri="{BB962C8B-B14F-4D97-AF65-F5344CB8AC3E}">
        <p14:creationId xmlns:p14="http://schemas.microsoft.com/office/powerpoint/2010/main" val="2169973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Big data presents marketers with both big opportunities and big challenges. Companies that effectively tap this glut of big data can gain rich, timely customer insights.</a:t>
            </a: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Far from lacking information, most marketing managers are overloaded with data. Accessing and sifting through so much data is a daunting task. For example, when a large consumer brand such as Coca-Cola or Apple monitors online discussions about its brand in Tweets, blogs, social media posts, and other sources, it might take in a stunning 6 million public conversations a day, more than 2 billion a year.</a:t>
            </a:r>
            <a:endParaRPr lang="en-US" altLang="en-US" b="1" dirty="0">
              <a:solidFill>
                <a:srgbClr val="FF0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3</a:t>
            </a:fld>
            <a:endParaRPr lang="en-US" dirty="0"/>
          </a:p>
        </p:txBody>
      </p:sp>
    </p:spTree>
    <p:extLst>
      <p:ext uri="{BB962C8B-B14F-4D97-AF65-F5344CB8AC3E}">
        <p14:creationId xmlns:p14="http://schemas.microsoft.com/office/powerpoint/2010/main" val="28651374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latin typeface="Arial" panose="020B0604020202020204" pitchFamily="34" charset="0"/>
              </a:rPr>
              <a:t>Many companies are now restructuring their marketing research and information functions. They are creating customer insights teams which collect customer and market information from a wide variety of sources, ranging from traditional marketing research studies to mingling with and observing consumers to monitoring consumer online conversations about the company and its products. </a:t>
            </a:r>
            <a:r>
              <a:rPr lang="en-US" altLang="en-US" dirty="0">
                <a:solidFill>
                  <a:srgbClr val="FF0000"/>
                </a:solidFill>
                <a:latin typeface="Arial" panose="020B0604020202020204" pitchFamily="34" charset="0"/>
              </a:rPr>
              <a:t>This</a:t>
            </a:r>
            <a:r>
              <a:rPr lang="en-US" altLang="en-US" dirty="0">
                <a:latin typeface="Arial" panose="020B0604020202020204" pitchFamily="34" charset="0"/>
              </a:rPr>
              <a:t> </a:t>
            </a:r>
            <a:r>
              <a:rPr lang="en-US" altLang="en-US" dirty="0">
                <a:solidFill>
                  <a:srgbClr val="FF0000"/>
                </a:solidFill>
                <a:latin typeface="Arial" panose="020B0604020202020204" pitchFamily="34" charset="0"/>
              </a:rPr>
              <a:t>information</a:t>
            </a:r>
            <a:r>
              <a:rPr lang="en-US" altLang="en-US" dirty="0">
                <a:latin typeface="Arial" panose="020B0604020202020204" pitchFamily="34" charset="0"/>
              </a:rPr>
              <a:t> </a:t>
            </a:r>
            <a:r>
              <a:rPr lang="en-US" altLang="en-US" dirty="0">
                <a:solidFill>
                  <a:srgbClr val="FF0000"/>
                </a:solidFill>
                <a:latin typeface="Arial" panose="020B0604020202020204" pitchFamily="34" charset="0"/>
              </a:rPr>
              <a:t>is</a:t>
            </a:r>
            <a:r>
              <a:rPr lang="en-US" altLang="en-US" dirty="0">
                <a:latin typeface="Arial" panose="020B0604020202020204" pitchFamily="34" charset="0"/>
              </a:rPr>
              <a:t> </a:t>
            </a:r>
            <a:r>
              <a:rPr lang="en-US" altLang="en-US" dirty="0">
                <a:solidFill>
                  <a:srgbClr val="FF0000"/>
                </a:solidFill>
                <a:latin typeface="Arial" panose="020B0604020202020204" pitchFamily="34" charset="0"/>
              </a:rPr>
              <a:t>then used </a:t>
            </a:r>
            <a:r>
              <a:rPr lang="en-US" altLang="en-US" dirty="0">
                <a:latin typeface="Arial" panose="020B0604020202020204" pitchFamily="34" charset="0"/>
              </a:rPr>
              <a:t>to develop important customer insights from which the company can create more value for its customers.</a:t>
            </a:r>
          </a:p>
        </p:txBody>
      </p:sp>
      <p:sp>
        <p:nvSpPr>
          <p:cNvPr id="4" name="Slide Number Placeholder 3"/>
          <p:cNvSpPr>
            <a:spLocks noGrp="1"/>
          </p:cNvSpPr>
          <p:nvPr>
            <p:ph type="sldNum" sz="quarter" idx="10"/>
          </p:nvPr>
        </p:nvSpPr>
        <p:spPr/>
        <p:txBody>
          <a:bodyPr/>
          <a:lstStyle/>
          <a:p>
            <a:fld id="{A73D6722-9B4D-4E29-B226-C325925A8118}" type="slidenum">
              <a:rPr lang="en-US" smtClean="0"/>
              <a:t>4</a:t>
            </a:fld>
            <a:endParaRPr lang="en-US" dirty="0"/>
          </a:p>
        </p:txBody>
      </p:sp>
    </p:spTree>
    <p:extLst>
      <p:ext uri="{BB962C8B-B14F-4D97-AF65-F5344CB8AC3E}">
        <p14:creationId xmlns:p14="http://schemas.microsoft.com/office/powerpoint/2010/main" val="21607707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Pinterest’s research uncovered a key customer insight: Many people want more than just Twitter- or Facebook-like places to swap messages and pictures.</a:t>
            </a:r>
          </a:p>
          <a:p>
            <a:endParaRPr lang="en-US" altLang="en-US" sz="1200" b="0" i="0" u="none" strike="noStrike" kern="1200" baseline="0" dirty="0">
              <a:solidFill>
                <a:schemeClr val="tx1"/>
              </a:solidFill>
              <a:latin typeface="Arial" charset="0"/>
              <a:ea typeface="MS PGothic" panose="020B0600070205080204" pitchFamily="34" charset="-128"/>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Thanks to this unique customer insight, Pinterest has been wildly popular. Today, more than 70 million Pinterest users collectively pin more than 5 million articles a day and view more than 2.5 billion Pinterest pages a month. In turn, more than a half-million businesses use Pinterest to engage and inspire their customer communities.</a:t>
            </a:r>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5</a:t>
            </a:fld>
            <a:endParaRPr lang="en-US" dirty="0"/>
          </a:p>
        </p:txBody>
      </p:sp>
    </p:spTree>
    <p:extLst>
      <p:ext uri="{BB962C8B-B14F-4D97-AF65-F5344CB8AC3E}">
        <p14:creationId xmlns:p14="http://schemas.microsoft.com/office/powerpoint/2010/main" val="24544056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FF0000"/>
                </a:solidFill>
                <a:latin typeface="Arial" panose="020B0604020202020204" pitchFamily="34" charset="0"/>
              </a:rPr>
              <a:t>It is essential for companies to design effective marketing information systems that give managers the right information, in the right form, at the right time and help them to use this information to create customer value, engagement and stronger customer relationships.</a:t>
            </a:r>
            <a:endParaRPr lang="en-US" altLang="en-US" b="1" dirty="0">
              <a:solidFill>
                <a:srgbClr val="FF0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6</a:t>
            </a:fld>
            <a:endParaRPr lang="en-US" dirty="0"/>
          </a:p>
        </p:txBody>
      </p:sp>
    </p:spTree>
    <p:extLst>
      <p:ext uri="{BB962C8B-B14F-4D97-AF65-F5344CB8AC3E}">
        <p14:creationId xmlns:p14="http://schemas.microsoft.com/office/powerpoint/2010/main" val="11297942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latin typeface="Arial" panose="020B0604020202020204" pitchFamily="34" charset="0"/>
              </a:rPr>
              <a:t>This figure shows that the </a:t>
            </a:r>
            <a:r>
              <a:rPr lang="en-US" altLang="en-US" dirty="0">
                <a:solidFill>
                  <a:srgbClr val="FF0000"/>
                </a:solidFill>
                <a:latin typeface="Arial" panose="020B0604020202020204" pitchFamily="34" charset="0"/>
              </a:rPr>
              <a:t>MIS begins and ends with information users. </a:t>
            </a: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The information users are marketing managers, internal and external partners, and others who need marketing information</a:t>
            </a:r>
            <a:r>
              <a:rPr lang="en-US" altLang="en-US" dirty="0">
                <a:latin typeface="Arial" panose="020B0604020202020204" pitchFamily="34" charset="0"/>
              </a:rPr>
              <a:t>. Marketers start by assessing user information needs. Next, they develop needed information using internal company databases, marketing intelligence activities, and marketing research. </a:t>
            </a:r>
            <a:r>
              <a:rPr lang="en-US" altLang="en-US" dirty="0">
                <a:solidFill>
                  <a:srgbClr val="FF0000"/>
                </a:solidFill>
                <a:latin typeface="Arial" panose="020B0604020202020204" pitchFamily="34" charset="0"/>
              </a:rPr>
              <a:t>Finally, the MIS helps users to analyze and use the information to develop customer insights, make marketing decisions, and manage customer engagement and relationships.</a:t>
            </a:r>
          </a:p>
        </p:txBody>
      </p:sp>
      <p:sp>
        <p:nvSpPr>
          <p:cNvPr id="4" name="Slide Number Placeholder 3"/>
          <p:cNvSpPr>
            <a:spLocks noGrp="1"/>
          </p:cNvSpPr>
          <p:nvPr>
            <p:ph type="sldNum" sz="quarter" idx="10"/>
          </p:nvPr>
        </p:nvSpPr>
        <p:spPr/>
        <p:txBody>
          <a:bodyPr/>
          <a:lstStyle/>
          <a:p>
            <a:fld id="{A73D6722-9B4D-4E29-B226-C325925A8118}" type="slidenum">
              <a:rPr lang="en-US" smtClean="0"/>
              <a:t>7</a:t>
            </a:fld>
            <a:endParaRPr lang="en-US" dirty="0"/>
          </a:p>
        </p:txBody>
      </p:sp>
    </p:spTree>
    <p:extLst>
      <p:ext uri="{BB962C8B-B14F-4D97-AF65-F5344CB8AC3E}">
        <p14:creationId xmlns:p14="http://schemas.microsoft.com/office/powerpoint/2010/main" val="462317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FF0000"/>
                </a:solidFill>
                <a:latin typeface="Arial" panose="020B0604020202020204" pitchFamily="34" charset="0"/>
              </a:rPr>
              <a:t>Too much information can be as harmful as too little. Some managers will ask for whatever information they can get without thinking carefully about what they really need. Other managers may omit things they ought to know, or they may not know to ask for some types of information they should have. </a:t>
            </a: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The MIS must monitor the marketing environment to provide decision makers with information they should have to better understand customers and make key marketing decisions. It is important for firms to decide whether the value of the insights gained from the additional information is worth the cost of providing it. However, it is difficult to assess the value and cost.</a:t>
            </a:r>
          </a:p>
        </p:txBody>
      </p:sp>
      <p:sp>
        <p:nvSpPr>
          <p:cNvPr id="4" name="Slide Number Placeholder 3"/>
          <p:cNvSpPr>
            <a:spLocks noGrp="1"/>
          </p:cNvSpPr>
          <p:nvPr>
            <p:ph type="sldNum" sz="quarter" idx="10"/>
          </p:nvPr>
        </p:nvSpPr>
        <p:spPr/>
        <p:txBody>
          <a:bodyPr/>
          <a:lstStyle/>
          <a:p>
            <a:fld id="{A73D6722-9B4D-4E29-B226-C325925A8118}" type="slidenum">
              <a:rPr lang="en-US" smtClean="0"/>
              <a:t>8</a:t>
            </a:fld>
            <a:endParaRPr lang="en-US" dirty="0"/>
          </a:p>
        </p:txBody>
      </p:sp>
    </p:spTree>
    <p:extLst>
      <p:ext uri="{BB962C8B-B14F-4D97-AF65-F5344CB8AC3E}">
        <p14:creationId xmlns:p14="http://schemas.microsoft.com/office/powerpoint/2010/main" val="1773631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FF0000"/>
                </a:solidFill>
                <a:latin typeface="Arial" panose="020B0604020202020204" pitchFamily="34" charset="0"/>
              </a:rPr>
              <a:t>Marketers can obtain the needed marketing information from internal data, marketing intelligence, and marketing research. Each of these sources are discussed in greater depth in the following slides.</a:t>
            </a:r>
          </a:p>
        </p:txBody>
      </p:sp>
      <p:sp>
        <p:nvSpPr>
          <p:cNvPr id="4" name="Slide Number Placeholder 3"/>
          <p:cNvSpPr>
            <a:spLocks noGrp="1"/>
          </p:cNvSpPr>
          <p:nvPr>
            <p:ph type="sldNum" sz="quarter" idx="10"/>
          </p:nvPr>
        </p:nvSpPr>
        <p:spPr/>
        <p:txBody>
          <a:bodyPr/>
          <a:lstStyle/>
          <a:p>
            <a:fld id="{A73D6722-9B4D-4E29-B226-C325925A8118}" type="slidenum">
              <a:rPr lang="en-US" smtClean="0"/>
              <a:t>9</a:t>
            </a:fld>
            <a:endParaRPr lang="en-US" dirty="0"/>
          </a:p>
        </p:txBody>
      </p:sp>
    </p:spTree>
    <p:extLst>
      <p:ext uri="{BB962C8B-B14F-4D97-AF65-F5344CB8AC3E}">
        <p14:creationId xmlns:p14="http://schemas.microsoft.com/office/powerpoint/2010/main" val="38239875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b="1" dirty="0">
                <a:solidFill>
                  <a:srgbClr val="FF0000"/>
                </a:solidFill>
                <a:latin typeface="Arial" panose="020B0604020202020204" pitchFamily="34" charset="0"/>
              </a:rPr>
              <a:t>Internal databases </a:t>
            </a:r>
            <a:r>
              <a:rPr lang="en-US" altLang="en-US" dirty="0">
                <a:solidFill>
                  <a:srgbClr val="FF0000"/>
                </a:solidFill>
                <a:latin typeface="Arial" panose="020B0604020202020204" pitchFamily="34" charset="0"/>
              </a:rPr>
              <a:t>usually can be accessed more quickly and cheaply than other information sources, but they also present some problems. Because internal information is often collected for other purposes, it may be incomplete or in the wrong form for making marketing decisions.</a:t>
            </a:r>
            <a:r>
              <a:rPr lang="en-US" altLang="en-US" baseline="0" dirty="0">
                <a:solidFill>
                  <a:srgbClr val="FF0000"/>
                </a:solidFill>
                <a:latin typeface="Arial" panose="020B0604020202020204" pitchFamily="34" charset="0"/>
              </a:rPr>
              <a:t>  Data also ages quickly; k</a:t>
            </a:r>
            <a:r>
              <a:rPr lang="en-US" altLang="en-US" dirty="0">
                <a:solidFill>
                  <a:srgbClr val="FF0000"/>
                </a:solidFill>
                <a:latin typeface="Arial" panose="020B0604020202020204" pitchFamily="34" charset="0"/>
              </a:rPr>
              <a:t>eeping the database current requires a major effort.</a:t>
            </a:r>
            <a:r>
              <a:rPr lang="en-US" altLang="en-US" baseline="0" dirty="0">
                <a:solidFill>
                  <a:srgbClr val="FF0000"/>
                </a:solidFill>
                <a:latin typeface="Arial" panose="020B0604020202020204" pitchFamily="34" charset="0"/>
              </a:rPr>
              <a:t> Finally,</a:t>
            </a:r>
            <a:r>
              <a:rPr lang="en-US" altLang="en-US" dirty="0">
                <a:solidFill>
                  <a:srgbClr val="FF0000"/>
                </a:solidFill>
                <a:latin typeface="Arial" panose="020B0604020202020204" pitchFamily="34" charset="0"/>
              </a:rPr>
              <a:t> managing and mining the mountains of information that a large company produces requires highly sophisticated equipment and techniques.</a:t>
            </a:r>
          </a:p>
        </p:txBody>
      </p:sp>
      <p:sp>
        <p:nvSpPr>
          <p:cNvPr id="4" name="Slide Number Placeholder 3"/>
          <p:cNvSpPr>
            <a:spLocks noGrp="1"/>
          </p:cNvSpPr>
          <p:nvPr>
            <p:ph type="sldNum" sz="quarter" idx="10"/>
          </p:nvPr>
        </p:nvSpPr>
        <p:spPr/>
        <p:txBody>
          <a:bodyPr/>
          <a:lstStyle/>
          <a:p>
            <a:fld id="{A73D6722-9B4D-4E29-B226-C325925A8118}" type="slidenum">
              <a:rPr lang="en-US" smtClean="0"/>
              <a:t>10</a:t>
            </a:fld>
            <a:endParaRPr lang="en-US" dirty="0"/>
          </a:p>
        </p:txBody>
      </p:sp>
    </p:spTree>
    <p:extLst>
      <p:ext uri="{BB962C8B-B14F-4D97-AF65-F5344CB8AC3E}">
        <p14:creationId xmlns:p14="http://schemas.microsoft.com/office/powerpoint/2010/main" val="17992109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latin typeface="Arial" panose="020B0604020202020204" pitchFamily="34" charset="0"/>
              </a:rPr>
              <a:t>The goal of competitive marketing intelligence is to improve strategic decision making by understanding the consumer environment, assessing and tracking competitors’ actions, and providing early warnings of opportunities and threats. </a:t>
            </a:r>
          </a:p>
          <a:p>
            <a:endParaRPr lang="en-US" altLang="en-US" dirty="0">
              <a:latin typeface="Arial" panose="020B0604020202020204" pitchFamily="34" charset="0"/>
            </a:endParaRPr>
          </a:p>
          <a:p>
            <a:r>
              <a:rPr lang="en-US" altLang="en-US" dirty="0">
                <a:latin typeface="Arial" panose="020B0604020202020204" pitchFamily="34" charset="0"/>
              </a:rPr>
              <a:t>Good marketing intelligence can help marketers gain insights into how consumers talk about and engage with their brands.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Many companies send out teams of trained observers to mix and mingle personally with customers as they use and talk about the company’s products. Other companies, like MasterCard, have set up sophisticated digital command centers that routinely monitor brand-related online consumer and marketplace activity.</a:t>
            </a:r>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11</a:t>
            </a:fld>
            <a:endParaRPr lang="en-US" dirty="0"/>
          </a:p>
        </p:txBody>
      </p:sp>
    </p:spTree>
    <p:extLst>
      <p:ext uri="{BB962C8B-B14F-4D97-AF65-F5344CB8AC3E}">
        <p14:creationId xmlns:p14="http://schemas.microsoft.com/office/powerpoint/2010/main" val="39931279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FF0000"/>
                </a:solidFill>
                <a:latin typeface="Arial" panose="020B0604020202020204" pitchFamily="34" charset="0"/>
              </a:rPr>
              <a:t>Companies can monitor competitors’ Web sites and use the Internet to search specific competitor names, events, or trends and see what turns up. Tracking consumer conversations about competing brands is often as revealing as tracking conversations about the company’s own brands. </a:t>
            </a: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Companies can obtain important intelligence information from suppliers, resellers, and key customers. Intelligence seekers can pour through any of the thousands of online databases. For example, the U.S. Security and Exchange Commission’s database provides a huge stockpile of financial information on public competitors, and the U.S. Patent Office and Trademark database reveals patents that competitors have filed. </a:t>
            </a: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Some intelligence gathering techniques may involve questionable ethics. With all the legitimate intelligence sources now available, a company does not need to break the law or accepted codes of ethics to get good intelligence.</a:t>
            </a:r>
          </a:p>
        </p:txBody>
      </p:sp>
      <p:sp>
        <p:nvSpPr>
          <p:cNvPr id="4" name="Slide Number Placeholder 3"/>
          <p:cNvSpPr>
            <a:spLocks noGrp="1"/>
          </p:cNvSpPr>
          <p:nvPr>
            <p:ph type="sldNum" sz="quarter" idx="10"/>
          </p:nvPr>
        </p:nvSpPr>
        <p:spPr/>
        <p:txBody>
          <a:bodyPr/>
          <a:lstStyle/>
          <a:p>
            <a:fld id="{A73D6722-9B4D-4E29-B226-C325925A8118}" type="slidenum">
              <a:rPr lang="en-US" smtClean="0"/>
              <a:t>12</a:t>
            </a:fld>
            <a:endParaRPr lang="en-US" dirty="0"/>
          </a:p>
        </p:txBody>
      </p:sp>
    </p:spTree>
    <p:extLst>
      <p:ext uri="{BB962C8B-B14F-4D97-AF65-F5344CB8AC3E}">
        <p14:creationId xmlns:p14="http://schemas.microsoft.com/office/powerpoint/2010/main" val="26846753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solidFill>
                  <a:srgbClr val="FF0000"/>
                </a:solidFill>
                <a:latin typeface="Arial" panose="020B0604020202020204" pitchFamily="34" charset="0"/>
              </a:rPr>
              <a:t>Companies use marketing research in a wide variety of situations. For example, marketing research gives marketers insights into customer motivations, purchase behavior, and satisfaction. It can help them to assess market potential and market share or measure the effectiveness of pricing, product, distribution, and promotion activities.</a:t>
            </a:r>
          </a:p>
        </p:txBody>
      </p:sp>
      <p:sp>
        <p:nvSpPr>
          <p:cNvPr id="4" name="Slide Number Placeholder 3"/>
          <p:cNvSpPr>
            <a:spLocks noGrp="1"/>
          </p:cNvSpPr>
          <p:nvPr>
            <p:ph type="sldNum" sz="quarter" idx="10"/>
          </p:nvPr>
        </p:nvSpPr>
        <p:spPr/>
        <p:txBody>
          <a:bodyPr/>
          <a:lstStyle/>
          <a:p>
            <a:fld id="{A73D6722-9B4D-4E29-B226-C325925A8118}" type="slidenum">
              <a:rPr lang="en-US" smtClean="0"/>
              <a:t>13</a:t>
            </a:fld>
            <a:endParaRPr lang="en-US" dirty="0"/>
          </a:p>
        </p:txBody>
      </p:sp>
    </p:spTree>
    <p:extLst>
      <p:ext uri="{BB962C8B-B14F-4D97-AF65-F5344CB8AC3E}">
        <p14:creationId xmlns:p14="http://schemas.microsoft.com/office/powerpoint/2010/main" val="12748120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FF0000"/>
                </a:solidFill>
                <a:latin typeface="Arial" panose="020B0604020202020204" pitchFamily="34" charset="0"/>
              </a:rPr>
              <a:t>Marketing research follows a process that has four steps: defining the problem and research objectives; developing the research plan; implementing the research plan; and interpreting and reporting the findings. Each of these stages is discussed in detail in the following slides.</a:t>
            </a:r>
            <a:endParaRPr lang="en-US" altLang="en-US" b="1" dirty="0">
              <a:solidFill>
                <a:srgbClr val="FF0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14</a:t>
            </a:fld>
            <a:endParaRPr lang="en-US" dirty="0"/>
          </a:p>
        </p:txBody>
      </p:sp>
    </p:spTree>
    <p:extLst>
      <p:ext uri="{BB962C8B-B14F-4D97-AF65-F5344CB8AC3E}">
        <p14:creationId xmlns:p14="http://schemas.microsoft.com/office/powerpoint/2010/main" val="38435393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Arial" charset="0"/>
                <a:ea typeface="MS PGothic" panose="020B0600070205080204" pitchFamily="34" charset="-128"/>
                <a:cs typeface="ＭＳ Ｐゴシック" charset="0"/>
              </a:rPr>
              <a:t>Marketing managers and researchers must work together closely to define the problem and agree on research objectives. </a:t>
            </a:r>
            <a:r>
              <a:rPr lang="en-US" altLang="en-US" dirty="0">
                <a:solidFill>
                  <a:srgbClr val="FF0000"/>
                </a:solidFill>
                <a:latin typeface="Arial" panose="020B0604020202020204" pitchFamily="34" charset="0"/>
              </a:rPr>
              <a:t>The manager best understands the decision for which information is needed, whereas the researcher best understands marketing research and how to obtain the information. Defining the problem and research objectives is often the hardest step in the research process.</a:t>
            </a: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After the problem has been defined carefully, the manager and the researcher must set the research objectives. </a:t>
            </a: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Managers often start with exploratory research and later follow with descriptive or causal research. The statement of the problem and research objectives guides the entire research process. The manager and the researcher should put the statement in writing to be certain that they agree on the purpose and expected results of the research.</a:t>
            </a:r>
          </a:p>
        </p:txBody>
      </p:sp>
      <p:sp>
        <p:nvSpPr>
          <p:cNvPr id="4" name="Slide Number Placeholder 3"/>
          <p:cNvSpPr>
            <a:spLocks noGrp="1"/>
          </p:cNvSpPr>
          <p:nvPr>
            <p:ph type="sldNum" sz="quarter" idx="10"/>
          </p:nvPr>
        </p:nvSpPr>
        <p:spPr/>
        <p:txBody>
          <a:bodyPr/>
          <a:lstStyle/>
          <a:p>
            <a:fld id="{A73D6722-9B4D-4E29-B226-C325925A8118}" type="slidenum">
              <a:rPr lang="en-US" smtClean="0"/>
              <a:t>15</a:t>
            </a:fld>
            <a:endParaRPr lang="en-US" dirty="0"/>
          </a:p>
        </p:txBody>
      </p:sp>
    </p:spTree>
    <p:extLst>
      <p:ext uri="{BB962C8B-B14F-4D97-AF65-F5344CB8AC3E}">
        <p14:creationId xmlns:p14="http://schemas.microsoft.com/office/powerpoint/2010/main" val="19779177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FF0000"/>
                </a:solidFill>
                <a:latin typeface="Arial" panose="020B0604020202020204" pitchFamily="34" charset="0"/>
              </a:rPr>
              <a:t>Once researchers have defined the research problem and objectives, they must determine the exact information needed, develop a plan for gathering information efficiently, and present the plan to management. </a:t>
            </a: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Research objectives must be translated into specific information needs.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For example, suppose that Chipotle Mexican Grill wants to know how consumers would react to the addition of drive-thru service to its restaurants. The proposed research might call for the following specific information:</a:t>
            </a:r>
          </a:p>
          <a:p>
            <a:endParaRPr lang="en-US" altLang="en-US" sz="1200" b="0" i="0" u="none" strike="noStrike" kern="1200" baseline="0" dirty="0">
              <a:solidFill>
                <a:schemeClr val="tx1"/>
              </a:solidFill>
              <a:latin typeface="Arial" charset="0"/>
              <a:ea typeface="MS PGothic" panose="020B0600070205080204" pitchFamily="34" charset="-128"/>
            </a:endParaRPr>
          </a:p>
          <a:p>
            <a:pPr marL="171450" indent="-171450">
              <a:spcBef>
                <a:spcPts val="0"/>
              </a:spcBef>
              <a:buFont typeface="Arial" panose="020B0604020202020204" pitchFamily="34" charset="0"/>
              <a:buChar char="•"/>
            </a:pPr>
            <a:r>
              <a:rPr lang="en-US" sz="1200" b="0" i="0" u="none" strike="noStrike" kern="1200" baseline="0" dirty="0">
                <a:solidFill>
                  <a:schemeClr val="tx1"/>
                </a:solidFill>
                <a:latin typeface="Arial" charset="0"/>
                <a:ea typeface="MS PGothic" panose="020B0600070205080204" pitchFamily="34" charset="-128"/>
                <a:cs typeface="ＭＳ Ｐゴシック" charset="0"/>
              </a:rPr>
              <a:t>Demographic, economic, and lifestyle characteristics of current Chipotle customers</a:t>
            </a:r>
          </a:p>
          <a:p>
            <a:pPr marL="171450" indent="-171450">
              <a:spcBef>
                <a:spcPts val="0"/>
              </a:spcBef>
              <a:buFont typeface="Arial" panose="020B0604020202020204" pitchFamily="34" charset="0"/>
              <a:buChar char="•"/>
            </a:pPr>
            <a:r>
              <a:rPr lang="en-US" sz="1200" b="0" i="0" u="none" strike="noStrike" kern="1200" baseline="0" dirty="0">
                <a:solidFill>
                  <a:schemeClr val="tx1"/>
                </a:solidFill>
                <a:latin typeface="Arial" charset="0"/>
                <a:ea typeface="MS PGothic" panose="020B0600070205080204" pitchFamily="34" charset="-128"/>
                <a:cs typeface="ＭＳ Ｐゴシック" charset="0"/>
              </a:rPr>
              <a:t>Characteristics and usage patterns of the broader population of fast-food and fast-casual diners</a:t>
            </a:r>
          </a:p>
          <a:p>
            <a:pPr marL="171450" indent="-171450">
              <a:spcBef>
                <a:spcPts val="0"/>
              </a:spcBef>
              <a:buFont typeface="Arial" panose="020B0604020202020204" pitchFamily="34" charset="0"/>
              <a:buChar char="•"/>
            </a:pPr>
            <a:r>
              <a:rPr lang="en-US" sz="1200" b="0" i="0" u="none" strike="noStrike" kern="1200" baseline="0" dirty="0">
                <a:solidFill>
                  <a:schemeClr val="tx1"/>
                </a:solidFill>
                <a:latin typeface="Arial" charset="0"/>
                <a:ea typeface="MS PGothic" panose="020B0600070205080204" pitchFamily="34" charset="-128"/>
                <a:cs typeface="ＭＳ Ｐゴシック" charset="0"/>
              </a:rPr>
              <a:t>Impact on the Chipotle customer experience</a:t>
            </a:r>
          </a:p>
          <a:p>
            <a:pPr marL="171450" indent="-171450">
              <a:spcBef>
                <a:spcPts val="0"/>
              </a:spcBef>
              <a:buFont typeface="Arial" panose="020B0604020202020204" pitchFamily="34" charset="0"/>
              <a:buChar char="•"/>
            </a:pPr>
            <a:r>
              <a:rPr lang="en-US" sz="1200" b="0" i="0" u="none" strike="noStrike" kern="1200" baseline="0" dirty="0">
                <a:solidFill>
                  <a:schemeClr val="tx1"/>
                </a:solidFill>
                <a:latin typeface="Arial" charset="0"/>
                <a:ea typeface="MS PGothic" panose="020B0600070205080204" pitchFamily="34" charset="-128"/>
                <a:cs typeface="ＭＳ Ｐゴシック" charset="0"/>
              </a:rPr>
              <a:t>Chipotle employee reactions to drive-thru service</a:t>
            </a:r>
          </a:p>
          <a:p>
            <a:pPr marL="171450" indent="-171450">
              <a:spcBef>
                <a:spcPts val="0"/>
              </a:spcBef>
              <a:buFont typeface="Arial" panose="020B0604020202020204" pitchFamily="34" charset="0"/>
              <a:buChar char="•"/>
            </a:pPr>
            <a:r>
              <a:rPr lang="en-US" altLang="en-US" sz="1200" b="0" i="0" u="none" strike="noStrike" kern="1200" baseline="0" dirty="0">
                <a:solidFill>
                  <a:schemeClr val="tx1"/>
                </a:solidFill>
                <a:latin typeface="Arial" charset="0"/>
                <a:ea typeface="MS PGothic" panose="020B0600070205080204" pitchFamily="34" charset="-128"/>
              </a:rPr>
              <a:t>Forecasts of both inside and drive-thru sales and profits</a:t>
            </a:r>
          </a:p>
        </p:txBody>
      </p:sp>
      <p:sp>
        <p:nvSpPr>
          <p:cNvPr id="4" name="Slide Number Placeholder 3"/>
          <p:cNvSpPr>
            <a:spLocks noGrp="1"/>
          </p:cNvSpPr>
          <p:nvPr>
            <p:ph type="sldNum" sz="quarter" idx="10"/>
          </p:nvPr>
        </p:nvSpPr>
        <p:spPr/>
        <p:txBody>
          <a:bodyPr/>
          <a:lstStyle/>
          <a:p>
            <a:fld id="{A73D6722-9B4D-4E29-B226-C325925A8118}" type="slidenum">
              <a:rPr lang="en-US" smtClean="0"/>
              <a:t>16</a:t>
            </a:fld>
            <a:endParaRPr lang="en-US" dirty="0"/>
          </a:p>
        </p:txBody>
      </p:sp>
    </p:spTree>
    <p:extLst>
      <p:ext uri="{BB962C8B-B14F-4D97-AF65-F5344CB8AC3E}">
        <p14:creationId xmlns:p14="http://schemas.microsoft.com/office/powerpoint/2010/main" val="28993767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FF0000"/>
                </a:solidFill>
                <a:latin typeface="Arial" panose="020B0604020202020204" pitchFamily="34" charset="0"/>
              </a:rPr>
              <a:t>The research plan should be presented in a written proposal. A written proposal is important when the research project is large and complex or when an outside firm carries it out. </a:t>
            </a:r>
          </a:p>
          <a:p>
            <a:endParaRPr lang="en-US" altLang="en-US" dirty="0">
              <a:solidFill>
                <a:srgbClr val="FF0000"/>
              </a:solidFill>
              <a:latin typeface="Arial" panose="020B0604020202020204" pitchFamily="34" charset="0"/>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The proposal should cover the management problems addressed, the research objectives, the information to be obtained, and how the results will help management’s decision making. The proposal should also include estimated research costs.</a:t>
            </a:r>
          </a:p>
          <a:p>
            <a:endParaRPr lang="en-US" sz="1200" b="0" i="0" u="none" strike="noStrike" kern="1200" baseline="0" dirty="0">
              <a:solidFill>
                <a:schemeClr val="tx1"/>
              </a:solidFill>
              <a:latin typeface="Arial" charset="0"/>
              <a:ea typeface="MS PGothic" panose="020B0600070205080204" pitchFamily="34" charset="-128"/>
              <a:cs typeface="ＭＳ Ｐゴシック" charset="0"/>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To meet the manager’s information needs, the research plan can call for gathering secondary data, primary data, or both.</a:t>
            </a:r>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17</a:t>
            </a:fld>
            <a:endParaRPr lang="en-US" dirty="0"/>
          </a:p>
        </p:txBody>
      </p:sp>
    </p:spTree>
    <p:extLst>
      <p:ext uri="{BB962C8B-B14F-4D97-AF65-F5344CB8AC3E}">
        <p14:creationId xmlns:p14="http://schemas.microsoft.com/office/powerpoint/2010/main" val="14557236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FF0000"/>
                </a:solidFill>
                <a:latin typeface="Arial" panose="020B0604020202020204" pitchFamily="34" charset="0"/>
              </a:rPr>
              <a:t>Researchers usually start by gathering secondary data. The company’s internal database provides a good starting point.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Companies can buy secondary data from outside firms that supply high-quality data to suit a wide variety of marketing information needs.</a:t>
            </a:r>
          </a:p>
          <a:p>
            <a:endParaRPr lang="en-US" sz="1200" b="0" i="0" u="none" strike="noStrike" kern="1200" baseline="0" dirty="0">
              <a:solidFill>
                <a:schemeClr val="tx1"/>
              </a:solidFill>
              <a:latin typeface="Arial" charset="0"/>
              <a:ea typeface="MS PGothic" panose="020B0600070205080204" pitchFamily="34" charset="-128"/>
              <a:cs typeface="ＭＳ Ｐゴシック" charset="0"/>
            </a:endParaRPr>
          </a:p>
          <a:p>
            <a:r>
              <a:rPr lang="en-US" altLang="en-US" dirty="0">
                <a:solidFill>
                  <a:srgbClr val="FF0000"/>
                </a:solidFill>
                <a:latin typeface="Arial" panose="020B0604020202020204" pitchFamily="34" charset="0"/>
              </a:rPr>
              <a:t>The company can also utilize</a:t>
            </a:r>
            <a:r>
              <a:rPr lang="en-US" altLang="en-US" baseline="0" dirty="0">
                <a:solidFill>
                  <a:srgbClr val="FF0000"/>
                </a:solidFill>
                <a:latin typeface="Arial" panose="020B0604020202020204" pitchFamily="34" charset="0"/>
              </a:rPr>
              <a:t> </a:t>
            </a:r>
            <a:r>
              <a:rPr lang="en-US" altLang="en-US" dirty="0">
                <a:solidFill>
                  <a:srgbClr val="FF0000"/>
                </a:solidFill>
                <a:latin typeface="Arial" panose="020B0604020202020204" pitchFamily="34" charset="0"/>
              </a:rPr>
              <a:t>the wide assortment of external information sources. Using commercial online databases, marketing researchers can conduct their own searches of secondary data sources. Internet search engines can also help in locating relevant secondary information sources. However, they can also be very frustrating and inefficient.</a:t>
            </a:r>
          </a:p>
        </p:txBody>
      </p:sp>
      <p:sp>
        <p:nvSpPr>
          <p:cNvPr id="4" name="Slide Number Placeholder 3"/>
          <p:cNvSpPr>
            <a:spLocks noGrp="1"/>
          </p:cNvSpPr>
          <p:nvPr>
            <p:ph type="sldNum" sz="quarter" idx="10"/>
          </p:nvPr>
        </p:nvSpPr>
        <p:spPr/>
        <p:txBody>
          <a:bodyPr/>
          <a:lstStyle/>
          <a:p>
            <a:fld id="{A73D6722-9B4D-4E29-B226-C325925A8118}" type="slidenum">
              <a:rPr lang="en-US" smtClean="0"/>
              <a:t>18</a:t>
            </a:fld>
            <a:endParaRPr lang="en-US" dirty="0"/>
          </a:p>
        </p:txBody>
      </p:sp>
    </p:spTree>
    <p:extLst>
      <p:ext uri="{BB962C8B-B14F-4D97-AF65-F5344CB8AC3E}">
        <p14:creationId xmlns:p14="http://schemas.microsoft.com/office/powerpoint/2010/main" val="11436959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FF0000"/>
                </a:solidFill>
                <a:latin typeface="Arial" panose="020B0604020202020204" pitchFamily="34" charset="0"/>
              </a:rPr>
              <a:t>Secondary data can usually be obtained more quickly and at a lower cost than primary data. Also, secondary sources can sometimes provide data an individual company cannot collect on its own, like data that is not available directly or would be too expensive to collect. For example, it would be too expensive for Red Bull</a:t>
            </a:r>
            <a:r>
              <a:rPr lang="ja-JP" altLang="en-US" dirty="0">
                <a:solidFill>
                  <a:srgbClr val="FF0000"/>
                </a:solidFill>
                <a:latin typeface="Arial" panose="020B0604020202020204" pitchFamily="34" charset="0"/>
              </a:rPr>
              <a:t>’</a:t>
            </a:r>
            <a:r>
              <a:rPr lang="en-US" altLang="ja-JP" dirty="0">
                <a:solidFill>
                  <a:srgbClr val="FF0000"/>
                </a:solidFill>
                <a:latin typeface="Arial" panose="020B0604020202020204" pitchFamily="34" charset="0"/>
              </a:rPr>
              <a:t>s marketers to conduct a continuing retail store audit to find out about the market shares, prices, and displays of competitors</a:t>
            </a:r>
            <a:r>
              <a:rPr lang="ja-JP" altLang="en-US" dirty="0">
                <a:solidFill>
                  <a:srgbClr val="FF0000"/>
                </a:solidFill>
                <a:latin typeface="Arial" panose="020B0604020202020204" pitchFamily="34" charset="0"/>
              </a:rPr>
              <a:t>’</a:t>
            </a:r>
            <a:r>
              <a:rPr lang="en-US" altLang="ja-JP" dirty="0">
                <a:solidFill>
                  <a:srgbClr val="FF0000"/>
                </a:solidFill>
                <a:latin typeface="Arial" panose="020B0604020202020204" pitchFamily="34" charset="0"/>
              </a:rPr>
              <a:t> brands.</a:t>
            </a:r>
          </a:p>
          <a:p>
            <a:endParaRPr lang="en-US" altLang="en-US" dirty="0">
              <a:latin typeface="Arial" panose="020B0604020202020204" pitchFamily="34" charset="0"/>
            </a:endParaRPr>
          </a:p>
          <a:p>
            <a:r>
              <a:rPr lang="en-US" altLang="en-US" dirty="0">
                <a:solidFill>
                  <a:srgbClr val="FF0000"/>
                </a:solidFill>
                <a:latin typeface="Arial" panose="020B0604020202020204" pitchFamily="34" charset="0"/>
              </a:rPr>
              <a:t>However, secondary data can also present problems. Researchers can rarely obtain all the data they need from secondary sources.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For example, Chipotle will not find existing information regarding consumer reactions about new drive-thru service that it has not yet  installed. </a:t>
            </a:r>
            <a:r>
              <a:rPr lang="en-US" altLang="en-US" dirty="0">
                <a:solidFill>
                  <a:srgbClr val="FF0000"/>
                </a:solidFill>
                <a:latin typeface="Arial" panose="020B0604020202020204" pitchFamily="34" charset="0"/>
              </a:rPr>
              <a:t>Even when data can be found, the information might not be very usable.</a:t>
            </a:r>
          </a:p>
          <a:p>
            <a:endParaRPr lang="en-US" altLang="en-US" dirty="0">
              <a:latin typeface="Arial" panose="020B0604020202020204" pitchFamily="34" charset="0"/>
            </a:endParaRPr>
          </a:p>
          <a:p>
            <a:r>
              <a:rPr lang="en-US" altLang="en-US" dirty="0">
                <a:solidFill>
                  <a:srgbClr val="FF0000"/>
                </a:solidFill>
                <a:latin typeface="Arial" panose="020B0604020202020204" pitchFamily="34" charset="0"/>
              </a:rPr>
              <a:t>The researcher must evaluate secondary information carefully to make certain it is relevant, accurate, up-to-date, and impartial.</a:t>
            </a:r>
          </a:p>
        </p:txBody>
      </p:sp>
      <p:sp>
        <p:nvSpPr>
          <p:cNvPr id="4" name="Slide Number Placeholder 3"/>
          <p:cNvSpPr>
            <a:spLocks noGrp="1"/>
          </p:cNvSpPr>
          <p:nvPr>
            <p:ph type="sldNum" sz="quarter" idx="10"/>
          </p:nvPr>
        </p:nvSpPr>
        <p:spPr/>
        <p:txBody>
          <a:bodyPr/>
          <a:lstStyle/>
          <a:p>
            <a:fld id="{A73D6722-9B4D-4E29-B226-C325925A8118}" type="slidenum">
              <a:rPr lang="en-US" smtClean="0"/>
              <a:t>19</a:t>
            </a:fld>
            <a:endParaRPr lang="en-US" dirty="0"/>
          </a:p>
        </p:txBody>
      </p:sp>
    </p:spTree>
    <p:extLst>
      <p:ext uri="{BB962C8B-B14F-4D97-AF65-F5344CB8AC3E}">
        <p14:creationId xmlns:p14="http://schemas.microsoft.com/office/powerpoint/2010/main" val="14460368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FF0000"/>
                </a:solidFill>
                <a:latin typeface="Arial" panose="020B0604020202020204" pitchFamily="34" charset="0"/>
              </a:rPr>
              <a:t>This table shows that designing a plan for primary data collection calls for a number of decisions on research approaches, contact methods, the sampling plan, and research instruments.</a:t>
            </a:r>
            <a:r>
              <a:rPr lang="en-US" altLang="en-US" baseline="0" dirty="0">
                <a:solidFill>
                  <a:schemeClr val="tx1"/>
                </a:solidFill>
                <a:latin typeface="Arial" panose="020B0604020202020204" pitchFamily="34" charset="0"/>
              </a:rPr>
              <a:t> </a:t>
            </a:r>
            <a:r>
              <a:rPr lang="en-US" altLang="en-US" dirty="0">
                <a:solidFill>
                  <a:srgbClr val="FF0000"/>
                </a:solidFill>
                <a:latin typeface="Arial" panose="020B0604020202020204" pitchFamily="34" charset="0"/>
              </a:rPr>
              <a:t>The following slides discuss each of these decisions in detail.</a:t>
            </a:r>
            <a:endParaRPr lang="en-US" altLang="en-US" b="1" dirty="0">
              <a:solidFill>
                <a:srgbClr val="FF0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20</a:t>
            </a:fld>
            <a:endParaRPr lang="en-US" dirty="0"/>
          </a:p>
        </p:txBody>
      </p:sp>
    </p:spTree>
    <p:extLst>
      <p:ext uri="{BB962C8B-B14F-4D97-AF65-F5344CB8AC3E}">
        <p14:creationId xmlns:p14="http://schemas.microsoft.com/office/powerpoint/2010/main" val="10049634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pPr>
            <a:r>
              <a:rPr lang="en-US" altLang="en-US" b="1" dirty="0">
                <a:solidFill>
                  <a:srgbClr val="FF0000"/>
                </a:solidFill>
                <a:latin typeface="Arial" panose="020B0604020202020204" pitchFamily="34" charset="0"/>
              </a:rPr>
              <a:t>Observational and ethnographic research </a:t>
            </a:r>
            <a:r>
              <a:rPr lang="en-US" altLang="en-US" dirty="0">
                <a:solidFill>
                  <a:srgbClr val="FF0000"/>
                </a:solidFill>
                <a:latin typeface="Arial" panose="020B0604020202020204" pitchFamily="34" charset="0"/>
              </a:rPr>
              <a:t>yield the kinds of details that don’t emerge from traditional research questionnaires or focus groups. For instance, Fisher-Price has established an observation lab in which it can observe the reactions children have to new toys. </a:t>
            </a:r>
          </a:p>
          <a:p>
            <a:pPr>
              <a:spcBef>
                <a:spcPts val="0"/>
              </a:spcBef>
            </a:pPr>
            <a:endParaRPr lang="en-US" altLang="en-US" dirty="0">
              <a:solidFill>
                <a:srgbClr val="FF0000"/>
              </a:solidFill>
              <a:latin typeface="Arial" panose="020B0604020202020204" pitchFamily="34" charset="0"/>
            </a:endParaRPr>
          </a:p>
          <a:p>
            <a:pPr>
              <a:spcBef>
                <a:spcPts val="0"/>
              </a:spcBef>
            </a:pPr>
            <a:r>
              <a:rPr lang="en-US" altLang="en-US" dirty="0">
                <a:solidFill>
                  <a:srgbClr val="FF0000"/>
                </a:solidFill>
                <a:latin typeface="Arial" panose="020B0604020202020204" pitchFamily="34" charset="0"/>
              </a:rPr>
              <a:t>A wide range of companies now </a:t>
            </a:r>
            <a:r>
              <a:rPr lang="en-US" altLang="en-US" b="0" dirty="0">
                <a:solidFill>
                  <a:srgbClr val="FF0000"/>
                </a:solidFill>
                <a:latin typeface="Arial" panose="020B0604020202020204" pitchFamily="34" charset="0"/>
              </a:rPr>
              <a:t>use ethnographic research.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For example, Coors insights teams frequent bars and other locations in a top-secret, small-town location—they call it the “Outpost”—within a day’s drive of Chicago. The researchers use the town as a real-life lab</a:t>
            </a:r>
            <a:r>
              <a:rPr lang="en-US" altLang="en-US" dirty="0">
                <a:solidFill>
                  <a:srgbClr val="FF0000"/>
                </a:solidFill>
                <a:latin typeface="Arial" panose="020B0604020202020204" pitchFamily="34" charset="0"/>
              </a:rPr>
              <a:t>.</a:t>
            </a:r>
          </a:p>
          <a:p>
            <a:pPr>
              <a:spcBef>
                <a:spcPts val="0"/>
              </a:spcBef>
            </a:pPr>
            <a:endParaRPr lang="en-US" altLang="en-US" dirty="0">
              <a:solidFill>
                <a:srgbClr val="FF0000"/>
              </a:solidFill>
              <a:latin typeface="Arial" panose="020B0604020202020204" pitchFamily="34" charset="0"/>
            </a:endParaRPr>
          </a:p>
          <a:p>
            <a:pPr>
              <a:spcBef>
                <a:spcPts val="0"/>
              </a:spcBef>
            </a:pPr>
            <a:r>
              <a:rPr lang="en-US" altLang="en-US" b="1" dirty="0">
                <a:solidFill>
                  <a:srgbClr val="FF0000"/>
                </a:solidFill>
                <a:latin typeface="Arial" panose="020B0604020202020204" pitchFamily="34" charset="0"/>
              </a:rPr>
              <a:t>Survey research </a:t>
            </a:r>
            <a:r>
              <a:rPr lang="en-US" altLang="en-US" dirty="0">
                <a:solidFill>
                  <a:srgbClr val="FF0000"/>
                </a:solidFill>
                <a:latin typeface="Arial" panose="020B0604020202020204" pitchFamily="34" charset="0"/>
              </a:rPr>
              <a:t>is the approach best suited for gathering descriptive information. The major advantage of survey research is its flexibility. Surveys addressing almost any marketing question or decision can be conducted by phone or mail, in person, or online. The disadvantages of survey research are</a:t>
            </a:r>
            <a:r>
              <a:rPr lang="en-US" altLang="en-US" baseline="0" dirty="0">
                <a:solidFill>
                  <a:srgbClr val="FF0000"/>
                </a:solidFill>
                <a:latin typeface="Arial" panose="020B0604020202020204" pitchFamily="34" charset="0"/>
              </a:rPr>
              <a:t> </a:t>
            </a:r>
            <a:r>
              <a:rPr lang="en-US" altLang="en-US" dirty="0">
                <a:solidFill>
                  <a:srgbClr val="FF0000"/>
                </a:solidFill>
                <a:latin typeface="Arial" panose="020B0604020202020204" pitchFamily="34" charset="0"/>
              </a:rPr>
              <a:t>that people may be unwilling to respond to unknown interviewers or answer questions about topics they consider private.</a:t>
            </a:r>
          </a:p>
          <a:p>
            <a:pPr>
              <a:spcBef>
                <a:spcPts val="0"/>
              </a:spcBef>
            </a:pPr>
            <a:endParaRPr lang="en-US" altLang="en-US" dirty="0">
              <a:solidFill>
                <a:srgbClr val="FF0000"/>
              </a:solidFill>
              <a:latin typeface="Arial" panose="020B0604020202020204" pitchFamily="34" charset="0"/>
            </a:endParaRPr>
          </a:p>
          <a:p>
            <a:pPr>
              <a:spcBef>
                <a:spcPts val="0"/>
              </a:spcBef>
            </a:pPr>
            <a:r>
              <a:rPr lang="en-US" altLang="en-US" dirty="0">
                <a:solidFill>
                  <a:srgbClr val="FF0000"/>
                </a:solidFill>
                <a:latin typeface="Arial" panose="020B0604020202020204" pitchFamily="34" charset="0"/>
              </a:rPr>
              <a:t>Whereas observation is best suited for exploratory research and surveys for descriptive research, experimental research is best suited for gathering causal information. </a:t>
            </a:r>
            <a:r>
              <a:rPr lang="en-US" altLang="en-US" b="1" dirty="0">
                <a:solidFill>
                  <a:srgbClr val="FF0000"/>
                </a:solidFill>
                <a:latin typeface="Arial" panose="020B0604020202020204" pitchFamily="34" charset="0"/>
              </a:rPr>
              <a:t>Experimental research </a:t>
            </a:r>
            <a:r>
              <a:rPr lang="en-US" altLang="en-US" dirty="0">
                <a:solidFill>
                  <a:srgbClr val="FF0000"/>
                </a:solidFill>
                <a:latin typeface="Arial" panose="020B0604020202020204" pitchFamily="34" charset="0"/>
              </a:rPr>
              <a:t>tries to explain cause-and-effect relationships. For example, before adding a new sandwich to its menu, McDonald’s might use experiments to test the effects on sales of two different prices it might charge. </a:t>
            </a:r>
          </a:p>
        </p:txBody>
      </p:sp>
      <p:sp>
        <p:nvSpPr>
          <p:cNvPr id="4" name="Slide Number Placeholder 3"/>
          <p:cNvSpPr>
            <a:spLocks noGrp="1"/>
          </p:cNvSpPr>
          <p:nvPr>
            <p:ph type="sldNum" sz="quarter" idx="10"/>
          </p:nvPr>
        </p:nvSpPr>
        <p:spPr/>
        <p:txBody>
          <a:bodyPr/>
          <a:lstStyle/>
          <a:p>
            <a:fld id="{A73D6722-9B4D-4E29-B226-C325925A8118}" type="slidenum">
              <a:rPr lang="en-US" smtClean="0"/>
              <a:t>21</a:t>
            </a:fld>
            <a:endParaRPr lang="en-US" dirty="0"/>
          </a:p>
        </p:txBody>
      </p:sp>
    </p:spTree>
    <p:extLst>
      <p:ext uri="{BB962C8B-B14F-4D97-AF65-F5344CB8AC3E}">
        <p14:creationId xmlns:p14="http://schemas.microsoft.com/office/powerpoint/2010/main" val="38772424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Landor researchers also shop with the families at their local supermarkets and look over their shoulders while they shop online. The families furnish monthly online reports detailing their shopping behaviors and opinions. </a:t>
            </a:r>
          </a:p>
          <a:p>
            <a:endParaRPr lang="en-US" sz="1200" b="0" i="0" u="none" strike="noStrike" kern="1200" baseline="0" dirty="0">
              <a:solidFill>
                <a:schemeClr val="tx1"/>
              </a:solidFill>
              <a:latin typeface="Arial" charset="0"/>
              <a:ea typeface="MS PGothic" panose="020B0600070205080204" pitchFamily="34" charset="-128"/>
              <a:cs typeface="ＭＳ Ｐゴシック" charset="0"/>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The Landor Families study provides rich behavioral insights for Landor clients such as </a:t>
            </a:r>
            <a:r>
              <a:rPr lang="en-US" sz="1200" b="0" i="0" u="none" strike="noStrike" kern="1200" baseline="0" dirty="0" err="1">
                <a:solidFill>
                  <a:schemeClr val="tx1"/>
                </a:solidFill>
                <a:latin typeface="Arial" charset="0"/>
                <a:ea typeface="MS PGothic" panose="020B0600070205080204" pitchFamily="34" charset="-128"/>
                <a:cs typeface="ＭＳ Ｐゴシック" charset="0"/>
              </a:rPr>
              <a:t>Danone</a:t>
            </a:r>
            <a:r>
              <a:rPr lang="en-US" sz="1200" b="0" i="0" u="none" strike="noStrike" kern="1200" baseline="0" dirty="0">
                <a:solidFill>
                  <a:schemeClr val="tx1"/>
                </a:solidFill>
                <a:latin typeface="Arial" charset="0"/>
                <a:ea typeface="MS PGothic" panose="020B0600070205080204" pitchFamily="34" charset="-128"/>
                <a:cs typeface="ＭＳ Ｐゴシック" charset="0"/>
              </a:rPr>
              <a:t>, Kraft Foods, and Procter &amp; Gamble.</a:t>
            </a:r>
            <a:endParaRPr lang="en-US" altLang="en-US" dirty="0">
              <a:solidFill>
                <a:srgbClr val="FF0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22</a:t>
            </a:fld>
            <a:endParaRPr lang="en-US" dirty="0"/>
          </a:p>
        </p:txBody>
      </p:sp>
    </p:spTree>
    <p:extLst>
      <p:ext uri="{BB962C8B-B14F-4D97-AF65-F5344CB8AC3E}">
        <p14:creationId xmlns:p14="http://schemas.microsoft.com/office/powerpoint/2010/main" val="1176533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b="1" dirty="0">
                <a:solidFill>
                  <a:srgbClr val="FF0000"/>
                </a:solidFill>
                <a:latin typeface="Arial" panose="020B0604020202020204" pitchFamily="34" charset="0"/>
              </a:rPr>
              <a:t>Mail questionnaires </a:t>
            </a:r>
            <a:r>
              <a:rPr lang="en-US" altLang="en-US" dirty="0">
                <a:solidFill>
                  <a:srgbClr val="FF0000"/>
                </a:solidFill>
                <a:latin typeface="Arial" panose="020B0604020202020204" pitchFamily="34" charset="0"/>
              </a:rPr>
              <a:t>can be used to collect large amounts of information at a low cost per respondent. Respondents may give more honest answers to more personal questions on a mail questionnaire than to an unknown interviewer. However,</a:t>
            </a:r>
            <a:r>
              <a:rPr lang="en-US" altLang="en-US" baseline="0" dirty="0">
                <a:solidFill>
                  <a:srgbClr val="FF0000"/>
                </a:solidFill>
                <a:latin typeface="Arial" panose="020B0604020202020204" pitchFamily="34" charset="0"/>
              </a:rPr>
              <a:t> m</a:t>
            </a:r>
            <a:r>
              <a:rPr lang="en-US" altLang="en-US" dirty="0">
                <a:solidFill>
                  <a:srgbClr val="FF0000"/>
                </a:solidFill>
                <a:latin typeface="Arial" panose="020B0604020202020204" pitchFamily="34" charset="0"/>
              </a:rPr>
              <a:t>ail questionnaires are not very flexible. </a:t>
            </a:r>
          </a:p>
          <a:p>
            <a:endParaRPr lang="en-US" altLang="en-US" dirty="0">
              <a:solidFill>
                <a:srgbClr val="FF0000"/>
              </a:solidFill>
              <a:latin typeface="Arial" panose="020B0604020202020204" pitchFamily="34" charset="0"/>
            </a:endParaRPr>
          </a:p>
          <a:p>
            <a:r>
              <a:rPr lang="en-US" altLang="en-US" b="1" dirty="0">
                <a:solidFill>
                  <a:srgbClr val="FF0000"/>
                </a:solidFill>
                <a:latin typeface="Arial" panose="020B0604020202020204" pitchFamily="34" charset="0"/>
              </a:rPr>
              <a:t>Telephone interviewing </a:t>
            </a:r>
            <a:r>
              <a:rPr lang="en-US" altLang="en-US" dirty="0">
                <a:solidFill>
                  <a:srgbClr val="FF0000"/>
                </a:solidFill>
                <a:latin typeface="Arial" panose="020B0604020202020204" pitchFamily="34" charset="0"/>
              </a:rPr>
              <a:t>is one of the best methods for gathering information quickly, and it provides greater flexibility than mail questionnaires. Interviewers can explain difficult questions and, depending on the answers they receive, skip some questions or probe on others. However,</a:t>
            </a:r>
            <a:r>
              <a:rPr lang="en-US" altLang="en-US" baseline="0" dirty="0">
                <a:solidFill>
                  <a:srgbClr val="FF0000"/>
                </a:solidFill>
                <a:latin typeface="Arial" panose="020B0604020202020204" pitchFamily="34" charset="0"/>
              </a:rPr>
              <a:t> t</a:t>
            </a:r>
            <a:r>
              <a:rPr lang="en-US" altLang="en-US" dirty="0">
                <a:solidFill>
                  <a:srgbClr val="FF0000"/>
                </a:solidFill>
                <a:latin typeface="Arial" panose="020B0604020202020204" pitchFamily="34" charset="0"/>
              </a:rPr>
              <a:t>he method introduces interviewer bias, which is the way interviewers talk, how they ask questions, and other differences that may affect respondents’ answers.</a:t>
            </a: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Personal interviewing takes two forms: </a:t>
            </a:r>
            <a:r>
              <a:rPr lang="en-US" altLang="en-US" b="0" dirty="0">
                <a:solidFill>
                  <a:srgbClr val="FF0000"/>
                </a:solidFill>
                <a:latin typeface="Arial" panose="020B0604020202020204" pitchFamily="34" charset="0"/>
              </a:rPr>
              <a:t>individual interviewing and group interviewing. </a:t>
            </a:r>
            <a:r>
              <a:rPr lang="en-US" altLang="en-US" b="1" dirty="0">
                <a:solidFill>
                  <a:srgbClr val="FF0000"/>
                </a:solidFill>
                <a:latin typeface="Arial" panose="020B0604020202020204" pitchFamily="34" charset="0"/>
              </a:rPr>
              <a:t>Individual interviewing </a:t>
            </a:r>
            <a:r>
              <a:rPr lang="en-US" altLang="en-US" dirty="0">
                <a:solidFill>
                  <a:srgbClr val="FF0000"/>
                </a:solidFill>
                <a:latin typeface="Arial" panose="020B0604020202020204" pitchFamily="34" charset="0"/>
              </a:rPr>
              <a:t>involves talking with people in their homes or offices, on the street, or in shopping malls. Such interviewing is flexible. </a:t>
            </a:r>
            <a:r>
              <a:rPr lang="en-US" altLang="en-US" b="1" dirty="0">
                <a:solidFill>
                  <a:srgbClr val="FF0000"/>
                </a:solidFill>
                <a:latin typeface="Arial" panose="020B0604020202020204" pitchFamily="34" charset="0"/>
              </a:rPr>
              <a:t>Group interviewing </a:t>
            </a:r>
            <a:r>
              <a:rPr lang="en-US" altLang="en-US" dirty="0">
                <a:solidFill>
                  <a:srgbClr val="FF0000"/>
                </a:solidFill>
                <a:latin typeface="Arial" panose="020B0604020202020204" pitchFamily="34" charset="0"/>
              </a:rPr>
              <a:t>consists of inviting 6 to 10 people to meet with a trained moderator to talk about a product, service, or organization. Group interviewing is also referred to as focus group interviewing. </a:t>
            </a: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Some companies use </a:t>
            </a:r>
            <a:r>
              <a:rPr lang="en-US" altLang="en-US" b="1" dirty="0">
                <a:solidFill>
                  <a:srgbClr val="FF0000"/>
                </a:solidFill>
                <a:latin typeface="Arial" panose="020B0604020202020204" pitchFamily="34" charset="0"/>
              </a:rPr>
              <a:t>immersion groups</a:t>
            </a:r>
            <a:r>
              <a:rPr lang="en-US" altLang="en-US" b="0" dirty="0">
                <a:solidFill>
                  <a:srgbClr val="FF0000"/>
                </a:solidFill>
                <a:latin typeface="Arial" panose="020B0604020202020204" pitchFamily="34" charset="0"/>
              </a:rPr>
              <a:t>, </a:t>
            </a:r>
            <a:r>
              <a:rPr lang="en-US" altLang="en-US" dirty="0">
                <a:solidFill>
                  <a:srgbClr val="FF0000"/>
                </a:solidFill>
                <a:latin typeface="Arial" panose="020B0604020202020204" pitchFamily="34" charset="0"/>
              </a:rPr>
              <a:t>which are small groups of consumers who interact directly and informally with product designers without a focus group moderator present. For example</a:t>
            </a:r>
            <a:r>
              <a:rPr lang="en-US" altLang="en-US" b="0" dirty="0">
                <a:solidFill>
                  <a:srgbClr val="FF0000"/>
                </a:solidFill>
                <a:latin typeface="Arial" panose="020B0604020202020204" pitchFamily="34" charset="0"/>
              </a:rPr>
              <a:t>,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The Mom Complex uses “Mom Immersion Sessions” to help brand marketers understand and connect directly with their “mom customers” on important brand issues.</a:t>
            </a:r>
            <a:endParaRPr lang="en-US" altLang="en-US" b="0" dirty="0">
              <a:solidFill>
                <a:srgbClr val="FF0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23</a:t>
            </a:fld>
            <a:endParaRPr lang="en-US" dirty="0"/>
          </a:p>
        </p:txBody>
      </p:sp>
    </p:spTree>
    <p:extLst>
      <p:ext uri="{BB962C8B-B14F-4D97-AF65-F5344CB8AC3E}">
        <p14:creationId xmlns:p14="http://schemas.microsoft.com/office/powerpoint/2010/main" val="172610620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FF0000"/>
                </a:solidFill>
                <a:latin typeface="Arial" panose="020B0604020202020204" pitchFamily="34" charset="0"/>
              </a:rPr>
              <a:t>This table shows that designing a plan for primary data collection calls for a number of decisions on research approaches, contact methods, the sampling plan, and research instruments.</a:t>
            </a:r>
            <a:r>
              <a:rPr lang="en-US" altLang="en-US" baseline="0" dirty="0">
                <a:solidFill>
                  <a:schemeClr val="tx1"/>
                </a:solidFill>
                <a:latin typeface="Arial" panose="020B0604020202020204" pitchFamily="34" charset="0"/>
              </a:rPr>
              <a:t> </a:t>
            </a:r>
            <a:r>
              <a:rPr lang="en-US" altLang="en-US" dirty="0">
                <a:solidFill>
                  <a:srgbClr val="FF0000"/>
                </a:solidFill>
                <a:latin typeface="Arial" panose="020B0604020202020204" pitchFamily="34" charset="0"/>
              </a:rPr>
              <a:t>The following slides discuss each of these decisions in detail.</a:t>
            </a:r>
            <a:endParaRPr lang="en-US" altLang="en-US" b="1" dirty="0">
              <a:solidFill>
                <a:srgbClr val="FF0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24</a:t>
            </a:fld>
            <a:endParaRPr lang="en-US" dirty="0"/>
          </a:p>
        </p:txBody>
      </p:sp>
    </p:spTree>
    <p:extLst>
      <p:ext uri="{BB962C8B-B14F-4D97-AF65-F5344CB8AC3E}">
        <p14:creationId xmlns:p14="http://schemas.microsoft.com/office/powerpoint/2010/main" val="24083391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FF0000"/>
                </a:solidFill>
                <a:latin typeface="Arial" panose="020B0604020202020204" pitchFamily="34" charset="0"/>
              </a:rPr>
              <a:t>Increasingly, researchers are collecting primary data through </a:t>
            </a:r>
            <a:r>
              <a:rPr lang="en-US" altLang="en-US" b="1" dirty="0">
                <a:solidFill>
                  <a:srgbClr val="FF0000"/>
                </a:solidFill>
                <a:latin typeface="Arial" panose="020B0604020202020204" pitchFamily="34" charset="0"/>
              </a:rPr>
              <a:t>online marketing research</a:t>
            </a:r>
            <a:r>
              <a:rPr lang="en-US" altLang="en-US" dirty="0">
                <a:solidFill>
                  <a:srgbClr val="FF0000"/>
                </a:solidFill>
                <a:latin typeface="Arial" panose="020B0604020202020204" pitchFamily="34" charset="0"/>
              </a:rPr>
              <a:t>. The Internet is especially well suited to quantitative research. Advantages of </a:t>
            </a:r>
            <a:r>
              <a:rPr lang="en-US" altLang="en-US" b="0" dirty="0">
                <a:solidFill>
                  <a:srgbClr val="FF0000"/>
                </a:solidFill>
                <a:latin typeface="Arial" panose="020B0604020202020204" pitchFamily="34" charset="0"/>
              </a:rPr>
              <a:t>Internet-based surveys are </a:t>
            </a:r>
            <a:r>
              <a:rPr lang="en-US" altLang="en-US" dirty="0">
                <a:solidFill>
                  <a:srgbClr val="FF0000"/>
                </a:solidFill>
                <a:latin typeface="Arial" panose="020B0604020202020204" pitchFamily="34" charset="0"/>
              </a:rPr>
              <a:t>speed and  low costs.  R</a:t>
            </a:r>
            <a:r>
              <a:rPr lang="en-US" sz="1200" b="0" i="0" u="none" strike="noStrike" kern="1200" baseline="0" dirty="0">
                <a:solidFill>
                  <a:schemeClr val="tx1"/>
                </a:solidFill>
                <a:latin typeface="Arial" charset="0"/>
                <a:ea typeface="MS PGothic" panose="020B0600070205080204" pitchFamily="34" charset="-128"/>
                <a:cs typeface="ＭＳ Ｐゴシック" charset="0"/>
              </a:rPr>
              <a:t>esearchers can quickly and easily distribute surveys to thousands of respondents and responses can be almost instantaneous.</a:t>
            </a:r>
            <a:r>
              <a:rPr lang="en-US" sz="1200" b="0" i="0" u="none" strike="noStrike" kern="1200" baseline="0" dirty="0">
                <a:solidFill>
                  <a:srgbClr val="FF0000"/>
                </a:solidFill>
                <a:latin typeface="Arial" panose="020B0604020202020204" pitchFamily="34" charset="0"/>
                <a:ea typeface="MS PGothic" panose="020B0600070205080204" pitchFamily="34" charset="-128"/>
                <a:cs typeface="ＭＳ Ｐゴシック" charset="0"/>
              </a:rPr>
              <a:t> </a:t>
            </a:r>
            <a:r>
              <a:rPr lang="en-US" altLang="en-US" dirty="0">
                <a:solidFill>
                  <a:srgbClr val="FF0000"/>
                </a:solidFill>
                <a:latin typeface="Arial" panose="020B0604020202020204" pitchFamily="34" charset="0"/>
              </a:rPr>
              <a:t>Internet-based</a:t>
            </a:r>
            <a:r>
              <a:rPr lang="en-US" altLang="en-US" baseline="0" dirty="0">
                <a:solidFill>
                  <a:srgbClr val="FF0000"/>
                </a:solidFill>
                <a:latin typeface="Arial" panose="020B0604020202020204" pitchFamily="34" charset="0"/>
              </a:rPr>
              <a:t> surveys</a:t>
            </a:r>
            <a:r>
              <a:rPr lang="en-US" altLang="en-US" dirty="0">
                <a:solidFill>
                  <a:srgbClr val="FF0000"/>
                </a:solidFill>
                <a:latin typeface="Arial" panose="020B0604020202020204" pitchFamily="34" charset="0"/>
              </a:rPr>
              <a:t> also tend to be more interactive and engaging, easier to complete, and less intrusive. </a:t>
            </a: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A primary qualitative Internet-based research approach is </a:t>
            </a:r>
            <a:r>
              <a:rPr lang="en-US" altLang="en-US" b="1" dirty="0">
                <a:solidFill>
                  <a:srgbClr val="FF0000"/>
                </a:solidFill>
                <a:latin typeface="Arial" panose="020B0604020202020204" pitchFamily="34" charset="0"/>
              </a:rPr>
              <a:t>online focus groups</a:t>
            </a:r>
            <a:r>
              <a:rPr lang="en-US" altLang="en-US" dirty="0">
                <a:solidFill>
                  <a:srgbClr val="FF0000"/>
                </a:solidFill>
                <a:latin typeface="Arial" panose="020B0604020202020204" pitchFamily="34" charset="0"/>
              </a:rPr>
              <a:t>. For example, </a:t>
            </a:r>
            <a:r>
              <a:rPr lang="en-US" altLang="en-US" dirty="0" err="1">
                <a:solidFill>
                  <a:srgbClr val="FF0000"/>
                </a:solidFill>
                <a:latin typeface="Arial" panose="020B0604020202020204" pitchFamily="34" charset="0"/>
              </a:rPr>
              <a:t>FocusVision’s</a:t>
            </a:r>
            <a:r>
              <a:rPr lang="en-US" altLang="en-US" dirty="0">
                <a:solidFill>
                  <a:srgbClr val="FF0000"/>
                </a:solidFill>
                <a:latin typeface="Arial" panose="020B0604020202020204" pitchFamily="34" charset="0"/>
              </a:rPr>
              <a:t> </a:t>
            </a:r>
            <a:r>
              <a:rPr lang="en-US" altLang="en-US" dirty="0" err="1">
                <a:solidFill>
                  <a:srgbClr val="FF0000"/>
                </a:solidFill>
                <a:latin typeface="Arial" panose="020B0604020202020204" pitchFamily="34" charset="0"/>
              </a:rPr>
              <a:t>InterVu</a:t>
            </a:r>
            <a:r>
              <a:rPr lang="en-US" altLang="en-US" dirty="0">
                <a:solidFill>
                  <a:srgbClr val="FF0000"/>
                </a:solidFill>
                <a:latin typeface="Arial" panose="020B0604020202020204" pitchFamily="34" charset="0"/>
              </a:rPr>
              <a:t> service lets focus group participants at remote locations see, hear, and react to each other in real-time, face-to-face discussions.</a:t>
            </a: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Both quantitative and qualitative Internet-based research have some drawbacks. One major problem is controlling who’s in the online sample. To overcome such sample and context problems, many online research firms use opt-in communities and respondent panels. Alternatively, many companies are now developing their own custom social networks and using them to gain customer inputs and insights.</a:t>
            </a:r>
          </a:p>
        </p:txBody>
      </p:sp>
      <p:sp>
        <p:nvSpPr>
          <p:cNvPr id="4" name="Slide Number Placeholder 3"/>
          <p:cNvSpPr>
            <a:spLocks noGrp="1"/>
          </p:cNvSpPr>
          <p:nvPr>
            <p:ph type="sldNum" sz="quarter" idx="10"/>
          </p:nvPr>
        </p:nvSpPr>
        <p:spPr/>
        <p:txBody>
          <a:bodyPr/>
          <a:lstStyle/>
          <a:p>
            <a:fld id="{A73D6722-9B4D-4E29-B226-C325925A8118}" type="slidenum">
              <a:rPr lang="en-US" smtClean="0"/>
              <a:t>25</a:t>
            </a:fld>
            <a:endParaRPr lang="en-US" dirty="0"/>
          </a:p>
        </p:txBody>
      </p:sp>
    </p:spTree>
    <p:extLst>
      <p:ext uri="{BB962C8B-B14F-4D97-AF65-F5344CB8AC3E}">
        <p14:creationId xmlns:p14="http://schemas.microsoft.com/office/powerpoint/2010/main" val="1286877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FF0000"/>
                </a:solidFill>
                <a:latin typeface="Arial" panose="020B0604020202020204" pitchFamily="34" charset="0"/>
              </a:rPr>
              <a:t>Tracking consumers online might be as simple as scanning customer reviews and comments on the company’s brand site or on shopping sites such as Amazon.com. Or, it might mean using sophisticated online-analysis tools to deeply analyze the mountains of consumer brand-related comments and messages found in blogs or on social media sites.</a:t>
            </a:r>
            <a:r>
              <a:rPr lang="en-US" altLang="en-US" b="1" dirty="0">
                <a:solidFill>
                  <a:srgbClr val="FF0000"/>
                </a:solidFill>
                <a:latin typeface="Arial" panose="020B0604020202020204" pitchFamily="34" charset="0"/>
              </a:rPr>
              <a:t> O</a:t>
            </a:r>
            <a:r>
              <a:rPr lang="en-US" sz="1200" b="1" i="0" u="none" strike="noStrike" kern="1200" baseline="0" dirty="0">
                <a:solidFill>
                  <a:schemeClr val="tx1"/>
                </a:solidFill>
                <a:latin typeface="Arial" charset="0"/>
                <a:ea typeface="MS PGothic" panose="020B0600070205080204" pitchFamily="34" charset="-128"/>
                <a:cs typeface="ＭＳ Ｐゴシック" charset="0"/>
              </a:rPr>
              <a:t>nline listening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provides the passion and spontaneity of unsolicited consumer opinions.</a:t>
            </a:r>
            <a:endParaRPr lang="en-US" altLang="en-US" dirty="0">
              <a:solidFill>
                <a:srgbClr val="FF0000"/>
              </a:solidFill>
              <a:latin typeface="Arial" panose="020B0604020202020204" pitchFamily="34" charset="0"/>
            </a:endParaRP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In a practice called </a:t>
            </a:r>
            <a:r>
              <a:rPr lang="en-US" altLang="en-US" b="1" dirty="0">
                <a:solidFill>
                  <a:srgbClr val="FF0000"/>
                </a:solidFill>
                <a:latin typeface="Arial" panose="020B0604020202020204" pitchFamily="34" charset="0"/>
              </a:rPr>
              <a:t>behavioral targeting</a:t>
            </a:r>
            <a:r>
              <a:rPr lang="en-US" altLang="en-US" dirty="0">
                <a:solidFill>
                  <a:srgbClr val="FF0000"/>
                </a:solidFill>
                <a:latin typeface="Arial" panose="020B0604020202020204" pitchFamily="34" charset="0"/>
              </a:rPr>
              <a:t>, marketers use online data to target ads and offers to specific consumers. For example, if you place an Apple iPad in your Amazon.com shopping cart but don’t buy it, you might expect to see some ads for that very type of device the next time you visit your favorite ESPN site to catch up on the latest sports scores. Whereas behavioral targeting tracks consumer movements across online sites, social targeting mines individual online social connections and conversations from social networking sites. Instead of just having a Zappos.com ad for running shoes pop up because you’ve recently searched online for running shoes (</a:t>
            </a:r>
            <a:r>
              <a:rPr lang="en-US" altLang="en-US" b="1" dirty="0">
                <a:solidFill>
                  <a:srgbClr val="FF0000"/>
                </a:solidFill>
                <a:latin typeface="Arial" panose="020B0604020202020204" pitchFamily="34" charset="0"/>
              </a:rPr>
              <a:t>behavioral targeting</a:t>
            </a:r>
            <a:r>
              <a:rPr lang="en-US" altLang="en-US" dirty="0">
                <a:solidFill>
                  <a:srgbClr val="FF0000"/>
                </a:solidFill>
                <a:latin typeface="Arial" panose="020B0604020202020204" pitchFamily="34" charset="0"/>
              </a:rPr>
              <a:t>), an ad for a specific pair of running shoes pops up because a friend that you’re connected to via Twitter just bought those shoes from Zappos.com last week (</a:t>
            </a:r>
            <a:r>
              <a:rPr lang="en-US" altLang="en-US" b="1" dirty="0">
                <a:solidFill>
                  <a:srgbClr val="FF0000"/>
                </a:solidFill>
                <a:latin typeface="Arial" panose="020B0604020202020204" pitchFamily="34" charset="0"/>
              </a:rPr>
              <a:t>social targeting</a:t>
            </a:r>
            <a:r>
              <a:rPr lang="en-US" altLang="en-US" dirty="0">
                <a:solidFill>
                  <a:srgbClr val="FF0000"/>
                </a:solidFill>
                <a:latin typeface="Arial" panose="020B0604020202020204" pitchFamily="34" charset="0"/>
              </a:rPr>
              <a:t>).</a:t>
            </a:r>
          </a:p>
        </p:txBody>
      </p:sp>
      <p:sp>
        <p:nvSpPr>
          <p:cNvPr id="4" name="Slide Number Placeholder 3"/>
          <p:cNvSpPr>
            <a:spLocks noGrp="1"/>
          </p:cNvSpPr>
          <p:nvPr>
            <p:ph type="sldNum" sz="quarter" idx="10"/>
          </p:nvPr>
        </p:nvSpPr>
        <p:spPr/>
        <p:txBody>
          <a:bodyPr/>
          <a:lstStyle/>
          <a:p>
            <a:fld id="{A73D6722-9B4D-4E29-B226-C325925A8118}" type="slidenum">
              <a:rPr lang="en-US" smtClean="0"/>
              <a:t>26</a:t>
            </a:fld>
            <a:endParaRPr lang="en-US" dirty="0"/>
          </a:p>
        </p:txBody>
      </p:sp>
    </p:spTree>
    <p:extLst>
      <p:ext uri="{BB962C8B-B14F-4D97-AF65-F5344CB8AC3E}">
        <p14:creationId xmlns:p14="http://schemas.microsoft.com/office/powerpoint/2010/main" val="35694643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FF0000"/>
                </a:solidFill>
                <a:latin typeface="Arial" panose="020B0604020202020204" pitchFamily="34" charset="0"/>
              </a:rPr>
              <a:t>Marketing researchers usually draw conclusions about large groups of consumers by studying a small sample of the total consumer population. The sample should be representative of the population so that the researcher can make accurate estimates. Designing the sample requires three decisions. First, who is to be studied (unit)?  Second, how many people should be included (size)? Finally, how should the people in the sample be chosen (procedure)?  </a:t>
            </a:r>
          </a:p>
        </p:txBody>
      </p:sp>
      <p:sp>
        <p:nvSpPr>
          <p:cNvPr id="4" name="Slide Number Placeholder 3"/>
          <p:cNvSpPr>
            <a:spLocks noGrp="1"/>
          </p:cNvSpPr>
          <p:nvPr>
            <p:ph type="sldNum" sz="quarter" idx="10"/>
          </p:nvPr>
        </p:nvSpPr>
        <p:spPr/>
        <p:txBody>
          <a:bodyPr/>
          <a:lstStyle/>
          <a:p>
            <a:fld id="{A73D6722-9B4D-4E29-B226-C325925A8118}" type="slidenum">
              <a:rPr lang="en-US" smtClean="0"/>
              <a:t>27</a:t>
            </a:fld>
            <a:endParaRPr lang="en-US" dirty="0"/>
          </a:p>
        </p:txBody>
      </p:sp>
    </p:spTree>
    <p:extLst>
      <p:ext uri="{BB962C8B-B14F-4D97-AF65-F5344CB8AC3E}">
        <p14:creationId xmlns:p14="http://schemas.microsoft.com/office/powerpoint/2010/main" val="33163587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FF0000"/>
                </a:solidFill>
                <a:latin typeface="Arial" panose="020B0604020202020204" pitchFamily="34" charset="0"/>
              </a:rPr>
              <a:t>The different types of samples fall under two basic categories:  </a:t>
            </a:r>
            <a:r>
              <a:rPr lang="en-US" altLang="en-US" b="0" dirty="0">
                <a:solidFill>
                  <a:srgbClr val="FF0000"/>
                </a:solidFill>
                <a:latin typeface="Arial" panose="020B0604020202020204" pitchFamily="34" charset="0"/>
              </a:rPr>
              <a:t>probability samples and nonprobability samples.</a:t>
            </a:r>
          </a:p>
          <a:p>
            <a:endParaRPr lang="en-US" altLang="en-US" b="1" dirty="0">
              <a:solidFill>
                <a:srgbClr val="FF0000"/>
              </a:solidFill>
              <a:latin typeface="Arial" panose="020B0604020202020204" pitchFamily="34" charset="0"/>
            </a:endParaRPr>
          </a:p>
          <a:p>
            <a:r>
              <a:rPr lang="en-US" sz="1200" b="1" i="0" u="none" strike="noStrike" kern="1200" baseline="0" dirty="0">
                <a:solidFill>
                  <a:schemeClr val="tx1"/>
                </a:solidFill>
                <a:latin typeface="Arial" charset="0"/>
                <a:ea typeface="MS PGothic" panose="020B0600070205080204" pitchFamily="34" charset="-128"/>
                <a:cs typeface="ＭＳ Ｐゴシック" charset="0"/>
              </a:rPr>
              <a:t>Probability samples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include the following.</a:t>
            </a:r>
          </a:p>
          <a:p>
            <a:endParaRPr lang="en-US" sz="1200" b="1" i="0" u="none" strike="noStrike" kern="1200" baseline="0" dirty="0">
              <a:solidFill>
                <a:schemeClr val="tx1"/>
              </a:solidFill>
              <a:latin typeface="Arial" charset="0"/>
              <a:ea typeface="MS PGothic" panose="020B0600070205080204" pitchFamily="34" charset="-128"/>
              <a:cs typeface="ＭＳ Ｐゴシック" charset="0"/>
            </a:endParaRPr>
          </a:p>
          <a:p>
            <a:r>
              <a:rPr lang="en-US" sz="1200" b="1" i="0" u="none" strike="noStrike" kern="1200" baseline="0" dirty="0">
                <a:solidFill>
                  <a:schemeClr val="tx1"/>
                </a:solidFill>
                <a:latin typeface="Arial" charset="0"/>
                <a:ea typeface="MS PGothic" panose="020B0600070205080204" pitchFamily="34" charset="-128"/>
                <a:cs typeface="ＭＳ Ｐゴシック" charset="0"/>
              </a:rPr>
              <a:t>Simple random sample</a:t>
            </a:r>
            <a:r>
              <a:rPr lang="en-US" sz="1200" b="0" i="0" u="none" strike="noStrike" kern="1200" baseline="0" dirty="0">
                <a:solidFill>
                  <a:schemeClr val="tx1"/>
                </a:solidFill>
                <a:latin typeface="Arial" charset="0"/>
                <a:ea typeface="MS PGothic" panose="020B0600070205080204" pitchFamily="34" charset="-128"/>
                <a:cs typeface="ＭＳ Ｐゴシック" charset="0"/>
              </a:rPr>
              <a:t>:  Every member of the population has a known and equal chance of selection.</a:t>
            </a:r>
          </a:p>
          <a:p>
            <a:r>
              <a:rPr lang="en-US" sz="1200" b="1" i="0" u="none" strike="noStrike" kern="1200" baseline="0" dirty="0">
                <a:solidFill>
                  <a:schemeClr val="tx1"/>
                </a:solidFill>
                <a:latin typeface="Arial" charset="0"/>
                <a:ea typeface="MS PGothic" panose="020B0600070205080204" pitchFamily="34" charset="-128"/>
                <a:cs typeface="ＭＳ Ｐゴシック" charset="0"/>
              </a:rPr>
              <a:t>Stratified random sample</a:t>
            </a:r>
            <a:r>
              <a:rPr lang="en-US" sz="1200" b="0" i="0" u="none" strike="noStrike" kern="1200" baseline="0" dirty="0">
                <a:solidFill>
                  <a:schemeClr val="tx1"/>
                </a:solidFill>
                <a:latin typeface="Arial" charset="0"/>
                <a:ea typeface="MS PGothic" panose="020B0600070205080204" pitchFamily="34" charset="-128"/>
                <a:cs typeface="ＭＳ Ｐゴシック" charset="0"/>
              </a:rPr>
              <a:t>: The population is divided into mutually exclusive groups (such as age groups), and random samples are drawn</a:t>
            </a: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from each group.</a:t>
            </a:r>
          </a:p>
          <a:p>
            <a:r>
              <a:rPr lang="en-US" sz="1200" b="1" i="0" u="none" strike="noStrike" kern="1200" baseline="0" dirty="0">
                <a:solidFill>
                  <a:schemeClr val="tx1"/>
                </a:solidFill>
                <a:latin typeface="Arial" charset="0"/>
                <a:ea typeface="MS PGothic" panose="020B0600070205080204" pitchFamily="34" charset="-128"/>
                <a:cs typeface="ＭＳ Ｐゴシック" charset="0"/>
              </a:rPr>
              <a:t>Cluster (area) sample</a:t>
            </a:r>
            <a:r>
              <a:rPr lang="en-US" sz="1200" b="0" i="0" u="none" strike="noStrike" kern="1200" baseline="0" dirty="0">
                <a:solidFill>
                  <a:schemeClr val="tx1"/>
                </a:solidFill>
                <a:latin typeface="Arial" charset="0"/>
                <a:ea typeface="MS PGothic" panose="020B0600070205080204" pitchFamily="34" charset="-128"/>
                <a:cs typeface="ＭＳ Ｐゴシック" charset="0"/>
              </a:rPr>
              <a:t>: The population is divided into mutually exclusive groups (such as blocks), and the researcher draws a sample</a:t>
            </a: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of the groups to interview.</a:t>
            </a:r>
          </a:p>
          <a:p>
            <a:endParaRPr lang="en-US" sz="1200" b="0" i="0" u="none" strike="noStrike" kern="1200" baseline="0" dirty="0">
              <a:solidFill>
                <a:schemeClr val="tx1"/>
              </a:solidFill>
              <a:latin typeface="Arial" charset="0"/>
              <a:ea typeface="MS PGothic" panose="020B0600070205080204" pitchFamily="34" charset="-128"/>
              <a:cs typeface="ＭＳ Ｐゴシック" charset="0"/>
            </a:endParaRPr>
          </a:p>
          <a:p>
            <a:r>
              <a:rPr lang="en-US" sz="1200" b="1" i="0" u="none" strike="noStrike" kern="1200" baseline="0" dirty="0">
                <a:solidFill>
                  <a:schemeClr val="tx1"/>
                </a:solidFill>
                <a:latin typeface="Arial" charset="0"/>
                <a:ea typeface="MS PGothic" panose="020B0600070205080204" pitchFamily="34" charset="-128"/>
                <a:cs typeface="ＭＳ Ｐゴシック" charset="0"/>
              </a:rPr>
              <a:t>Nonprobability samples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include the following.</a:t>
            </a:r>
          </a:p>
          <a:p>
            <a:endParaRPr lang="en-US" sz="1200" b="1" i="0" u="none" strike="noStrike" kern="1200" baseline="0" dirty="0">
              <a:solidFill>
                <a:schemeClr val="tx1"/>
              </a:solidFill>
              <a:latin typeface="Arial" charset="0"/>
              <a:ea typeface="MS PGothic" panose="020B0600070205080204" pitchFamily="34" charset="-128"/>
              <a:cs typeface="ＭＳ Ｐゴシック" charset="0"/>
            </a:endParaRPr>
          </a:p>
          <a:p>
            <a:r>
              <a:rPr lang="en-US" sz="1200" b="1" i="0" u="none" strike="noStrike" kern="1200" baseline="0" dirty="0">
                <a:solidFill>
                  <a:schemeClr val="tx1"/>
                </a:solidFill>
                <a:latin typeface="Arial" charset="0"/>
                <a:ea typeface="MS PGothic" panose="020B0600070205080204" pitchFamily="34" charset="-128"/>
                <a:cs typeface="ＭＳ Ｐゴシック" charset="0"/>
              </a:rPr>
              <a:t>Convenience sample</a:t>
            </a:r>
            <a:r>
              <a:rPr lang="en-US" sz="1200" b="0" i="0" u="none" strike="noStrike" kern="1200" baseline="0" dirty="0">
                <a:solidFill>
                  <a:schemeClr val="tx1"/>
                </a:solidFill>
                <a:latin typeface="Arial" charset="0"/>
                <a:ea typeface="MS PGothic" panose="020B0600070205080204" pitchFamily="34" charset="-128"/>
                <a:cs typeface="ＭＳ Ｐゴシック" charset="0"/>
              </a:rPr>
              <a:t>: The researcher selects the easiest population members from which to obtain information.</a:t>
            </a:r>
          </a:p>
          <a:p>
            <a:r>
              <a:rPr lang="en-US" sz="1200" b="1" i="0" u="none" strike="noStrike" kern="1200" baseline="0" dirty="0">
                <a:solidFill>
                  <a:schemeClr val="tx1"/>
                </a:solidFill>
                <a:latin typeface="Arial" charset="0"/>
                <a:ea typeface="MS PGothic" panose="020B0600070205080204" pitchFamily="34" charset="-128"/>
                <a:cs typeface="ＭＳ Ｐゴシック" charset="0"/>
              </a:rPr>
              <a:t>Judgment sample</a:t>
            </a:r>
            <a:r>
              <a:rPr lang="en-US" sz="1200" b="0" i="0" u="none" strike="noStrike" kern="1200" baseline="0" dirty="0">
                <a:solidFill>
                  <a:schemeClr val="tx1"/>
                </a:solidFill>
                <a:latin typeface="Arial" charset="0"/>
                <a:ea typeface="MS PGothic" panose="020B0600070205080204" pitchFamily="34" charset="-128"/>
                <a:cs typeface="ＭＳ Ｐゴシック" charset="0"/>
              </a:rPr>
              <a:t>: The researcher uses his or her judgment to select population members who are good prospects for accurate</a:t>
            </a: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information.</a:t>
            </a:r>
          </a:p>
          <a:p>
            <a:r>
              <a:rPr lang="en-US" sz="1200" b="1" i="0" u="none" strike="noStrike" kern="1200" baseline="0" dirty="0">
                <a:solidFill>
                  <a:schemeClr val="tx1"/>
                </a:solidFill>
                <a:latin typeface="Arial" charset="0"/>
                <a:ea typeface="MS PGothic" panose="020B0600070205080204" pitchFamily="34" charset="-128"/>
                <a:cs typeface="ＭＳ Ｐゴシック" charset="0"/>
              </a:rPr>
              <a:t>Quota sample</a:t>
            </a:r>
            <a:r>
              <a:rPr lang="en-US" sz="1200" b="0" i="0" u="none" strike="noStrike" kern="1200" baseline="0" dirty="0">
                <a:solidFill>
                  <a:schemeClr val="tx1"/>
                </a:solidFill>
                <a:latin typeface="Arial" charset="0"/>
                <a:ea typeface="MS PGothic" panose="020B0600070205080204" pitchFamily="34" charset="-128"/>
                <a:cs typeface="ＭＳ Ｐゴシック" charset="0"/>
              </a:rPr>
              <a:t>: The researcher finds and interviews a prescribed number of people in each of several categories.</a:t>
            </a:r>
          </a:p>
          <a:p>
            <a:endParaRPr lang="en-US" altLang="en-US" sz="1200" b="0" i="0" u="none" strike="noStrike" kern="1200" baseline="0" dirty="0">
              <a:solidFill>
                <a:schemeClr val="tx1"/>
              </a:solidFill>
              <a:latin typeface="Arial" charset="0"/>
              <a:ea typeface="MS PGothic" panose="020B0600070205080204" pitchFamily="34" charset="-128"/>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US" altLang="en-US" dirty="0">
                <a:solidFill>
                  <a:srgbClr val="FF0000"/>
                </a:solidFill>
                <a:latin typeface="Arial" panose="020B0604020202020204" pitchFamily="34" charset="0"/>
              </a:rPr>
              <a:t>When probability sampling costs too much or takes too much time, marketing researchers take nonprobability samples, even though their sampling error cannot be measured. The best method to use depends on the needs of the research project.</a:t>
            </a:r>
          </a:p>
        </p:txBody>
      </p:sp>
      <p:sp>
        <p:nvSpPr>
          <p:cNvPr id="4" name="Slide Number Placeholder 3"/>
          <p:cNvSpPr>
            <a:spLocks noGrp="1"/>
          </p:cNvSpPr>
          <p:nvPr>
            <p:ph type="sldNum" sz="quarter" idx="10"/>
          </p:nvPr>
        </p:nvSpPr>
        <p:spPr/>
        <p:txBody>
          <a:bodyPr/>
          <a:lstStyle/>
          <a:p>
            <a:fld id="{A73D6722-9B4D-4E29-B226-C325925A8118}" type="slidenum">
              <a:rPr lang="en-US" smtClean="0"/>
              <a:t>28</a:t>
            </a:fld>
            <a:endParaRPr lang="en-US" dirty="0"/>
          </a:p>
        </p:txBody>
      </p:sp>
    </p:spTree>
    <p:extLst>
      <p:ext uri="{BB962C8B-B14F-4D97-AF65-F5344CB8AC3E}">
        <p14:creationId xmlns:p14="http://schemas.microsoft.com/office/powerpoint/2010/main" val="94978717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FF0000"/>
                </a:solidFill>
                <a:latin typeface="Arial" panose="020B0604020202020204" pitchFamily="34" charset="0"/>
              </a:rPr>
              <a:t>In collecting primary data, marketing researchers have a choice of </a:t>
            </a:r>
            <a:r>
              <a:rPr lang="en-US" altLang="en-US" b="0" dirty="0">
                <a:solidFill>
                  <a:srgbClr val="FF0000"/>
                </a:solidFill>
                <a:latin typeface="Arial" panose="020B0604020202020204" pitchFamily="34" charset="0"/>
              </a:rPr>
              <a:t>two main research instruments: questionnaires and mechanical instruments.</a:t>
            </a: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A </a:t>
            </a:r>
            <a:r>
              <a:rPr lang="en-US" altLang="en-US" b="1" dirty="0">
                <a:solidFill>
                  <a:srgbClr val="FF0000"/>
                </a:solidFill>
                <a:latin typeface="Arial" panose="020B0604020202020204" pitchFamily="34" charset="0"/>
              </a:rPr>
              <a:t>questionnaire</a:t>
            </a:r>
            <a:r>
              <a:rPr lang="en-US" altLang="en-US" dirty="0">
                <a:solidFill>
                  <a:srgbClr val="FF0000"/>
                </a:solidFill>
                <a:latin typeface="Arial" panose="020B0604020202020204" pitchFamily="34" charset="0"/>
              </a:rPr>
              <a:t> is by far the most common instrument used for research. </a:t>
            </a:r>
            <a:r>
              <a:rPr lang="en-US" altLang="en-US" b="1" dirty="0">
                <a:solidFill>
                  <a:srgbClr val="FF0000"/>
                </a:solidFill>
                <a:latin typeface="Arial" panose="020B0604020202020204" pitchFamily="34" charset="0"/>
              </a:rPr>
              <a:t>Closed-ended </a:t>
            </a:r>
            <a:r>
              <a:rPr lang="en-US" altLang="en-US" dirty="0">
                <a:solidFill>
                  <a:srgbClr val="FF0000"/>
                </a:solidFill>
                <a:latin typeface="Arial" panose="020B0604020202020204" pitchFamily="34" charset="0"/>
              </a:rPr>
              <a:t>questions include all the possible answers, and subjects make choices among them. </a:t>
            </a:r>
            <a:r>
              <a:rPr lang="en-US" altLang="en-US" b="1" dirty="0">
                <a:solidFill>
                  <a:srgbClr val="FF0000"/>
                </a:solidFill>
                <a:latin typeface="Arial" panose="020B0604020202020204" pitchFamily="34" charset="0"/>
              </a:rPr>
              <a:t>Open-ended </a:t>
            </a:r>
            <a:r>
              <a:rPr lang="en-US" altLang="en-US" b="0" dirty="0">
                <a:solidFill>
                  <a:srgbClr val="FF0000"/>
                </a:solidFill>
                <a:latin typeface="Arial" panose="020B0604020202020204" pitchFamily="34" charset="0"/>
              </a:rPr>
              <a:t>questions</a:t>
            </a:r>
            <a:r>
              <a:rPr lang="en-US" altLang="en-US" b="1" dirty="0">
                <a:solidFill>
                  <a:srgbClr val="FF0000"/>
                </a:solidFill>
                <a:latin typeface="Arial" panose="020B0604020202020204" pitchFamily="34" charset="0"/>
              </a:rPr>
              <a:t> </a:t>
            </a:r>
            <a:r>
              <a:rPr lang="en-US" altLang="en-US" dirty="0">
                <a:solidFill>
                  <a:srgbClr val="FF0000"/>
                </a:solidFill>
                <a:latin typeface="Arial" panose="020B0604020202020204" pitchFamily="34" charset="0"/>
              </a:rPr>
              <a:t>allow respondents to answer in their own words. Open-ended questions are especially useful in exploratory research, when the researcher is trying to find out what people think but is not measuring how many people think in a certain way. Closed-ended questions, on the other hand, provide answers that are easier to interpret and tabulate. Researchers should use care in the wording and ordering of questions.</a:t>
            </a:r>
          </a:p>
          <a:p>
            <a:endParaRPr lang="en-US" altLang="en-US" dirty="0">
              <a:solidFill>
                <a:srgbClr val="FF0000"/>
              </a:solidFill>
              <a:latin typeface="Arial" panose="020B0604020202020204" pitchFamily="34" charset="0"/>
            </a:endParaRPr>
          </a:p>
          <a:p>
            <a:r>
              <a:rPr lang="en-US" altLang="en-US" b="1" dirty="0">
                <a:solidFill>
                  <a:srgbClr val="FF0000"/>
                </a:solidFill>
                <a:latin typeface="Arial" panose="020B0604020202020204" pitchFamily="34" charset="0"/>
              </a:rPr>
              <a:t>Mechanical instruments</a:t>
            </a:r>
            <a:r>
              <a:rPr lang="en-US" altLang="en-US" b="1" baseline="0" dirty="0">
                <a:solidFill>
                  <a:srgbClr val="FF0000"/>
                </a:solidFill>
                <a:latin typeface="Arial" panose="020B0604020202020204" pitchFamily="34" charset="0"/>
              </a:rPr>
              <a:t> </a:t>
            </a:r>
            <a:r>
              <a:rPr lang="en-US" altLang="en-US" b="0" dirty="0">
                <a:solidFill>
                  <a:srgbClr val="FF0000"/>
                </a:solidFill>
                <a:latin typeface="Arial" panose="020B0604020202020204" pitchFamily="34" charset="0"/>
              </a:rPr>
              <a:t>are </a:t>
            </a:r>
            <a:r>
              <a:rPr lang="en-US" altLang="en-US" dirty="0">
                <a:solidFill>
                  <a:srgbClr val="FF0000"/>
                </a:solidFill>
                <a:latin typeface="Arial" panose="020B0604020202020204" pitchFamily="34" charset="0"/>
              </a:rPr>
              <a:t>used to monitor consumer behavior. For example, Time Warner’s MediaLab uses high-tech observation to capture the changing ways that today’s viewers are using and reacting to television and Web content. </a:t>
            </a: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Some researchers are applying </a:t>
            </a:r>
            <a:r>
              <a:rPr lang="en-US" altLang="en-US" b="1" dirty="0">
                <a:solidFill>
                  <a:srgbClr val="FF0000"/>
                </a:solidFill>
                <a:latin typeface="Arial" panose="020B0604020202020204" pitchFamily="34" charset="0"/>
              </a:rPr>
              <a:t>neuromarketing</a:t>
            </a:r>
            <a:r>
              <a:rPr lang="en-US" altLang="en-US" dirty="0">
                <a:solidFill>
                  <a:srgbClr val="FF0000"/>
                </a:solidFill>
                <a:latin typeface="Arial" panose="020B0604020202020204" pitchFamily="34" charset="0"/>
              </a:rPr>
              <a:t>, which involves measuring brain activity to learn how consumers feel and respond. For example, PepsiCo’s Frito-Lay worked with Nielsen’s NeuroFocus to assess consumer motivations underlying the success of its Cheetos snack brand.</a:t>
            </a:r>
          </a:p>
        </p:txBody>
      </p:sp>
      <p:sp>
        <p:nvSpPr>
          <p:cNvPr id="4" name="Slide Number Placeholder 3"/>
          <p:cNvSpPr>
            <a:spLocks noGrp="1"/>
          </p:cNvSpPr>
          <p:nvPr>
            <p:ph type="sldNum" sz="quarter" idx="10"/>
          </p:nvPr>
        </p:nvSpPr>
        <p:spPr/>
        <p:txBody>
          <a:bodyPr/>
          <a:lstStyle/>
          <a:p>
            <a:fld id="{A73D6722-9B4D-4E29-B226-C325925A8118}" type="slidenum">
              <a:rPr lang="en-US" smtClean="0"/>
              <a:t>29</a:t>
            </a:fld>
            <a:endParaRPr lang="en-US" dirty="0"/>
          </a:p>
        </p:txBody>
      </p:sp>
    </p:spTree>
    <p:extLst>
      <p:ext uri="{BB962C8B-B14F-4D97-AF65-F5344CB8AC3E}">
        <p14:creationId xmlns:p14="http://schemas.microsoft.com/office/powerpoint/2010/main" val="24664354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FF0000"/>
                </a:solidFill>
                <a:latin typeface="Arial" panose="020B0604020202020204" pitchFamily="34" charset="0"/>
              </a:rPr>
              <a:t>In collecting primary data, marketing researchers have a choice of </a:t>
            </a:r>
            <a:r>
              <a:rPr lang="en-US" altLang="en-US" b="0" dirty="0">
                <a:solidFill>
                  <a:srgbClr val="FF0000"/>
                </a:solidFill>
                <a:latin typeface="Arial" panose="020B0604020202020204" pitchFamily="34" charset="0"/>
              </a:rPr>
              <a:t>two main research instruments: questionnaires and mechanical instruments.</a:t>
            </a: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A </a:t>
            </a:r>
            <a:r>
              <a:rPr lang="en-US" altLang="en-US" b="1" dirty="0">
                <a:solidFill>
                  <a:srgbClr val="FF0000"/>
                </a:solidFill>
                <a:latin typeface="Arial" panose="020B0604020202020204" pitchFamily="34" charset="0"/>
              </a:rPr>
              <a:t>questionnaire</a:t>
            </a:r>
            <a:r>
              <a:rPr lang="en-US" altLang="en-US" dirty="0">
                <a:solidFill>
                  <a:srgbClr val="FF0000"/>
                </a:solidFill>
                <a:latin typeface="Arial" panose="020B0604020202020204" pitchFamily="34" charset="0"/>
              </a:rPr>
              <a:t> is by far the most common instrument used for research. </a:t>
            </a:r>
            <a:r>
              <a:rPr lang="en-US" altLang="en-US" b="1" dirty="0">
                <a:solidFill>
                  <a:srgbClr val="FF0000"/>
                </a:solidFill>
                <a:latin typeface="Arial" panose="020B0604020202020204" pitchFamily="34" charset="0"/>
              </a:rPr>
              <a:t>Closed-ended </a:t>
            </a:r>
            <a:r>
              <a:rPr lang="en-US" altLang="en-US" dirty="0">
                <a:solidFill>
                  <a:srgbClr val="FF0000"/>
                </a:solidFill>
                <a:latin typeface="Arial" panose="020B0604020202020204" pitchFamily="34" charset="0"/>
              </a:rPr>
              <a:t>questions include all the possible answers, and subjects make choices among them. </a:t>
            </a:r>
            <a:r>
              <a:rPr lang="en-US" altLang="en-US" b="1" dirty="0">
                <a:solidFill>
                  <a:srgbClr val="FF0000"/>
                </a:solidFill>
                <a:latin typeface="Arial" panose="020B0604020202020204" pitchFamily="34" charset="0"/>
              </a:rPr>
              <a:t>Open-ended </a:t>
            </a:r>
            <a:r>
              <a:rPr lang="en-US" altLang="en-US" b="0" dirty="0">
                <a:solidFill>
                  <a:srgbClr val="FF0000"/>
                </a:solidFill>
                <a:latin typeface="Arial" panose="020B0604020202020204" pitchFamily="34" charset="0"/>
              </a:rPr>
              <a:t>questions</a:t>
            </a:r>
            <a:r>
              <a:rPr lang="en-US" altLang="en-US" b="1" dirty="0">
                <a:solidFill>
                  <a:srgbClr val="FF0000"/>
                </a:solidFill>
                <a:latin typeface="Arial" panose="020B0604020202020204" pitchFamily="34" charset="0"/>
              </a:rPr>
              <a:t> </a:t>
            </a:r>
            <a:r>
              <a:rPr lang="en-US" altLang="en-US" dirty="0">
                <a:solidFill>
                  <a:srgbClr val="FF0000"/>
                </a:solidFill>
                <a:latin typeface="Arial" panose="020B0604020202020204" pitchFamily="34" charset="0"/>
              </a:rPr>
              <a:t>allow respondents to answer in their own words. Open-ended questions are especially useful in exploratory research, when the researcher is trying to find out what people think but is not measuring how many people think in a certain way. Closed-ended questions, on the other hand, provide answers that are easier to interpret and tabulate. Researchers should use care in the wording and ordering of questions.</a:t>
            </a:r>
          </a:p>
          <a:p>
            <a:endParaRPr lang="en-US" altLang="en-US" dirty="0">
              <a:solidFill>
                <a:srgbClr val="FF0000"/>
              </a:solidFill>
              <a:latin typeface="Arial" panose="020B0604020202020204" pitchFamily="34" charset="0"/>
            </a:endParaRPr>
          </a:p>
          <a:p>
            <a:r>
              <a:rPr lang="en-US" altLang="en-US" b="1" dirty="0">
                <a:solidFill>
                  <a:srgbClr val="FF0000"/>
                </a:solidFill>
                <a:latin typeface="Arial" panose="020B0604020202020204" pitchFamily="34" charset="0"/>
              </a:rPr>
              <a:t>Mechanical instruments</a:t>
            </a:r>
            <a:r>
              <a:rPr lang="en-US" altLang="en-US" b="1" baseline="0" dirty="0">
                <a:solidFill>
                  <a:srgbClr val="FF0000"/>
                </a:solidFill>
                <a:latin typeface="Arial" panose="020B0604020202020204" pitchFamily="34" charset="0"/>
              </a:rPr>
              <a:t> </a:t>
            </a:r>
            <a:r>
              <a:rPr lang="en-US" altLang="en-US" b="0" dirty="0">
                <a:solidFill>
                  <a:srgbClr val="FF0000"/>
                </a:solidFill>
                <a:latin typeface="Arial" panose="020B0604020202020204" pitchFamily="34" charset="0"/>
              </a:rPr>
              <a:t>are </a:t>
            </a:r>
            <a:r>
              <a:rPr lang="en-US" altLang="en-US" dirty="0">
                <a:solidFill>
                  <a:srgbClr val="FF0000"/>
                </a:solidFill>
                <a:latin typeface="Arial" panose="020B0604020202020204" pitchFamily="34" charset="0"/>
              </a:rPr>
              <a:t>used to monitor consumer behavior. For example, Time Warner’s MediaLab uses high-tech observation to capture the changing ways that today’s viewers are using and reacting to television and Web content. </a:t>
            </a: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Some researchers are applying </a:t>
            </a:r>
            <a:r>
              <a:rPr lang="en-US" altLang="en-US" b="1" dirty="0">
                <a:solidFill>
                  <a:srgbClr val="FF0000"/>
                </a:solidFill>
                <a:latin typeface="Arial" panose="020B0604020202020204" pitchFamily="34" charset="0"/>
              </a:rPr>
              <a:t>neuromarketing</a:t>
            </a:r>
            <a:r>
              <a:rPr lang="en-US" altLang="en-US" dirty="0">
                <a:solidFill>
                  <a:srgbClr val="FF0000"/>
                </a:solidFill>
                <a:latin typeface="Arial" panose="020B0604020202020204" pitchFamily="34" charset="0"/>
              </a:rPr>
              <a:t>, which involves measuring brain activity to learn how consumers feel and respond. For example, PepsiCo’s Frito-Lay worked with Nielsen’s NeuroFocus to assess consumer motivations underlying the success of its Cheetos snack brand.</a:t>
            </a:r>
          </a:p>
        </p:txBody>
      </p:sp>
      <p:sp>
        <p:nvSpPr>
          <p:cNvPr id="4" name="Slide Number Placeholder 3"/>
          <p:cNvSpPr>
            <a:spLocks noGrp="1"/>
          </p:cNvSpPr>
          <p:nvPr>
            <p:ph type="sldNum" sz="quarter" idx="10"/>
          </p:nvPr>
        </p:nvSpPr>
        <p:spPr/>
        <p:txBody>
          <a:bodyPr/>
          <a:lstStyle/>
          <a:p>
            <a:fld id="{A73D6722-9B4D-4E29-B226-C325925A8118}" type="slidenum">
              <a:rPr lang="en-US" smtClean="0"/>
              <a:t>30</a:t>
            </a:fld>
            <a:endParaRPr lang="en-US" dirty="0"/>
          </a:p>
        </p:txBody>
      </p:sp>
    </p:spTree>
    <p:extLst>
      <p:ext uri="{BB962C8B-B14F-4D97-AF65-F5344CB8AC3E}">
        <p14:creationId xmlns:p14="http://schemas.microsoft.com/office/powerpoint/2010/main" val="21700782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FF0000"/>
                </a:solidFill>
                <a:latin typeface="Arial" panose="020B0604020202020204" pitchFamily="34" charset="0"/>
              </a:rPr>
              <a:t>The researcher next puts the marketing research plan into action. This involves collecting, processing, and analyzing the information. Data collection can be carried out by the company’s marketing research staff or outside firms.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Researchers  make sure that the plan is implemented correctly and must guard against problems with data collection techniques and technologies, data quality, and timeliness.</a:t>
            </a: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Researchers must also process and analyze the collected data to isolate important information and insights. They need to check data for accuracy and completeness and code it for analysis. The researchers then tabulate the results and compute statistical measures.</a:t>
            </a:r>
          </a:p>
        </p:txBody>
      </p:sp>
      <p:sp>
        <p:nvSpPr>
          <p:cNvPr id="4" name="Slide Number Placeholder 3"/>
          <p:cNvSpPr>
            <a:spLocks noGrp="1"/>
          </p:cNvSpPr>
          <p:nvPr>
            <p:ph type="sldNum" sz="quarter" idx="10"/>
          </p:nvPr>
        </p:nvSpPr>
        <p:spPr/>
        <p:txBody>
          <a:bodyPr/>
          <a:lstStyle/>
          <a:p>
            <a:fld id="{A73D6722-9B4D-4E29-B226-C325925A8118}" type="slidenum">
              <a:rPr lang="en-US" smtClean="0"/>
              <a:t>31</a:t>
            </a:fld>
            <a:endParaRPr lang="en-US" dirty="0"/>
          </a:p>
        </p:txBody>
      </p:sp>
    </p:spTree>
    <p:extLst>
      <p:ext uri="{BB962C8B-B14F-4D97-AF65-F5344CB8AC3E}">
        <p14:creationId xmlns:p14="http://schemas.microsoft.com/office/powerpoint/2010/main" val="235508777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latin typeface="Arial" panose="020B0604020202020204" pitchFamily="34" charset="0"/>
              </a:rPr>
              <a:t>The market researcher must interpret the findings, draw conclusions, and report them to management. The researcher should present important findings and insights that are useful in the major decisions faced by management. </a:t>
            </a:r>
          </a:p>
          <a:p>
            <a:endParaRPr lang="en-US" altLang="en-US" dirty="0">
              <a:latin typeface="Arial" panose="020B0604020202020204" pitchFamily="34" charset="0"/>
            </a:endParaRPr>
          </a:p>
          <a:p>
            <a:r>
              <a:rPr lang="en-US" altLang="en-US" dirty="0">
                <a:latin typeface="Arial" panose="020B0604020202020204" pitchFamily="34" charset="0"/>
              </a:rPr>
              <a:t>The best research means little if the manager blindly accepts faulty interpretations from the researcher. In many cases, findings can be interpreted in different ways, and discussions between researchers and managers will help point to the best interpretations. Thus, managers and researchers must work together closely when interpreting research results, and both must share responsibility for the research process and resulting decisions.</a:t>
            </a:r>
          </a:p>
        </p:txBody>
      </p:sp>
      <p:sp>
        <p:nvSpPr>
          <p:cNvPr id="4" name="Slide Number Placeholder 3"/>
          <p:cNvSpPr>
            <a:spLocks noGrp="1"/>
          </p:cNvSpPr>
          <p:nvPr>
            <p:ph type="sldNum" sz="quarter" idx="10"/>
          </p:nvPr>
        </p:nvSpPr>
        <p:spPr/>
        <p:txBody>
          <a:bodyPr/>
          <a:lstStyle/>
          <a:p>
            <a:fld id="{A73D6722-9B4D-4E29-B226-C325925A8118}" type="slidenum">
              <a:rPr lang="en-US" smtClean="0"/>
              <a:t>32</a:t>
            </a:fld>
            <a:endParaRPr lang="en-US" dirty="0"/>
          </a:p>
        </p:txBody>
      </p:sp>
    </p:spTree>
    <p:extLst>
      <p:ext uri="{BB962C8B-B14F-4D97-AF65-F5344CB8AC3E}">
        <p14:creationId xmlns:p14="http://schemas.microsoft.com/office/powerpoint/2010/main" val="420322007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b="1" dirty="0">
                <a:solidFill>
                  <a:srgbClr val="FF0000"/>
                </a:solidFill>
                <a:latin typeface="Arial" panose="020B0604020202020204" pitchFamily="34" charset="0"/>
              </a:rPr>
              <a:t>Customer relationship management </a:t>
            </a:r>
            <a:r>
              <a:rPr lang="en-US" altLang="en-US" dirty="0">
                <a:solidFill>
                  <a:srgbClr val="FF0000"/>
                </a:solidFill>
                <a:latin typeface="Arial" panose="020B0604020202020204" pitchFamily="34" charset="0"/>
              </a:rPr>
              <a:t>(CRM) is used to manage detailed information about individual customers and carefully manage customer touch points to maximize customer loyalty. CRM consists of sophisticated software and analysis tools from companies such as Salesforce.com, Oracle, Microsoft, and SAS that integrate customer information from all sources, analyze it in depth, and apply the results to build stronger customer relationships.</a:t>
            </a:r>
          </a:p>
          <a:p>
            <a:endParaRPr lang="en-US" altLang="en-US" dirty="0">
              <a:latin typeface="Arial" panose="020B0604020202020204" pitchFamily="34" charset="0"/>
            </a:endParaRPr>
          </a:p>
          <a:p>
            <a:r>
              <a:rPr lang="en-US" altLang="en-US" dirty="0">
                <a:latin typeface="Arial" panose="020B0604020202020204" pitchFamily="34" charset="0"/>
              </a:rPr>
              <a:t>By using CRM to understand customers better, companies can provide higher levels of customer service and develop deeper customer relationships. CRM provides a 360-degree view of the customer relationship. Firms can use CRM to pinpoint high-value customers, target them more effectively, cross-sell the company’s products, and create offers tailored to specific customer requirements.</a:t>
            </a:r>
          </a:p>
        </p:txBody>
      </p:sp>
      <p:sp>
        <p:nvSpPr>
          <p:cNvPr id="4" name="Slide Number Placeholder 3"/>
          <p:cNvSpPr>
            <a:spLocks noGrp="1"/>
          </p:cNvSpPr>
          <p:nvPr>
            <p:ph type="sldNum" sz="quarter" idx="10"/>
          </p:nvPr>
        </p:nvSpPr>
        <p:spPr/>
        <p:txBody>
          <a:bodyPr/>
          <a:lstStyle/>
          <a:p>
            <a:fld id="{A73D6722-9B4D-4E29-B226-C325925A8118}" type="slidenum">
              <a:rPr lang="en-US" smtClean="0"/>
              <a:t>33</a:t>
            </a:fld>
            <a:endParaRPr lang="en-US" dirty="0"/>
          </a:p>
        </p:txBody>
      </p:sp>
    </p:spTree>
    <p:extLst>
      <p:ext uri="{BB962C8B-B14F-4D97-AF65-F5344CB8AC3E}">
        <p14:creationId xmlns:p14="http://schemas.microsoft.com/office/powerpoint/2010/main" val="221104766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34</a:t>
            </a:fld>
            <a:endParaRPr lang="en-US" dirty="0"/>
          </a:p>
        </p:txBody>
      </p:sp>
    </p:spTree>
    <p:extLst>
      <p:ext uri="{BB962C8B-B14F-4D97-AF65-F5344CB8AC3E}">
        <p14:creationId xmlns:p14="http://schemas.microsoft.com/office/powerpoint/2010/main" val="117169339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Food products giant Kraft reaps a treasure trove of data from customers of its classic brands, then applies high-level marketing analytics to mine nuggets of customer insights.</a:t>
            </a:r>
            <a:r>
              <a:rPr lang="en-US" sz="1200" kern="1200" dirty="0">
                <a:solidFill>
                  <a:schemeClr val="tx1"/>
                </a:solidFill>
                <a:effectLst/>
                <a:latin typeface="Arial" charset="0"/>
                <a:ea typeface="MS PGothic" panose="020B0600070205080204" pitchFamily="34" charset="-128"/>
                <a:cs typeface="ＭＳ Ｐゴシック" charset="0"/>
              </a:rPr>
              <a:t> Marketers</a:t>
            </a:r>
            <a:r>
              <a:rPr lang="en-US" sz="1200" kern="1200" baseline="0" dirty="0">
                <a:solidFill>
                  <a:schemeClr val="tx1"/>
                </a:solidFill>
                <a:effectLst/>
                <a:latin typeface="Arial" charset="0"/>
                <a:ea typeface="MS PGothic" panose="020B0600070205080204" pitchFamily="34" charset="-128"/>
                <a:cs typeface="ＭＳ Ｐゴシック" charset="0"/>
              </a:rPr>
              <a:t> then</a:t>
            </a:r>
            <a:r>
              <a:rPr lang="en-US" sz="1200" kern="1200" dirty="0">
                <a:solidFill>
                  <a:schemeClr val="tx1"/>
                </a:solidFill>
                <a:effectLst/>
                <a:latin typeface="Arial" charset="0"/>
                <a:ea typeface="MS PGothic" panose="020B0600070205080204" pitchFamily="34" charset="-128"/>
                <a:cs typeface="ＭＳ Ｐゴシック" charset="0"/>
              </a:rPr>
              <a:t> use these</a:t>
            </a:r>
            <a:r>
              <a:rPr lang="en-US" sz="1200" kern="1200" baseline="0" dirty="0">
                <a:solidFill>
                  <a:schemeClr val="tx1"/>
                </a:solidFill>
                <a:effectLst/>
                <a:latin typeface="Arial" charset="0"/>
                <a:ea typeface="MS PGothic" panose="020B0600070205080204" pitchFamily="34" charset="-128"/>
                <a:cs typeface="ＭＳ Ｐゴシック" charset="0"/>
              </a:rPr>
              <a:t> insights to develop </a:t>
            </a:r>
            <a:r>
              <a:rPr lang="en-US" sz="1200" b="0" kern="1200" dirty="0">
                <a:solidFill>
                  <a:schemeClr val="tx1"/>
                </a:solidFill>
                <a:effectLst/>
                <a:latin typeface="Arial" charset="0"/>
                <a:ea typeface="MS PGothic" panose="020B0600070205080204" pitchFamily="34" charset="-128"/>
                <a:cs typeface="ＭＳ Ｐゴシック" charset="0"/>
              </a:rPr>
              <a:t>marketing strategies and tactics -</a:t>
            </a:r>
            <a:r>
              <a:rPr lang="en-US" sz="1200" kern="1200" dirty="0">
                <a:solidFill>
                  <a:schemeClr val="tx1"/>
                </a:solidFill>
                <a:effectLst/>
                <a:latin typeface="Arial" charset="0"/>
                <a:ea typeface="MS PGothic" panose="020B0600070205080204" pitchFamily="34" charset="-128"/>
                <a:cs typeface="ＭＳ Ｐゴシック" charset="0"/>
              </a:rPr>
              <a:t> from developing new products to creating more focused and personalized Web, mobile, and social media content.</a:t>
            </a:r>
            <a:endParaRPr lang="en-US" sz="1200" b="0" i="0" u="none" strike="noStrike" kern="1200" baseline="0" dirty="0">
              <a:solidFill>
                <a:schemeClr val="tx1"/>
              </a:solidFill>
              <a:latin typeface="Arial" charset="0"/>
              <a:ea typeface="MS PGothic" panose="020B0600070205080204" pitchFamily="34" charset="-128"/>
              <a:cs typeface="ＭＳ Ｐゴシック"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35</a:t>
            </a:fld>
            <a:endParaRPr lang="en-US" dirty="0"/>
          </a:p>
        </p:txBody>
      </p:sp>
    </p:spTree>
    <p:extLst>
      <p:ext uri="{BB962C8B-B14F-4D97-AF65-F5344CB8AC3E}">
        <p14:creationId xmlns:p14="http://schemas.microsoft.com/office/powerpoint/2010/main" val="199660700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FF0000"/>
                </a:solidFill>
                <a:latin typeface="Arial" panose="020B0604020202020204" pitchFamily="34" charset="0"/>
              </a:rPr>
              <a:t>The marketing information system must make information readily available to managers and others who need it, when they need it. In some cases, this means providing managers with routine information such as performance reports, intelligence updates, and reports on the results of research studies. But, marketing managers also require non-routine information to make on-the-spot decisions. For example, a sales manager having trouble with a large customer may want a summary of the account’s sales and profitability over the past year.</a:t>
            </a: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Many firms use company intranet and internal CRM systems to facilitate the distribution and use of marketing information. Companies are also increasingly allowing key customers and value-network members to access account, product, and other data on demand through extranets.</a:t>
            </a:r>
          </a:p>
        </p:txBody>
      </p:sp>
      <p:sp>
        <p:nvSpPr>
          <p:cNvPr id="4" name="Slide Number Placeholder 3"/>
          <p:cNvSpPr>
            <a:spLocks noGrp="1"/>
          </p:cNvSpPr>
          <p:nvPr>
            <p:ph type="sldNum" sz="quarter" idx="10"/>
          </p:nvPr>
        </p:nvSpPr>
        <p:spPr/>
        <p:txBody>
          <a:bodyPr/>
          <a:lstStyle/>
          <a:p>
            <a:fld id="{A73D6722-9B4D-4E29-B226-C325925A8118}" type="slidenum">
              <a:rPr lang="en-US" smtClean="0"/>
              <a:t>36</a:t>
            </a:fld>
            <a:endParaRPr lang="en-US" dirty="0"/>
          </a:p>
        </p:txBody>
      </p:sp>
    </p:spTree>
    <p:extLst>
      <p:ext uri="{BB962C8B-B14F-4D97-AF65-F5344CB8AC3E}">
        <p14:creationId xmlns:p14="http://schemas.microsoft.com/office/powerpoint/2010/main" val="288803144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FF0000"/>
                </a:solidFill>
                <a:latin typeface="Arial" panose="020B0604020202020204" pitchFamily="34" charset="0"/>
              </a:rPr>
              <a:t>Just like larger firms, small organizations need market information and the customer insights that it can provide. Many marketing research techniques can be used by smaller organizations in a less formal manner and at little or no expense.</a:t>
            </a: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Small businesses and not-for-profit organizations can obtain good marketing insights through observation or informal surveys using small convenience samples</a:t>
            </a:r>
            <a:r>
              <a:rPr lang="en-US" altLang="en-US" dirty="0">
                <a:latin typeface="Arial" panose="020B0604020202020204" pitchFamily="34" charset="0"/>
              </a:rPr>
              <a:t>. </a:t>
            </a:r>
            <a:r>
              <a:rPr lang="en-US" altLang="en-US" dirty="0">
                <a:solidFill>
                  <a:srgbClr val="FF0000"/>
                </a:solidFill>
                <a:latin typeface="Arial" panose="020B0604020202020204" pitchFamily="34" charset="0"/>
              </a:rPr>
              <a:t>They can collect a considerable amount of information at very little cost online. They can scour competitor and customer Web sites and use Internet search engines to research specific companies and issues. </a:t>
            </a: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Although these informal research methods are less complex and less costly, they still must be conducted with care.</a:t>
            </a:r>
            <a:r>
              <a:rPr lang="en-US" altLang="en-US" baseline="0" dirty="0">
                <a:solidFill>
                  <a:srgbClr val="FF0000"/>
                </a:solidFill>
                <a:latin typeface="Arial" panose="020B0604020202020204" pitchFamily="34" charset="0"/>
              </a:rPr>
              <a:t> </a:t>
            </a:r>
            <a:r>
              <a:rPr lang="en-US" altLang="en-US" dirty="0">
                <a:solidFill>
                  <a:srgbClr val="FF0000"/>
                </a:solidFill>
                <a:latin typeface="Arial" panose="020B0604020202020204" pitchFamily="34" charset="0"/>
              </a:rPr>
              <a:t>Managers must think carefully about the objectives of the research, formulate questions in advance, recognize the biases introduced by smaller samples and less skilled researchers, and conduct the research systematically.</a:t>
            </a:r>
          </a:p>
        </p:txBody>
      </p:sp>
      <p:sp>
        <p:nvSpPr>
          <p:cNvPr id="4" name="Slide Number Placeholder 3"/>
          <p:cNvSpPr>
            <a:spLocks noGrp="1"/>
          </p:cNvSpPr>
          <p:nvPr>
            <p:ph type="sldNum" sz="quarter" idx="10"/>
          </p:nvPr>
        </p:nvSpPr>
        <p:spPr/>
        <p:txBody>
          <a:bodyPr/>
          <a:lstStyle/>
          <a:p>
            <a:fld id="{A73D6722-9B4D-4E29-B226-C325925A8118}" type="slidenum">
              <a:rPr lang="en-US" smtClean="0"/>
              <a:t>37</a:t>
            </a:fld>
            <a:endParaRPr lang="en-US" dirty="0"/>
          </a:p>
        </p:txBody>
      </p:sp>
    </p:spTree>
    <p:extLst>
      <p:ext uri="{BB962C8B-B14F-4D97-AF65-F5344CB8AC3E}">
        <p14:creationId xmlns:p14="http://schemas.microsoft.com/office/powerpoint/2010/main" val="44075975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FF0000"/>
                </a:solidFill>
                <a:latin typeface="Arial" panose="020B0604020202020204" pitchFamily="34" charset="0"/>
              </a:rPr>
              <a:t>International researchers follow the same steps as domestic researchers, from defining the research problem and developing a research plan to interpreting and reporting the results. However, they often face more and different problems. </a:t>
            </a: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In many foreign markets, the international researcher may have a difficult time finding good secondary data. Because of the scarcity of good secondary data, international researchers must collect their own primary data, and reaching respondents is not always easy in other parts of the world.  </a:t>
            </a: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Cultural differences from country to country cause additional problems for international researchers. Language is the most obvious obstacle. Consumers in different countries also vary in their attitudes toward marketing research. Customs in some countries may prohibit people from talking with strangers.</a:t>
            </a: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Although the costs and problems associated with international research may be high, the costs of not doing it might be even higher. Once recognized, many of the problems associated with international marketing research can be overcome or avoided.</a:t>
            </a:r>
          </a:p>
        </p:txBody>
      </p:sp>
      <p:sp>
        <p:nvSpPr>
          <p:cNvPr id="4" name="Slide Number Placeholder 3"/>
          <p:cNvSpPr>
            <a:spLocks noGrp="1"/>
          </p:cNvSpPr>
          <p:nvPr>
            <p:ph type="sldNum" sz="quarter" idx="10"/>
          </p:nvPr>
        </p:nvSpPr>
        <p:spPr/>
        <p:txBody>
          <a:bodyPr/>
          <a:lstStyle/>
          <a:p>
            <a:fld id="{A73D6722-9B4D-4E29-B226-C325925A8118}" type="slidenum">
              <a:rPr lang="en-US" smtClean="0"/>
              <a:t>38</a:t>
            </a:fld>
            <a:endParaRPr lang="en-US" dirty="0"/>
          </a:p>
        </p:txBody>
      </p:sp>
    </p:spTree>
    <p:extLst>
      <p:ext uri="{BB962C8B-B14F-4D97-AF65-F5344CB8AC3E}">
        <p14:creationId xmlns:p14="http://schemas.microsoft.com/office/powerpoint/2010/main" val="276898715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FF0000"/>
                </a:solidFill>
                <a:latin typeface="Arial" panose="020B0604020202020204" pitchFamily="34" charset="0"/>
              </a:rPr>
              <a:t>Even though many customers feel positive about marketing research and believe that it serves a useful purpose, there are others who strongly resent or even mistrust marketing research. </a:t>
            </a: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Failure to address privacy issues could result in angry, less cooperative consumers and increased government intervention. As a result, </a:t>
            </a:r>
            <a:r>
              <a:rPr lang="en-US" altLang="en-US" dirty="0">
                <a:latin typeface="Arial" panose="020B0604020202020204" pitchFamily="34" charset="0"/>
              </a:rPr>
              <a:t>t</a:t>
            </a:r>
            <a:r>
              <a:rPr lang="en-US" altLang="en-US" dirty="0">
                <a:solidFill>
                  <a:srgbClr val="FF0000"/>
                </a:solidFill>
                <a:latin typeface="Arial" panose="020B0604020202020204" pitchFamily="34" charset="0"/>
              </a:rPr>
              <a:t>he marketing research industry is considering several options for responding to intrusion and privacy issues. One example is the Marketing Research Association’s “Your Opinion Counts” and “Respondent Bill of Rights” initiatives to educate consumers about the benefits of marketing research and distinguish research from telephone selling and database building. </a:t>
            </a: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Most major companies have now appointed a chief privacy officer (CPO), whose job is to safeguard the privacy of consumers who do business with the company. If researchers provide value in exchange for information, customers will provide it. For example, Amazon.com customers do not mind if the firm builds a database of products they buy as a way to provide future product recommendations. The best approach is for researchers to ask only for the information they need, use it responsibly to provide customer value, and avoid sharing information without the customer’s permission.</a:t>
            </a:r>
          </a:p>
        </p:txBody>
      </p:sp>
      <p:sp>
        <p:nvSpPr>
          <p:cNvPr id="4" name="Slide Number Placeholder 3"/>
          <p:cNvSpPr>
            <a:spLocks noGrp="1"/>
          </p:cNvSpPr>
          <p:nvPr>
            <p:ph type="sldNum" sz="quarter" idx="10"/>
          </p:nvPr>
        </p:nvSpPr>
        <p:spPr/>
        <p:txBody>
          <a:bodyPr/>
          <a:lstStyle/>
          <a:p>
            <a:fld id="{A73D6722-9B4D-4E29-B226-C325925A8118}" type="slidenum">
              <a:rPr lang="en-US" smtClean="0"/>
              <a:t>39</a:t>
            </a:fld>
            <a:endParaRPr lang="en-US" dirty="0"/>
          </a:p>
        </p:txBody>
      </p:sp>
    </p:spTree>
    <p:extLst>
      <p:ext uri="{BB962C8B-B14F-4D97-AF65-F5344CB8AC3E}">
        <p14:creationId xmlns:p14="http://schemas.microsoft.com/office/powerpoint/2010/main" val="163641264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FF0000"/>
                </a:solidFill>
                <a:latin typeface="Arial" panose="020B0604020202020204" pitchFamily="34" charset="0"/>
              </a:rPr>
              <a:t>Research studies can be powerful persuasion tools. But in some cases, research surveys appear to have been designed just to produce the intended effect. Few advertisers openly rig their research designs or blatantly misrepresent the findings. Most abuses are subtle stretches so as to avoid disputes over the validity and use of research findings.</a:t>
            </a:r>
          </a:p>
          <a:p>
            <a:endParaRPr lang="en-US" altLang="en-US" dirty="0">
              <a:solidFill>
                <a:srgbClr val="FF0000"/>
              </a:solidFill>
              <a:latin typeface="Arial" panose="020B0604020202020204" pitchFamily="34" charset="0"/>
            </a:endParaRPr>
          </a:p>
          <a:p>
            <a:r>
              <a:rPr lang="en-US" altLang="en-US" dirty="0">
                <a:solidFill>
                  <a:srgbClr val="FF0000"/>
                </a:solidFill>
                <a:latin typeface="Arial" panose="020B0604020202020204" pitchFamily="34" charset="0"/>
              </a:rPr>
              <a:t>Recognizing that surveys can be abused, several associations—including the American Marketing Association, the Marketing Research Association, and the Council of American Survey Research Organizations (CASRO)—have developed codes of research ethics and standards of conduct. For example, the CASRO Code of Standards and Ethics for Survey Research outlines researcher responsibilities to respondents, including confidentiality, privacy, and avoidance of harassment. Each company must accept responsibility for policing the conduct and reporting of its own marketing research to protect consumers’ best interests and its own.</a:t>
            </a:r>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40</a:t>
            </a:fld>
            <a:endParaRPr lang="en-US" dirty="0"/>
          </a:p>
        </p:txBody>
      </p:sp>
    </p:spTree>
    <p:extLst>
      <p:ext uri="{BB962C8B-B14F-4D97-AF65-F5344CB8AC3E}">
        <p14:creationId xmlns:p14="http://schemas.microsoft.com/office/powerpoint/2010/main" val="32442096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674687" y="3962400"/>
            <a:ext cx="7794626" cy="1752600"/>
          </a:xfrm>
        </p:spPr>
        <p:txBody>
          <a:bodyPr>
            <a:noAutofit/>
          </a:bodyPr>
          <a:lstStyle>
            <a:lvl1pPr marL="0" indent="0" algn="l">
              <a:spcBef>
                <a:spcPts val="0"/>
              </a:spcBef>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12/3/18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pic>
        <p:nvPicPr>
          <p:cNvPr id="8" name="Picture 7"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9" name="TextBox 8"/>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887980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12/3/18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grpSp>
        <p:nvGrpSpPr>
          <p:cNvPr id="2" name="Group 4"/>
          <p:cNvGrpSpPr>
            <a:grpSpLocks noChangeAspect="1"/>
          </p:cNvGrpSpPr>
          <p:nvPr userDrawn="1"/>
        </p:nvGrpSpPr>
        <p:grpSpPr bwMode="auto">
          <a:xfrm>
            <a:off x="57755" y="6407126"/>
            <a:ext cx="1611690" cy="417560"/>
            <a:chOff x="21" y="4059"/>
            <a:chExt cx="1046" cy="271"/>
          </a:xfrm>
        </p:grpSpPr>
        <p:sp>
          <p:nvSpPr>
            <p:cNvPr id="3" name="AutoShape 3"/>
            <p:cNvSpPr>
              <a:spLocks noChangeAspect="1" noChangeArrowheads="1" noTextEdit="1"/>
            </p:cNvSpPr>
            <p:nvPr userDrawn="1"/>
          </p:nvSpPr>
          <p:spPr bwMode="auto">
            <a:xfrm>
              <a:off x="21" y="4059"/>
              <a:ext cx="1046" cy="271"/>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IN" dirty="0">
                <a:solidFill>
                  <a:schemeClr val="tx1">
                    <a:alpha val="0"/>
                  </a:schemeClr>
                </a:solidFill>
              </a:endParaRPr>
            </a:p>
          </p:txBody>
        </p:sp>
        <p:sp>
          <p:nvSpPr>
            <p:cNvPr id="6" name="Freeform 5"/>
            <p:cNvSpPr>
              <a:spLocks noEditPoints="1"/>
            </p:cNvSpPr>
            <p:nvPr userDrawn="1"/>
          </p:nvSpPr>
          <p:spPr bwMode="auto">
            <a:xfrm>
              <a:off x="125" y="4168"/>
              <a:ext cx="838" cy="51"/>
            </a:xfrm>
            <a:custGeom>
              <a:avLst/>
              <a:gdLst>
                <a:gd name="T0" fmla="*/ 1055 w 21137"/>
                <a:gd name="T1" fmla="*/ 1285 h 1300"/>
                <a:gd name="T2" fmla="*/ 0 w 21137"/>
                <a:gd name="T3" fmla="*/ 1285 h 1300"/>
                <a:gd name="T4" fmla="*/ 417 w 21137"/>
                <a:gd name="T5" fmla="*/ 748 h 1300"/>
                <a:gd name="T6" fmla="*/ 1860 w 21137"/>
                <a:gd name="T7" fmla="*/ 1119 h 1300"/>
                <a:gd name="T8" fmla="*/ 1678 w 21137"/>
                <a:gd name="T9" fmla="*/ 16 h 1300"/>
                <a:gd name="T10" fmla="*/ 4021 w 21137"/>
                <a:gd name="T11" fmla="*/ 1290 h 1300"/>
                <a:gd name="T12" fmla="*/ 2636 w 21137"/>
                <a:gd name="T13" fmla="*/ 16 h 1300"/>
                <a:gd name="T14" fmla="*/ 3693 w 21137"/>
                <a:gd name="T15" fmla="*/ 16 h 1300"/>
                <a:gd name="T16" fmla="*/ 5470 w 21137"/>
                <a:gd name="T17" fmla="*/ 9 h 1300"/>
                <a:gd name="T18" fmla="*/ 5143 w 21137"/>
                <a:gd name="T19" fmla="*/ 909 h 1300"/>
                <a:gd name="T20" fmla="*/ 5610 w 21137"/>
                <a:gd name="T21" fmla="*/ 748 h 1300"/>
                <a:gd name="T22" fmla="*/ 7109 w 21137"/>
                <a:gd name="T23" fmla="*/ 16 h 1300"/>
                <a:gd name="T24" fmla="*/ 6675 w 21137"/>
                <a:gd name="T25" fmla="*/ 1285 h 1300"/>
                <a:gd name="T26" fmla="*/ 6765 w 21137"/>
                <a:gd name="T27" fmla="*/ 453 h 1300"/>
                <a:gd name="T28" fmla="*/ 7796 w 21137"/>
                <a:gd name="T29" fmla="*/ 514 h 1300"/>
                <a:gd name="T30" fmla="*/ 8407 w 21137"/>
                <a:gd name="T31" fmla="*/ 89 h 1300"/>
                <a:gd name="T32" fmla="*/ 7908 w 21137"/>
                <a:gd name="T33" fmla="*/ 309 h 1300"/>
                <a:gd name="T34" fmla="*/ 8457 w 21137"/>
                <a:gd name="T35" fmla="*/ 956 h 1300"/>
                <a:gd name="T36" fmla="*/ 7746 w 21137"/>
                <a:gd name="T37" fmla="*/ 953 h 1300"/>
                <a:gd name="T38" fmla="*/ 8119 w 21137"/>
                <a:gd name="T39" fmla="*/ 754 h 1300"/>
                <a:gd name="T40" fmla="*/ 10671 w 21137"/>
                <a:gd name="T41" fmla="*/ 1119 h 1300"/>
                <a:gd name="T42" fmla="*/ 11202 w 21137"/>
                <a:gd name="T43" fmla="*/ 16 h 1300"/>
                <a:gd name="T44" fmla="*/ 11383 w 21137"/>
                <a:gd name="T45" fmla="*/ 565 h 1300"/>
                <a:gd name="T46" fmla="*/ 11383 w 21137"/>
                <a:gd name="T47" fmla="*/ 1122 h 1300"/>
                <a:gd name="T48" fmla="*/ 11202 w 21137"/>
                <a:gd name="T49" fmla="*/ 16 h 1300"/>
                <a:gd name="T50" fmla="*/ 13458 w 21137"/>
                <a:gd name="T51" fmla="*/ 1285 h 1300"/>
                <a:gd name="T52" fmla="*/ 12402 w 21137"/>
                <a:gd name="T53" fmla="*/ 1285 h 1300"/>
                <a:gd name="T54" fmla="*/ 12819 w 21137"/>
                <a:gd name="T55" fmla="*/ 748 h 1300"/>
                <a:gd name="T56" fmla="*/ 14478 w 21137"/>
                <a:gd name="T57" fmla="*/ 16 h 1300"/>
                <a:gd name="T58" fmla="*/ 14682 w 21137"/>
                <a:gd name="T59" fmla="*/ 682 h 1300"/>
                <a:gd name="T60" fmla="*/ 15138 w 21137"/>
                <a:gd name="T61" fmla="*/ 1285 h 1300"/>
                <a:gd name="T62" fmla="*/ 14820 w 21137"/>
                <a:gd name="T63" fmla="*/ 1136 h 1300"/>
                <a:gd name="T64" fmla="*/ 14516 w 21137"/>
                <a:gd name="T65" fmla="*/ 754 h 1300"/>
                <a:gd name="T66" fmla="*/ 14160 w 21137"/>
                <a:gd name="T67" fmla="*/ 1285 h 1300"/>
                <a:gd name="T68" fmla="*/ 14411 w 21137"/>
                <a:gd name="T69" fmla="*/ 572 h 1300"/>
                <a:gd name="T70" fmla="*/ 14677 w 21137"/>
                <a:gd name="T71" fmla="*/ 260 h 1300"/>
                <a:gd name="T72" fmla="*/ 16830 w 21137"/>
                <a:gd name="T73" fmla="*/ 16 h 1300"/>
                <a:gd name="T74" fmla="*/ 15827 w 21137"/>
                <a:gd name="T75" fmla="*/ 1285 h 1300"/>
                <a:gd name="T76" fmla="*/ 16658 w 21137"/>
                <a:gd name="T77" fmla="*/ 1002 h 1300"/>
                <a:gd name="T78" fmla="*/ 17658 w 21137"/>
                <a:gd name="T79" fmla="*/ 1285 h 1300"/>
                <a:gd name="T80" fmla="*/ 19493 w 21137"/>
                <a:gd name="T81" fmla="*/ 16 h 1300"/>
                <a:gd name="T82" fmla="*/ 18488 w 21137"/>
                <a:gd name="T83" fmla="*/ 1285 h 1300"/>
                <a:gd name="T84" fmla="*/ 19320 w 21137"/>
                <a:gd name="T85" fmla="*/ 1002 h 1300"/>
                <a:gd name="T86" fmla="*/ 21137 w 21137"/>
                <a:gd name="T87" fmla="*/ 1198 h 1300"/>
                <a:gd name="T88" fmla="*/ 20176 w 21137"/>
                <a:gd name="T89" fmla="*/ 189 h 1300"/>
                <a:gd name="T90" fmla="*/ 21112 w 21137"/>
                <a:gd name="T91" fmla="*/ 293 h 1300"/>
                <a:gd name="T92" fmla="*/ 20311 w 21137"/>
                <a:gd name="T93" fmla="*/ 1004 h 1300"/>
                <a:gd name="T94" fmla="*/ 20956 w 21137"/>
                <a:gd name="T95" fmla="*/ 821 h 13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1137" h="1300">
                  <a:moveTo>
                    <a:pt x="545" y="9"/>
                  </a:moveTo>
                  <a:cubicBezTo>
                    <a:pt x="672" y="9"/>
                    <a:pt x="672" y="9"/>
                    <a:pt x="672" y="9"/>
                  </a:cubicBezTo>
                  <a:cubicBezTo>
                    <a:pt x="1241" y="1285"/>
                    <a:pt x="1241" y="1285"/>
                    <a:pt x="1241" y="1285"/>
                  </a:cubicBezTo>
                  <a:cubicBezTo>
                    <a:pt x="1055" y="1285"/>
                    <a:pt x="1055" y="1285"/>
                    <a:pt x="1055" y="1285"/>
                  </a:cubicBezTo>
                  <a:cubicBezTo>
                    <a:pt x="886" y="909"/>
                    <a:pt x="886" y="909"/>
                    <a:pt x="886" y="909"/>
                  </a:cubicBezTo>
                  <a:cubicBezTo>
                    <a:pt x="345" y="909"/>
                    <a:pt x="345" y="909"/>
                    <a:pt x="345" y="909"/>
                  </a:cubicBezTo>
                  <a:cubicBezTo>
                    <a:pt x="186" y="1285"/>
                    <a:pt x="186" y="1285"/>
                    <a:pt x="186" y="1285"/>
                  </a:cubicBezTo>
                  <a:cubicBezTo>
                    <a:pt x="0" y="1285"/>
                    <a:pt x="0" y="1285"/>
                    <a:pt x="0" y="1285"/>
                  </a:cubicBezTo>
                  <a:lnTo>
                    <a:pt x="545" y="9"/>
                  </a:lnTo>
                  <a:close/>
                  <a:moveTo>
                    <a:pt x="812" y="748"/>
                  </a:moveTo>
                  <a:cubicBezTo>
                    <a:pt x="607" y="287"/>
                    <a:pt x="607" y="287"/>
                    <a:pt x="607" y="287"/>
                  </a:cubicBezTo>
                  <a:cubicBezTo>
                    <a:pt x="417" y="748"/>
                    <a:pt x="417" y="748"/>
                    <a:pt x="417" y="748"/>
                  </a:cubicBezTo>
                  <a:lnTo>
                    <a:pt x="812" y="748"/>
                  </a:lnTo>
                  <a:close/>
                  <a:moveTo>
                    <a:pt x="1678" y="16"/>
                  </a:moveTo>
                  <a:cubicBezTo>
                    <a:pt x="1860" y="16"/>
                    <a:pt x="1860" y="16"/>
                    <a:pt x="1860" y="16"/>
                  </a:cubicBezTo>
                  <a:cubicBezTo>
                    <a:pt x="1860" y="1119"/>
                    <a:pt x="1860" y="1119"/>
                    <a:pt x="1860" y="1119"/>
                  </a:cubicBezTo>
                  <a:cubicBezTo>
                    <a:pt x="2431" y="1119"/>
                    <a:pt x="2431" y="1119"/>
                    <a:pt x="2431" y="1119"/>
                  </a:cubicBezTo>
                  <a:cubicBezTo>
                    <a:pt x="2431" y="1285"/>
                    <a:pt x="2431" y="1285"/>
                    <a:pt x="2431" y="1285"/>
                  </a:cubicBezTo>
                  <a:cubicBezTo>
                    <a:pt x="1678" y="1285"/>
                    <a:pt x="1678" y="1285"/>
                    <a:pt x="1678" y="1285"/>
                  </a:cubicBezTo>
                  <a:lnTo>
                    <a:pt x="1678" y="16"/>
                  </a:lnTo>
                  <a:close/>
                  <a:moveTo>
                    <a:pt x="4392" y="16"/>
                  </a:moveTo>
                  <a:cubicBezTo>
                    <a:pt x="4573" y="16"/>
                    <a:pt x="4573" y="16"/>
                    <a:pt x="4573" y="16"/>
                  </a:cubicBezTo>
                  <a:cubicBezTo>
                    <a:pt x="4061" y="1290"/>
                    <a:pt x="4061" y="1290"/>
                    <a:pt x="4061" y="1290"/>
                  </a:cubicBezTo>
                  <a:cubicBezTo>
                    <a:pt x="4021" y="1290"/>
                    <a:pt x="4021" y="1290"/>
                    <a:pt x="4021" y="1290"/>
                  </a:cubicBezTo>
                  <a:cubicBezTo>
                    <a:pt x="3606" y="258"/>
                    <a:pt x="3606" y="258"/>
                    <a:pt x="3606" y="258"/>
                  </a:cubicBezTo>
                  <a:cubicBezTo>
                    <a:pt x="3187" y="1290"/>
                    <a:pt x="3187" y="1290"/>
                    <a:pt x="3187" y="1290"/>
                  </a:cubicBezTo>
                  <a:cubicBezTo>
                    <a:pt x="3147" y="1290"/>
                    <a:pt x="3147" y="1290"/>
                    <a:pt x="3147" y="1290"/>
                  </a:cubicBezTo>
                  <a:cubicBezTo>
                    <a:pt x="2636" y="16"/>
                    <a:pt x="2636" y="16"/>
                    <a:pt x="2636" y="16"/>
                  </a:cubicBezTo>
                  <a:cubicBezTo>
                    <a:pt x="2819" y="16"/>
                    <a:pt x="2819" y="16"/>
                    <a:pt x="2819" y="16"/>
                  </a:cubicBezTo>
                  <a:cubicBezTo>
                    <a:pt x="3168" y="891"/>
                    <a:pt x="3168" y="891"/>
                    <a:pt x="3168" y="891"/>
                  </a:cubicBezTo>
                  <a:cubicBezTo>
                    <a:pt x="3521" y="16"/>
                    <a:pt x="3521" y="16"/>
                    <a:pt x="3521" y="16"/>
                  </a:cubicBezTo>
                  <a:cubicBezTo>
                    <a:pt x="3693" y="16"/>
                    <a:pt x="3693" y="16"/>
                    <a:pt x="3693" y="16"/>
                  </a:cubicBezTo>
                  <a:cubicBezTo>
                    <a:pt x="4047" y="891"/>
                    <a:pt x="4047" y="891"/>
                    <a:pt x="4047" y="891"/>
                  </a:cubicBezTo>
                  <a:lnTo>
                    <a:pt x="4392" y="16"/>
                  </a:lnTo>
                  <a:close/>
                  <a:moveTo>
                    <a:pt x="5343" y="9"/>
                  </a:moveTo>
                  <a:cubicBezTo>
                    <a:pt x="5470" y="9"/>
                    <a:pt x="5470" y="9"/>
                    <a:pt x="5470" y="9"/>
                  </a:cubicBezTo>
                  <a:cubicBezTo>
                    <a:pt x="6039" y="1285"/>
                    <a:pt x="6039" y="1285"/>
                    <a:pt x="6039" y="1285"/>
                  </a:cubicBezTo>
                  <a:cubicBezTo>
                    <a:pt x="5853" y="1285"/>
                    <a:pt x="5853" y="1285"/>
                    <a:pt x="5853" y="1285"/>
                  </a:cubicBezTo>
                  <a:cubicBezTo>
                    <a:pt x="5685" y="909"/>
                    <a:pt x="5685" y="909"/>
                    <a:pt x="5685" y="909"/>
                  </a:cubicBezTo>
                  <a:cubicBezTo>
                    <a:pt x="5143" y="909"/>
                    <a:pt x="5143" y="909"/>
                    <a:pt x="5143" y="909"/>
                  </a:cubicBezTo>
                  <a:cubicBezTo>
                    <a:pt x="4984" y="1285"/>
                    <a:pt x="4984" y="1285"/>
                    <a:pt x="4984" y="1285"/>
                  </a:cubicBezTo>
                  <a:cubicBezTo>
                    <a:pt x="4798" y="1285"/>
                    <a:pt x="4798" y="1285"/>
                    <a:pt x="4798" y="1285"/>
                  </a:cubicBezTo>
                  <a:lnTo>
                    <a:pt x="5343" y="9"/>
                  </a:lnTo>
                  <a:close/>
                  <a:moveTo>
                    <a:pt x="5610" y="748"/>
                  </a:moveTo>
                  <a:cubicBezTo>
                    <a:pt x="5405" y="287"/>
                    <a:pt x="5405" y="287"/>
                    <a:pt x="5405" y="287"/>
                  </a:cubicBezTo>
                  <a:cubicBezTo>
                    <a:pt x="5215" y="748"/>
                    <a:pt x="5215" y="748"/>
                    <a:pt x="5215" y="748"/>
                  </a:cubicBezTo>
                  <a:lnTo>
                    <a:pt x="5610" y="748"/>
                  </a:lnTo>
                  <a:close/>
                  <a:moveTo>
                    <a:pt x="7109" y="16"/>
                  </a:moveTo>
                  <a:cubicBezTo>
                    <a:pt x="7330" y="16"/>
                    <a:pt x="7330" y="16"/>
                    <a:pt x="7330" y="16"/>
                  </a:cubicBezTo>
                  <a:cubicBezTo>
                    <a:pt x="6861" y="614"/>
                    <a:pt x="6861" y="614"/>
                    <a:pt x="6861" y="614"/>
                  </a:cubicBezTo>
                  <a:cubicBezTo>
                    <a:pt x="6861" y="1285"/>
                    <a:pt x="6861" y="1285"/>
                    <a:pt x="6861" y="1285"/>
                  </a:cubicBezTo>
                  <a:cubicBezTo>
                    <a:pt x="6675" y="1285"/>
                    <a:pt x="6675" y="1285"/>
                    <a:pt x="6675" y="1285"/>
                  </a:cubicBezTo>
                  <a:cubicBezTo>
                    <a:pt x="6675" y="614"/>
                    <a:pt x="6675" y="614"/>
                    <a:pt x="6675" y="614"/>
                  </a:cubicBezTo>
                  <a:cubicBezTo>
                    <a:pt x="6206" y="16"/>
                    <a:pt x="6206" y="16"/>
                    <a:pt x="6206" y="16"/>
                  </a:cubicBezTo>
                  <a:cubicBezTo>
                    <a:pt x="6426" y="16"/>
                    <a:pt x="6426" y="16"/>
                    <a:pt x="6426" y="16"/>
                  </a:cubicBezTo>
                  <a:cubicBezTo>
                    <a:pt x="6765" y="453"/>
                    <a:pt x="6765" y="453"/>
                    <a:pt x="6765" y="453"/>
                  </a:cubicBezTo>
                  <a:lnTo>
                    <a:pt x="7109" y="16"/>
                  </a:lnTo>
                  <a:close/>
                  <a:moveTo>
                    <a:pt x="8119" y="754"/>
                  </a:moveTo>
                  <a:cubicBezTo>
                    <a:pt x="7981" y="670"/>
                    <a:pt x="7981" y="670"/>
                    <a:pt x="7981" y="670"/>
                  </a:cubicBezTo>
                  <a:cubicBezTo>
                    <a:pt x="7894" y="617"/>
                    <a:pt x="7833" y="565"/>
                    <a:pt x="7796" y="514"/>
                  </a:cubicBezTo>
                  <a:cubicBezTo>
                    <a:pt x="7759" y="463"/>
                    <a:pt x="7741" y="404"/>
                    <a:pt x="7741" y="337"/>
                  </a:cubicBezTo>
                  <a:cubicBezTo>
                    <a:pt x="7741" y="236"/>
                    <a:pt x="7776" y="157"/>
                    <a:pt x="7845" y="93"/>
                  </a:cubicBezTo>
                  <a:cubicBezTo>
                    <a:pt x="7914" y="31"/>
                    <a:pt x="8005" y="0"/>
                    <a:pt x="8115" y="0"/>
                  </a:cubicBezTo>
                  <a:cubicBezTo>
                    <a:pt x="8221" y="0"/>
                    <a:pt x="8318" y="30"/>
                    <a:pt x="8407" y="89"/>
                  </a:cubicBezTo>
                  <a:cubicBezTo>
                    <a:pt x="8407" y="295"/>
                    <a:pt x="8407" y="295"/>
                    <a:pt x="8407" y="295"/>
                  </a:cubicBezTo>
                  <a:cubicBezTo>
                    <a:pt x="8315" y="208"/>
                    <a:pt x="8217" y="164"/>
                    <a:pt x="8112" y="164"/>
                  </a:cubicBezTo>
                  <a:cubicBezTo>
                    <a:pt x="8052" y="164"/>
                    <a:pt x="8004" y="177"/>
                    <a:pt x="7965" y="204"/>
                  </a:cubicBezTo>
                  <a:cubicBezTo>
                    <a:pt x="7927" y="232"/>
                    <a:pt x="7908" y="267"/>
                    <a:pt x="7908" y="309"/>
                  </a:cubicBezTo>
                  <a:cubicBezTo>
                    <a:pt x="7908" y="348"/>
                    <a:pt x="7922" y="384"/>
                    <a:pt x="7950" y="416"/>
                  </a:cubicBezTo>
                  <a:cubicBezTo>
                    <a:pt x="7979" y="450"/>
                    <a:pt x="8023" y="485"/>
                    <a:pt x="8086" y="521"/>
                  </a:cubicBezTo>
                  <a:cubicBezTo>
                    <a:pt x="8224" y="603"/>
                    <a:pt x="8224" y="603"/>
                    <a:pt x="8224" y="603"/>
                  </a:cubicBezTo>
                  <a:cubicBezTo>
                    <a:pt x="8379" y="696"/>
                    <a:pt x="8457" y="813"/>
                    <a:pt x="8457" y="956"/>
                  </a:cubicBezTo>
                  <a:cubicBezTo>
                    <a:pt x="8457" y="1057"/>
                    <a:pt x="8423" y="1141"/>
                    <a:pt x="8355" y="1204"/>
                  </a:cubicBezTo>
                  <a:cubicBezTo>
                    <a:pt x="8287" y="1268"/>
                    <a:pt x="8198" y="1300"/>
                    <a:pt x="8089" y="1300"/>
                  </a:cubicBezTo>
                  <a:cubicBezTo>
                    <a:pt x="7964" y="1300"/>
                    <a:pt x="7849" y="1261"/>
                    <a:pt x="7746" y="1185"/>
                  </a:cubicBezTo>
                  <a:cubicBezTo>
                    <a:pt x="7746" y="953"/>
                    <a:pt x="7746" y="953"/>
                    <a:pt x="7746" y="953"/>
                  </a:cubicBezTo>
                  <a:cubicBezTo>
                    <a:pt x="7845" y="1077"/>
                    <a:pt x="7958" y="1140"/>
                    <a:pt x="8087" y="1140"/>
                  </a:cubicBezTo>
                  <a:cubicBezTo>
                    <a:pt x="8144" y="1140"/>
                    <a:pt x="8192" y="1124"/>
                    <a:pt x="8229" y="1092"/>
                  </a:cubicBezTo>
                  <a:cubicBezTo>
                    <a:pt x="8267" y="1061"/>
                    <a:pt x="8286" y="1021"/>
                    <a:pt x="8286" y="973"/>
                  </a:cubicBezTo>
                  <a:cubicBezTo>
                    <a:pt x="8286" y="896"/>
                    <a:pt x="8230" y="823"/>
                    <a:pt x="8119" y="754"/>
                  </a:cubicBezTo>
                  <a:moveTo>
                    <a:pt x="9917" y="16"/>
                  </a:moveTo>
                  <a:cubicBezTo>
                    <a:pt x="10099" y="16"/>
                    <a:pt x="10099" y="16"/>
                    <a:pt x="10099" y="16"/>
                  </a:cubicBezTo>
                  <a:cubicBezTo>
                    <a:pt x="10099" y="1119"/>
                    <a:pt x="10099" y="1119"/>
                    <a:pt x="10099" y="1119"/>
                  </a:cubicBezTo>
                  <a:cubicBezTo>
                    <a:pt x="10671" y="1119"/>
                    <a:pt x="10671" y="1119"/>
                    <a:pt x="10671" y="1119"/>
                  </a:cubicBezTo>
                  <a:cubicBezTo>
                    <a:pt x="10671" y="1285"/>
                    <a:pt x="10671" y="1285"/>
                    <a:pt x="10671" y="1285"/>
                  </a:cubicBezTo>
                  <a:cubicBezTo>
                    <a:pt x="9917" y="1285"/>
                    <a:pt x="9917" y="1285"/>
                    <a:pt x="9917" y="1285"/>
                  </a:cubicBezTo>
                  <a:lnTo>
                    <a:pt x="9917" y="16"/>
                  </a:lnTo>
                  <a:close/>
                  <a:moveTo>
                    <a:pt x="11202" y="16"/>
                  </a:moveTo>
                  <a:cubicBezTo>
                    <a:pt x="11921" y="16"/>
                    <a:pt x="11921" y="16"/>
                    <a:pt x="11921" y="16"/>
                  </a:cubicBezTo>
                  <a:cubicBezTo>
                    <a:pt x="11921" y="177"/>
                    <a:pt x="11921" y="177"/>
                    <a:pt x="11921" y="177"/>
                  </a:cubicBezTo>
                  <a:cubicBezTo>
                    <a:pt x="11383" y="177"/>
                    <a:pt x="11383" y="177"/>
                    <a:pt x="11383" y="177"/>
                  </a:cubicBezTo>
                  <a:cubicBezTo>
                    <a:pt x="11383" y="565"/>
                    <a:pt x="11383" y="565"/>
                    <a:pt x="11383" y="565"/>
                  </a:cubicBezTo>
                  <a:cubicBezTo>
                    <a:pt x="11903" y="565"/>
                    <a:pt x="11903" y="565"/>
                    <a:pt x="11903" y="565"/>
                  </a:cubicBezTo>
                  <a:cubicBezTo>
                    <a:pt x="11903" y="727"/>
                    <a:pt x="11903" y="727"/>
                    <a:pt x="11903" y="727"/>
                  </a:cubicBezTo>
                  <a:cubicBezTo>
                    <a:pt x="11383" y="727"/>
                    <a:pt x="11383" y="727"/>
                    <a:pt x="11383" y="727"/>
                  </a:cubicBezTo>
                  <a:cubicBezTo>
                    <a:pt x="11383" y="1122"/>
                    <a:pt x="11383" y="1122"/>
                    <a:pt x="11383" y="1122"/>
                  </a:cubicBezTo>
                  <a:cubicBezTo>
                    <a:pt x="11939" y="1122"/>
                    <a:pt x="11939" y="1122"/>
                    <a:pt x="11939" y="1122"/>
                  </a:cubicBezTo>
                  <a:cubicBezTo>
                    <a:pt x="11939" y="1283"/>
                    <a:pt x="11939" y="1283"/>
                    <a:pt x="11939" y="1283"/>
                  </a:cubicBezTo>
                  <a:cubicBezTo>
                    <a:pt x="11202" y="1283"/>
                    <a:pt x="11202" y="1283"/>
                    <a:pt x="11202" y="1283"/>
                  </a:cubicBezTo>
                  <a:lnTo>
                    <a:pt x="11202" y="16"/>
                  </a:lnTo>
                  <a:close/>
                  <a:moveTo>
                    <a:pt x="12946" y="9"/>
                  </a:moveTo>
                  <a:cubicBezTo>
                    <a:pt x="13075" y="9"/>
                    <a:pt x="13075" y="9"/>
                    <a:pt x="13075" y="9"/>
                  </a:cubicBezTo>
                  <a:cubicBezTo>
                    <a:pt x="13643" y="1285"/>
                    <a:pt x="13643" y="1285"/>
                    <a:pt x="13643" y="1285"/>
                  </a:cubicBezTo>
                  <a:cubicBezTo>
                    <a:pt x="13458" y="1285"/>
                    <a:pt x="13458" y="1285"/>
                    <a:pt x="13458" y="1285"/>
                  </a:cubicBezTo>
                  <a:cubicBezTo>
                    <a:pt x="13288" y="909"/>
                    <a:pt x="13288" y="909"/>
                    <a:pt x="13288" y="909"/>
                  </a:cubicBezTo>
                  <a:cubicBezTo>
                    <a:pt x="12746" y="909"/>
                    <a:pt x="12746" y="909"/>
                    <a:pt x="12746" y="909"/>
                  </a:cubicBezTo>
                  <a:cubicBezTo>
                    <a:pt x="12588" y="1285"/>
                    <a:pt x="12588" y="1285"/>
                    <a:pt x="12588" y="1285"/>
                  </a:cubicBezTo>
                  <a:cubicBezTo>
                    <a:pt x="12402" y="1285"/>
                    <a:pt x="12402" y="1285"/>
                    <a:pt x="12402" y="1285"/>
                  </a:cubicBezTo>
                  <a:lnTo>
                    <a:pt x="12946" y="9"/>
                  </a:lnTo>
                  <a:close/>
                  <a:moveTo>
                    <a:pt x="13214" y="748"/>
                  </a:moveTo>
                  <a:cubicBezTo>
                    <a:pt x="13009" y="287"/>
                    <a:pt x="13009" y="287"/>
                    <a:pt x="13009" y="287"/>
                  </a:cubicBezTo>
                  <a:cubicBezTo>
                    <a:pt x="12819" y="748"/>
                    <a:pt x="12819" y="748"/>
                    <a:pt x="12819" y="748"/>
                  </a:cubicBezTo>
                  <a:lnTo>
                    <a:pt x="13214" y="748"/>
                  </a:lnTo>
                  <a:close/>
                  <a:moveTo>
                    <a:pt x="14160" y="1285"/>
                  </a:moveTo>
                  <a:cubicBezTo>
                    <a:pt x="14160" y="16"/>
                    <a:pt x="14160" y="16"/>
                    <a:pt x="14160" y="16"/>
                  </a:cubicBezTo>
                  <a:cubicBezTo>
                    <a:pt x="14478" y="16"/>
                    <a:pt x="14478" y="16"/>
                    <a:pt x="14478" y="16"/>
                  </a:cubicBezTo>
                  <a:cubicBezTo>
                    <a:pt x="14606" y="16"/>
                    <a:pt x="14708" y="48"/>
                    <a:pt x="14784" y="112"/>
                  </a:cubicBezTo>
                  <a:cubicBezTo>
                    <a:pt x="14859" y="175"/>
                    <a:pt x="14896" y="261"/>
                    <a:pt x="14896" y="369"/>
                  </a:cubicBezTo>
                  <a:cubicBezTo>
                    <a:pt x="14896" y="444"/>
                    <a:pt x="14878" y="507"/>
                    <a:pt x="14841" y="560"/>
                  </a:cubicBezTo>
                  <a:cubicBezTo>
                    <a:pt x="14804" y="616"/>
                    <a:pt x="14751" y="655"/>
                    <a:pt x="14682" y="682"/>
                  </a:cubicBezTo>
                  <a:cubicBezTo>
                    <a:pt x="14723" y="708"/>
                    <a:pt x="14762" y="745"/>
                    <a:pt x="14801" y="791"/>
                  </a:cubicBezTo>
                  <a:cubicBezTo>
                    <a:pt x="14840" y="837"/>
                    <a:pt x="14895" y="917"/>
                    <a:pt x="14964" y="1031"/>
                  </a:cubicBezTo>
                  <a:cubicBezTo>
                    <a:pt x="15008" y="1103"/>
                    <a:pt x="15045" y="1158"/>
                    <a:pt x="15071" y="1195"/>
                  </a:cubicBezTo>
                  <a:cubicBezTo>
                    <a:pt x="15138" y="1285"/>
                    <a:pt x="15138" y="1285"/>
                    <a:pt x="15138" y="1285"/>
                  </a:cubicBezTo>
                  <a:cubicBezTo>
                    <a:pt x="14922" y="1285"/>
                    <a:pt x="14922" y="1285"/>
                    <a:pt x="14922" y="1285"/>
                  </a:cubicBezTo>
                  <a:cubicBezTo>
                    <a:pt x="14867" y="1201"/>
                    <a:pt x="14867" y="1201"/>
                    <a:pt x="14867" y="1201"/>
                  </a:cubicBezTo>
                  <a:cubicBezTo>
                    <a:pt x="14865" y="1199"/>
                    <a:pt x="14861" y="1193"/>
                    <a:pt x="14856" y="1186"/>
                  </a:cubicBezTo>
                  <a:cubicBezTo>
                    <a:pt x="14820" y="1136"/>
                    <a:pt x="14820" y="1136"/>
                    <a:pt x="14820" y="1136"/>
                  </a:cubicBezTo>
                  <a:cubicBezTo>
                    <a:pt x="14764" y="1043"/>
                    <a:pt x="14764" y="1043"/>
                    <a:pt x="14764" y="1043"/>
                  </a:cubicBezTo>
                  <a:cubicBezTo>
                    <a:pt x="14704" y="944"/>
                    <a:pt x="14704" y="944"/>
                    <a:pt x="14704" y="944"/>
                  </a:cubicBezTo>
                  <a:cubicBezTo>
                    <a:pt x="14666" y="893"/>
                    <a:pt x="14631" y="851"/>
                    <a:pt x="14600" y="820"/>
                  </a:cubicBezTo>
                  <a:cubicBezTo>
                    <a:pt x="14569" y="788"/>
                    <a:pt x="14541" y="767"/>
                    <a:pt x="14516" y="754"/>
                  </a:cubicBezTo>
                  <a:cubicBezTo>
                    <a:pt x="14490" y="740"/>
                    <a:pt x="14449" y="733"/>
                    <a:pt x="14389" y="733"/>
                  </a:cubicBezTo>
                  <a:cubicBezTo>
                    <a:pt x="14342" y="733"/>
                    <a:pt x="14342" y="733"/>
                    <a:pt x="14342" y="733"/>
                  </a:cubicBezTo>
                  <a:cubicBezTo>
                    <a:pt x="14342" y="1285"/>
                    <a:pt x="14342" y="1285"/>
                    <a:pt x="14342" y="1285"/>
                  </a:cubicBezTo>
                  <a:lnTo>
                    <a:pt x="14160" y="1285"/>
                  </a:lnTo>
                  <a:close/>
                  <a:moveTo>
                    <a:pt x="14396" y="170"/>
                  </a:moveTo>
                  <a:cubicBezTo>
                    <a:pt x="14342" y="170"/>
                    <a:pt x="14342" y="170"/>
                    <a:pt x="14342" y="170"/>
                  </a:cubicBezTo>
                  <a:cubicBezTo>
                    <a:pt x="14342" y="572"/>
                    <a:pt x="14342" y="572"/>
                    <a:pt x="14342" y="572"/>
                  </a:cubicBezTo>
                  <a:cubicBezTo>
                    <a:pt x="14411" y="572"/>
                    <a:pt x="14411" y="572"/>
                    <a:pt x="14411" y="572"/>
                  </a:cubicBezTo>
                  <a:cubicBezTo>
                    <a:pt x="14503" y="572"/>
                    <a:pt x="14566" y="564"/>
                    <a:pt x="14600" y="548"/>
                  </a:cubicBezTo>
                  <a:cubicBezTo>
                    <a:pt x="14634" y="531"/>
                    <a:pt x="14661" y="508"/>
                    <a:pt x="14680" y="476"/>
                  </a:cubicBezTo>
                  <a:cubicBezTo>
                    <a:pt x="14699" y="445"/>
                    <a:pt x="14709" y="408"/>
                    <a:pt x="14709" y="368"/>
                  </a:cubicBezTo>
                  <a:cubicBezTo>
                    <a:pt x="14709" y="327"/>
                    <a:pt x="14698" y="292"/>
                    <a:pt x="14677" y="260"/>
                  </a:cubicBezTo>
                  <a:cubicBezTo>
                    <a:pt x="14655" y="227"/>
                    <a:pt x="14626" y="204"/>
                    <a:pt x="14587" y="191"/>
                  </a:cubicBezTo>
                  <a:cubicBezTo>
                    <a:pt x="14548" y="177"/>
                    <a:pt x="14485" y="170"/>
                    <a:pt x="14396" y="170"/>
                  </a:cubicBezTo>
                  <a:moveTo>
                    <a:pt x="16658" y="16"/>
                  </a:moveTo>
                  <a:cubicBezTo>
                    <a:pt x="16830" y="16"/>
                    <a:pt x="16830" y="16"/>
                    <a:pt x="16830" y="16"/>
                  </a:cubicBezTo>
                  <a:cubicBezTo>
                    <a:pt x="16830" y="1285"/>
                    <a:pt x="16830" y="1285"/>
                    <a:pt x="16830" y="1285"/>
                  </a:cubicBezTo>
                  <a:cubicBezTo>
                    <a:pt x="16675" y="1285"/>
                    <a:pt x="16675" y="1285"/>
                    <a:pt x="16675" y="1285"/>
                  </a:cubicBezTo>
                  <a:cubicBezTo>
                    <a:pt x="15827" y="308"/>
                    <a:pt x="15827" y="308"/>
                    <a:pt x="15827" y="308"/>
                  </a:cubicBezTo>
                  <a:cubicBezTo>
                    <a:pt x="15827" y="1285"/>
                    <a:pt x="15827" y="1285"/>
                    <a:pt x="15827" y="1285"/>
                  </a:cubicBezTo>
                  <a:cubicBezTo>
                    <a:pt x="15656" y="1285"/>
                    <a:pt x="15656" y="1285"/>
                    <a:pt x="15656" y="1285"/>
                  </a:cubicBezTo>
                  <a:cubicBezTo>
                    <a:pt x="15656" y="16"/>
                    <a:pt x="15656" y="16"/>
                    <a:pt x="15656" y="16"/>
                  </a:cubicBezTo>
                  <a:cubicBezTo>
                    <a:pt x="15803" y="16"/>
                    <a:pt x="15803" y="16"/>
                    <a:pt x="15803" y="16"/>
                  </a:cubicBezTo>
                  <a:cubicBezTo>
                    <a:pt x="16658" y="1002"/>
                    <a:pt x="16658" y="1002"/>
                    <a:pt x="16658" y="1002"/>
                  </a:cubicBezTo>
                  <a:lnTo>
                    <a:pt x="16658" y="16"/>
                  </a:lnTo>
                  <a:close/>
                  <a:moveTo>
                    <a:pt x="17477" y="16"/>
                  </a:moveTo>
                  <a:cubicBezTo>
                    <a:pt x="17658" y="16"/>
                    <a:pt x="17658" y="16"/>
                    <a:pt x="17658" y="16"/>
                  </a:cubicBezTo>
                  <a:cubicBezTo>
                    <a:pt x="17658" y="1285"/>
                    <a:pt x="17658" y="1285"/>
                    <a:pt x="17658" y="1285"/>
                  </a:cubicBezTo>
                  <a:cubicBezTo>
                    <a:pt x="17477" y="1285"/>
                    <a:pt x="17477" y="1285"/>
                    <a:pt x="17477" y="1285"/>
                  </a:cubicBezTo>
                  <a:lnTo>
                    <a:pt x="17477" y="16"/>
                  </a:lnTo>
                  <a:close/>
                  <a:moveTo>
                    <a:pt x="19320" y="16"/>
                  </a:moveTo>
                  <a:cubicBezTo>
                    <a:pt x="19493" y="16"/>
                    <a:pt x="19493" y="16"/>
                    <a:pt x="19493" y="16"/>
                  </a:cubicBezTo>
                  <a:cubicBezTo>
                    <a:pt x="19493" y="1285"/>
                    <a:pt x="19493" y="1285"/>
                    <a:pt x="19493" y="1285"/>
                  </a:cubicBezTo>
                  <a:cubicBezTo>
                    <a:pt x="19337" y="1285"/>
                    <a:pt x="19337" y="1285"/>
                    <a:pt x="19337" y="1285"/>
                  </a:cubicBezTo>
                  <a:cubicBezTo>
                    <a:pt x="18488" y="308"/>
                    <a:pt x="18488" y="308"/>
                    <a:pt x="18488" y="308"/>
                  </a:cubicBezTo>
                  <a:cubicBezTo>
                    <a:pt x="18488" y="1285"/>
                    <a:pt x="18488" y="1285"/>
                    <a:pt x="18488" y="1285"/>
                  </a:cubicBezTo>
                  <a:cubicBezTo>
                    <a:pt x="18317" y="1285"/>
                    <a:pt x="18317" y="1285"/>
                    <a:pt x="18317" y="1285"/>
                  </a:cubicBezTo>
                  <a:cubicBezTo>
                    <a:pt x="18317" y="16"/>
                    <a:pt x="18317" y="16"/>
                    <a:pt x="18317" y="16"/>
                  </a:cubicBezTo>
                  <a:cubicBezTo>
                    <a:pt x="18464" y="16"/>
                    <a:pt x="18464" y="16"/>
                    <a:pt x="18464" y="16"/>
                  </a:cubicBezTo>
                  <a:cubicBezTo>
                    <a:pt x="19320" y="1002"/>
                    <a:pt x="19320" y="1002"/>
                    <a:pt x="19320" y="1002"/>
                  </a:cubicBezTo>
                  <a:lnTo>
                    <a:pt x="19320" y="16"/>
                  </a:lnTo>
                  <a:close/>
                  <a:moveTo>
                    <a:pt x="20712" y="659"/>
                  </a:moveTo>
                  <a:cubicBezTo>
                    <a:pt x="21137" y="659"/>
                    <a:pt x="21137" y="659"/>
                    <a:pt x="21137" y="659"/>
                  </a:cubicBezTo>
                  <a:cubicBezTo>
                    <a:pt x="21137" y="1198"/>
                    <a:pt x="21137" y="1198"/>
                    <a:pt x="21137" y="1198"/>
                  </a:cubicBezTo>
                  <a:cubicBezTo>
                    <a:pt x="20981" y="1266"/>
                    <a:pt x="20826" y="1300"/>
                    <a:pt x="20673" y="1300"/>
                  </a:cubicBezTo>
                  <a:cubicBezTo>
                    <a:pt x="20463" y="1300"/>
                    <a:pt x="20294" y="1239"/>
                    <a:pt x="20169" y="1115"/>
                  </a:cubicBezTo>
                  <a:cubicBezTo>
                    <a:pt x="20043" y="994"/>
                    <a:pt x="19980" y="842"/>
                    <a:pt x="19980" y="662"/>
                  </a:cubicBezTo>
                  <a:cubicBezTo>
                    <a:pt x="19980" y="473"/>
                    <a:pt x="20045" y="314"/>
                    <a:pt x="20176" y="189"/>
                  </a:cubicBezTo>
                  <a:cubicBezTo>
                    <a:pt x="20306" y="63"/>
                    <a:pt x="20469" y="0"/>
                    <a:pt x="20666" y="0"/>
                  </a:cubicBezTo>
                  <a:cubicBezTo>
                    <a:pt x="20736" y="0"/>
                    <a:pt x="20804" y="8"/>
                    <a:pt x="20869" y="22"/>
                  </a:cubicBezTo>
                  <a:cubicBezTo>
                    <a:pt x="20933" y="39"/>
                    <a:pt x="21014" y="66"/>
                    <a:pt x="21112" y="109"/>
                  </a:cubicBezTo>
                  <a:cubicBezTo>
                    <a:pt x="21112" y="293"/>
                    <a:pt x="21112" y="293"/>
                    <a:pt x="21112" y="293"/>
                  </a:cubicBezTo>
                  <a:cubicBezTo>
                    <a:pt x="20961" y="205"/>
                    <a:pt x="20811" y="161"/>
                    <a:pt x="20661" y="161"/>
                  </a:cubicBezTo>
                  <a:cubicBezTo>
                    <a:pt x="20523" y="161"/>
                    <a:pt x="20407" y="209"/>
                    <a:pt x="20311" y="303"/>
                  </a:cubicBezTo>
                  <a:cubicBezTo>
                    <a:pt x="20215" y="397"/>
                    <a:pt x="20169" y="514"/>
                    <a:pt x="20169" y="651"/>
                  </a:cubicBezTo>
                  <a:cubicBezTo>
                    <a:pt x="20169" y="795"/>
                    <a:pt x="20215" y="913"/>
                    <a:pt x="20311" y="1004"/>
                  </a:cubicBezTo>
                  <a:cubicBezTo>
                    <a:pt x="20407" y="1096"/>
                    <a:pt x="20528" y="1142"/>
                    <a:pt x="20678" y="1142"/>
                  </a:cubicBezTo>
                  <a:cubicBezTo>
                    <a:pt x="20750" y="1142"/>
                    <a:pt x="20838" y="1125"/>
                    <a:pt x="20939" y="1092"/>
                  </a:cubicBezTo>
                  <a:cubicBezTo>
                    <a:pt x="20956" y="1087"/>
                    <a:pt x="20956" y="1087"/>
                    <a:pt x="20956" y="1087"/>
                  </a:cubicBezTo>
                  <a:cubicBezTo>
                    <a:pt x="20956" y="821"/>
                    <a:pt x="20956" y="821"/>
                    <a:pt x="20956" y="821"/>
                  </a:cubicBezTo>
                  <a:cubicBezTo>
                    <a:pt x="20712" y="821"/>
                    <a:pt x="20712" y="821"/>
                    <a:pt x="20712" y="821"/>
                  </a:cubicBezTo>
                  <a:lnTo>
                    <a:pt x="20712" y="659"/>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IN" dirty="0">
                <a:solidFill>
                  <a:schemeClr val="tx1">
                    <a:alpha val="0"/>
                  </a:schemeClr>
                </a:solidFill>
              </a:endParaRPr>
            </a:p>
          </p:txBody>
        </p:sp>
      </p:grpSp>
      <p:sp>
        <p:nvSpPr>
          <p:cNvPr id="18" name="Text Placeholder 17"/>
          <p:cNvSpPr>
            <a:spLocks noGrp="1"/>
          </p:cNvSpPr>
          <p:nvPr>
            <p:ph type="body" sz="quarter" idx="16" hasCustomPrompt="1"/>
          </p:nvPr>
        </p:nvSpPr>
        <p:spPr>
          <a:xfrm>
            <a:off x="1752600" y="6529254"/>
            <a:ext cx="5867400" cy="187537"/>
          </a:xfrm>
        </p:spPr>
        <p:txBody>
          <a:bodyPr/>
          <a:lstStyle>
            <a:lvl1pPr marL="0" indent="0">
              <a:buNone/>
              <a:defRPr sz="1200" baseline="0"/>
            </a:lvl1pPr>
          </a:lstStyle>
          <a:p>
            <a:pPr lvl="0"/>
            <a:r>
              <a:rPr lang="en-US" dirty="0"/>
              <a:t>Click to add copyright line</a:t>
            </a:r>
            <a:endParaRPr lang="en-IN" dirty="0"/>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pic>
        <p:nvPicPr>
          <p:cNvPr id="17" name="Picture 16"/>
          <p:cNvPicPr>
            <a:picLocks/>
          </p:cNvPicPr>
          <p:nvPr userDrawn="1"/>
        </p:nvPicPr>
        <p:blipFill>
          <a:blip r:embed="rId3" cstate="screen">
            <a:extLst>
              <a:ext uri="{28A0092B-C50C-407E-A947-70E740481C1C}">
                <a14:useLocalDpi xmlns:a14="http://schemas.microsoft.com/office/drawing/2010/main"/>
              </a:ext>
            </a:extLst>
          </a:blip>
          <a:stretch>
            <a:fillRect/>
          </a:stretch>
        </p:blipFill>
        <p:spPr>
          <a:xfrm>
            <a:off x="685800" y="1703155"/>
            <a:ext cx="3369600" cy="4564800"/>
          </a:xfrm>
          <a:prstGeom prst="rect">
            <a:avLst/>
          </a:prstGeom>
        </p:spPr>
      </p:pic>
    </p:spTree>
    <p:extLst>
      <p:ext uri="{BB962C8B-B14F-4D97-AF65-F5344CB8AC3E}">
        <p14:creationId xmlns:p14="http://schemas.microsoft.com/office/powerpoint/2010/main" val="29810628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add Learning Objective(s)</a:t>
            </a:r>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2" name="Footer Placeholder 2"/>
          <p:cNvSpPr>
            <a:spLocks noGrp="1"/>
          </p:cNvSpPr>
          <p:nvPr>
            <p:ph type="ftr" sz="quarter" idx="10"/>
          </p:nvPr>
        </p:nvSpPr>
        <p:spPr>
          <a:xfrm>
            <a:off x="93969" y="6172200"/>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12/3/18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152463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12/3/18</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210909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12/3/18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275200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12/3/18</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3" name="TextBox 12"/>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2203796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12/3/18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3154799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1447800"/>
            <a:ext cx="7772400" cy="2152651"/>
          </a:xfrm>
        </p:spPr>
        <p:txBody>
          <a:bodyPr anchor="b">
            <a:noAutofit/>
          </a:bodyPr>
          <a:lstStyle>
            <a:lvl1pPr algn="l">
              <a:defRPr sz="3400" b="1" cap="none" baseline="0">
                <a:solidFill>
                  <a:srgbClr val="007FA3"/>
                </a:solidFill>
              </a:defRPr>
            </a:lvl1pPr>
          </a:lstStyle>
          <a:p>
            <a:r>
              <a:rPr lang="en-US" dirty="0"/>
              <a:t>Click to edit Master title style</a:t>
            </a:r>
          </a:p>
        </p:txBody>
      </p:sp>
      <p:sp>
        <p:nvSpPr>
          <p:cNvPr id="3" name="Text Placeholder 2"/>
          <p:cNvSpPr>
            <a:spLocks noGrp="1"/>
          </p:cNvSpPr>
          <p:nvPr>
            <p:ph type="body" idx="1"/>
          </p:nvPr>
        </p:nvSpPr>
        <p:spPr>
          <a:xfrm>
            <a:off x="674687" y="3962400"/>
            <a:ext cx="7794627" cy="1752600"/>
          </a:xfrm>
        </p:spPr>
        <p:txBody>
          <a:bodyPr anchor="t">
            <a:noAutofit/>
          </a:bodyPr>
          <a:lstStyle>
            <a:lvl1pPr marL="0" indent="0">
              <a:spcBef>
                <a:spcPts val="0"/>
              </a:spcBef>
              <a:buNone/>
              <a:defRPr sz="1600">
                <a:solidFill>
                  <a:srgbClr val="007FA3"/>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9"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12/3/18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3754704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Click to edit Master title style</a:t>
            </a:r>
          </a:p>
        </p:txBody>
      </p:sp>
      <p:sp>
        <p:nvSpPr>
          <p:cNvPr id="9" name="Footer Placeholder 3"/>
          <p:cNvSpPr>
            <a:spLocks noGrp="1"/>
          </p:cNvSpPr>
          <p:nvPr>
            <p:ph type="ftr" sz="quarter" idx="11"/>
          </p:nvPr>
        </p:nvSpPr>
        <p:spPr>
          <a:xfrm>
            <a:off x="93969" y="6172200"/>
            <a:ext cx="8595360" cy="235463"/>
          </a:xfr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t>12/3/18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1855126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12/3/18</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7" name="Picture 6"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1" name="TextBox 10"/>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3711136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emf"/><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dirty="0"/>
              <a:t>Click to edit </a:t>
            </a:r>
            <a:br>
              <a:rPr lang="en-US" dirty="0"/>
            </a:br>
            <a:r>
              <a:rPr lang="en-US" dirty="0"/>
              <a:t>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1" name="Footer Placeholder 4"/>
          <p:cNvSpPr>
            <a:spLocks noGrp="1"/>
          </p:cNvSpPr>
          <p:nvPr>
            <p:ph type="ftr" sz="quarter" idx="3"/>
          </p:nvPr>
        </p:nvSpPr>
        <p:spPr>
          <a:xfrm>
            <a:off x="93969" y="6172200"/>
            <a:ext cx="8595360" cy="235463"/>
          </a:xfrm>
          <a:prstGeom prst="rect">
            <a:avLst/>
          </a:prstGeom>
        </p:spPr>
        <p:txBody>
          <a:bodyPr vert="horz" lIns="0" tIns="0" rIns="0" bIns="0" rtlCol="0" anchor="b"/>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6335713" y="113072"/>
            <a:ext cx="2133600" cy="182880"/>
          </a:xfrm>
          <a:prstGeom prst="rect">
            <a:avLst/>
          </a:prstGeom>
        </p:spPr>
        <p:txBody>
          <a:bodyPr vert="horz" lIns="91440" tIns="45720" rIns="91440" bIns="45720" rtlCol="0" anchor="ctr"/>
          <a:lstStyle>
            <a:lvl1pPr algn="r">
              <a:defRPr sz="900">
                <a:solidFill>
                  <a:schemeClr val="bg1"/>
                </a:solidFill>
              </a:defRPr>
            </a:lvl1pPr>
          </a:lstStyle>
          <a:p>
            <a:fld id="{A9DF6EFB-3F44-496C-A842-1E0B3D3B975A}" type="datetimeFigureOut">
              <a:rPr lang="en-US" smtClean="0"/>
              <a:pPr/>
              <a:t>12/3/18</a:t>
            </a:fld>
            <a:endParaRPr lang="en-US" dirty="0"/>
          </a:p>
        </p:txBody>
      </p:sp>
      <p:sp>
        <p:nvSpPr>
          <p:cNvPr id="6" name="Slide Number Placeholder 5"/>
          <p:cNvSpPr>
            <a:spLocks noGrp="1"/>
          </p:cNvSpPr>
          <p:nvPr>
            <p:ph type="sldNum" sz="quarter" idx="4"/>
          </p:nvPr>
        </p:nvSpPr>
        <p:spPr>
          <a:xfrm>
            <a:off x="8469312" y="113072"/>
            <a:ext cx="551783" cy="182880"/>
          </a:xfrm>
          <a:prstGeom prst="rect">
            <a:avLst/>
          </a:prstGeom>
        </p:spPr>
        <p:txBody>
          <a:bodyPr vert="horz" lIns="91440" tIns="45720" rIns="91440" bIns="45720" rtlCol="0" anchor="ctr"/>
          <a:lstStyle>
            <a:lvl1pPr algn="r">
              <a:defRPr sz="900">
                <a:solidFill>
                  <a:schemeClr val="bg1"/>
                </a:solidFill>
              </a:defRPr>
            </a:lvl1pPr>
          </a:lstStyle>
          <a:p>
            <a:fld id="{200B2350-5261-4F5C-9DF5-EF0D264FC8D2}" type="slidenum">
              <a:rPr lang="en-US" smtClean="0"/>
              <a:pPr/>
              <a:t>‹#›</a:t>
            </a:fld>
            <a:endParaRPr lang="en-US" dirty="0"/>
          </a:p>
        </p:txBody>
      </p:sp>
      <p:pic>
        <p:nvPicPr>
          <p:cNvPr id="7" name="Picture 6" descr="Pearson Logo"/>
          <p:cNvPicPr>
            <a:picLocks noChangeAspect="1"/>
          </p:cNvPicPr>
          <p:nvPr userDrawn="1"/>
        </p:nvPicPr>
        <p:blipFill>
          <a:blip r:embed="rId1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8" name="TextBox 7"/>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49" r:id="rId1"/>
    <p:sldLayoutId id="2147483657" r:id="rId2"/>
    <p:sldLayoutId id="2147483656" r:id="rId3"/>
    <p:sldLayoutId id="2147483650" r:id="rId4"/>
    <p:sldLayoutId id="2147483659" r:id="rId5"/>
    <p:sldLayoutId id="2147483658" r:id="rId6"/>
    <p:sldLayoutId id="2147483660" r:id="rId7"/>
    <p:sldLayoutId id="2147483651" r:id="rId8"/>
    <p:sldLayoutId id="2147483654" r:id="rId9"/>
    <p:sldLayoutId id="2147483655" r:id="rId10"/>
  </p:sldLayoutIdLst>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youtu.be/7UCxzYpXhpI"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www.dailymotion.com/video/x16lvg8"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 Placeholder 4"/>
          <p:cNvSpPr>
            <a:spLocks noGrp="1"/>
          </p:cNvSpPr>
          <p:nvPr>
            <p:ph type="body" sz="quarter" idx="15"/>
          </p:nvPr>
        </p:nvSpPr>
        <p:spPr>
          <a:xfrm>
            <a:off x="1828800" y="1981200"/>
            <a:ext cx="5791200" cy="2925763"/>
          </a:xfrm>
        </p:spPr>
        <p:txBody>
          <a:bodyPr/>
          <a:lstStyle/>
          <a:p>
            <a:pPr algn="ctr"/>
            <a:r>
              <a:rPr lang="en-US" sz="3600" b="1" dirty="0"/>
              <a:t>Managing Marketing Information to Gain Customer Insights</a:t>
            </a:r>
            <a:endParaRPr lang="en-US" sz="3600" b="1" dirty="0">
              <a:latin typeface="Arial" panose="020B0604020202020204" pitchFamily="34" charset="0"/>
              <a:cs typeface="Arial" panose="020B0604020202020204" pitchFamily="34" charset="0"/>
            </a:endParaRPr>
          </a:p>
        </p:txBody>
      </p:sp>
      <p:sp>
        <p:nvSpPr>
          <p:cNvPr id="6" name="Text Placeholder 5"/>
          <p:cNvSpPr>
            <a:spLocks noGrp="1"/>
          </p:cNvSpPr>
          <p:nvPr>
            <p:ph type="body" sz="quarter" idx="16"/>
          </p:nvPr>
        </p:nvSpPr>
        <p:spPr>
          <a:xfrm>
            <a:off x="1828800" y="6508934"/>
            <a:ext cx="5867400" cy="187537"/>
          </a:xfrm>
        </p:spPr>
        <p:txBody>
          <a:bodyPr/>
          <a:lstStyle/>
          <a:p>
            <a:pPr>
              <a:spcBef>
                <a:spcPts val="0"/>
              </a:spcBef>
              <a:buClrTx/>
              <a:defRPr/>
            </a:pPr>
            <a:r>
              <a:rPr lang="en-US" altLang="en-US"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2645556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Marketing Information</a:t>
            </a:r>
            <a:endParaRPr lang="en-US" sz="3600" dirty="0">
              <a:latin typeface="+mj-lt"/>
            </a:endParaRPr>
          </a:p>
        </p:txBody>
      </p:sp>
      <p:sp>
        <p:nvSpPr>
          <p:cNvPr id="3" name="Content Placeholder 2"/>
          <p:cNvSpPr>
            <a:spLocks noGrp="1"/>
          </p:cNvSpPr>
          <p:nvPr>
            <p:ph idx="1"/>
          </p:nvPr>
        </p:nvSpPr>
        <p:spPr>
          <a:xfrm>
            <a:off x="457200" y="1600200"/>
            <a:ext cx="8229600" cy="4525963"/>
          </a:xfrm>
        </p:spPr>
        <p:txBody>
          <a:bodyPr/>
          <a:lstStyle/>
          <a:p>
            <a:pPr>
              <a:defRPr/>
            </a:pPr>
            <a:r>
              <a:rPr lang="en-US" altLang="en-US" sz="2600" dirty="0"/>
              <a:t>Customer needs and motives for buying are difficult to determine.</a:t>
            </a:r>
          </a:p>
          <a:p>
            <a:pPr>
              <a:buFont typeface="Arial" charset="0"/>
              <a:buChar char="•"/>
              <a:defRPr/>
            </a:pPr>
            <a:r>
              <a:rPr lang="en-US" altLang="en-US" sz="2600" dirty="0">
                <a:solidFill>
                  <a:srgbClr val="000000"/>
                </a:solidFill>
              </a:rPr>
              <a:t>Required by companies to obtain customer and market insights</a:t>
            </a:r>
          </a:p>
          <a:p>
            <a:pPr>
              <a:buFont typeface="Arial" charset="0"/>
              <a:buChar char="•"/>
              <a:defRPr/>
            </a:pPr>
            <a:r>
              <a:rPr lang="en-US" altLang="en-US" sz="2600" dirty="0">
                <a:solidFill>
                  <a:srgbClr val="000000"/>
                </a:solidFill>
              </a:rPr>
              <a:t>Generated in great quantities with the help of information technology and online sources</a:t>
            </a:r>
            <a:endParaRPr lang="en-US" sz="2600" dirty="0">
              <a:solidFill>
                <a:srgbClr val="000000"/>
              </a:solidFill>
            </a:endParaRPr>
          </a:p>
        </p:txBody>
      </p:sp>
    </p:spTree>
    <p:extLst>
      <p:ext uri="{BB962C8B-B14F-4D97-AF65-F5344CB8AC3E}">
        <p14:creationId xmlns:p14="http://schemas.microsoft.com/office/powerpoint/2010/main" val="910851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Today’s “Big Data”</a:t>
            </a:r>
            <a:endParaRPr lang="en-US" sz="3600"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sz="2600" b="1" dirty="0"/>
              <a:t>Big data</a:t>
            </a:r>
            <a:r>
              <a:rPr lang="en-US" sz="2600" dirty="0"/>
              <a:t> refers to the huge and complex data sets generated by today’s sophisticated information generation, collection, storage, and analysis technologies.</a:t>
            </a:r>
          </a:p>
          <a:p>
            <a:endParaRPr lang="en-US" altLang="en-US" sz="2600" dirty="0">
              <a:solidFill>
                <a:srgbClr val="000000"/>
              </a:solidFill>
            </a:endParaRPr>
          </a:p>
          <a:p>
            <a:r>
              <a:rPr lang="en-GB" dirty="0"/>
              <a:t> </a:t>
            </a:r>
            <a:r>
              <a:rPr lang="en-GB" dirty="0">
                <a:hlinkClick r:id="rId3"/>
              </a:rPr>
              <a:t>https://youtu.be/7UCxzYpXhpI</a:t>
            </a:r>
            <a:endParaRPr lang="en-GB" dirty="0"/>
          </a:p>
          <a:p>
            <a:r>
              <a:rPr lang="en-GB" dirty="0">
                <a:hlinkClick r:id="rId4"/>
              </a:rPr>
              <a:t>https://www.dailymotion.com/video/x16lvg8</a:t>
            </a:r>
            <a:endParaRPr lang="en-GB" dirty="0"/>
          </a:p>
          <a:p>
            <a:endParaRPr lang="en-GB" dirty="0"/>
          </a:p>
          <a:p>
            <a:pPr marL="0" indent="0">
              <a:buNone/>
            </a:pPr>
            <a:endParaRPr lang="en-US" altLang="en-US" sz="2600" dirty="0">
              <a:solidFill>
                <a:srgbClr val="000000"/>
              </a:solidFill>
            </a:endParaRPr>
          </a:p>
        </p:txBody>
      </p:sp>
    </p:spTree>
    <p:extLst>
      <p:ext uri="{BB962C8B-B14F-4D97-AF65-F5344CB8AC3E}">
        <p14:creationId xmlns:p14="http://schemas.microsoft.com/office/powerpoint/2010/main" val="20233792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Customer Insights </a:t>
            </a:r>
            <a:r>
              <a:rPr lang="en-US" altLang="en-US" sz="2000" b="0" dirty="0">
                <a:latin typeface="+mj-lt"/>
              </a:rPr>
              <a:t>(1 of 2)</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solidFill>
                  <a:srgbClr val="000000"/>
                </a:solidFill>
              </a:rPr>
              <a:t>Fresh marketing information-based understandings of customers and the marketplace</a:t>
            </a:r>
          </a:p>
          <a:p>
            <a:pPr lvl="1"/>
            <a:r>
              <a:rPr lang="en-US" altLang="en-US" sz="2400" dirty="0">
                <a:solidFill>
                  <a:srgbClr val="000000"/>
                </a:solidFill>
              </a:rPr>
              <a:t>Become the basis for creating customer value, engagement, and relationships</a:t>
            </a:r>
          </a:p>
          <a:p>
            <a:r>
              <a:rPr lang="en-US" altLang="en-US" sz="2600" dirty="0">
                <a:solidFill>
                  <a:srgbClr val="000000"/>
                </a:solidFill>
              </a:rPr>
              <a:t>Customer insights teams c</a:t>
            </a:r>
            <a:r>
              <a:rPr lang="en-US" altLang="en-US" sz="2600" dirty="0"/>
              <a:t>ollect customer and market information from a wide variety of sources</a:t>
            </a:r>
            <a:r>
              <a:rPr lang="en-US" altLang="en-US" sz="2600" dirty="0">
                <a:solidFill>
                  <a:srgbClr val="000000"/>
                </a:solidFill>
              </a:rPr>
              <a:t>.</a:t>
            </a:r>
          </a:p>
        </p:txBody>
      </p:sp>
    </p:spTree>
    <p:extLst>
      <p:ext uri="{BB962C8B-B14F-4D97-AF65-F5344CB8AC3E}">
        <p14:creationId xmlns:p14="http://schemas.microsoft.com/office/powerpoint/2010/main" val="3313870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Customer Insights </a:t>
            </a:r>
            <a:r>
              <a:rPr lang="en-US" altLang="en-US" sz="2000" b="0" dirty="0">
                <a:latin typeface="+mj-lt"/>
              </a:rPr>
              <a:t>(2 of 2)</a:t>
            </a:r>
            <a:endParaRPr lang="en-US" sz="2000" b="0" dirty="0">
              <a:latin typeface="+mj-lt"/>
            </a:endParaRPr>
          </a:p>
        </p:txBody>
      </p:sp>
      <p:sp>
        <p:nvSpPr>
          <p:cNvPr id="3" name="Content Placeholder 2"/>
          <p:cNvSpPr>
            <a:spLocks noGrp="1"/>
          </p:cNvSpPr>
          <p:nvPr>
            <p:ph idx="1"/>
          </p:nvPr>
        </p:nvSpPr>
        <p:spPr>
          <a:xfrm>
            <a:off x="457200" y="1600200"/>
            <a:ext cx="3886200" cy="4525963"/>
          </a:xfrm>
        </p:spPr>
        <p:txBody>
          <a:bodyPr/>
          <a:lstStyle/>
          <a:p>
            <a:pPr marL="0" indent="0">
              <a:buNone/>
            </a:pPr>
            <a:r>
              <a:rPr lang="en-US" sz="2600" dirty="0"/>
              <a:t>Key customer insights have helped make social scrapbooking site, Pinterest, wildly successful with its 70 million users.</a:t>
            </a:r>
            <a:endParaRPr lang="en-US" altLang="en-US" sz="2600" dirty="0">
              <a:solidFill>
                <a:srgbClr val="000000"/>
              </a:solidFill>
            </a:endParaRPr>
          </a:p>
        </p:txBody>
      </p:sp>
      <p:pic>
        <p:nvPicPr>
          <p:cNvPr id="4" name="Picture 3" descr="A smart phone displays the Pinterest website with four photos of travel, clothing and food."/>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15000" y="1600200"/>
            <a:ext cx="2304830" cy="4271546"/>
          </a:xfrm>
          <a:prstGeom prst="rect">
            <a:avLst/>
          </a:prstGeom>
        </p:spPr>
      </p:pic>
    </p:spTree>
    <p:extLst>
      <p:ext uri="{BB962C8B-B14F-4D97-AF65-F5344CB8AC3E}">
        <p14:creationId xmlns:p14="http://schemas.microsoft.com/office/powerpoint/2010/main" val="3010058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Marketing Information System (MIS)</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pPr>
              <a:tabLst>
                <a:tab pos="0" algn="l"/>
              </a:tabLst>
            </a:pPr>
            <a:r>
              <a:rPr lang="en-US" altLang="en-US" sz="2600" dirty="0">
                <a:solidFill>
                  <a:srgbClr val="000000"/>
                </a:solidFill>
              </a:rPr>
              <a:t>Consists of people and procedures to</a:t>
            </a:r>
            <a:endParaRPr lang="en-US" altLang="en-US" sz="2600" dirty="0"/>
          </a:p>
          <a:p>
            <a:pPr lvl="1">
              <a:buSzPct val="100000"/>
              <a:tabLst>
                <a:tab pos="0" algn="l"/>
              </a:tabLst>
            </a:pPr>
            <a:r>
              <a:rPr lang="en-US" altLang="en-US" sz="2400" dirty="0">
                <a:solidFill>
                  <a:srgbClr val="000000"/>
                </a:solidFill>
              </a:rPr>
              <a:t>Assess information needs </a:t>
            </a:r>
          </a:p>
          <a:p>
            <a:pPr lvl="1">
              <a:buSzPct val="100000"/>
              <a:tabLst>
                <a:tab pos="0" algn="l"/>
              </a:tabLst>
            </a:pPr>
            <a:r>
              <a:rPr lang="en-US" altLang="en-US" sz="2400" dirty="0">
                <a:solidFill>
                  <a:srgbClr val="000000"/>
                </a:solidFill>
              </a:rPr>
              <a:t>Develop the needed information</a:t>
            </a:r>
            <a:endParaRPr lang="en-US" altLang="en-US" sz="2400" dirty="0"/>
          </a:p>
          <a:p>
            <a:pPr lvl="1">
              <a:buSzPct val="100000"/>
              <a:tabLst>
                <a:tab pos="0" algn="l"/>
              </a:tabLst>
            </a:pPr>
            <a:r>
              <a:rPr lang="en-US" altLang="en-US" sz="2400" dirty="0">
                <a:solidFill>
                  <a:srgbClr val="000000"/>
                </a:solidFill>
              </a:rPr>
              <a:t>Help decision makers use the information to generate and validate actionable customer and market insights</a:t>
            </a:r>
            <a:endParaRPr lang="en-US" altLang="en-US" sz="2400" dirty="0"/>
          </a:p>
        </p:txBody>
      </p:sp>
    </p:spTree>
    <p:extLst>
      <p:ext uri="{BB962C8B-B14F-4D97-AF65-F5344CB8AC3E}">
        <p14:creationId xmlns:p14="http://schemas.microsoft.com/office/powerpoint/2010/main" val="11542863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534400" cy="1066800"/>
          </a:xfrm>
        </p:spPr>
        <p:txBody>
          <a:bodyPr/>
          <a:lstStyle/>
          <a:p>
            <a:r>
              <a:rPr lang="en-US" altLang="en-US" sz="3600" dirty="0">
                <a:latin typeface="+mj-lt"/>
              </a:rPr>
              <a:t>Figure 4.1 - The Marketing Information System</a:t>
            </a:r>
            <a:endParaRPr lang="en-US" sz="3600" dirty="0">
              <a:latin typeface="+mj-lt"/>
            </a:endParaRPr>
          </a:p>
        </p:txBody>
      </p:sp>
      <p:pic>
        <p:nvPicPr>
          <p:cNvPr id="4" name="Picture 2" descr="The marketing environment consists of target markets, marketing channels, competitors, publics and macro-environment forces. Marketing managers and other information users obtain customer market insights from marketing information that supplies and is supplied by the marketing environment. The marketing information system has three sections: assessing information needs; developing needed information that includes internal databases, marketing intelligence, and marketing research; and analyzing and using information."/>
          <p:cNvPicPr>
            <a:picLocks noChangeAspect="1"/>
          </p:cNvPicPr>
          <p:nvPr/>
        </p:nvPicPr>
        <p:blipFill>
          <a:blip r:embed="rId3">
            <a:extLst>
              <a:ext uri="{28A0092B-C50C-407E-A947-70E740481C1C}">
                <a14:useLocalDpi xmlns:a14="http://schemas.microsoft.com/office/drawing/2010/main"/>
              </a:ext>
            </a:extLst>
          </a:blip>
          <a:srcRect/>
          <a:stretch>
            <a:fillRect/>
          </a:stretch>
        </p:blipFill>
        <p:spPr>
          <a:xfrm>
            <a:off x="838200" y="1905000"/>
            <a:ext cx="7467600" cy="3995737"/>
          </a:xfrm>
          <a:prstGeom prst="rect">
            <a:avLst/>
          </a:prstGeom>
        </p:spPr>
      </p:pic>
    </p:spTree>
    <p:extLst>
      <p:ext uri="{BB962C8B-B14F-4D97-AF65-F5344CB8AC3E}">
        <p14:creationId xmlns:p14="http://schemas.microsoft.com/office/powerpoint/2010/main" val="922970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Assessing Marketing Information Needs</a:t>
            </a:r>
            <a:endParaRPr lang="en-US" sz="36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solidFill>
                  <a:srgbClr val="000000"/>
                </a:solidFill>
              </a:rPr>
              <a:t>A good MIS balances the information users would like to have against</a:t>
            </a:r>
            <a:endParaRPr lang="en-US" altLang="en-US" sz="2600" dirty="0"/>
          </a:p>
          <a:p>
            <a:pPr lvl="1"/>
            <a:r>
              <a:rPr lang="en-US" altLang="en-US" sz="2400" dirty="0">
                <a:solidFill>
                  <a:srgbClr val="000000"/>
                </a:solidFill>
              </a:rPr>
              <a:t>What they really need</a:t>
            </a:r>
            <a:endParaRPr lang="en-US" altLang="en-US" sz="2400" dirty="0"/>
          </a:p>
          <a:p>
            <a:pPr lvl="1"/>
            <a:r>
              <a:rPr lang="en-US" altLang="en-US" sz="2400" dirty="0">
                <a:solidFill>
                  <a:srgbClr val="000000"/>
                </a:solidFill>
              </a:rPr>
              <a:t>What is feasible to offer</a:t>
            </a:r>
          </a:p>
          <a:p>
            <a:r>
              <a:rPr lang="en-US" sz="2600" dirty="0">
                <a:solidFill>
                  <a:srgbClr val="000000"/>
                </a:solidFill>
              </a:rPr>
              <a:t>Obtaining, analyzing, storing, and delivering </a:t>
            </a:r>
            <a:r>
              <a:rPr lang="en-IN" altLang="en-US" sz="2600" dirty="0">
                <a:solidFill>
                  <a:srgbClr val="000000"/>
                </a:solidFill>
              </a:rPr>
              <a:t>information is costly.</a:t>
            </a:r>
            <a:endParaRPr lang="en-US" altLang="en-US" sz="2600" dirty="0"/>
          </a:p>
          <a:p>
            <a:pPr lvl="1"/>
            <a:r>
              <a:rPr lang="en-US" altLang="en-US" sz="2400" dirty="0">
                <a:solidFill>
                  <a:srgbClr val="000000"/>
                </a:solidFill>
              </a:rPr>
              <a:t>Firms must decide whether the value of the insight is worth the cost.</a:t>
            </a:r>
            <a:endParaRPr lang="en-US" altLang="en-US" sz="2400" dirty="0"/>
          </a:p>
        </p:txBody>
      </p:sp>
    </p:spTree>
    <p:extLst>
      <p:ext uri="{BB962C8B-B14F-4D97-AF65-F5344CB8AC3E}">
        <p14:creationId xmlns:p14="http://schemas.microsoft.com/office/powerpoint/2010/main" val="2359877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Developing Marketing Information</a:t>
            </a:r>
            <a:endParaRPr lang="en-US" sz="36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sz="2600" dirty="0">
                <a:solidFill>
                  <a:srgbClr val="000000"/>
                </a:solidFill>
              </a:rPr>
              <a:t>Information needed can be obtained from</a:t>
            </a:r>
            <a:endParaRPr lang="en-US" altLang="en-US" sz="2600" dirty="0"/>
          </a:p>
          <a:p>
            <a:pPr lvl="1"/>
            <a:r>
              <a:rPr lang="en-US" sz="2400" dirty="0">
                <a:solidFill>
                  <a:srgbClr val="000000"/>
                </a:solidFill>
              </a:rPr>
              <a:t>Internal databases</a:t>
            </a:r>
            <a:endParaRPr lang="en-US" altLang="en-US" sz="2400" dirty="0"/>
          </a:p>
          <a:p>
            <a:pPr lvl="1">
              <a:defRPr/>
            </a:pPr>
            <a:r>
              <a:rPr lang="en-US" sz="2400" dirty="0">
                <a:solidFill>
                  <a:srgbClr val="000000"/>
                </a:solidFill>
              </a:rPr>
              <a:t>Competitive marketing intelligence</a:t>
            </a:r>
          </a:p>
          <a:p>
            <a:pPr lvl="1">
              <a:defRPr/>
            </a:pPr>
            <a:r>
              <a:rPr lang="en-US" sz="2400" dirty="0">
                <a:solidFill>
                  <a:srgbClr val="000000"/>
                </a:solidFill>
              </a:rPr>
              <a:t>Marketing research</a:t>
            </a:r>
            <a:endParaRPr lang="en-US" sz="2400" dirty="0"/>
          </a:p>
        </p:txBody>
      </p:sp>
    </p:spTree>
    <p:extLst>
      <p:ext uri="{BB962C8B-B14F-4D97-AF65-F5344CB8AC3E}">
        <p14:creationId xmlns:p14="http://schemas.microsoft.com/office/powerpoint/2010/main" val="996116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Internal Databases </a:t>
            </a:r>
            <a:r>
              <a:rPr lang="en-US" altLang="en-US" sz="2000" b="0" dirty="0">
                <a:latin typeface="+mj-lt"/>
              </a:rPr>
              <a:t>(2 of 2)</a:t>
            </a:r>
            <a:endParaRPr lang="en-US" sz="36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sz="2600" b="1" dirty="0"/>
              <a:t>Internal databases </a:t>
            </a:r>
            <a:r>
              <a:rPr lang="en-US" sz="2600" dirty="0"/>
              <a:t>are collections of consumer and market information obtained from data sources within the company network.</a:t>
            </a:r>
          </a:p>
        </p:txBody>
      </p:sp>
    </p:spTree>
    <p:extLst>
      <p:ext uri="{BB962C8B-B14F-4D97-AF65-F5344CB8AC3E}">
        <p14:creationId xmlns:p14="http://schemas.microsoft.com/office/powerpoint/2010/main" val="30523458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534400" cy="1097280"/>
          </a:xfrm>
        </p:spPr>
        <p:txBody>
          <a:bodyPr/>
          <a:lstStyle/>
          <a:p>
            <a:r>
              <a:rPr lang="en-US" altLang="en-US" sz="3600" dirty="0">
                <a:latin typeface="+mj-lt"/>
              </a:rPr>
              <a:t>Competitive Marketing Intelligence </a:t>
            </a:r>
            <a:r>
              <a:rPr lang="en-US" altLang="en-US" sz="2000" b="0" dirty="0">
                <a:latin typeface="+mj-lt"/>
              </a:rPr>
              <a:t>(1 of 2)</a:t>
            </a:r>
            <a:endParaRPr lang="en-US" sz="2000" b="0" dirty="0">
              <a:latin typeface="+mj-lt"/>
            </a:endParaRPr>
          </a:p>
        </p:txBody>
      </p:sp>
      <p:sp>
        <p:nvSpPr>
          <p:cNvPr id="3" name="Content Placeholder 2"/>
          <p:cNvSpPr>
            <a:spLocks noGrp="1"/>
          </p:cNvSpPr>
          <p:nvPr>
            <p:ph idx="1"/>
          </p:nvPr>
        </p:nvSpPr>
        <p:spPr>
          <a:xfrm>
            <a:off x="457200" y="1600200"/>
            <a:ext cx="8229600" cy="4800600"/>
          </a:xfrm>
        </p:spPr>
        <p:txBody>
          <a:bodyPr/>
          <a:lstStyle/>
          <a:p>
            <a:pPr marL="0" lvl="0" indent="0">
              <a:buNone/>
            </a:pPr>
            <a:r>
              <a:rPr lang="en-US" sz="2600" b="1" dirty="0">
                <a:solidFill>
                  <a:srgbClr val="000000"/>
                </a:solidFill>
              </a:rPr>
              <a:t>Systematic monitoring, collection, and analysis of information</a:t>
            </a:r>
          </a:p>
          <a:p>
            <a:r>
              <a:rPr lang="en-US" sz="2400" dirty="0">
                <a:solidFill>
                  <a:srgbClr val="000000"/>
                </a:solidFill>
              </a:rPr>
              <a:t>About consumers, competitors, and developments in the marketing environment</a:t>
            </a:r>
            <a:endParaRPr lang="en-US" sz="2400" dirty="0"/>
          </a:p>
          <a:p>
            <a:pPr marL="0" indent="0">
              <a:buNone/>
            </a:pPr>
            <a:r>
              <a:rPr lang="en-US" sz="2600" b="1" dirty="0"/>
              <a:t>Techniques</a:t>
            </a:r>
          </a:p>
          <a:p>
            <a:pPr lvl="0">
              <a:spcBef>
                <a:spcPts val="1000"/>
              </a:spcBef>
            </a:pPr>
            <a:r>
              <a:rPr lang="en-US" sz="2400" dirty="0"/>
              <a:t>Observing consumers firsthand</a:t>
            </a:r>
          </a:p>
          <a:p>
            <a:pPr lvl="0">
              <a:spcBef>
                <a:spcPts val="1000"/>
              </a:spcBef>
            </a:pPr>
            <a:r>
              <a:rPr lang="en-US" sz="2400" dirty="0"/>
              <a:t>Quizzing the company’s own employees</a:t>
            </a:r>
          </a:p>
          <a:p>
            <a:pPr lvl="0">
              <a:spcBef>
                <a:spcPts val="1000"/>
              </a:spcBef>
            </a:pPr>
            <a:r>
              <a:rPr lang="en-US" sz="2400" dirty="0"/>
              <a:t>Benchmarking competitors’ products</a:t>
            </a:r>
          </a:p>
          <a:p>
            <a:pPr lvl="0">
              <a:spcBef>
                <a:spcPts val="1000"/>
              </a:spcBef>
            </a:pPr>
            <a:r>
              <a:rPr lang="en-US" sz="2400" dirty="0">
                <a:solidFill>
                  <a:srgbClr val="000000"/>
                </a:solidFill>
              </a:rPr>
              <a:t>Conducting online research</a:t>
            </a:r>
          </a:p>
          <a:p>
            <a:pPr lvl="0">
              <a:spcBef>
                <a:spcPts val="1000"/>
              </a:spcBef>
            </a:pPr>
            <a:r>
              <a:rPr lang="en-US" sz="2400" dirty="0">
                <a:solidFill>
                  <a:srgbClr val="000000"/>
                </a:solidFill>
              </a:rPr>
              <a:t>Monitoring social media</a:t>
            </a:r>
            <a:endParaRPr lang="en-US" sz="2400" dirty="0"/>
          </a:p>
        </p:txBody>
      </p:sp>
    </p:spTree>
    <p:extLst>
      <p:ext uri="{BB962C8B-B14F-4D97-AF65-F5344CB8AC3E}">
        <p14:creationId xmlns:p14="http://schemas.microsoft.com/office/powerpoint/2010/main" val="1140200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534400" cy="1097280"/>
          </a:xfrm>
        </p:spPr>
        <p:txBody>
          <a:bodyPr/>
          <a:lstStyle/>
          <a:p>
            <a:r>
              <a:rPr lang="en-US" altLang="en-US" sz="3600" dirty="0">
                <a:latin typeface="+mj-lt"/>
              </a:rPr>
              <a:t>Competitive Marketing Intelligence </a:t>
            </a:r>
            <a:r>
              <a:rPr lang="en-US" altLang="en-US" sz="2000" b="0" dirty="0">
                <a:latin typeface="+mj-lt"/>
              </a:rPr>
              <a:t>(2 of 2)</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pPr>
              <a:spcBef>
                <a:spcPts val="600"/>
              </a:spcBef>
            </a:pPr>
            <a:r>
              <a:rPr lang="en-US" altLang="en-US" sz="2600" dirty="0">
                <a:solidFill>
                  <a:srgbClr val="000000"/>
                </a:solidFill>
              </a:rPr>
              <a:t>Offers insights about consumer opinions and their association with the brand</a:t>
            </a:r>
          </a:p>
          <a:p>
            <a:r>
              <a:rPr lang="en-US" altLang="en-US" sz="2600" dirty="0">
                <a:solidFill>
                  <a:srgbClr val="000000"/>
                </a:solidFill>
              </a:rPr>
              <a:t>Provides early warnings of competitor strategies and potential competitive strengths and weaknesses</a:t>
            </a:r>
          </a:p>
          <a:p>
            <a:r>
              <a:rPr lang="en-US" altLang="en-US" sz="2600" dirty="0">
                <a:solidFill>
                  <a:srgbClr val="000000"/>
                </a:solidFill>
              </a:rPr>
              <a:t>Helps firms to protect their own information</a:t>
            </a:r>
          </a:p>
          <a:p>
            <a:r>
              <a:rPr lang="en-US" altLang="en-US" sz="2600" dirty="0">
                <a:solidFill>
                  <a:srgbClr val="000000"/>
                </a:solidFill>
              </a:rPr>
              <a:t>Raises ethical issues</a:t>
            </a:r>
            <a:endParaRPr lang="en-US" altLang="en-US" sz="2600" dirty="0"/>
          </a:p>
        </p:txBody>
      </p:sp>
    </p:spTree>
    <p:extLst>
      <p:ext uri="{BB962C8B-B14F-4D97-AF65-F5344CB8AC3E}">
        <p14:creationId xmlns:p14="http://schemas.microsoft.com/office/powerpoint/2010/main" val="752231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Marketing Research</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solidFill>
                  <a:srgbClr val="000000"/>
                </a:solidFill>
              </a:rPr>
              <a:t>Systematic design, collection, analysis, and reporting of data relevant to a specific marketing situation facing an organization</a:t>
            </a:r>
          </a:p>
          <a:p>
            <a:r>
              <a:rPr lang="en-US" altLang="en-US" sz="2600" dirty="0">
                <a:solidFill>
                  <a:srgbClr val="000000"/>
                </a:solidFill>
              </a:rPr>
              <a:t>Approaches followed by firms:</a:t>
            </a:r>
          </a:p>
          <a:p>
            <a:pPr lvl="1"/>
            <a:r>
              <a:rPr lang="en-US" altLang="en-US" sz="2400" dirty="0">
                <a:solidFill>
                  <a:srgbClr val="000000"/>
                </a:solidFill>
              </a:rPr>
              <a:t>Use own research departments</a:t>
            </a:r>
          </a:p>
          <a:p>
            <a:pPr lvl="1"/>
            <a:r>
              <a:rPr lang="en-US" altLang="en-US" sz="2400" dirty="0">
                <a:solidFill>
                  <a:srgbClr val="000000"/>
                </a:solidFill>
              </a:rPr>
              <a:t>Hire outside research specialists</a:t>
            </a:r>
          </a:p>
          <a:p>
            <a:pPr lvl="1"/>
            <a:r>
              <a:rPr lang="en-US" altLang="en-US" sz="2400" dirty="0">
                <a:solidFill>
                  <a:srgbClr val="000000"/>
                </a:solidFill>
              </a:rPr>
              <a:t>Purchase data collected by outside firms</a:t>
            </a:r>
            <a:endParaRPr lang="en-US" altLang="en-US" sz="2400" dirty="0"/>
          </a:p>
        </p:txBody>
      </p:sp>
    </p:spTree>
    <p:extLst>
      <p:ext uri="{BB962C8B-B14F-4D97-AF65-F5344CB8AC3E}">
        <p14:creationId xmlns:p14="http://schemas.microsoft.com/office/powerpoint/2010/main" val="3986215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534400" cy="1066800"/>
          </a:xfrm>
        </p:spPr>
        <p:txBody>
          <a:bodyPr/>
          <a:lstStyle/>
          <a:p>
            <a:r>
              <a:rPr lang="en-US" altLang="en-US" sz="3600" dirty="0">
                <a:latin typeface="+mj-lt"/>
              </a:rPr>
              <a:t>Figure 4.2 - The Marketing Research Process</a:t>
            </a:r>
            <a:endParaRPr lang="en-US" sz="3600" dirty="0">
              <a:latin typeface="+mj-lt"/>
            </a:endParaRPr>
          </a:p>
        </p:txBody>
      </p:sp>
      <p:pic>
        <p:nvPicPr>
          <p:cNvPr id="5" name="Picture 4" descr="Defining the problem and research objectives involves three steps that flow one to another: developing the research plan for collecting information, implementing the research plan – collecting and analyzing the data, and interpreting and reporting the findings."/>
          <p:cNvPicPr>
            <a:picLocks noChangeAspect="1"/>
          </p:cNvPicPr>
          <p:nvPr/>
        </p:nvPicPr>
        <p:blipFill>
          <a:blip r:embed="rId3">
            <a:extLst>
              <a:ext uri="{28A0092B-C50C-407E-A947-70E740481C1C}">
                <a14:useLocalDpi xmlns:a14="http://schemas.microsoft.com/office/drawing/2010/main"/>
              </a:ext>
            </a:extLst>
          </a:blip>
          <a:srcRect/>
          <a:stretch>
            <a:fillRect/>
          </a:stretch>
        </p:blipFill>
        <p:spPr>
          <a:xfrm>
            <a:off x="609600" y="2667000"/>
            <a:ext cx="8005010" cy="1079378"/>
          </a:xfrm>
          <a:prstGeom prst="rect">
            <a:avLst/>
          </a:prstGeom>
        </p:spPr>
      </p:pic>
    </p:spTree>
    <p:extLst>
      <p:ext uri="{BB962C8B-B14F-4D97-AF65-F5344CB8AC3E}">
        <p14:creationId xmlns:p14="http://schemas.microsoft.com/office/powerpoint/2010/main" val="1811578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Defining the Problem and Research Objectives</a:t>
            </a:r>
            <a:endParaRPr lang="en-US" sz="2000" b="0" dirty="0">
              <a:latin typeface="+mj-lt"/>
            </a:endParaRPr>
          </a:p>
        </p:txBody>
      </p:sp>
      <p:sp>
        <p:nvSpPr>
          <p:cNvPr id="3" name="Content Placeholder 2"/>
          <p:cNvSpPr>
            <a:spLocks noGrp="1"/>
          </p:cNvSpPr>
          <p:nvPr>
            <p:ph idx="1"/>
          </p:nvPr>
        </p:nvSpPr>
        <p:spPr>
          <a:xfrm>
            <a:off x="457200" y="1524000"/>
            <a:ext cx="8229600" cy="4876800"/>
          </a:xfrm>
        </p:spPr>
        <p:txBody>
          <a:bodyPr/>
          <a:lstStyle/>
          <a:p>
            <a:pPr marL="0" lvl="0" indent="0">
              <a:buNone/>
            </a:pPr>
            <a:r>
              <a:rPr lang="en-US" sz="2800" b="1" dirty="0"/>
              <a:t>Exploratory research</a:t>
            </a:r>
          </a:p>
          <a:p>
            <a:pPr lvl="0">
              <a:spcBef>
                <a:spcPts val="1000"/>
              </a:spcBef>
            </a:pPr>
            <a:r>
              <a:rPr lang="en-US" sz="2600" dirty="0">
                <a:solidFill>
                  <a:srgbClr val="000000"/>
                </a:solidFill>
              </a:rPr>
              <a:t>Used to gather preliminary information </a:t>
            </a:r>
          </a:p>
          <a:p>
            <a:pPr lvl="0">
              <a:spcBef>
                <a:spcPts val="1000"/>
              </a:spcBef>
            </a:pPr>
            <a:r>
              <a:rPr lang="en-US" sz="2600" dirty="0">
                <a:solidFill>
                  <a:srgbClr val="000000"/>
                </a:solidFill>
              </a:rPr>
              <a:t>Helps to define problems and suggest hypotheses</a:t>
            </a:r>
          </a:p>
          <a:p>
            <a:pPr marL="0" indent="0">
              <a:buNone/>
            </a:pPr>
            <a:r>
              <a:rPr lang="en-US" sz="2800" b="1" dirty="0"/>
              <a:t>Descriptive research</a:t>
            </a:r>
          </a:p>
          <a:p>
            <a:pPr>
              <a:spcBef>
                <a:spcPts val="1000"/>
              </a:spcBef>
            </a:pPr>
            <a:r>
              <a:rPr lang="en-US" sz="2600" dirty="0">
                <a:solidFill>
                  <a:srgbClr val="000000"/>
                </a:solidFill>
              </a:rPr>
              <a:t>Used to better describe the market potential for a product or the demographics and attitudes of consumers</a:t>
            </a:r>
            <a:endParaRPr lang="en-US" sz="2600" dirty="0"/>
          </a:p>
          <a:p>
            <a:pPr marL="0" indent="0">
              <a:buNone/>
            </a:pPr>
            <a:r>
              <a:rPr lang="en-US" sz="2800" b="1" dirty="0"/>
              <a:t>Causal research</a:t>
            </a:r>
          </a:p>
          <a:p>
            <a:pPr>
              <a:spcBef>
                <a:spcPts val="700"/>
              </a:spcBef>
            </a:pPr>
            <a:r>
              <a:rPr lang="en-US" sz="2600" dirty="0">
                <a:solidFill>
                  <a:srgbClr val="000000"/>
                </a:solidFill>
              </a:rPr>
              <a:t>Used to test hypotheses about cause-and-effect relationships</a:t>
            </a:r>
          </a:p>
        </p:txBody>
      </p:sp>
      <p:pic>
        <p:nvPicPr>
          <p:cNvPr id="4" name="Picture 3">
            <a:extLst>
              <a:ext uri="{FF2B5EF4-FFF2-40B4-BE49-F238E27FC236}">
                <a16:creationId xmlns:a16="http://schemas.microsoft.com/office/drawing/2014/main" id="{5F6580FA-1AF5-7349-9B51-3DAEAF50102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0435088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Research Plan </a:t>
            </a:r>
            <a:r>
              <a:rPr lang="en-US" altLang="en-US" sz="2000" b="0" dirty="0">
                <a:latin typeface="+mj-lt"/>
              </a:rPr>
              <a:t>(1 of 2)</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solidFill>
                  <a:srgbClr val="000000"/>
                </a:solidFill>
              </a:rPr>
              <a:t>Outlines sources of existing data </a:t>
            </a:r>
          </a:p>
          <a:p>
            <a:r>
              <a:rPr lang="en-US" altLang="en-US" sz="2600" dirty="0">
                <a:solidFill>
                  <a:srgbClr val="000000"/>
                </a:solidFill>
              </a:rPr>
              <a:t>Spells out</a:t>
            </a:r>
            <a:endParaRPr lang="en-US" altLang="en-US" sz="2600" dirty="0"/>
          </a:p>
          <a:p>
            <a:pPr lvl="1"/>
            <a:r>
              <a:rPr lang="en-US" altLang="en-US" sz="2400" dirty="0">
                <a:solidFill>
                  <a:srgbClr val="000000"/>
                </a:solidFill>
              </a:rPr>
              <a:t>Specific research approaches</a:t>
            </a:r>
          </a:p>
          <a:p>
            <a:pPr lvl="1"/>
            <a:r>
              <a:rPr lang="en-US" altLang="en-US" sz="2400" dirty="0">
                <a:solidFill>
                  <a:srgbClr val="000000"/>
                </a:solidFill>
              </a:rPr>
              <a:t>Contact methods</a:t>
            </a:r>
          </a:p>
          <a:p>
            <a:pPr lvl="1"/>
            <a:r>
              <a:rPr lang="en-US" altLang="en-US" sz="2400" dirty="0">
                <a:solidFill>
                  <a:srgbClr val="000000"/>
                </a:solidFill>
              </a:rPr>
              <a:t>Sampling plans</a:t>
            </a:r>
          </a:p>
          <a:p>
            <a:pPr lvl="1"/>
            <a:r>
              <a:rPr lang="en-US" altLang="en-US" sz="2400" dirty="0">
                <a:solidFill>
                  <a:srgbClr val="000000"/>
                </a:solidFill>
              </a:rPr>
              <a:t>Instruments that researchers will use to gather new data</a:t>
            </a:r>
            <a:endParaRPr lang="en-US" altLang="en-US" sz="2400" dirty="0"/>
          </a:p>
        </p:txBody>
      </p:sp>
    </p:spTree>
    <p:extLst>
      <p:ext uri="{BB962C8B-B14F-4D97-AF65-F5344CB8AC3E}">
        <p14:creationId xmlns:p14="http://schemas.microsoft.com/office/powerpoint/2010/main" val="18335723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Research Plan </a:t>
            </a:r>
            <a:r>
              <a:rPr lang="en-US" altLang="en-US" sz="2000" b="0" dirty="0">
                <a:latin typeface="+mj-lt"/>
              </a:rPr>
              <a:t>(2 of 2)</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solidFill>
                  <a:srgbClr val="000000"/>
                </a:solidFill>
              </a:rPr>
              <a:t>Should be presented in a written proposal</a:t>
            </a:r>
          </a:p>
          <a:p>
            <a:r>
              <a:rPr lang="en-US" altLang="en-US" sz="2600" dirty="0">
                <a:solidFill>
                  <a:srgbClr val="000000"/>
                </a:solidFill>
              </a:rPr>
              <a:t>Topics covered in a research plan:</a:t>
            </a:r>
            <a:endParaRPr lang="en-US" altLang="en-US" sz="2600" dirty="0"/>
          </a:p>
          <a:p>
            <a:pPr lvl="1"/>
            <a:r>
              <a:rPr lang="en-US" altLang="en-US" sz="2400" dirty="0">
                <a:solidFill>
                  <a:srgbClr val="000000"/>
                </a:solidFill>
              </a:rPr>
              <a:t>Problems and research objectives</a:t>
            </a:r>
          </a:p>
          <a:p>
            <a:pPr lvl="1"/>
            <a:r>
              <a:rPr lang="en-US" altLang="en-US" sz="2400" dirty="0">
                <a:solidFill>
                  <a:srgbClr val="000000"/>
                </a:solidFill>
              </a:rPr>
              <a:t>Information to be obtained</a:t>
            </a:r>
          </a:p>
          <a:p>
            <a:pPr lvl="1"/>
            <a:r>
              <a:rPr lang="en-US" altLang="en-US" sz="2400" dirty="0">
                <a:solidFill>
                  <a:srgbClr val="000000"/>
                </a:solidFill>
              </a:rPr>
              <a:t>How results will help </a:t>
            </a:r>
            <a:r>
              <a:rPr lang="en-US" altLang="ja-JP" sz="2400" dirty="0">
                <a:solidFill>
                  <a:srgbClr val="000000"/>
                </a:solidFill>
              </a:rPr>
              <a:t>decision making</a:t>
            </a:r>
          </a:p>
          <a:p>
            <a:pPr lvl="1"/>
            <a:r>
              <a:rPr lang="en-US" altLang="en-US" sz="2400" dirty="0">
                <a:solidFill>
                  <a:srgbClr val="000000"/>
                </a:solidFill>
              </a:rPr>
              <a:t>Estimated research costs</a:t>
            </a:r>
          </a:p>
          <a:p>
            <a:pPr lvl="1"/>
            <a:r>
              <a:rPr lang="en-US" altLang="en-US" sz="2400" dirty="0">
                <a:solidFill>
                  <a:srgbClr val="000000"/>
                </a:solidFill>
              </a:rPr>
              <a:t>Type of data required</a:t>
            </a:r>
            <a:endParaRPr lang="en-US" altLang="en-US" sz="2400" dirty="0"/>
          </a:p>
        </p:txBody>
      </p:sp>
    </p:spTree>
    <p:extLst>
      <p:ext uri="{BB962C8B-B14F-4D97-AF65-F5344CB8AC3E}">
        <p14:creationId xmlns:p14="http://schemas.microsoft.com/office/powerpoint/2010/main" val="3676076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Secondary Data </a:t>
            </a:r>
            <a:r>
              <a:rPr lang="en-US" altLang="en-US" sz="2000" b="0" dirty="0">
                <a:latin typeface="+mj-lt"/>
              </a:rPr>
              <a:t>(1 of 2)</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solidFill>
                  <a:srgbClr val="000000"/>
                </a:solidFill>
              </a:rPr>
              <a:t>Information that already exists</a:t>
            </a:r>
          </a:p>
          <a:p>
            <a:r>
              <a:rPr lang="en-US" altLang="en-US" sz="2600" dirty="0">
                <a:solidFill>
                  <a:srgbClr val="000000"/>
                </a:solidFill>
              </a:rPr>
              <a:t>Collected for another purpose</a:t>
            </a:r>
          </a:p>
          <a:p>
            <a:r>
              <a:rPr lang="en-US" altLang="en-US" sz="2600" dirty="0">
                <a:solidFill>
                  <a:srgbClr val="000000"/>
                </a:solidFill>
              </a:rPr>
              <a:t>Sources:</a:t>
            </a:r>
            <a:endParaRPr lang="en-US" altLang="en-US" sz="2600" dirty="0"/>
          </a:p>
          <a:p>
            <a:pPr lvl="1"/>
            <a:r>
              <a:rPr lang="en-US" altLang="en-US" sz="2400" dirty="0">
                <a:solidFill>
                  <a:srgbClr val="000000"/>
                </a:solidFill>
              </a:rPr>
              <a:t>Company’</a:t>
            </a:r>
            <a:r>
              <a:rPr lang="en-US" altLang="ja-JP" sz="2400" dirty="0">
                <a:solidFill>
                  <a:srgbClr val="000000"/>
                </a:solidFill>
              </a:rPr>
              <a:t>s internal database</a:t>
            </a:r>
          </a:p>
          <a:p>
            <a:pPr lvl="1"/>
            <a:r>
              <a:rPr lang="en-US" altLang="en-US" sz="2400" dirty="0">
                <a:solidFill>
                  <a:srgbClr val="000000"/>
                </a:solidFill>
              </a:rPr>
              <a:t>Purchased from outside suppliers</a:t>
            </a:r>
          </a:p>
          <a:p>
            <a:pPr lvl="1"/>
            <a:r>
              <a:rPr lang="en-US" altLang="en-US" sz="2400" dirty="0"/>
              <a:t>Commercial online databases</a:t>
            </a:r>
          </a:p>
          <a:p>
            <a:pPr lvl="1"/>
            <a:r>
              <a:rPr lang="en-US" altLang="en-US" sz="2400" dirty="0"/>
              <a:t>Internet search engines</a:t>
            </a:r>
          </a:p>
        </p:txBody>
      </p:sp>
    </p:spTree>
    <p:extLst>
      <p:ext uri="{BB962C8B-B14F-4D97-AF65-F5344CB8AC3E}">
        <p14:creationId xmlns:p14="http://schemas.microsoft.com/office/powerpoint/2010/main" val="13976011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Secondary Data </a:t>
            </a:r>
            <a:r>
              <a:rPr lang="en-US" altLang="en-US" sz="2000" b="0" dirty="0">
                <a:latin typeface="+mj-lt"/>
              </a:rPr>
              <a:t>(2 of 2)</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pPr lvl="0"/>
            <a:r>
              <a:rPr lang="en-US" sz="2600" dirty="0">
                <a:solidFill>
                  <a:srgbClr val="000000"/>
                </a:solidFill>
              </a:rPr>
              <a:t>Advantages</a:t>
            </a:r>
            <a:endParaRPr lang="en-US" altLang="en-US" sz="2600" dirty="0"/>
          </a:p>
          <a:p>
            <a:pPr lvl="1"/>
            <a:r>
              <a:rPr lang="en-US" sz="2400" dirty="0"/>
              <a:t>Low cost</a:t>
            </a:r>
            <a:endParaRPr lang="en-US" altLang="ja-JP" sz="2400" dirty="0">
              <a:solidFill>
                <a:srgbClr val="000000"/>
              </a:solidFill>
            </a:endParaRPr>
          </a:p>
          <a:p>
            <a:pPr lvl="1"/>
            <a:r>
              <a:rPr lang="en-US" sz="2400" dirty="0"/>
              <a:t>Obtained quickly</a:t>
            </a:r>
            <a:endParaRPr lang="en-US" altLang="en-US" sz="2400" dirty="0">
              <a:solidFill>
                <a:srgbClr val="000000"/>
              </a:solidFill>
            </a:endParaRPr>
          </a:p>
          <a:p>
            <a:pPr lvl="1"/>
            <a:r>
              <a:rPr lang="en-US" sz="2400" dirty="0"/>
              <a:t>Cannot collect otherwise</a:t>
            </a:r>
          </a:p>
          <a:p>
            <a:r>
              <a:rPr lang="en-US" sz="2400" dirty="0"/>
              <a:t>Disadvantages</a:t>
            </a:r>
            <a:endParaRPr lang="en-US" altLang="en-US" sz="2600" dirty="0"/>
          </a:p>
          <a:p>
            <a:pPr lvl="1"/>
            <a:r>
              <a:rPr lang="en-US" sz="2400" dirty="0"/>
              <a:t>Potentially Irrelevant</a:t>
            </a:r>
            <a:endParaRPr lang="en-US" altLang="ja-JP" sz="2400" dirty="0">
              <a:solidFill>
                <a:srgbClr val="000000"/>
              </a:solidFill>
            </a:endParaRPr>
          </a:p>
          <a:p>
            <a:pPr lvl="1"/>
            <a:r>
              <a:rPr lang="en-US" sz="2400" dirty="0"/>
              <a:t>Inaccurate</a:t>
            </a:r>
            <a:endParaRPr lang="en-US" altLang="en-US" sz="2400" dirty="0">
              <a:solidFill>
                <a:srgbClr val="000000"/>
              </a:solidFill>
            </a:endParaRPr>
          </a:p>
          <a:p>
            <a:pPr lvl="1"/>
            <a:r>
              <a:rPr lang="en-US" sz="2400" dirty="0"/>
              <a:t>Dated</a:t>
            </a:r>
          </a:p>
          <a:p>
            <a:pPr lvl="1"/>
            <a:r>
              <a:rPr lang="en-US" sz="2400" dirty="0"/>
              <a:t>Biased</a:t>
            </a:r>
          </a:p>
        </p:txBody>
      </p:sp>
    </p:spTree>
    <p:extLst>
      <p:ext uri="{BB962C8B-B14F-4D97-AF65-F5344CB8AC3E}">
        <p14:creationId xmlns:p14="http://schemas.microsoft.com/office/powerpoint/2010/main" val="19856271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Table 4.1 - Planning Primary Data Collection</a:t>
            </a:r>
            <a:endParaRPr lang="en-US" sz="2000" b="0" dirty="0">
              <a:latin typeface="+mj-lt"/>
            </a:endParaRPr>
          </a:p>
        </p:txBody>
      </p:sp>
      <p:graphicFrame>
        <p:nvGraphicFramePr>
          <p:cNvPr id="5" name="Table 4"/>
          <p:cNvGraphicFramePr>
            <a:graphicFrameLocks noGrp="1"/>
          </p:cNvGraphicFramePr>
          <p:nvPr>
            <p:extLst>
              <p:ext uri="{D42A27DB-BD31-4B8C-83A1-F6EECF244321}">
                <p14:modId xmlns:p14="http://schemas.microsoft.com/office/powerpoint/2010/main" val="1665764005"/>
              </p:ext>
            </p:extLst>
          </p:nvPr>
        </p:nvGraphicFramePr>
        <p:xfrm>
          <a:off x="533400" y="2286000"/>
          <a:ext cx="8305800" cy="2992120"/>
        </p:xfrm>
        <a:graphic>
          <a:graphicData uri="http://schemas.openxmlformats.org/drawingml/2006/table">
            <a:tbl>
              <a:tblPr firstRow="1" bandRow="1">
                <a:tableStyleId>{3B4B98B0-60AC-42C2-AFA5-B58CD77FA1E5}</a:tableStyleId>
              </a:tblPr>
              <a:tblGrid>
                <a:gridCol w="2076450">
                  <a:extLst>
                    <a:ext uri="{9D8B030D-6E8A-4147-A177-3AD203B41FA5}">
                      <a16:colId xmlns:a16="http://schemas.microsoft.com/office/drawing/2014/main" val="20000"/>
                    </a:ext>
                  </a:extLst>
                </a:gridCol>
                <a:gridCol w="2076450">
                  <a:extLst>
                    <a:ext uri="{9D8B030D-6E8A-4147-A177-3AD203B41FA5}">
                      <a16:colId xmlns:a16="http://schemas.microsoft.com/office/drawing/2014/main" val="20001"/>
                    </a:ext>
                  </a:extLst>
                </a:gridCol>
                <a:gridCol w="2076450">
                  <a:extLst>
                    <a:ext uri="{9D8B030D-6E8A-4147-A177-3AD203B41FA5}">
                      <a16:colId xmlns:a16="http://schemas.microsoft.com/office/drawing/2014/main" val="20002"/>
                    </a:ext>
                  </a:extLst>
                </a:gridCol>
                <a:gridCol w="2076450">
                  <a:extLst>
                    <a:ext uri="{9D8B030D-6E8A-4147-A177-3AD203B41FA5}">
                      <a16:colId xmlns:a16="http://schemas.microsoft.com/office/drawing/2014/main" val="20003"/>
                    </a:ext>
                  </a:extLst>
                </a:gridCol>
              </a:tblGrid>
              <a:tr h="370840">
                <a:tc>
                  <a:txBody>
                    <a:bodyPr/>
                    <a:lstStyle/>
                    <a:p>
                      <a:r>
                        <a:rPr lang="en-US" sz="2000" b="1" i="0" u="none" strike="noStrike" kern="1200" baseline="0" dirty="0">
                          <a:solidFill>
                            <a:schemeClr val="tx1"/>
                          </a:solidFill>
                          <a:latin typeface="+mn-lt"/>
                          <a:ea typeface="+mn-ea"/>
                          <a:cs typeface="+mn-cs"/>
                        </a:rPr>
                        <a:t>Research</a:t>
                      </a:r>
                    </a:p>
                    <a:p>
                      <a:r>
                        <a:rPr lang="en-US" sz="2000" b="1" i="0" u="none" strike="noStrike" kern="1200" baseline="0" dirty="0">
                          <a:solidFill>
                            <a:schemeClr val="tx1"/>
                          </a:solidFill>
                          <a:latin typeface="+mn-lt"/>
                          <a:ea typeface="+mn-ea"/>
                          <a:cs typeface="+mn-cs"/>
                        </a:rPr>
                        <a:t>Approaches</a:t>
                      </a:r>
                      <a:endParaRPr lang="en-US" sz="2000" dirty="0"/>
                    </a:p>
                  </a:txBody>
                  <a:tcPr>
                    <a:lnL>
                      <a:noFill/>
                    </a:lnL>
                    <a:lnR>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000" b="1" i="0" u="none" strike="noStrike" kern="1200" baseline="0" dirty="0">
                          <a:solidFill>
                            <a:schemeClr val="tx1"/>
                          </a:solidFill>
                          <a:latin typeface="+mn-lt"/>
                          <a:ea typeface="+mn-ea"/>
                          <a:cs typeface="+mn-cs"/>
                        </a:rPr>
                        <a:t>Contact</a:t>
                      </a:r>
                    </a:p>
                    <a:p>
                      <a:r>
                        <a:rPr lang="en-US" sz="2000" b="1" i="0" u="none" strike="noStrike" kern="1200" baseline="0" dirty="0">
                          <a:solidFill>
                            <a:schemeClr val="tx1"/>
                          </a:solidFill>
                          <a:latin typeface="+mn-lt"/>
                          <a:ea typeface="+mn-ea"/>
                          <a:cs typeface="+mn-cs"/>
                        </a:rPr>
                        <a:t>Methods</a:t>
                      </a:r>
                      <a:endParaRPr lang="en-US" sz="2000" dirty="0"/>
                    </a:p>
                  </a:txBody>
                  <a:tcPr>
                    <a:lnL>
                      <a:noFill/>
                    </a:lnL>
                    <a:lnR>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000" b="1" i="0" u="none" strike="noStrike" kern="1200" baseline="0" dirty="0">
                          <a:solidFill>
                            <a:schemeClr val="tx1"/>
                          </a:solidFill>
                          <a:latin typeface="+mn-lt"/>
                          <a:ea typeface="+mn-ea"/>
                          <a:cs typeface="+mn-cs"/>
                        </a:rPr>
                        <a:t>Sampling</a:t>
                      </a:r>
                    </a:p>
                    <a:p>
                      <a:r>
                        <a:rPr lang="en-US" sz="2000" b="1" i="0" u="none" strike="noStrike" kern="1200" baseline="0" dirty="0">
                          <a:solidFill>
                            <a:schemeClr val="tx1"/>
                          </a:solidFill>
                          <a:latin typeface="+mn-lt"/>
                          <a:ea typeface="+mn-ea"/>
                          <a:cs typeface="+mn-cs"/>
                        </a:rPr>
                        <a:t>Plan</a:t>
                      </a:r>
                      <a:endParaRPr lang="en-US" sz="2000" dirty="0"/>
                    </a:p>
                  </a:txBody>
                  <a:tcPr>
                    <a:lnL>
                      <a:noFill/>
                    </a:lnL>
                    <a:lnR>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000" b="1" i="0" u="none" strike="noStrike" kern="1200" baseline="0" dirty="0">
                          <a:solidFill>
                            <a:schemeClr val="tx1"/>
                          </a:solidFill>
                          <a:latin typeface="+mn-lt"/>
                          <a:ea typeface="+mn-ea"/>
                          <a:cs typeface="+mn-cs"/>
                        </a:rPr>
                        <a:t>Research</a:t>
                      </a:r>
                    </a:p>
                    <a:p>
                      <a:r>
                        <a:rPr lang="en-US" sz="2000" b="1" i="0" u="none" strike="noStrike" kern="1200" baseline="0" dirty="0">
                          <a:solidFill>
                            <a:schemeClr val="tx1"/>
                          </a:solidFill>
                          <a:latin typeface="+mn-lt"/>
                          <a:ea typeface="+mn-ea"/>
                          <a:cs typeface="+mn-cs"/>
                        </a:rPr>
                        <a:t>Instruments</a:t>
                      </a:r>
                      <a:endParaRPr lang="en-US" sz="2000" dirty="0"/>
                    </a:p>
                  </a:txBody>
                  <a:tcPr>
                    <a:lnL>
                      <a:noFill/>
                    </a:lnL>
                    <a:lnR>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370840">
                <a:tc>
                  <a:txBody>
                    <a:bodyPr/>
                    <a:lstStyle/>
                    <a:p>
                      <a:r>
                        <a:rPr lang="en-US" sz="1800" b="0" i="0" u="none" strike="noStrike" kern="1200" baseline="0" dirty="0">
                          <a:solidFill>
                            <a:schemeClr val="tx1"/>
                          </a:solidFill>
                          <a:latin typeface="+mn-lt"/>
                          <a:ea typeface="+mn-ea"/>
                          <a:cs typeface="+mn-cs"/>
                        </a:rPr>
                        <a:t>Observation</a:t>
                      </a:r>
                      <a:endParaRPr lang="en-US" b="0" dirty="0"/>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noFill/>
                  </a:tcPr>
                </a:tc>
                <a:tc>
                  <a:txBody>
                    <a:bodyPr/>
                    <a:lstStyle/>
                    <a:p>
                      <a:r>
                        <a:rPr lang="en-US" sz="1800" b="0" i="0" u="none" strike="noStrike" kern="1200" baseline="0" dirty="0">
                          <a:solidFill>
                            <a:schemeClr val="tx1"/>
                          </a:solidFill>
                          <a:latin typeface="+mn-lt"/>
                          <a:ea typeface="+mn-ea"/>
                          <a:cs typeface="+mn-cs"/>
                        </a:rPr>
                        <a:t>Mail</a:t>
                      </a:r>
                      <a:endParaRPr lang="en-US" b="0" dirty="0"/>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noFill/>
                  </a:tcPr>
                </a:tc>
                <a:tc>
                  <a:txBody>
                    <a:bodyPr/>
                    <a:lstStyle/>
                    <a:p>
                      <a:r>
                        <a:rPr lang="en-US" sz="1800" b="0" i="0" u="none" strike="noStrike" kern="1200" baseline="0" dirty="0">
                          <a:solidFill>
                            <a:schemeClr val="tx1"/>
                          </a:solidFill>
                          <a:latin typeface="+mn-lt"/>
                          <a:ea typeface="+mn-ea"/>
                          <a:cs typeface="+mn-cs"/>
                        </a:rPr>
                        <a:t>Sampling unit</a:t>
                      </a:r>
                      <a:endParaRPr lang="en-US" b="0" dirty="0"/>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noFill/>
                  </a:tcPr>
                </a:tc>
                <a:tc>
                  <a:txBody>
                    <a:bodyPr/>
                    <a:lstStyle/>
                    <a:p>
                      <a:r>
                        <a:rPr lang="en-US" sz="1800" b="0" i="0" u="none" strike="noStrike" kern="1200" baseline="0" dirty="0">
                          <a:solidFill>
                            <a:schemeClr val="tx1"/>
                          </a:solidFill>
                          <a:latin typeface="+mn-lt"/>
                          <a:ea typeface="+mn-ea"/>
                          <a:cs typeface="+mn-cs"/>
                        </a:rPr>
                        <a:t>Questionnaire</a:t>
                      </a:r>
                      <a:endParaRPr lang="en-US" b="0" dirty="0"/>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370840">
                <a:tc>
                  <a:txBody>
                    <a:bodyPr/>
                    <a:lstStyle/>
                    <a:p>
                      <a:r>
                        <a:rPr lang="en-US" sz="1800" b="0" i="0" u="none" strike="noStrike" kern="1200" baseline="0" dirty="0">
                          <a:solidFill>
                            <a:schemeClr val="tx1"/>
                          </a:solidFill>
                          <a:latin typeface="+mn-lt"/>
                          <a:ea typeface="+mn-ea"/>
                          <a:cs typeface="+mn-cs"/>
                        </a:rPr>
                        <a:t>Survey</a:t>
                      </a:r>
                      <a:endParaRPr lang="en-US" b="0" dirty="0"/>
                    </a:p>
                  </a:txBody>
                  <a:tcPr>
                    <a:lnL>
                      <a:noFill/>
                    </a:lnL>
                    <a:lnR>
                      <a:noFill/>
                    </a:lnR>
                    <a:lnT>
                      <a:noFill/>
                    </a:lnT>
                    <a:lnB>
                      <a:noFill/>
                    </a:lnB>
                    <a:lnTlToBr w="12700" cmpd="sng">
                      <a:noFill/>
                      <a:prstDash val="solid"/>
                    </a:lnTlToBr>
                    <a:lnBlToTr w="12700" cmpd="sng">
                      <a:noFill/>
                      <a:prstDash val="solid"/>
                    </a:lnBlToTr>
                  </a:tcPr>
                </a:tc>
                <a:tc>
                  <a:txBody>
                    <a:bodyPr/>
                    <a:lstStyle/>
                    <a:p>
                      <a:r>
                        <a:rPr lang="en-US" sz="1800" b="0" i="0" u="none" strike="noStrike" kern="1200" baseline="0" dirty="0">
                          <a:solidFill>
                            <a:schemeClr val="tx1"/>
                          </a:solidFill>
                          <a:latin typeface="+mn-lt"/>
                          <a:ea typeface="+mn-ea"/>
                          <a:cs typeface="+mn-cs"/>
                        </a:rPr>
                        <a:t>Telephone</a:t>
                      </a:r>
                      <a:endParaRPr lang="en-US" b="0" dirty="0"/>
                    </a:p>
                  </a:txBody>
                  <a:tcPr>
                    <a:lnL>
                      <a:noFill/>
                    </a:lnL>
                    <a:lnR>
                      <a:noFill/>
                    </a:lnR>
                    <a:lnT>
                      <a:noFill/>
                    </a:lnT>
                    <a:lnB>
                      <a:noFill/>
                    </a:lnB>
                    <a:lnTlToBr w="12700" cmpd="sng">
                      <a:noFill/>
                      <a:prstDash val="solid"/>
                    </a:lnTlToBr>
                    <a:lnBlToTr w="12700" cmpd="sng">
                      <a:noFill/>
                      <a:prstDash val="solid"/>
                    </a:lnBlToTr>
                  </a:tcPr>
                </a:tc>
                <a:tc>
                  <a:txBody>
                    <a:bodyPr/>
                    <a:lstStyle/>
                    <a:p>
                      <a:r>
                        <a:rPr lang="en-US" sz="1800" b="0" i="0" u="none" strike="noStrike" kern="1200" baseline="0" dirty="0">
                          <a:solidFill>
                            <a:schemeClr val="tx1"/>
                          </a:solidFill>
                          <a:latin typeface="+mn-lt"/>
                          <a:ea typeface="+mn-ea"/>
                          <a:cs typeface="+mn-cs"/>
                        </a:rPr>
                        <a:t>Sample size</a:t>
                      </a:r>
                      <a:endParaRPr lang="en-US" b="0" dirty="0"/>
                    </a:p>
                  </a:txBody>
                  <a:tcPr>
                    <a:lnL>
                      <a:noFill/>
                    </a:lnL>
                    <a:lnR>
                      <a:noFill/>
                    </a:lnR>
                    <a:lnT>
                      <a:noFill/>
                    </a:lnT>
                    <a:lnB>
                      <a:noFill/>
                    </a:lnB>
                    <a:lnTlToBr w="12700" cmpd="sng">
                      <a:noFill/>
                      <a:prstDash val="solid"/>
                    </a:lnTlToBr>
                    <a:lnBlToTr w="12700" cmpd="sng">
                      <a:noFill/>
                      <a:prstDash val="solid"/>
                    </a:lnBlToTr>
                  </a:tcPr>
                </a:tc>
                <a:tc>
                  <a:txBody>
                    <a:bodyPr/>
                    <a:lstStyle/>
                    <a:p>
                      <a:r>
                        <a:rPr lang="en-US" sz="1800" b="0" i="0" u="none" strike="noStrike" kern="1200" baseline="0" dirty="0">
                          <a:solidFill>
                            <a:schemeClr val="tx1"/>
                          </a:solidFill>
                          <a:latin typeface="+mn-lt"/>
                          <a:ea typeface="+mn-ea"/>
                          <a:cs typeface="+mn-cs"/>
                        </a:rPr>
                        <a:t>Mechanical instruments</a:t>
                      </a:r>
                      <a:endParaRPr lang="en-US" b="0" dirty="0"/>
                    </a:p>
                  </a:txBody>
                  <a:tcPr>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370840">
                <a:tc>
                  <a:txBody>
                    <a:bodyPr/>
                    <a:lstStyle/>
                    <a:p>
                      <a:r>
                        <a:rPr lang="en-US" sz="1800" b="0" i="0" u="none" strike="noStrike" kern="1200" baseline="0" dirty="0">
                          <a:solidFill>
                            <a:schemeClr val="tx1"/>
                          </a:solidFill>
                          <a:latin typeface="+mn-lt"/>
                          <a:ea typeface="+mn-ea"/>
                          <a:cs typeface="+mn-cs"/>
                        </a:rPr>
                        <a:t>Experiment</a:t>
                      </a:r>
                      <a:endParaRPr lang="en-US" b="0" dirty="0"/>
                    </a:p>
                  </a:txBody>
                  <a:tcPr>
                    <a:lnL>
                      <a:noFill/>
                    </a:lnL>
                    <a:lnR>
                      <a:noFill/>
                    </a:lnR>
                    <a:lnT>
                      <a:noFill/>
                    </a:lnT>
                    <a:lnB>
                      <a:noFill/>
                    </a:lnB>
                    <a:lnTlToBr w="12700" cmpd="sng">
                      <a:noFill/>
                      <a:prstDash val="solid"/>
                    </a:lnTlToBr>
                    <a:lnBlToTr w="12700" cmpd="sng">
                      <a:noFill/>
                      <a:prstDash val="solid"/>
                    </a:lnBlToTr>
                    <a:noFill/>
                  </a:tcPr>
                </a:tc>
                <a:tc>
                  <a:txBody>
                    <a:bodyPr/>
                    <a:lstStyle/>
                    <a:p>
                      <a:r>
                        <a:rPr lang="en-US" sz="1800" b="0" i="0" u="none" strike="noStrike" kern="1200" baseline="0" dirty="0">
                          <a:solidFill>
                            <a:schemeClr val="tx1"/>
                          </a:solidFill>
                          <a:latin typeface="+mn-lt"/>
                          <a:ea typeface="+mn-ea"/>
                          <a:cs typeface="+mn-cs"/>
                        </a:rPr>
                        <a:t>Personal</a:t>
                      </a:r>
                      <a:endParaRPr lang="en-US" b="0" dirty="0"/>
                    </a:p>
                  </a:txBody>
                  <a:tcPr>
                    <a:lnL>
                      <a:noFill/>
                    </a:lnL>
                    <a:lnR>
                      <a:noFill/>
                    </a:lnR>
                    <a:lnT>
                      <a:noFill/>
                    </a:lnT>
                    <a:lnB>
                      <a:noFill/>
                    </a:lnB>
                    <a:lnTlToBr w="12700" cmpd="sng">
                      <a:noFill/>
                      <a:prstDash val="solid"/>
                    </a:lnTlToBr>
                    <a:lnBlToTr w="12700" cmpd="sng">
                      <a:noFill/>
                      <a:prstDash val="solid"/>
                    </a:lnBlToTr>
                    <a:noFill/>
                  </a:tcPr>
                </a:tc>
                <a:tc>
                  <a:txBody>
                    <a:bodyPr/>
                    <a:lstStyle/>
                    <a:p>
                      <a:r>
                        <a:rPr lang="en-US" sz="1800" b="0" i="0" u="none" strike="noStrike" kern="1200" baseline="0" dirty="0">
                          <a:solidFill>
                            <a:schemeClr val="tx1"/>
                          </a:solidFill>
                          <a:latin typeface="+mn-lt"/>
                          <a:ea typeface="+mn-ea"/>
                          <a:cs typeface="+mn-cs"/>
                        </a:rPr>
                        <a:t>Sampling procedure</a:t>
                      </a:r>
                      <a:endParaRPr lang="en-US" b="0" dirty="0"/>
                    </a:p>
                  </a:txBody>
                  <a:tcPr>
                    <a:lnL>
                      <a:noFill/>
                    </a:lnL>
                    <a:lnR>
                      <a:noFill/>
                    </a:lnR>
                    <a:lnT>
                      <a:noFill/>
                    </a:lnT>
                    <a:lnB>
                      <a:noFill/>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dirty="0">
                          <a:solidFill>
                            <a:schemeClr val="bg1"/>
                          </a:solidFill>
                        </a:rPr>
                        <a:t>Blank</a:t>
                      </a:r>
                    </a:p>
                  </a:txBody>
                  <a:tcPr>
                    <a:lnL>
                      <a:noFill/>
                    </a:lnL>
                    <a:lnR>
                      <a:noFill/>
                    </a:lnR>
                    <a:lnT>
                      <a:noFill/>
                    </a:lnT>
                    <a:lnB>
                      <a:noFill/>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370840">
                <a:tc>
                  <a:txBody>
                    <a:bodyPr/>
                    <a:lstStyle/>
                    <a:p>
                      <a:r>
                        <a:rPr lang="en-US" b="0" dirty="0">
                          <a:solidFill>
                            <a:schemeClr val="bg1"/>
                          </a:solidFill>
                        </a:rPr>
                        <a:t>Blank</a:t>
                      </a:r>
                    </a:p>
                  </a:txBody>
                  <a:tcPr>
                    <a:lnL>
                      <a:noFill/>
                    </a:lnL>
                    <a:lnR>
                      <a:noFill/>
                    </a:lnR>
                    <a:lnT>
                      <a:noFill/>
                    </a:lnT>
                    <a:lnB w="12700" cmpd="sng">
                      <a:noFill/>
                    </a:lnB>
                    <a:lnTlToBr w="12700" cmpd="sng">
                      <a:noFill/>
                      <a:prstDash val="solid"/>
                    </a:lnTlToBr>
                    <a:lnBlToTr w="12700" cmpd="sng">
                      <a:noFill/>
                      <a:prstDash val="solid"/>
                    </a:lnBlToTr>
                  </a:tcPr>
                </a:tc>
                <a:tc>
                  <a:txBody>
                    <a:bodyPr/>
                    <a:lstStyle/>
                    <a:p>
                      <a:r>
                        <a:rPr lang="en-US" sz="1800" b="0" i="0" u="none" strike="noStrike" kern="1200" baseline="0" dirty="0">
                          <a:solidFill>
                            <a:schemeClr val="tx1"/>
                          </a:solidFill>
                          <a:latin typeface="+mn-lt"/>
                          <a:ea typeface="+mn-ea"/>
                          <a:cs typeface="+mn-cs"/>
                        </a:rPr>
                        <a:t>Online</a:t>
                      </a:r>
                      <a:endParaRPr lang="en-US" b="0" dirty="0"/>
                    </a:p>
                  </a:txBody>
                  <a:tcPr>
                    <a:lnL>
                      <a:noFill/>
                    </a:lnL>
                    <a:lnR>
                      <a:noFill/>
                    </a:lnR>
                    <a:lnT>
                      <a:noFill/>
                    </a:lnT>
                    <a:lnB w="12700" cmpd="sng">
                      <a:noFill/>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dirty="0">
                          <a:solidFill>
                            <a:schemeClr val="bg1"/>
                          </a:solidFill>
                        </a:rPr>
                        <a:t>Blank</a:t>
                      </a:r>
                    </a:p>
                  </a:txBody>
                  <a:tcPr>
                    <a:lnL>
                      <a:noFill/>
                    </a:lnL>
                    <a:lnR>
                      <a:noFill/>
                    </a:lnR>
                    <a:lnT>
                      <a:noFill/>
                    </a:lnT>
                    <a:lnB w="12700" cmpd="sng">
                      <a:noFill/>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dirty="0">
                          <a:solidFill>
                            <a:schemeClr val="bg1"/>
                          </a:solidFill>
                        </a:rPr>
                        <a:t>Blank</a:t>
                      </a:r>
                    </a:p>
                    <a:p>
                      <a:endParaRPr lang="en-US" b="0" dirty="0">
                        <a:solidFill>
                          <a:schemeClr val="bg1"/>
                        </a:solidFill>
                      </a:endParaRPr>
                    </a:p>
                  </a:txBody>
                  <a:tcPr>
                    <a:lnL>
                      <a:noFill/>
                    </a:lnL>
                    <a:lnR>
                      <a:noFill/>
                    </a:lnR>
                    <a:lnT>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627460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Research Approaches</a:t>
            </a:r>
            <a:endParaRPr lang="en-US" sz="2000" b="0" dirty="0">
              <a:latin typeface="+mj-lt"/>
            </a:endParaRPr>
          </a:p>
        </p:txBody>
      </p:sp>
      <p:sp>
        <p:nvSpPr>
          <p:cNvPr id="3" name="Content Placeholder 2"/>
          <p:cNvSpPr>
            <a:spLocks noGrp="1"/>
          </p:cNvSpPr>
          <p:nvPr>
            <p:ph idx="1"/>
          </p:nvPr>
        </p:nvSpPr>
        <p:spPr>
          <a:xfrm>
            <a:off x="457200" y="1524000"/>
            <a:ext cx="8229600" cy="4876800"/>
          </a:xfrm>
        </p:spPr>
        <p:txBody>
          <a:bodyPr/>
          <a:lstStyle/>
          <a:p>
            <a:pPr marL="0" indent="0">
              <a:buNone/>
            </a:pPr>
            <a:r>
              <a:rPr lang="en-US" sz="2400" b="1" dirty="0">
                <a:solidFill>
                  <a:srgbClr val="000000"/>
                </a:solidFill>
              </a:rPr>
              <a:t>Observational research</a:t>
            </a:r>
            <a:endParaRPr lang="en-US" sz="2400" b="1" dirty="0"/>
          </a:p>
          <a:p>
            <a:pPr lvl="0">
              <a:spcBef>
                <a:spcPts val="700"/>
              </a:spcBef>
            </a:pPr>
            <a:r>
              <a:rPr lang="en-US" sz="2200" dirty="0">
                <a:solidFill>
                  <a:srgbClr val="000000"/>
                </a:solidFill>
              </a:rPr>
              <a:t>Gathering primary data by observing relevant people, actions, and situations</a:t>
            </a:r>
          </a:p>
          <a:p>
            <a:pPr lvl="0">
              <a:spcBef>
                <a:spcPts val="700"/>
              </a:spcBef>
            </a:pPr>
            <a:r>
              <a:rPr lang="en-US" sz="2200" b="1" dirty="0">
                <a:solidFill>
                  <a:srgbClr val="000000"/>
                </a:solidFill>
              </a:rPr>
              <a:t>Ethnographic research</a:t>
            </a:r>
            <a:r>
              <a:rPr lang="en-US" sz="2200" dirty="0">
                <a:solidFill>
                  <a:srgbClr val="000000"/>
                </a:solidFill>
              </a:rPr>
              <a:t>: Sending trained observers to watch and interact with consumers in their natural environments</a:t>
            </a:r>
          </a:p>
          <a:p>
            <a:pPr marL="0" lvl="0" indent="0">
              <a:buNone/>
            </a:pPr>
            <a:r>
              <a:rPr lang="en-US" sz="2400" b="1" dirty="0">
                <a:solidFill>
                  <a:srgbClr val="000000"/>
                </a:solidFill>
              </a:rPr>
              <a:t>Survey research</a:t>
            </a:r>
            <a:endParaRPr lang="en-US" sz="2400" b="1" dirty="0"/>
          </a:p>
          <a:p>
            <a:pPr lvl="0">
              <a:spcBef>
                <a:spcPts val="700"/>
              </a:spcBef>
            </a:pPr>
            <a:r>
              <a:rPr lang="en-US" sz="2200" dirty="0">
                <a:solidFill>
                  <a:srgbClr val="000000"/>
                </a:solidFill>
              </a:rPr>
              <a:t>Asking people questions about their knowledge, attitudes, preferences, and buying behavior</a:t>
            </a:r>
            <a:endParaRPr lang="en-US" sz="2200" dirty="0"/>
          </a:p>
          <a:p>
            <a:pPr marL="0" lvl="0" indent="0">
              <a:buNone/>
            </a:pPr>
            <a:r>
              <a:rPr lang="en-US" sz="2400" b="1" dirty="0">
                <a:solidFill>
                  <a:srgbClr val="000000"/>
                </a:solidFill>
              </a:rPr>
              <a:t>Experimental research</a:t>
            </a:r>
            <a:endParaRPr lang="en-US" sz="2400" b="1" dirty="0"/>
          </a:p>
          <a:p>
            <a:pPr lvl="0">
              <a:spcBef>
                <a:spcPts val="700"/>
              </a:spcBef>
            </a:pPr>
            <a:r>
              <a:rPr lang="en-US" sz="2200" dirty="0">
                <a:solidFill>
                  <a:srgbClr val="000000"/>
                </a:solidFill>
              </a:rPr>
              <a:t>Selecting matched groups of subjects, giving them different treatments, controlling related factors, and checking for differences in group responses</a:t>
            </a:r>
            <a:endParaRPr lang="en-US" sz="2200" dirty="0"/>
          </a:p>
        </p:txBody>
      </p:sp>
    </p:spTree>
    <p:extLst>
      <p:ext uri="{BB962C8B-B14F-4D97-AF65-F5344CB8AC3E}">
        <p14:creationId xmlns:p14="http://schemas.microsoft.com/office/powerpoint/2010/main" val="5180113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Primary Data</a:t>
            </a:r>
            <a:endParaRPr lang="en-US" sz="2000" b="0" dirty="0">
              <a:latin typeface="+mj-lt"/>
            </a:endParaRPr>
          </a:p>
        </p:txBody>
      </p:sp>
      <p:sp>
        <p:nvSpPr>
          <p:cNvPr id="3" name="Content Placeholder 2"/>
          <p:cNvSpPr>
            <a:spLocks noGrp="1"/>
          </p:cNvSpPr>
          <p:nvPr>
            <p:ph idx="1"/>
          </p:nvPr>
        </p:nvSpPr>
        <p:spPr>
          <a:xfrm>
            <a:off x="457200" y="1524000"/>
            <a:ext cx="4191000" cy="4876800"/>
          </a:xfrm>
        </p:spPr>
        <p:txBody>
          <a:bodyPr/>
          <a:lstStyle/>
          <a:p>
            <a:pPr marL="0" indent="0">
              <a:spcBef>
                <a:spcPts val="0"/>
              </a:spcBef>
              <a:buNone/>
            </a:pPr>
            <a:r>
              <a:rPr lang="en-US" sz="2600" dirty="0"/>
              <a:t>Landor researchers visit families, peeking into their refrigerators and diving deeply into their food shopping behaviors and opinions.</a:t>
            </a:r>
            <a:endParaRPr lang="en-US" altLang="en-US" sz="2600" dirty="0">
              <a:solidFill>
                <a:srgbClr val="000000"/>
              </a:solidFill>
            </a:endParaRPr>
          </a:p>
        </p:txBody>
      </p:sp>
      <p:pic>
        <p:nvPicPr>
          <p:cNvPr id="4" name="Picture 3" descr="Five different refrigerators are open revealing their contents. The Landor family logo is next to the quotation: there is no better way to understand people that to observe them in real life."/>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5029200" y="1524000"/>
            <a:ext cx="3371015" cy="3886200"/>
          </a:xfrm>
          <a:prstGeom prst="rect">
            <a:avLst/>
          </a:prstGeom>
        </p:spPr>
      </p:pic>
    </p:spTree>
    <p:extLst>
      <p:ext uri="{BB962C8B-B14F-4D97-AF65-F5344CB8AC3E}">
        <p14:creationId xmlns:p14="http://schemas.microsoft.com/office/powerpoint/2010/main" val="37307164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Mail, Telephone, and Personal Interviewing</a:t>
            </a:r>
            <a:endParaRPr lang="en-US" sz="2000" b="0" dirty="0">
              <a:latin typeface="+mj-lt"/>
            </a:endParaRPr>
          </a:p>
        </p:txBody>
      </p:sp>
      <p:sp>
        <p:nvSpPr>
          <p:cNvPr id="3" name="Content Placeholder 2"/>
          <p:cNvSpPr>
            <a:spLocks noGrp="1"/>
          </p:cNvSpPr>
          <p:nvPr>
            <p:ph idx="1"/>
          </p:nvPr>
        </p:nvSpPr>
        <p:spPr>
          <a:xfrm>
            <a:off x="457200" y="1524000"/>
            <a:ext cx="8229600" cy="4876800"/>
          </a:xfrm>
        </p:spPr>
        <p:txBody>
          <a:bodyPr/>
          <a:lstStyle/>
          <a:p>
            <a:r>
              <a:rPr lang="en-US" altLang="en-US" sz="2600" dirty="0">
                <a:solidFill>
                  <a:srgbClr val="000000"/>
                </a:solidFill>
              </a:rPr>
              <a:t>Mail questionnaires are used to collect large amounts of information at a low cost per respondent.</a:t>
            </a:r>
          </a:p>
          <a:p>
            <a:r>
              <a:rPr lang="en-US" altLang="en-US" sz="2600" dirty="0">
                <a:solidFill>
                  <a:srgbClr val="000000"/>
                </a:solidFill>
              </a:rPr>
              <a:t>Telephone interviewing gathers information quickly, while providing flexibility.</a:t>
            </a:r>
          </a:p>
          <a:p>
            <a:r>
              <a:rPr lang="en-US" altLang="en-US" sz="2600" dirty="0">
                <a:solidFill>
                  <a:srgbClr val="000000"/>
                </a:solidFill>
              </a:rPr>
              <a:t>Personal interviewing methods include</a:t>
            </a:r>
          </a:p>
          <a:p>
            <a:pPr lvl="1"/>
            <a:r>
              <a:rPr lang="en-US" altLang="en-US" sz="2400" dirty="0">
                <a:solidFill>
                  <a:srgbClr val="000000"/>
                </a:solidFill>
              </a:rPr>
              <a:t>Individual interviewing</a:t>
            </a:r>
          </a:p>
          <a:p>
            <a:pPr lvl="1"/>
            <a:r>
              <a:rPr lang="en-US" altLang="en-US" sz="2400" dirty="0">
                <a:solidFill>
                  <a:srgbClr val="000000"/>
                </a:solidFill>
              </a:rPr>
              <a:t>Group interviewing</a:t>
            </a:r>
          </a:p>
        </p:txBody>
      </p:sp>
    </p:spTree>
    <p:extLst>
      <p:ext uri="{BB962C8B-B14F-4D97-AF65-F5344CB8AC3E}">
        <p14:creationId xmlns:p14="http://schemas.microsoft.com/office/powerpoint/2010/main" val="1352306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latin typeface="+mj-lt"/>
              </a:rPr>
              <a:t>Table 4.2 - Strengths and Weaknesses of Contact Methods</a:t>
            </a:r>
            <a:endParaRPr lang="en-US" sz="2000" b="0" dirty="0">
              <a:latin typeface="+mj-lt"/>
            </a:endParaRPr>
          </a:p>
        </p:txBody>
      </p:sp>
      <p:graphicFrame>
        <p:nvGraphicFramePr>
          <p:cNvPr id="5" name="Table 4"/>
          <p:cNvGraphicFramePr>
            <a:graphicFrameLocks noGrp="1"/>
          </p:cNvGraphicFramePr>
          <p:nvPr>
            <p:extLst>
              <p:ext uri="{D42A27DB-BD31-4B8C-83A1-F6EECF244321}">
                <p14:modId xmlns:p14="http://schemas.microsoft.com/office/powerpoint/2010/main" val="3626334652"/>
              </p:ext>
            </p:extLst>
          </p:nvPr>
        </p:nvGraphicFramePr>
        <p:xfrm>
          <a:off x="533400" y="1752600"/>
          <a:ext cx="8305800" cy="3530600"/>
        </p:xfrm>
        <a:graphic>
          <a:graphicData uri="http://schemas.openxmlformats.org/drawingml/2006/table">
            <a:tbl>
              <a:tblPr firstRow="1" bandRow="1">
                <a:tableStyleId>{3B4B98B0-60AC-42C2-AFA5-B58CD77FA1E5}</a:tableStyleId>
              </a:tblPr>
              <a:tblGrid>
                <a:gridCol w="3124200">
                  <a:extLst>
                    <a:ext uri="{9D8B030D-6E8A-4147-A177-3AD203B41FA5}">
                      <a16:colId xmlns:a16="http://schemas.microsoft.com/office/drawing/2014/main" val="20000"/>
                    </a:ext>
                  </a:extLst>
                </a:gridCol>
                <a:gridCol w="1219200">
                  <a:extLst>
                    <a:ext uri="{9D8B030D-6E8A-4147-A177-3AD203B41FA5}">
                      <a16:colId xmlns:a16="http://schemas.microsoft.com/office/drawing/2014/main" val="20001"/>
                    </a:ext>
                  </a:extLst>
                </a:gridCol>
                <a:gridCol w="1447800">
                  <a:extLst>
                    <a:ext uri="{9D8B030D-6E8A-4147-A177-3AD203B41FA5}">
                      <a16:colId xmlns:a16="http://schemas.microsoft.com/office/drawing/2014/main" val="20002"/>
                    </a:ext>
                  </a:extLst>
                </a:gridCol>
                <a:gridCol w="1295400">
                  <a:extLst>
                    <a:ext uri="{9D8B030D-6E8A-4147-A177-3AD203B41FA5}">
                      <a16:colId xmlns:a16="http://schemas.microsoft.com/office/drawing/2014/main" val="20003"/>
                    </a:ext>
                  </a:extLst>
                </a:gridCol>
                <a:gridCol w="1219200">
                  <a:extLst>
                    <a:ext uri="{9D8B030D-6E8A-4147-A177-3AD203B41FA5}">
                      <a16:colId xmlns:a16="http://schemas.microsoft.com/office/drawing/2014/main" val="20004"/>
                    </a:ext>
                  </a:extLst>
                </a:gridCol>
              </a:tblGrid>
              <a:tr h="370840">
                <a:tc>
                  <a:txBody>
                    <a:bodyPr/>
                    <a:lstStyle/>
                    <a:p>
                      <a:r>
                        <a:rPr lang="en-US" sz="2000" b="0" dirty="0">
                          <a:solidFill>
                            <a:schemeClr val="bg1"/>
                          </a:solidFill>
                        </a:rPr>
                        <a:t>Blank</a:t>
                      </a:r>
                    </a:p>
                  </a:txBody>
                  <a:tcPr>
                    <a:lnL>
                      <a:noFill/>
                    </a:lnL>
                    <a:lnR>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000" b="1" i="0" u="none" strike="noStrike" kern="1200" baseline="0" dirty="0">
                          <a:solidFill>
                            <a:schemeClr val="tx1"/>
                          </a:solidFill>
                          <a:latin typeface="+mn-lt"/>
                          <a:ea typeface="+mn-ea"/>
                          <a:cs typeface="+mn-cs"/>
                        </a:rPr>
                        <a:t>Mail</a:t>
                      </a:r>
                      <a:endParaRPr lang="en-US" sz="2000" dirty="0"/>
                    </a:p>
                  </a:txBody>
                  <a:tcPr>
                    <a:lnL>
                      <a:noFill/>
                    </a:lnL>
                    <a:lnR>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000" b="1" i="0" u="none" strike="noStrike" kern="1200" baseline="0" dirty="0">
                          <a:solidFill>
                            <a:schemeClr val="tx1"/>
                          </a:solidFill>
                          <a:latin typeface="+mn-lt"/>
                          <a:ea typeface="+mn-ea"/>
                          <a:cs typeface="+mn-cs"/>
                        </a:rPr>
                        <a:t>Telephone</a:t>
                      </a:r>
                      <a:endParaRPr lang="en-US" sz="2000" dirty="0"/>
                    </a:p>
                  </a:txBody>
                  <a:tcPr>
                    <a:lnL>
                      <a:noFill/>
                    </a:lnL>
                    <a:lnR>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000" b="1" i="0" u="none" strike="noStrike" kern="1200" baseline="0" dirty="0">
                          <a:solidFill>
                            <a:schemeClr val="tx1"/>
                          </a:solidFill>
                          <a:latin typeface="+mn-lt"/>
                          <a:ea typeface="+mn-ea"/>
                          <a:cs typeface="+mn-cs"/>
                        </a:rPr>
                        <a:t>Personal</a:t>
                      </a:r>
                      <a:endParaRPr lang="en-US" sz="2000" dirty="0"/>
                    </a:p>
                  </a:txBody>
                  <a:tcPr>
                    <a:lnL>
                      <a:noFill/>
                    </a:lnL>
                    <a:lnR>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2000" b="1" i="0" u="none" strike="noStrike" kern="1200" baseline="0" dirty="0">
                          <a:solidFill>
                            <a:schemeClr val="tx1"/>
                          </a:solidFill>
                          <a:latin typeface="+mn-lt"/>
                          <a:ea typeface="+mn-ea"/>
                          <a:cs typeface="+mn-cs"/>
                        </a:rPr>
                        <a:t>Online</a:t>
                      </a:r>
                      <a:endParaRPr lang="en-US" sz="2000" dirty="0"/>
                    </a:p>
                  </a:txBody>
                  <a:tcPr>
                    <a:lnL>
                      <a:noFill/>
                    </a:lnL>
                    <a:lnR>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370840">
                <a:tc>
                  <a:txBody>
                    <a:bodyPr/>
                    <a:lstStyle/>
                    <a:p>
                      <a:r>
                        <a:rPr lang="en-US" sz="1800" b="0" i="0" u="none" strike="noStrike" kern="1200" baseline="0" dirty="0">
                          <a:solidFill>
                            <a:schemeClr val="tx1"/>
                          </a:solidFill>
                          <a:latin typeface="+mn-lt"/>
                          <a:ea typeface="+mn-ea"/>
                          <a:cs typeface="+mn-cs"/>
                        </a:rPr>
                        <a:t>Flexibility</a:t>
                      </a:r>
                      <a:endParaRPr lang="en-US" b="0" dirty="0"/>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noFill/>
                  </a:tcPr>
                </a:tc>
                <a:tc>
                  <a:txBody>
                    <a:bodyPr/>
                    <a:lstStyle/>
                    <a:p>
                      <a:r>
                        <a:rPr lang="en-US" sz="1800" b="0" i="0" u="none" strike="noStrike" kern="1200" baseline="0" dirty="0">
                          <a:solidFill>
                            <a:schemeClr val="tx1"/>
                          </a:solidFill>
                          <a:latin typeface="+mn-lt"/>
                          <a:ea typeface="+mn-ea"/>
                          <a:cs typeface="+mn-cs"/>
                        </a:rPr>
                        <a:t>Poor</a:t>
                      </a:r>
                      <a:endParaRPr lang="en-US" b="0" dirty="0"/>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noFill/>
                  </a:tcPr>
                </a:tc>
                <a:tc>
                  <a:txBody>
                    <a:bodyPr/>
                    <a:lstStyle/>
                    <a:p>
                      <a:r>
                        <a:rPr lang="en-US" sz="1800" b="0" i="0" u="none" strike="noStrike" kern="1200" baseline="0">
                          <a:solidFill>
                            <a:schemeClr val="tx1"/>
                          </a:solidFill>
                          <a:latin typeface="+mn-lt"/>
                          <a:ea typeface="+mn-ea"/>
                          <a:cs typeface="+mn-cs"/>
                        </a:rPr>
                        <a:t>Good</a:t>
                      </a:r>
                      <a:endParaRPr lang="en-US" b="0" dirty="0"/>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noFill/>
                  </a:tcPr>
                </a:tc>
                <a:tc>
                  <a:txBody>
                    <a:bodyPr/>
                    <a:lstStyle/>
                    <a:p>
                      <a:r>
                        <a:rPr lang="en-US" sz="1800" b="0" i="0" u="none" strike="noStrike" kern="1200" baseline="0">
                          <a:solidFill>
                            <a:schemeClr val="tx1"/>
                          </a:solidFill>
                          <a:latin typeface="+mn-lt"/>
                          <a:ea typeface="+mn-ea"/>
                          <a:cs typeface="+mn-cs"/>
                        </a:rPr>
                        <a:t>Excellent</a:t>
                      </a:r>
                      <a:endParaRPr lang="en-US" b="0" dirty="0"/>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noFill/>
                  </a:tcPr>
                </a:tc>
                <a:tc>
                  <a:txBody>
                    <a:bodyPr/>
                    <a:lstStyle/>
                    <a:p>
                      <a:r>
                        <a:rPr lang="en-US" sz="1800" b="0" i="0" u="none" strike="noStrike" kern="1200" baseline="0">
                          <a:solidFill>
                            <a:schemeClr val="tx1"/>
                          </a:solidFill>
                          <a:latin typeface="+mn-lt"/>
                          <a:ea typeface="+mn-ea"/>
                          <a:cs typeface="+mn-cs"/>
                        </a:rPr>
                        <a:t>Good</a:t>
                      </a:r>
                      <a:endParaRPr lang="en-US" b="0" dirty="0"/>
                    </a:p>
                  </a:txBody>
                  <a:tcPr>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370840">
                <a:tc>
                  <a:txBody>
                    <a:bodyPr/>
                    <a:lstStyle/>
                    <a:p>
                      <a:r>
                        <a:rPr lang="en-US" sz="1800" b="0" i="0" u="none" strike="noStrike" kern="1200" baseline="0" dirty="0">
                          <a:solidFill>
                            <a:schemeClr val="tx1"/>
                          </a:solidFill>
                          <a:latin typeface="+mn-lt"/>
                          <a:ea typeface="+mn-ea"/>
                          <a:cs typeface="+mn-cs"/>
                        </a:rPr>
                        <a:t>Quantity of data that</a:t>
                      </a:r>
                    </a:p>
                    <a:p>
                      <a:r>
                        <a:rPr lang="en-US" sz="1800" b="0" i="0" u="none" strike="noStrike" kern="1200" baseline="0" dirty="0">
                          <a:solidFill>
                            <a:schemeClr val="tx1"/>
                          </a:solidFill>
                          <a:latin typeface="+mn-lt"/>
                          <a:ea typeface="+mn-ea"/>
                          <a:cs typeface="+mn-cs"/>
                        </a:rPr>
                        <a:t>can be collected</a:t>
                      </a:r>
                      <a:endParaRPr lang="en-US" b="0" dirty="0"/>
                    </a:p>
                  </a:txBody>
                  <a:tcPr>
                    <a:lnL>
                      <a:noFill/>
                    </a:lnL>
                    <a:lnR>
                      <a:noFill/>
                    </a:lnR>
                    <a:lnT>
                      <a:noFill/>
                    </a:lnT>
                    <a:lnB>
                      <a:noFill/>
                    </a:lnB>
                    <a:lnTlToBr w="12700" cmpd="sng">
                      <a:noFill/>
                      <a:prstDash val="solid"/>
                    </a:lnTlToBr>
                    <a:lnBlToTr w="12700" cmpd="sng">
                      <a:noFill/>
                      <a:prstDash val="solid"/>
                    </a:lnBlToTr>
                  </a:tcPr>
                </a:tc>
                <a:tc>
                  <a:txBody>
                    <a:bodyPr/>
                    <a:lstStyle/>
                    <a:p>
                      <a:r>
                        <a:rPr lang="en-US" sz="1800" b="0" i="0" u="none" strike="noStrike" kern="1200" baseline="0" dirty="0">
                          <a:solidFill>
                            <a:schemeClr val="tx1"/>
                          </a:solidFill>
                          <a:latin typeface="+mn-lt"/>
                          <a:ea typeface="+mn-ea"/>
                          <a:cs typeface="+mn-cs"/>
                        </a:rPr>
                        <a:t>Good</a:t>
                      </a:r>
                      <a:endParaRPr lang="en-US" b="0" dirty="0"/>
                    </a:p>
                  </a:txBody>
                  <a:tcPr>
                    <a:lnL>
                      <a:noFill/>
                    </a:lnL>
                    <a:lnR>
                      <a:noFill/>
                    </a:lnR>
                    <a:lnT>
                      <a:noFill/>
                    </a:lnT>
                    <a:lnB>
                      <a:noFill/>
                    </a:lnB>
                    <a:lnTlToBr w="12700" cmpd="sng">
                      <a:noFill/>
                      <a:prstDash val="solid"/>
                    </a:lnTlToBr>
                    <a:lnBlToTr w="12700" cmpd="sng">
                      <a:noFill/>
                      <a:prstDash val="solid"/>
                    </a:lnBlToTr>
                  </a:tcPr>
                </a:tc>
                <a:tc>
                  <a:txBody>
                    <a:bodyPr/>
                    <a:lstStyle/>
                    <a:p>
                      <a:r>
                        <a:rPr lang="en-US" sz="1800" b="0" i="0" u="none" strike="noStrike" kern="1200" baseline="0" dirty="0">
                          <a:solidFill>
                            <a:schemeClr val="tx1"/>
                          </a:solidFill>
                          <a:latin typeface="+mn-lt"/>
                          <a:ea typeface="+mn-ea"/>
                          <a:cs typeface="+mn-cs"/>
                        </a:rPr>
                        <a:t>Fair</a:t>
                      </a:r>
                      <a:endParaRPr lang="en-US" b="0" dirty="0"/>
                    </a:p>
                  </a:txBody>
                  <a:tcPr>
                    <a:lnL>
                      <a:noFill/>
                    </a:lnL>
                    <a:lnR>
                      <a:noFill/>
                    </a:lnR>
                    <a:lnT>
                      <a:noFill/>
                    </a:lnT>
                    <a:lnB>
                      <a:noFill/>
                    </a:lnB>
                    <a:lnTlToBr w="12700" cmpd="sng">
                      <a:noFill/>
                      <a:prstDash val="solid"/>
                    </a:lnTlToBr>
                    <a:lnBlToTr w="12700" cmpd="sng">
                      <a:noFill/>
                      <a:prstDash val="solid"/>
                    </a:lnBlToTr>
                  </a:tcPr>
                </a:tc>
                <a:tc>
                  <a:txBody>
                    <a:bodyPr/>
                    <a:lstStyle/>
                    <a:p>
                      <a:r>
                        <a:rPr lang="en-US" sz="1800" b="0" i="0" u="none" strike="noStrike" kern="1200" baseline="0" dirty="0">
                          <a:solidFill>
                            <a:schemeClr val="tx1"/>
                          </a:solidFill>
                          <a:latin typeface="+mn-lt"/>
                          <a:ea typeface="+mn-ea"/>
                          <a:cs typeface="+mn-cs"/>
                        </a:rPr>
                        <a:t>Excellent</a:t>
                      </a:r>
                      <a:endParaRPr lang="en-US" b="0" dirty="0"/>
                    </a:p>
                  </a:txBody>
                  <a:tcPr>
                    <a:lnL>
                      <a:noFill/>
                    </a:lnL>
                    <a:lnR>
                      <a:noFill/>
                    </a:lnR>
                    <a:lnT>
                      <a:noFill/>
                    </a:lnT>
                    <a:lnB>
                      <a:noFill/>
                    </a:lnB>
                    <a:lnTlToBr w="12700" cmpd="sng">
                      <a:noFill/>
                      <a:prstDash val="solid"/>
                    </a:lnTlToBr>
                    <a:lnBlToTr w="12700" cmpd="sng">
                      <a:noFill/>
                      <a:prstDash val="solid"/>
                    </a:lnBlToTr>
                  </a:tcPr>
                </a:tc>
                <a:tc>
                  <a:txBody>
                    <a:bodyPr/>
                    <a:lstStyle/>
                    <a:p>
                      <a:r>
                        <a:rPr lang="en-US" sz="1800" b="0" i="0" u="none" strike="noStrike" kern="1200" baseline="0" dirty="0">
                          <a:solidFill>
                            <a:schemeClr val="tx1"/>
                          </a:solidFill>
                          <a:latin typeface="+mn-lt"/>
                          <a:ea typeface="+mn-ea"/>
                          <a:cs typeface="+mn-cs"/>
                        </a:rPr>
                        <a:t>Good</a:t>
                      </a:r>
                      <a:endParaRPr lang="en-US" b="0" dirty="0"/>
                    </a:p>
                  </a:txBody>
                  <a:tcPr>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370840">
                <a:tc>
                  <a:txBody>
                    <a:bodyPr/>
                    <a:lstStyle/>
                    <a:p>
                      <a:r>
                        <a:rPr lang="en-US" sz="1800" b="0" i="0" u="none" strike="noStrike" kern="1200" baseline="0" dirty="0">
                          <a:solidFill>
                            <a:schemeClr val="tx1"/>
                          </a:solidFill>
                          <a:latin typeface="+mn-lt"/>
                          <a:ea typeface="+mn-ea"/>
                          <a:cs typeface="+mn-cs"/>
                        </a:rPr>
                        <a:t>Control of interviewer</a:t>
                      </a:r>
                    </a:p>
                    <a:p>
                      <a:r>
                        <a:rPr lang="en-US" sz="1800" b="0" i="0" u="none" strike="noStrike" kern="1200" baseline="0" dirty="0">
                          <a:solidFill>
                            <a:schemeClr val="tx1"/>
                          </a:solidFill>
                          <a:latin typeface="+mn-lt"/>
                          <a:ea typeface="+mn-ea"/>
                          <a:cs typeface="+mn-cs"/>
                        </a:rPr>
                        <a:t>effects</a:t>
                      </a:r>
                      <a:endParaRPr lang="en-US" b="0" dirty="0"/>
                    </a:p>
                  </a:txBody>
                  <a:tcPr>
                    <a:lnL>
                      <a:noFill/>
                    </a:lnL>
                    <a:lnR>
                      <a:noFill/>
                    </a:lnR>
                    <a:lnT>
                      <a:noFill/>
                    </a:lnT>
                    <a:lnB>
                      <a:noFill/>
                    </a:lnB>
                    <a:lnTlToBr w="12700" cmpd="sng">
                      <a:noFill/>
                      <a:prstDash val="solid"/>
                    </a:lnTlToBr>
                    <a:lnBlToTr w="12700" cmpd="sng">
                      <a:noFill/>
                      <a:prstDash val="solid"/>
                    </a:lnBlToTr>
                    <a:noFill/>
                  </a:tcPr>
                </a:tc>
                <a:tc>
                  <a:txBody>
                    <a:bodyPr/>
                    <a:lstStyle/>
                    <a:p>
                      <a:r>
                        <a:rPr lang="en-US" sz="1800" b="0" i="0" u="none" strike="noStrike" kern="1200" baseline="0" dirty="0">
                          <a:solidFill>
                            <a:schemeClr val="tx1"/>
                          </a:solidFill>
                          <a:latin typeface="+mn-lt"/>
                          <a:ea typeface="+mn-ea"/>
                          <a:cs typeface="+mn-cs"/>
                        </a:rPr>
                        <a:t>Excellent</a:t>
                      </a:r>
                      <a:endParaRPr lang="en-US" b="0" dirty="0"/>
                    </a:p>
                  </a:txBody>
                  <a:tcPr>
                    <a:lnL>
                      <a:noFill/>
                    </a:lnL>
                    <a:lnR>
                      <a:noFill/>
                    </a:lnR>
                    <a:lnT>
                      <a:noFill/>
                    </a:lnT>
                    <a:lnB>
                      <a:noFill/>
                    </a:lnB>
                    <a:lnTlToBr w="12700" cmpd="sng">
                      <a:noFill/>
                      <a:prstDash val="solid"/>
                    </a:lnTlToBr>
                    <a:lnBlToTr w="12700" cmpd="sng">
                      <a:noFill/>
                      <a:prstDash val="solid"/>
                    </a:lnBlToTr>
                    <a:noFill/>
                  </a:tcPr>
                </a:tc>
                <a:tc>
                  <a:txBody>
                    <a:bodyPr/>
                    <a:lstStyle/>
                    <a:p>
                      <a:r>
                        <a:rPr lang="en-US" sz="1800" b="0" i="0" u="none" strike="noStrike" kern="1200" baseline="0" dirty="0">
                          <a:solidFill>
                            <a:schemeClr val="tx1"/>
                          </a:solidFill>
                          <a:latin typeface="+mn-lt"/>
                          <a:ea typeface="+mn-ea"/>
                          <a:cs typeface="+mn-cs"/>
                        </a:rPr>
                        <a:t>Fair</a:t>
                      </a:r>
                      <a:endParaRPr lang="en-US" b="0" dirty="0"/>
                    </a:p>
                  </a:txBody>
                  <a:tcPr>
                    <a:lnL>
                      <a:noFill/>
                    </a:lnL>
                    <a:lnR>
                      <a:noFill/>
                    </a:lnR>
                    <a:lnT>
                      <a:noFill/>
                    </a:lnT>
                    <a:lnB>
                      <a:noFill/>
                    </a:lnB>
                    <a:lnTlToBr w="12700" cmpd="sng">
                      <a:noFill/>
                      <a:prstDash val="solid"/>
                    </a:lnTlToBr>
                    <a:lnBlToTr w="12700" cmpd="sng">
                      <a:noFill/>
                      <a:prstDash val="solid"/>
                    </a:lnBlToTr>
                    <a:noFill/>
                  </a:tcPr>
                </a:tc>
                <a:tc>
                  <a:txBody>
                    <a:bodyPr/>
                    <a:lstStyle/>
                    <a:p>
                      <a:r>
                        <a:rPr lang="en-US" sz="1800" b="0" i="0" u="none" strike="noStrike" kern="1200" baseline="0" dirty="0">
                          <a:solidFill>
                            <a:schemeClr val="tx1"/>
                          </a:solidFill>
                          <a:latin typeface="+mn-lt"/>
                          <a:ea typeface="+mn-ea"/>
                          <a:cs typeface="+mn-cs"/>
                        </a:rPr>
                        <a:t>Poor</a:t>
                      </a:r>
                      <a:endParaRPr lang="en-US" b="0" dirty="0"/>
                    </a:p>
                  </a:txBody>
                  <a:tcPr>
                    <a:lnL>
                      <a:noFill/>
                    </a:lnL>
                    <a:lnR>
                      <a:noFill/>
                    </a:lnR>
                    <a:lnT>
                      <a:noFill/>
                    </a:lnT>
                    <a:lnB>
                      <a:noFill/>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kern="1200" baseline="0" dirty="0">
                          <a:solidFill>
                            <a:schemeClr val="tx1"/>
                          </a:solidFill>
                          <a:latin typeface="+mn-lt"/>
                          <a:ea typeface="+mn-ea"/>
                          <a:cs typeface="+mn-cs"/>
                        </a:rPr>
                        <a:t>Fair</a:t>
                      </a:r>
                      <a:endParaRPr lang="en-US" b="0" dirty="0">
                        <a:solidFill>
                          <a:schemeClr val="bg1"/>
                        </a:solidFill>
                      </a:endParaRPr>
                    </a:p>
                  </a:txBody>
                  <a:tcPr>
                    <a:lnL>
                      <a:noFill/>
                    </a:lnL>
                    <a:lnR>
                      <a:noFill/>
                    </a:lnR>
                    <a:lnT>
                      <a:noFill/>
                    </a:lnT>
                    <a:lnB>
                      <a:noFill/>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370840">
                <a:tc>
                  <a:txBody>
                    <a:bodyPr/>
                    <a:lstStyle/>
                    <a:p>
                      <a:r>
                        <a:rPr lang="en-US" sz="1800" b="0" i="0" u="none" strike="noStrike" kern="1200" baseline="0" dirty="0">
                          <a:solidFill>
                            <a:schemeClr val="tx1"/>
                          </a:solidFill>
                          <a:latin typeface="+mn-lt"/>
                          <a:ea typeface="+mn-ea"/>
                          <a:cs typeface="+mn-cs"/>
                        </a:rPr>
                        <a:t>Control of sample</a:t>
                      </a:r>
                      <a:endParaRPr lang="en-US" b="0" dirty="0">
                        <a:solidFill>
                          <a:schemeClr val="bg1"/>
                        </a:solidFill>
                      </a:endParaRPr>
                    </a:p>
                  </a:txBody>
                  <a:tcPr>
                    <a:lnL>
                      <a:noFill/>
                    </a:lnL>
                    <a:lnR>
                      <a:noFill/>
                    </a:lnR>
                    <a:lnT>
                      <a:noFill/>
                    </a:lnT>
                    <a:lnB w="12700" cmpd="sng">
                      <a:noFill/>
                    </a:lnB>
                    <a:lnTlToBr w="12700" cmpd="sng">
                      <a:noFill/>
                      <a:prstDash val="solid"/>
                    </a:lnTlToBr>
                    <a:lnBlToTr w="12700" cmpd="sng">
                      <a:noFill/>
                      <a:prstDash val="solid"/>
                    </a:lnBlToTr>
                  </a:tcPr>
                </a:tc>
                <a:tc>
                  <a:txBody>
                    <a:bodyPr/>
                    <a:lstStyle/>
                    <a:p>
                      <a:r>
                        <a:rPr lang="en-US" sz="1800" b="0" i="0" u="none" strike="noStrike" kern="1200" baseline="0" dirty="0">
                          <a:solidFill>
                            <a:schemeClr val="tx1"/>
                          </a:solidFill>
                          <a:latin typeface="+mn-lt"/>
                          <a:ea typeface="+mn-ea"/>
                          <a:cs typeface="+mn-cs"/>
                        </a:rPr>
                        <a:t>Fair</a:t>
                      </a:r>
                      <a:endParaRPr lang="en-US" b="0" dirty="0"/>
                    </a:p>
                  </a:txBody>
                  <a:tcPr>
                    <a:lnL>
                      <a:noFill/>
                    </a:lnL>
                    <a:lnR>
                      <a:noFill/>
                    </a:lnR>
                    <a:lnT>
                      <a:noFill/>
                    </a:lnT>
                    <a:lnB w="12700" cmpd="sng">
                      <a:noFill/>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kern="1200" baseline="0" dirty="0">
                          <a:solidFill>
                            <a:schemeClr val="tx1"/>
                          </a:solidFill>
                          <a:latin typeface="+mn-lt"/>
                          <a:ea typeface="+mn-ea"/>
                          <a:cs typeface="+mn-cs"/>
                        </a:rPr>
                        <a:t>Excellent</a:t>
                      </a:r>
                      <a:endParaRPr lang="en-US" b="0" dirty="0">
                        <a:solidFill>
                          <a:schemeClr val="bg1"/>
                        </a:solidFill>
                      </a:endParaRPr>
                    </a:p>
                  </a:txBody>
                  <a:tcPr>
                    <a:lnL>
                      <a:noFill/>
                    </a:lnL>
                    <a:lnR>
                      <a:noFill/>
                    </a:lnR>
                    <a:lnT>
                      <a:noFill/>
                    </a:lnT>
                    <a:lnB w="12700" cmpd="sng">
                      <a:noFill/>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kern="1200" baseline="0" dirty="0">
                          <a:solidFill>
                            <a:schemeClr val="tx1"/>
                          </a:solidFill>
                          <a:latin typeface="+mn-lt"/>
                          <a:ea typeface="+mn-ea"/>
                          <a:cs typeface="+mn-cs"/>
                        </a:rPr>
                        <a:t>Good</a:t>
                      </a:r>
                      <a:endParaRPr lang="en-US" b="0" dirty="0">
                        <a:solidFill>
                          <a:schemeClr val="bg1"/>
                        </a:solidFill>
                      </a:endParaRPr>
                    </a:p>
                  </a:txBody>
                  <a:tcPr>
                    <a:lnL>
                      <a:noFill/>
                    </a:lnL>
                    <a:lnR>
                      <a:noFill/>
                    </a:lnR>
                    <a:lnT>
                      <a:noFill/>
                    </a:lnT>
                    <a:lnB w="12700" cmpd="sng">
                      <a:noFill/>
                    </a:lnB>
                    <a:lnTlToBr w="12700" cmpd="sng">
                      <a:noFill/>
                      <a:prstDash val="solid"/>
                    </a:lnTlToBr>
                    <a:lnBlToTr w="12700" cmpd="sng">
                      <a:noFill/>
                      <a:prstDash val="solid"/>
                    </a:lnBlToTr>
                  </a:tcPr>
                </a:tc>
                <a:tc>
                  <a:txBody>
                    <a:bodyPr/>
                    <a:lstStyle/>
                    <a:p>
                      <a:r>
                        <a:rPr lang="en-US" sz="1800" b="0" i="0" u="none" strike="noStrike" kern="1200" baseline="0" dirty="0">
                          <a:solidFill>
                            <a:schemeClr val="tx1"/>
                          </a:solidFill>
                          <a:latin typeface="+mn-lt"/>
                          <a:ea typeface="+mn-ea"/>
                          <a:cs typeface="+mn-cs"/>
                        </a:rPr>
                        <a:t>Excellent</a:t>
                      </a:r>
                      <a:endParaRPr lang="en-US" b="0" dirty="0">
                        <a:solidFill>
                          <a:schemeClr val="bg1"/>
                        </a:solidFill>
                      </a:endParaRPr>
                    </a:p>
                  </a:txBody>
                  <a:tcPr>
                    <a:lnL>
                      <a:noFill/>
                    </a:lnL>
                    <a:lnR>
                      <a:noFill/>
                    </a:lnR>
                    <a:lnT>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370840">
                <a:tc>
                  <a:txBody>
                    <a:bodyPr/>
                    <a:lstStyle/>
                    <a:p>
                      <a:r>
                        <a:rPr lang="en-US" sz="1800" b="0" i="0" u="none" strike="noStrike" kern="1200" baseline="0" dirty="0">
                          <a:solidFill>
                            <a:schemeClr val="tx1"/>
                          </a:solidFill>
                          <a:latin typeface="+mn-lt"/>
                          <a:ea typeface="+mn-ea"/>
                          <a:cs typeface="+mn-cs"/>
                        </a:rPr>
                        <a:t>Speed of data collection</a:t>
                      </a:r>
                      <a:endParaRPr lang="en-US" b="0" dirty="0">
                        <a:solidFill>
                          <a:schemeClr val="bg1"/>
                        </a:solidFill>
                      </a:endParaRPr>
                    </a:p>
                  </a:txBody>
                  <a:tcPr>
                    <a:lnL>
                      <a:noFill/>
                    </a:lnL>
                    <a:lnR>
                      <a:noFill/>
                    </a:lnR>
                    <a:lnT>
                      <a:noFill/>
                    </a:lnT>
                    <a:lnB w="12700" cmpd="sng">
                      <a:noFill/>
                    </a:lnB>
                    <a:lnTlToBr w="12700" cmpd="sng">
                      <a:noFill/>
                      <a:prstDash val="solid"/>
                    </a:lnTlToBr>
                    <a:lnBlToTr w="12700" cmpd="sng">
                      <a:noFill/>
                      <a:prstDash val="solid"/>
                    </a:lnBlToTr>
                    <a:noFill/>
                  </a:tcPr>
                </a:tc>
                <a:tc>
                  <a:txBody>
                    <a:bodyPr/>
                    <a:lstStyle/>
                    <a:p>
                      <a:r>
                        <a:rPr lang="en-US" sz="1800" b="0" i="0" u="none" strike="noStrike" kern="1200" baseline="0" dirty="0">
                          <a:solidFill>
                            <a:schemeClr val="tx1"/>
                          </a:solidFill>
                          <a:latin typeface="+mn-lt"/>
                          <a:ea typeface="+mn-ea"/>
                          <a:cs typeface="+mn-cs"/>
                        </a:rPr>
                        <a:t>Poor</a:t>
                      </a:r>
                      <a:endParaRPr lang="en-US" b="0" dirty="0"/>
                    </a:p>
                  </a:txBody>
                  <a:tcPr>
                    <a:lnL>
                      <a:noFill/>
                    </a:lnL>
                    <a:lnR>
                      <a:noFill/>
                    </a:lnR>
                    <a:lnT>
                      <a:noFill/>
                    </a:lnT>
                    <a:lnB w="12700" cmpd="sng">
                      <a:noFill/>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kern="1200" baseline="0" dirty="0">
                          <a:solidFill>
                            <a:schemeClr val="tx1"/>
                          </a:solidFill>
                          <a:latin typeface="+mn-lt"/>
                          <a:ea typeface="+mn-ea"/>
                          <a:cs typeface="+mn-cs"/>
                        </a:rPr>
                        <a:t>Excellent</a:t>
                      </a:r>
                      <a:endParaRPr lang="en-US" b="0" dirty="0">
                        <a:solidFill>
                          <a:schemeClr val="bg1"/>
                        </a:solidFill>
                      </a:endParaRPr>
                    </a:p>
                  </a:txBody>
                  <a:tcPr>
                    <a:lnL>
                      <a:noFill/>
                    </a:lnL>
                    <a:lnR>
                      <a:noFill/>
                    </a:lnR>
                    <a:lnT>
                      <a:noFill/>
                    </a:lnT>
                    <a:lnB w="12700" cmpd="sng">
                      <a:noFill/>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kern="1200" baseline="0" dirty="0">
                          <a:solidFill>
                            <a:schemeClr val="tx1"/>
                          </a:solidFill>
                          <a:latin typeface="+mn-lt"/>
                          <a:ea typeface="+mn-ea"/>
                          <a:cs typeface="+mn-cs"/>
                        </a:rPr>
                        <a:t>Good</a:t>
                      </a:r>
                      <a:endParaRPr lang="en-US" b="0" dirty="0">
                        <a:solidFill>
                          <a:schemeClr val="bg1"/>
                        </a:solidFill>
                      </a:endParaRPr>
                    </a:p>
                  </a:txBody>
                  <a:tcPr>
                    <a:lnL>
                      <a:noFill/>
                    </a:lnL>
                    <a:lnR>
                      <a:noFill/>
                    </a:lnR>
                    <a:lnT>
                      <a:noFill/>
                    </a:lnT>
                    <a:lnB w="12700" cmpd="sng">
                      <a:noFill/>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kern="1200" baseline="0" dirty="0">
                          <a:solidFill>
                            <a:schemeClr val="tx1"/>
                          </a:solidFill>
                          <a:latin typeface="+mn-lt"/>
                          <a:ea typeface="+mn-ea"/>
                          <a:cs typeface="+mn-cs"/>
                        </a:rPr>
                        <a:t>Excellent</a:t>
                      </a:r>
                      <a:endParaRPr lang="en-US" b="0" dirty="0">
                        <a:solidFill>
                          <a:schemeClr val="bg1"/>
                        </a:solidFill>
                      </a:endParaRPr>
                    </a:p>
                  </a:txBody>
                  <a:tcPr>
                    <a:lnL>
                      <a:noFill/>
                    </a:lnL>
                    <a:lnR>
                      <a:noFill/>
                    </a:lnR>
                    <a:lnT>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370840">
                <a:tc>
                  <a:txBody>
                    <a:bodyPr/>
                    <a:lstStyle/>
                    <a:p>
                      <a:r>
                        <a:rPr lang="en-US" sz="1800" b="0" i="0" u="none" strike="noStrike" kern="1200" baseline="0" dirty="0">
                          <a:solidFill>
                            <a:schemeClr val="tx1"/>
                          </a:solidFill>
                          <a:latin typeface="+mn-lt"/>
                          <a:ea typeface="+mn-ea"/>
                          <a:cs typeface="+mn-cs"/>
                        </a:rPr>
                        <a:t>Response rate</a:t>
                      </a:r>
                      <a:endParaRPr lang="en-US" b="0" dirty="0">
                        <a:solidFill>
                          <a:schemeClr val="bg1"/>
                        </a:solidFill>
                      </a:endParaRPr>
                    </a:p>
                  </a:txBody>
                  <a:tcPr>
                    <a:lnL>
                      <a:noFill/>
                    </a:lnL>
                    <a:lnR>
                      <a:noFill/>
                    </a:lnR>
                    <a:lnT>
                      <a:noFill/>
                    </a:lnT>
                    <a:lnB w="12700" cmpd="sng">
                      <a:noFill/>
                    </a:lnB>
                    <a:lnTlToBr w="12700" cmpd="sng">
                      <a:noFill/>
                      <a:prstDash val="solid"/>
                    </a:lnTlToBr>
                    <a:lnBlToTr w="12700" cmpd="sng">
                      <a:noFill/>
                      <a:prstDash val="solid"/>
                    </a:lnBlToTr>
                  </a:tcPr>
                </a:tc>
                <a:tc>
                  <a:txBody>
                    <a:bodyPr/>
                    <a:lstStyle/>
                    <a:p>
                      <a:r>
                        <a:rPr lang="en-US" sz="1800" b="0" i="0" u="none" strike="noStrike" kern="1200" baseline="0" dirty="0">
                          <a:solidFill>
                            <a:schemeClr val="tx1"/>
                          </a:solidFill>
                          <a:latin typeface="+mn-lt"/>
                          <a:ea typeface="+mn-ea"/>
                          <a:cs typeface="+mn-cs"/>
                        </a:rPr>
                        <a:t>Poor</a:t>
                      </a:r>
                      <a:endParaRPr lang="en-US" b="0" dirty="0"/>
                    </a:p>
                  </a:txBody>
                  <a:tcPr>
                    <a:lnL>
                      <a:noFill/>
                    </a:lnL>
                    <a:lnR>
                      <a:noFill/>
                    </a:lnR>
                    <a:lnT>
                      <a:noFill/>
                    </a:lnT>
                    <a:lnB w="12700" cmpd="sng">
                      <a:noFill/>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kern="1200" baseline="0" dirty="0">
                          <a:solidFill>
                            <a:schemeClr val="tx1"/>
                          </a:solidFill>
                          <a:latin typeface="+mn-lt"/>
                          <a:ea typeface="+mn-ea"/>
                          <a:cs typeface="+mn-cs"/>
                        </a:rPr>
                        <a:t>Poor</a:t>
                      </a:r>
                      <a:endParaRPr lang="en-US" b="0" dirty="0">
                        <a:solidFill>
                          <a:schemeClr val="bg1"/>
                        </a:solidFill>
                      </a:endParaRPr>
                    </a:p>
                  </a:txBody>
                  <a:tcPr>
                    <a:lnL>
                      <a:noFill/>
                    </a:lnL>
                    <a:lnR>
                      <a:noFill/>
                    </a:lnR>
                    <a:lnT>
                      <a:noFill/>
                    </a:lnT>
                    <a:lnB w="12700" cmpd="sng">
                      <a:noFill/>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kern="1200" baseline="0" dirty="0">
                          <a:solidFill>
                            <a:schemeClr val="tx1"/>
                          </a:solidFill>
                          <a:latin typeface="+mn-lt"/>
                          <a:ea typeface="+mn-ea"/>
                          <a:cs typeface="+mn-cs"/>
                        </a:rPr>
                        <a:t>Good</a:t>
                      </a:r>
                      <a:endParaRPr lang="en-US" b="0" dirty="0">
                        <a:solidFill>
                          <a:schemeClr val="bg1"/>
                        </a:solidFill>
                      </a:endParaRPr>
                    </a:p>
                  </a:txBody>
                  <a:tcPr>
                    <a:lnL>
                      <a:noFill/>
                    </a:lnL>
                    <a:lnR>
                      <a:noFill/>
                    </a:lnR>
                    <a:lnT>
                      <a:noFill/>
                    </a:lnT>
                    <a:lnB w="12700" cmpd="sng">
                      <a:noFill/>
                    </a:lnB>
                    <a:lnTlToBr w="12700" cmpd="sng">
                      <a:noFill/>
                      <a:prstDash val="solid"/>
                    </a:lnTlToBr>
                    <a:lnBlToTr w="12700" cmpd="sng">
                      <a:noFill/>
                      <a:prstDash val="solid"/>
                    </a:lnBlToTr>
                  </a:tcPr>
                </a:tc>
                <a:tc>
                  <a:txBody>
                    <a:bodyPr/>
                    <a:lstStyle/>
                    <a:p>
                      <a:r>
                        <a:rPr lang="en-US" b="0" dirty="0">
                          <a:solidFill>
                            <a:schemeClr val="bg1"/>
                          </a:solidFill>
                        </a:rPr>
                        <a:t>blank</a:t>
                      </a:r>
                    </a:p>
                  </a:txBody>
                  <a:tcPr>
                    <a:lnL>
                      <a:noFill/>
                    </a:lnL>
                    <a:lnR>
                      <a:noFill/>
                    </a:lnR>
                    <a:lnT>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6"/>
                  </a:ext>
                </a:extLst>
              </a:tr>
              <a:tr h="370840">
                <a:tc>
                  <a:txBody>
                    <a:bodyPr/>
                    <a:lstStyle/>
                    <a:p>
                      <a:r>
                        <a:rPr lang="en-US" sz="1800" b="0" i="0" u="none" strike="noStrike" kern="1200" baseline="0" dirty="0">
                          <a:solidFill>
                            <a:schemeClr val="tx1"/>
                          </a:solidFill>
                          <a:latin typeface="+mn-lt"/>
                          <a:ea typeface="+mn-ea"/>
                          <a:cs typeface="+mn-cs"/>
                        </a:rPr>
                        <a:t>Cost</a:t>
                      </a:r>
                      <a:endParaRPr lang="en-US" b="0" dirty="0">
                        <a:solidFill>
                          <a:schemeClr val="bg1"/>
                        </a:solidFill>
                      </a:endParaRPr>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sz="1800" b="0" i="0" u="none" strike="noStrike" kern="1200" baseline="0" dirty="0">
                          <a:solidFill>
                            <a:schemeClr val="tx1"/>
                          </a:solidFill>
                          <a:latin typeface="+mn-lt"/>
                          <a:ea typeface="+mn-ea"/>
                          <a:cs typeface="+mn-cs"/>
                        </a:rPr>
                        <a:t>Good</a:t>
                      </a:r>
                      <a:endParaRPr lang="en-US" b="0" dirty="0">
                        <a:solidFill>
                          <a:schemeClr val="tx1"/>
                        </a:solidFill>
                      </a:endParaRPr>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dirty="0">
                          <a:solidFill>
                            <a:schemeClr val="tx1"/>
                          </a:solidFill>
                        </a:rPr>
                        <a:t>Fair</a:t>
                      </a:r>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kern="1200" baseline="0" dirty="0">
                          <a:solidFill>
                            <a:schemeClr val="tx1"/>
                          </a:solidFill>
                          <a:latin typeface="+mn-lt"/>
                          <a:ea typeface="+mn-ea"/>
                          <a:cs typeface="+mn-cs"/>
                        </a:rPr>
                        <a:t>Poor</a:t>
                      </a:r>
                      <a:endParaRPr lang="en-US" b="0" dirty="0">
                        <a:solidFill>
                          <a:schemeClr val="bg1"/>
                        </a:solidFill>
                      </a:endParaRPr>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sz="1800" b="0" i="0" u="none" strike="noStrike" kern="1200" baseline="0" dirty="0">
                          <a:solidFill>
                            <a:schemeClr val="tx1"/>
                          </a:solidFill>
                          <a:latin typeface="+mn-lt"/>
                          <a:ea typeface="+mn-ea"/>
                          <a:cs typeface="+mn-cs"/>
                        </a:rPr>
                        <a:t>Excellent</a:t>
                      </a:r>
                      <a:endParaRPr lang="en-US" b="0" dirty="0">
                        <a:solidFill>
                          <a:schemeClr val="bg1"/>
                        </a:solidFill>
                      </a:endParaRPr>
                    </a:p>
                  </a:txBody>
                  <a:tcPr>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7"/>
                  </a:ext>
                </a:extLst>
              </a:tr>
            </a:tbl>
          </a:graphicData>
        </a:graphic>
      </p:graphicFrame>
      <p:sp>
        <p:nvSpPr>
          <p:cNvPr id="3" name="Content Placeholder 2"/>
          <p:cNvSpPr>
            <a:spLocks noGrp="1"/>
          </p:cNvSpPr>
          <p:nvPr>
            <p:ph idx="1"/>
          </p:nvPr>
        </p:nvSpPr>
        <p:spPr>
          <a:xfrm>
            <a:off x="550334" y="5376333"/>
            <a:ext cx="8077200" cy="491068"/>
          </a:xfrm>
        </p:spPr>
        <p:txBody>
          <a:bodyPr/>
          <a:lstStyle/>
          <a:p>
            <a:pPr marL="0" indent="0">
              <a:buNone/>
            </a:pPr>
            <a:r>
              <a:rPr lang="en-US" sz="1300" i="1" dirty="0"/>
              <a:t>Source: </a:t>
            </a:r>
            <a:r>
              <a:rPr lang="en-US" sz="1300" dirty="0"/>
              <a:t>Based on Donald S. Tull and Del I. Hawkins, </a:t>
            </a:r>
            <a:r>
              <a:rPr lang="en-US" sz="1300" i="1" dirty="0"/>
              <a:t>Marketing Research: Measurement and Method, </a:t>
            </a:r>
            <a:r>
              <a:rPr lang="en-US" sz="1300" dirty="0"/>
              <a:t>7th ed.</a:t>
            </a:r>
          </a:p>
          <a:p>
            <a:pPr marL="0" indent="0">
              <a:spcBef>
                <a:spcPts val="600"/>
              </a:spcBef>
              <a:buNone/>
            </a:pPr>
            <a:r>
              <a:rPr lang="en-US" sz="1300" dirty="0"/>
              <a:t>(New York: Macmillan Publishing Company, 1993). Adapted with permission of the authors.</a:t>
            </a:r>
            <a:endParaRPr lang="en-IN" sz="1300" dirty="0"/>
          </a:p>
        </p:txBody>
      </p:sp>
    </p:spTree>
    <p:extLst>
      <p:ext uri="{BB962C8B-B14F-4D97-AF65-F5344CB8AC3E}">
        <p14:creationId xmlns:p14="http://schemas.microsoft.com/office/powerpoint/2010/main" val="19030391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Online Marketing Research</a:t>
            </a:r>
            <a:endParaRPr lang="en-US" sz="2000" b="0" dirty="0">
              <a:latin typeface="+mj-lt"/>
            </a:endParaRPr>
          </a:p>
        </p:txBody>
      </p:sp>
      <p:sp>
        <p:nvSpPr>
          <p:cNvPr id="3" name="Content Placeholder 2"/>
          <p:cNvSpPr>
            <a:spLocks noGrp="1"/>
          </p:cNvSpPr>
          <p:nvPr>
            <p:ph idx="1"/>
          </p:nvPr>
        </p:nvSpPr>
        <p:spPr>
          <a:xfrm>
            <a:off x="457200" y="1524000"/>
            <a:ext cx="8229600" cy="4876800"/>
          </a:xfrm>
        </p:spPr>
        <p:txBody>
          <a:bodyPr/>
          <a:lstStyle/>
          <a:p>
            <a:r>
              <a:rPr lang="en-US" altLang="en-US" sz="2600" dirty="0">
                <a:solidFill>
                  <a:srgbClr val="000000"/>
                </a:solidFill>
              </a:rPr>
              <a:t>Data is collected through</a:t>
            </a:r>
          </a:p>
          <a:p>
            <a:pPr lvl="1"/>
            <a:r>
              <a:rPr lang="fr-FR" altLang="en-US" sz="2400" dirty="0">
                <a:solidFill>
                  <a:srgbClr val="000000"/>
                </a:solidFill>
              </a:rPr>
              <a:t>Internet surveys</a:t>
            </a:r>
          </a:p>
          <a:p>
            <a:pPr lvl="1"/>
            <a:r>
              <a:rPr lang="fr-FR" altLang="en-US" sz="2400" dirty="0">
                <a:solidFill>
                  <a:srgbClr val="000000"/>
                </a:solidFill>
              </a:rPr>
              <a:t>Online focus groups</a:t>
            </a:r>
          </a:p>
          <a:p>
            <a:pPr lvl="1"/>
            <a:r>
              <a:rPr lang="en-US" altLang="en-US" sz="2400" dirty="0">
                <a:solidFill>
                  <a:srgbClr val="000000"/>
                </a:solidFill>
              </a:rPr>
              <a:t>Web-based experiments</a:t>
            </a:r>
          </a:p>
          <a:p>
            <a:pPr lvl="1"/>
            <a:r>
              <a:rPr lang="en-US" altLang="en-US" sz="2400" dirty="0">
                <a:solidFill>
                  <a:srgbClr val="000000"/>
                </a:solidFill>
              </a:rPr>
              <a:t>Tracking consumers’ online behavior</a:t>
            </a:r>
          </a:p>
        </p:txBody>
      </p:sp>
    </p:spTree>
    <p:extLst>
      <p:ext uri="{BB962C8B-B14F-4D97-AF65-F5344CB8AC3E}">
        <p14:creationId xmlns:p14="http://schemas.microsoft.com/office/powerpoint/2010/main" val="13984115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Online Behavioral and Social Tracking and Targeting</a:t>
            </a:r>
            <a:endParaRPr lang="en-US" sz="2000" b="0" dirty="0">
              <a:latin typeface="+mj-lt"/>
            </a:endParaRPr>
          </a:p>
        </p:txBody>
      </p:sp>
      <p:sp>
        <p:nvSpPr>
          <p:cNvPr id="3" name="Content Placeholder 2"/>
          <p:cNvSpPr>
            <a:spLocks noGrp="1"/>
          </p:cNvSpPr>
          <p:nvPr>
            <p:ph idx="1"/>
          </p:nvPr>
        </p:nvSpPr>
        <p:spPr>
          <a:xfrm>
            <a:off x="457200" y="1524000"/>
            <a:ext cx="8229600" cy="4876800"/>
          </a:xfrm>
        </p:spPr>
        <p:txBody>
          <a:bodyPr/>
          <a:lstStyle/>
          <a:p>
            <a:pPr marL="0" lvl="0" indent="0">
              <a:buNone/>
            </a:pPr>
            <a:r>
              <a:rPr lang="en-US" sz="2800" b="1" dirty="0">
                <a:solidFill>
                  <a:srgbClr val="000000"/>
                </a:solidFill>
              </a:rPr>
              <a:t>Online listening </a:t>
            </a:r>
          </a:p>
          <a:p>
            <a:pPr>
              <a:spcBef>
                <a:spcPts val="700"/>
              </a:spcBef>
            </a:pPr>
            <a:r>
              <a:rPr lang="en-US" sz="2400" dirty="0">
                <a:solidFill>
                  <a:srgbClr val="000000"/>
                </a:solidFill>
              </a:rPr>
              <a:t>Provides valuable insights into what consumers are saying or feeling about a brand</a:t>
            </a:r>
          </a:p>
          <a:p>
            <a:pPr marL="0" lvl="0" indent="0">
              <a:buNone/>
            </a:pPr>
            <a:r>
              <a:rPr lang="en-US" sz="2800" b="1" dirty="0">
                <a:solidFill>
                  <a:srgbClr val="000000"/>
                </a:solidFill>
              </a:rPr>
              <a:t>Behavioral targeting</a:t>
            </a:r>
          </a:p>
          <a:p>
            <a:pPr>
              <a:spcBef>
                <a:spcPts val="700"/>
              </a:spcBef>
            </a:pPr>
            <a:r>
              <a:rPr lang="en-US" sz="2400" dirty="0">
                <a:solidFill>
                  <a:srgbClr val="000000"/>
                </a:solidFill>
              </a:rPr>
              <a:t>Uses online consumer tracking data to target advertisements and marketing offers to specific consumers</a:t>
            </a:r>
            <a:endParaRPr lang="en-US" sz="2400" dirty="0"/>
          </a:p>
          <a:p>
            <a:pPr marL="0" lvl="0" indent="0">
              <a:buNone/>
            </a:pPr>
            <a:r>
              <a:rPr lang="en-US" sz="2800" b="1" dirty="0">
                <a:solidFill>
                  <a:srgbClr val="000000"/>
                </a:solidFill>
              </a:rPr>
              <a:t>Social targeting </a:t>
            </a:r>
          </a:p>
          <a:p>
            <a:pPr>
              <a:spcBef>
                <a:spcPts val="700"/>
              </a:spcBef>
            </a:pPr>
            <a:r>
              <a:rPr lang="en-US" sz="2400" dirty="0">
                <a:solidFill>
                  <a:srgbClr val="000000"/>
                </a:solidFill>
              </a:rPr>
              <a:t>Mines individual online social connections and conversations from social networking sites</a:t>
            </a:r>
            <a:endParaRPr lang="en-US" sz="2400" dirty="0"/>
          </a:p>
        </p:txBody>
      </p:sp>
    </p:spTree>
    <p:extLst>
      <p:ext uri="{BB962C8B-B14F-4D97-AF65-F5344CB8AC3E}">
        <p14:creationId xmlns:p14="http://schemas.microsoft.com/office/powerpoint/2010/main" val="16485656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Sampling Plan</a:t>
            </a:r>
            <a:endParaRPr lang="en-US" sz="2000" b="0" dirty="0">
              <a:latin typeface="+mj-lt"/>
            </a:endParaRPr>
          </a:p>
        </p:txBody>
      </p:sp>
      <p:sp>
        <p:nvSpPr>
          <p:cNvPr id="3" name="Content Placeholder 2"/>
          <p:cNvSpPr>
            <a:spLocks noGrp="1"/>
          </p:cNvSpPr>
          <p:nvPr>
            <p:ph idx="1"/>
          </p:nvPr>
        </p:nvSpPr>
        <p:spPr>
          <a:xfrm>
            <a:off x="457200" y="1524000"/>
            <a:ext cx="8229600" cy="4876800"/>
          </a:xfrm>
        </p:spPr>
        <p:txBody>
          <a:bodyPr/>
          <a:lstStyle/>
          <a:p>
            <a:r>
              <a:rPr lang="en-US" altLang="en-US" sz="2600" dirty="0">
                <a:solidFill>
                  <a:srgbClr val="000000"/>
                </a:solidFill>
              </a:rPr>
              <a:t>A</a:t>
            </a:r>
            <a:r>
              <a:rPr lang="en-US" altLang="en-US" sz="2600" b="1" dirty="0">
                <a:solidFill>
                  <a:srgbClr val="000000"/>
                </a:solidFill>
              </a:rPr>
              <a:t> sample </a:t>
            </a:r>
            <a:r>
              <a:rPr lang="en-US" altLang="en-US" sz="2600" dirty="0">
                <a:solidFill>
                  <a:srgbClr val="000000"/>
                </a:solidFill>
              </a:rPr>
              <a:t>is a</a:t>
            </a:r>
            <a:r>
              <a:rPr lang="en-US" altLang="en-US" sz="2600" b="1" dirty="0">
                <a:solidFill>
                  <a:srgbClr val="000000"/>
                </a:solidFill>
              </a:rPr>
              <a:t> </a:t>
            </a:r>
            <a:r>
              <a:rPr lang="en-US" altLang="en-US" sz="2600" dirty="0">
                <a:solidFill>
                  <a:srgbClr val="000000"/>
                </a:solidFill>
              </a:rPr>
              <a:t>segment of the population selected to represent the population as a whole.</a:t>
            </a:r>
          </a:p>
          <a:p>
            <a:r>
              <a:rPr lang="en-US" altLang="en-US" sz="2600" dirty="0">
                <a:solidFill>
                  <a:srgbClr val="000000"/>
                </a:solidFill>
              </a:rPr>
              <a:t>Decisions required for sampling design:</a:t>
            </a:r>
          </a:p>
          <a:p>
            <a:pPr lvl="1"/>
            <a:r>
              <a:rPr lang="en-US" altLang="en-US" sz="2400" dirty="0">
                <a:solidFill>
                  <a:srgbClr val="000000"/>
                </a:solidFill>
              </a:rPr>
              <a:t>Sampling unit - People to be studied</a:t>
            </a:r>
          </a:p>
          <a:p>
            <a:pPr lvl="1"/>
            <a:r>
              <a:rPr lang="en-US" altLang="en-US" sz="2400" dirty="0">
                <a:solidFill>
                  <a:srgbClr val="000000"/>
                </a:solidFill>
              </a:rPr>
              <a:t>Sample size - Number of people to be studied</a:t>
            </a:r>
          </a:p>
          <a:p>
            <a:pPr lvl="1"/>
            <a:r>
              <a:rPr lang="en-US" altLang="en-US" sz="2400" dirty="0">
                <a:solidFill>
                  <a:srgbClr val="000000"/>
                </a:solidFill>
              </a:rPr>
              <a:t>Sampling procedure - Method of choosing the people to be studied</a:t>
            </a:r>
          </a:p>
        </p:txBody>
      </p:sp>
    </p:spTree>
    <p:extLst>
      <p:ext uri="{BB962C8B-B14F-4D97-AF65-F5344CB8AC3E}">
        <p14:creationId xmlns:p14="http://schemas.microsoft.com/office/powerpoint/2010/main" val="15934421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Types of Samples</a:t>
            </a:r>
            <a:endParaRPr lang="en-US" sz="2000" b="0" dirty="0">
              <a:latin typeface="+mj-lt"/>
            </a:endParaRPr>
          </a:p>
        </p:txBody>
      </p:sp>
      <p:sp>
        <p:nvSpPr>
          <p:cNvPr id="3" name="Content Placeholder 2"/>
          <p:cNvSpPr>
            <a:spLocks noGrp="1"/>
          </p:cNvSpPr>
          <p:nvPr>
            <p:ph idx="1"/>
          </p:nvPr>
        </p:nvSpPr>
        <p:spPr>
          <a:xfrm>
            <a:off x="457200" y="1524000"/>
            <a:ext cx="8229600" cy="4876800"/>
          </a:xfrm>
        </p:spPr>
        <p:txBody>
          <a:bodyPr/>
          <a:lstStyle/>
          <a:p>
            <a:r>
              <a:rPr lang="en-US" altLang="en-US" sz="2600" dirty="0">
                <a:solidFill>
                  <a:srgbClr val="000000"/>
                </a:solidFill>
              </a:rPr>
              <a:t>Probability samples:</a:t>
            </a:r>
          </a:p>
          <a:p>
            <a:pPr lvl="1"/>
            <a:r>
              <a:rPr lang="en-US" altLang="en-US" sz="2400" dirty="0">
                <a:solidFill>
                  <a:srgbClr val="000000"/>
                </a:solidFill>
              </a:rPr>
              <a:t>Simple random sample</a:t>
            </a:r>
          </a:p>
          <a:p>
            <a:pPr lvl="1"/>
            <a:r>
              <a:rPr lang="en-US" altLang="en-US" sz="2400" dirty="0">
                <a:solidFill>
                  <a:srgbClr val="000000"/>
                </a:solidFill>
              </a:rPr>
              <a:t>Stratified random sample</a:t>
            </a:r>
          </a:p>
          <a:p>
            <a:pPr lvl="1"/>
            <a:r>
              <a:rPr lang="en-US" altLang="en-US" sz="2400" dirty="0">
                <a:solidFill>
                  <a:srgbClr val="000000"/>
                </a:solidFill>
              </a:rPr>
              <a:t>Cluster (area) sample</a:t>
            </a:r>
          </a:p>
          <a:p>
            <a:r>
              <a:rPr lang="en-US" altLang="en-US" sz="2600" dirty="0">
                <a:solidFill>
                  <a:srgbClr val="000000"/>
                </a:solidFill>
              </a:rPr>
              <a:t>Nonprobability samples:</a:t>
            </a:r>
          </a:p>
          <a:p>
            <a:pPr lvl="1"/>
            <a:r>
              <a:rPr lang="en-US" altLang="en-US" sz="2400" dirty="0">
                <a:solidFill>
                  <a:srgbClr val="000000"/>
                </a:solidFill>
              </a:rPr>
              <a:t>Convenience sample</a:t>
            </a:r>
          </a:p>
          <a:p>
            <a:pPr lvl="1"/>
            <a:r>
              <a:rPr lang="en-US" altLang="en-US" sz="2400" dirty="0">
                <a:solidFill>
                  <a:srgbClr val="000000"/>
                </a:solidFill>
              </a:rPr>
              <a:t>Judgment sample</a:t>
            </a:r>
          </a:p>
          <a:p>
            <a:pPr lvl="1"/>
            <a:r>
              <a:rPr lang="en-US" altLang="en-US" sz="2400" dirty="0">
                <a:solidFill>
                  <a:srgbClr val="000000"/>
                </a:solidFill>
              </a:rPr>
              <a:t>Quota sample</a:t>
            </a:r>
          </a:p>
        </p:txBody>
      </p:sp>
    </p:spTree>
    <p:extLst>
      <p:ext uri="{BB962C8B-B14F-4D97-AF65-F5344CB8AC3E}">
        <p14:creationId xmlns:p14="http://schemas.microsoft.com/office/powerpoint/2010/main" val="24888776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Research Instruments </a:t>
            </a:r>
            <a:r>
              <a:rPr lang="en-US" altLang="en-US" sz="2000" b="0" dirty="0">
                <a:latin typeface="+mj-lt"/>
              </a:rPr>
              <a:t>(1 of 2)</a:t>
            </a:r>
            <a:endParaRPr lang="en-US" sz="2000" b="0" dirty="0">
              <a:latin typeface="+mj-lt"/>
            </a:endParaRPr>
          </a:p>
        </p:txBody>
      </p:sp>
      <p:sp>
        <p:nvSpPr>
          <p:cNvPr id="3" name="Content Placeholder 2"/>
          <p:cNvSpPr>
            <a:spLocks noGrp="1"/>
          </p:cNvSpPr>
          <p:nvPr>
            <p:ph idx="1"/>
          </p:nvPr>
        </p:nvSpPr>
        <p:spPr>
          <a:xfrm>
            <a:off x="457200" y="1524000"/>
            <a:ext cx="8229600" cy="4876800"/>
          </a:xfrm>
        </p:spPr>
        <p:txBody>
          <a:bodyPr/>
          <a:lstStyle/>
          <a:p>
            <a:r>
              <a:rPr lang="en-US" altLang="en-US" sz="2600" dirty="0">
                <a:solidFill>
                  <a:srgbClr val="000000"/>
                </a:solidFill>
              </a:rPr>
              <a:t>Questionnaires can be administered in person, by phone, by e-mail, or online.</a:t>
            </a:r>
          </a:p>
          <a:p>
            <a:pPr lvl="1">
              <a:lnSpc>
                <a:spcPct val="85000"/>
              </a:lnSpc>
            </a:pPr>
            <a:r>
              <a:rPr lang="en-US" altLang="en-US" sz="2400" dirty="0">
                <a:solidFill>
                  <a:srgbClr val="000000"/>
                </a:solidFill>
              </a:rPr>
              <a:t>Closed-ended questions</a:t>
            </a:r>
          </a:p>
          <a:p>
            <a:pPr lvl="1"/>
            <a:r>
              <a:rPr lang="en-US" altLang="en-US" sz="2400" dirty="0">
                <a:solidFill>
                  <a:srgbClr val="000000"/>
                </a:solidFill>
              </a:rPr>
              <a:t>Open-ended questions</a:t>
            </a:r>
          </a:p>
          <a:p>
            <a:r>
              <a:rPr lang="en-US" altLang="en-US" sz="2600" dirty="0">
                <a:solidFill>
                  <a:srgbClr val="000000"/>
                </a:solidFill>
              </a:rPr>
              <a:t>Mechanical instruments include</a:t>
            </a:r>
          </a:p>
          <a:p>
            <a:pPr lvl="1">
              <a:lnSpc>
                <a:spcPct val="85000"/>
              </a:lnSpc>
            </a:pPr>
            <a:r>
              <a:rPr lang="en-US" altLang="en-US" sz="2400" dirty="0">
                <a:solidFill>
                  <a:srgbClr val="000000"/>
                </a:solidFill>
              </a:rPr>
              <a:t>People meters</a:t>
            </a:r>
          </a:p>
          <a:p>
            <a:pPr lvl="1">
              <a:lnSpc>
                <a:spcPct val="85000"/>
              </a:lnSpc>
            </a:pPr>
            <a:r>
              <a:rPr lang="en-US" altLang="en-US" sz="2400" dirty="0">
                <a:solidFill>
                  <a:srgbClr val="000000"/>
                </a:solidFill>
              </a:rPr>
              <a:t>Checkout scanners</a:t>
            </a:r>
          </a:p>
          <a:p>
            <a:pPr lvl="1">
              <a:lnSpc>
                <a:spcPct val="85000"/>
              </a:lnSpc>
            </a:pPr>
            <a:r>
              <a:rPr lang="en-US" altLang="en-US" sz="2400" dirty="0">
                <a:solidFill>
                  <a:srgbClr val="000000"/>
                </a:solidFill>
              </a:rPr>
              <a:t>Neuromarketing</a:t>
            </a:r>
          </a:p>
        </p:txBody>
      </p:sp>
    </p:spTree>
    <p:extLst>
      <p:ext uri="{BB962C8B-B14F-4D97-AF65-F5344CB8AC3E}">
        <p14:creationId xmlns:p14="http://schemas.microsoft.com/office/powerpoint/2010/main" val="12935791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Research Instruments </a:t>
            </a:r>
            <a:r>
              <a:rPr lang="en-US" altLang="en-US" sz="2000" b="0" dirty="0">
                <a:latin typeface="+mj-lt"/>
              </a:rPr>
              <a:t>(2 of 2)</a:t>
            </a:r>
            <a:endParaRPr lang="en-US" sz="2000" b="0" dirty="0">
              <a:latin typeface="+mj-lt"/>
            </a:endParaRPr>
          </a:p>
        </p:txBody>
      </p:sp>
      <p:sp>
        <p:nvSpPr>
          <p:cNvPr id="3" name="Content Placeholder 2"/>
          <p:cNvSpPr>
            <a:spLocks noGrp="1"/>
          </p:cNvSpPr>
          <p:nvPr>
            <p:ph idx="1"/>
          </p:nvPr>
        </p:nvSpPr>
        <p:spPr>
          <a:xfrm>
            <a:off x="457200" y="1524000"/>
            <a:ext cx="3352800" cy="4876800"/>
          </a:xfrm>
        </p:spPr>
        <p:txBody>
          <a:bodyPr/>
          <a:lstStyle/>
          <a:p>
            <a:pPr marL="0" indent="0">
              <a:buNone/>
            </a:pPr>
            <a:r>
              <a:rPr lang="en-US" sz="2600" dirty="0"/>
              <a:t>Supermarket “smart shelves” track shopper demographics and purchases.</a:t>
            </a:r>
            <a:endParaRPr lang="en-US" altLang="en-US" sz="2600" dirty="0"/>
          </a:p>
        </p:txBody>
      </p:sp>
      <p:pic>
        <p:nvPicPr>
          <p:cNvPr id="4" name="Picture 3" descr="A shopper is passing by a grocery store display of crackers."/>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44983" y="1656964"/>
            <a:ext cx="4744387" cy="3372236"/>
          </a:xfrm>
          <a:prstGeom prst="rect">
            <a:avLst/>
          </a:prstGeom>
        </p:spPr>
      </p:pic>
    </p:spTree>
    <p:extLst>
      <p:ext uri="{BB962C8B-B14F-4D97-AF65-F5344CB8AC3E}">
        <p14:creationId xmlns:p14="http://schemas.microsoft.com/office/powerpoint/2010/main" val="12528904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Implementing the Research Plan</a:t>
            </a:r>
            <a:endParaRPr lang="en-US" sz="2000" b="0" dirty="0">
              <a:latin typeface="+mj-lt"/>
            </a:endParaRPr>
          </a:p>
        </p:txBody>
      </p:sp>
      <p:sp>
        <p:nvSpPr>
          <p:cNvPr id="3" name="Content Placeholder 2"/>
          <p:cNvSpPr>
            <a:spLocks noGrp="1"/>
          </p:cNvSpPr>
          <p:nvPr>
            <p:ph idx="1"/>
          </p:nvPr>
        </p:nvSpPr>
        <p:spPr>
          <a:xfrm>
            <a:off x="457200" y="1524000"/>
            <a:ext cx="8229600" cy="4953000"/>
          </a:xfrm>
        </p:spPr>
        <p:txBody>
          <a:bodyPr/>
          <a:lstStyle/>
          <a:p>
            <a:pPr marL="0" lvl="0" indent="0">
              <a:buNone/>
            </a:pPr>
            <a:r>
              <a:rPr lang="en-US" sz="2600" b="1" dirty="0">
                <a:solidFill>
                  <a:srgbClr val="000000"/>
                </a:solidFill>
              </a:rPr>
              <a:t>Data collection</a:t>
            </a:r>
          </a:p>
          <a:p>
            <a:pPr>
              <a:spcBef>
                <a:spcPts val="700"/>
              </a:spcBef>
            </a:pPr>
            <a:r>
              <a:rPr lang="en-US" sz="2400" dirty="0">
                <a:solidFill>
                  <a:srgbClr val="000000"/>
                </a:solidFill>
              </a:rPr>
              <a:t>Researchers should guard against various problems.</a:t>
            </a:r>
            <a:endParaRPr lang="en-US" sz="2400" dirty="0"/>
          </a:p>
          <a:p>
            <a:pPr lvl="1"/>
            <a:r>
              <a:rPr lang="en-US" sz="2200" dirty="0">
                <a:ea typeface="MS PGothic" panose="020B0600070205080204" pitchFamily="34" charset="-128"/>
                <a:cs typeface="ＭＳ Ｐゴシック" charset="0"/>
              </a:rPr>
              <a:t>Techniques and technologies</a:t>
            </a:r>
            <a:endParaRPr lang="en-US" sz="2200" dirty="0">
              <a:solidFill>
                <a:srgbClr val="000000"/>
              </a:solidFill>
            </a:endParaRPr>
          </a:p>
          <a:p>
            <a:pPr lvl="1"/>
            <a:r>
              <a:rPr lang="en-US" sz="2200" dirty="0">
                <a:ea typeface="MS PGothic" panose="020B0600070205080204" pitchFamily="34" charset="-128"/>
                <a:cs typeface="ＭＳ Ｐゴシック" charset="0"/>
              </a:rPr>
              <a:t>Data quality</a:t>
            </a:r>
            <a:endParaRPr lang="en-US" sz="2200" dirty="0">
              <a:solidFill>
                <a:srgbClr val="000000"/>
              </a:solidFill>
            </a:endParaRPr>
          </a:p>
          <a:p>
            <a:pPr lvl="1"/>
            <a:r>
              <a:rPr lang="en-US" sz="2200" dirty="0">
                <a:ea typeface="MS PGothic" panose="020B0600070205080204" pitchFamily="34" charset="-128"/>
                <a:cs typeface="ＭＳ Ｐゴシック" charset="0"/>
              </a:rPr>
              <a:t>Timeliness</a:t>
            </a:r>
            <a:endParaRPr lang="en-US" sz="2200" dirty="0"/>
          </a:p>
          <a:p>
            <a:pPr marL="0" indent="0">
              <a:spcBef>
                <a:spcPts val="700"/>
              </a:spcBef>
              <a:buNone/>
            </a:pPr>
            <a:r>
              <a:rPr lang="en-US" sz="2600" b="1" dirty="0"/>
              <a:t>Processing the data</a:t>
            </a:r>
          </a:p>
          <a:p>
            <a:pPr lvl="0">
              <a:spcBef>
                <a:spcPts val="700"/>
              </a:spcBef>
            </a:pPr>
            <a:r>
              <a:rPr lang="en-US" sz="2400" dirty="0"/>
              <a:t>Check for accuracy</a:t>
            </a:r>
          </a:p>
          <a:p>
            <a:pPr lvl="0">
              <a:spcBef>
                <a:spcPts val="700"/>
              </a:spcBef>
            </a:pPr>
            <a:r>
              <a:rPr lang="en-US" sz="2400" dirty="0"/>
              <a:t>Code for analysis</a:t>
            </a:r>
          </a:p>
          <a:p>
            <a:pPr marL="0" indent="0">
              <a:spcBef>
                <a:spcPts val="700"/>
              </a:spcBef>
              <a:buNone/>
            </a:pPr>
            <a:r>
              <a:rPr lang="en-US" sz="2600" b="1" dirty="0"/>
              <a:t>Analyzing the data</a:t>
            </a:r>
          </a:p>
          <a:p>
            <a:pPr lvl="0">
              <a:spcBef>
                <a:spcPts val="700"/>
              </a:spcBef>
            </a:pPr>
            <a:r>
              <a:rPr lang="en-US" sz="2400" dirty="0"/>
              <a:t>Tabulate results</a:t>
            </a:r>
          </a:p>
          <a:p>
            <a:pPr lvl="0">
              <a:spcBef>
                <a:spcPts val="700"/>
              </a:spcBef>
            </a:pPr>
            <a:r>
              <a:rPr lang="en-US" sz="2400" dirty="0"/>
              <a:t>Compute statistical measures</a:t>
            </a:r>
          </a:p>
        </p:txBody>
      </p:sp>
    </p:spTree>
    <p:extLst>
      <p:ext uri="{BB962C8B-B14F-4D97-AF65-F5344CB8AC3E}">
        <p14:creationId xmlns:p14="http://schemas.microsoft.com/office/powerpoint/2010/main" val="12095348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Interpreting and Reporting Findings</a:t>
            </a:r>
            <a:endParaRPr lang="en-US" sz="2000" b="0" dirty="0">
              <a:latin typeface="+mj-lt"/>
            </a:endParaRPr>
          </a:p>
        </p:txBody>
      </p:sp>
      <p:sp>
        <p:nvSpPr>
          <p:cNvPr id="3" name="Content Placeholder 2"/>
          <p:cNvSpPr>
            <a:spLocks noGrp="1"/>
          </p:cNvSpPr>
          <p:nvPr>
            <p:ph idx="1"/>
          </p:nvPr>
        </p:nvSpPr>
        <p:spPr>
          <a:xfrm>
            <a:off x="457200" y="1524000"/>
            <a:ext cx="8229600" cy="4876800"/>
          </a:xfrm>
        </p:spPr>
        <p:txBody>
          <a:bodyPr/>
          <a:lstStyle/>
          <a:p>
            <a:r>
              <a:rPr lang="en-US" altLang="en-US" sz="2600" dirty="0">
                <a:solidFill>
                  <a:srgbClr val="000000"/>
                </a:solidFill>
              </a:rPr>
              <a:t>Responsibilities of the market researcher:</a:t>
            </a:r>
          </a:p>
          <a:p>
            <a:pPr lvl="1"/>
            <a:r>
              <a:rPr lang="en-US" altLang="en-US" sz="2400" dirty="0">
                <a:solidFill>
                  <a:srgbClr val="000000"/>
                </a:solidFill>
              </a:rPr>
              <a:t>Interpret the findings</a:t>
            </a:r>
          </a:p>
          <a:p>
            <a:pPr lvl="1"/>
            <a:r>
              <a:rPr lang="en-US" altLang="en-US" sz="2400" dirty="0">
                <a:solidFill>
                  <a:srgbClr val="000000"/>
                </a:solidFill>
              </a:rPr>
              <a:t>Draw conclusions</a:t>
            </a:r>
          </a:p>
          <a:p>
            <a:pPr lvl="1"/>
            <a:r>
              <a:rPr lang="en-US" altLang="en-US" sz="2400" dirty="0">
                <a:solidFill>
                  <a:srgbClr val="000000"/>
                </a:solidFill>
              </a:rPr>
              <a:t>Report findings to management</a:t>
            </a:r>
          </a:p>
          <a:p>
            <a:r>
              <a:rPr lang="en-US" altLang="en-US" sz="2600" dirty="0">
                <a:solidFill>
                  <a:srgbClr val="000000"/>
                </a:solidFill>
              </a:rPr>
              <a:t>Responsibilities of managers and researchers:</a:t>
            </a:r>
          </a:p>
          <a:p>
            <a:pPr lvl="1"/>
            <a:r>
              <a:rPr lang="en-US" altLang="en-US" sz="2400" dirty="0">
                <a:solidFill>
                  <a:srgbClr val="000000"/>
                </a:solidFill>
              </a:rPr>
              <a:t>Work together closely when interpreting research results</a:t>
            </a:r>
          </a:p>
          <a:p>
            <a:pPr lvl="1"/>
            <a:r>
              <a:rPr lang="en-US" altLang="en-US" sz="2400" dirty="0">
                <a:solidFill>
                  <a:srgbClr val="000000"/>
                </a:solidFill>
              </a:rPr>
              <a:t>Share responsibility for the research process and resulting decisions</a:t>
            </a:r>
          </a:p>
        </p:txBody>
      </p:sp>
    </p:spTree>
    <p:extLst>
      <p:ext uri="{BB962C8B-B14F-4D97-AF65-F5344CB8AC3E}">
        <p14:creationId xmlns:p14="http://schemas.microsoft.com/office/powerpoint/2010/main" val="24520400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Customer Relationship Management (CRM) </a:t>
            </a:r>
            <a:r>
              <a:rPr lang="en-US" altLang="en-US" sz="2000" b="0" dirty="0">
                <a:latin typeface="+mj-lt"/>
              </a:rPr>
              <a:t>(1 of 2)</a:t>
            </a:r>
            <a:endParaRPr lang="en-US" sz="2000" b="0" dirty="0">
              <a:latin typeface="+mj-lt"/>
            </a:endParaRPr>
          </a:p>
        </p:txBody>
      </p:sp>
      <p:sp>
        <p:nvSpPr>
          <p:cNvPr id="3" name="Content Placeholder 2"/>
          <p:cNvSpPr>
            <a:spLocks noGrp="1"/>
          </p:cNvSpPr>
          <p:nvPr>
            <p:ph idx="1"/>
          </p:nvPr>
        </p:nvSpPr>
        <p:spPr>
          <a:xfrm>
            <a:off x="457200" y="1524000"/>
            <a:ext cx="8229600" cy="4876800"/>
          </a:xfrm>
        </p:spPr>
        <p:txBody>
          <a:bodyPr/>
          <a:lstStyle/>
          <a:p>
            <a:r>
              <a:rPr lang="en-US" altLang="en-US" sz="2600" dirty="0">
                <a:solidFill>
                  <a:srgbClr val="000000"/>
                </a:solidFill>
              </a:rPr>
              <a:t>Managing detailed information about individual customers </a:t>
            </a:r>
          </a:p>
          <a:p>
            <a:r>
              <a:rPr lang="en-US" altLang="en-US" sz="2600" dirty="0">
                <a:solidFill>
                  <a:srgbClr val="000000"/>
                </a:solidFill>
              </a:rPr>
              <a:t>Carefully managing customer touch points to </a:t>
            </a:r>
            <a:r>
              <a:rPr lang="es-ES" altLang="en-US" sz="2600" dirty="0">
                <a:solidFill>
                  <a:srgbClr val="000000"/>
                </a:solidFill>
              </a:rPr>
              <a:t>maximize customer loyalty</a:t>
            </a:r>
          </a:p>
          <a:p>
            <a:r>
              <a:rPr lang="en-US" altLang="en-US" sz="2600" dirty="0">
                <a:solidFill>
                  <a:srgbClr val="000000"/>
                </a:solidFill>
              </a:rPr>
              <a:t>Consists of software and analysis tools that</a:t>
            </a:r>
          </a:p>
          <a:p>
            <a:pPr lvl="1"/>
            <a:r>
              <a:rPr lang="en-US" altLang="en-US" sz="2400" dirty="0">
                <a:solidFill>
                  <a:srgbClr val="000000"/>
                </a:solidFill>
              </a:rPr>
              <a:t>Integrate customer information from all sources</a:t>
            </a:r>
          </a:p>
          <a:p>
            <a:pPr lvl="1"/>
            <a:r>
              <a:rPr lang="en-US" altLang="en-US" sz="2400" dirty="0">
                <a:solidFill>
                  <a:srgbClr val="000000"/>
                </a:solidFill>
              </a:rPr>
              <a:t>Analyze data in depth</a:t>
            </a:r>
          </a:p>
          <a:p>
            <a:pPr lvl="1"/>
            <a:r>
              <a:rPr lang="en-US" altLang="en-US" sz="2400" dirty="0">
                <a:solidFill>
                  <a:srgbClr val="000000"/>
                </a:solidFill>
              </a:rPr>
              <a:t>Apply the results</a:t>
            </a:r>
          </a:p>
        </p:txBody>
      </p:sp>
    </p:spTree>
    <p:extLst>
      <p:ext uri="{BB962C8B-B14F-4D97-AF65-F5344CB8AC3E}">
        <p14:creationId xmlns:p14="http://schemas.microsoft.com/office/powerpoint/2010/main" val="22315441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Big Data and Marketing Analytics</a:t>
            </a:r>
            <a:endParaRPr lang="en-US" sz="2000" b="0" dirty="0">
              <a:latin typeface="+mj-lt"/>
            </a:endParaRPr>
          </a:p>
        </p:txBody>
      </p:sp>
      <p:sp>
        <p:nvSpPr>
          <p:cNvPr id="3" name="Content Placeholder 2"/>
          <p:cNvSpPr>
            <a:spLocks noGrp="1"/>
          </p:cNvSpPr>
          <p:nvPr>
            <p:ph idx="1"/>
          </p:nvPr>
        </p:nvSpPr>
        <p:spPr>
          <a:xfrm>
            <a:off x="457200" y="1524000"/>
            <a:ext cx="8229600" cy="4876800"/>
          </a:xfrm>
        </p:spPr>
        <p:txBody>
          <a:bodyPr/>
          <a:lstStyle/>
          <a:p>
            <a:r>
              <a:rPr lang="en-US" sz="2600" b="1" dirty="0"/>
              <a:t>Marketing analytics </a:t>
            </a:r>
            <a:r>
              <a:rPr lang="en-US" sz="2600" dirty="0"/>
              <a:t>consists of the analysis tools, technologies, and processes by which marketers dig out meaningful patterns in big data to gain customer insights and gauge marketing performance.</a:t>
            </a:r>
            <a:endParaRPr lang="en-US" altLang="en-US" sz="2600" dirty="0">
              <a:solidFill>
                <a:srgbClr val="000000"/>
              </a:solidFill>
            </a:endParaRPr>
          </a:p>
        </p:txBody>
      </p:sp>
    </p:spTree>
    <p:extLst>
      <p:ext uri="{BB962C8B-B14F-4D97-AF65-F5344CB8AC3E}">
        <p14:creationId xmlns:p14="http://schemas.microsoft.com/office/powerpoint/2010/main" val="27906495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Customer Relationship Management (CRM) </a:t>
            </a:r>
            <a:r>
              <a:rPr lang="en-US" altLang="en-US" sz="2000" b="0" dirty="0">
                <a:latin typeface="+mj-lt"/>
              </a:rPr>
              <a:t>(2 of 2)</a:t>
            </a:r>
            <a:endParaRPr lang="en-US" sz="2000" b="0" dirty="0">
              <a:latin typeface="+mj-lt"/>
            </a:endParaRPr>
          </a:p>
        </p:txBody>
      </p:sp>
      <p:sp>
        <p:nvSpPr>
          <p:cNvPr id="3" name="Content Placeholder 2"/>
          <p:cNvSpPr>
            <a:spLocks noGrp="1"/>
          </p:cNvSpPr>
          <p:nvPr>
            <p:ph idx="1"/>
          </p:nvPr>
        </p:nvSpPr>
        <p:spPr>
          <a:xfrm>
            <a:off x="457200" y="1524000"/>
            <a:ext cx="3352800" cy="3276600"/>
          </a:xfrm>
        </p:spPr>
        <p:txBody>
          <a:bodyPr/>
          <a:lstStyle/>
          <a:p>
            <a:pPr marL="0" indent="0">
              <a:spcBef>
                <a:spcPts val="0"/>
              </a:spcBef>
              <a:buNone/>
            </a:pPr>
            <a:r>
              <a:rPr lang="en-US" sz="2600" dirty="0"/>
              <a:t>Kraft collects data from customers, then applies high-level marketing analytics.</a:t>
            </a:r>
            <a:endParaRPr lang="en-US" altLang="en-US" sz="2600" dirty="0">
              <a:solidFill>
                <a:srgbClr val="000000"/>
              </a:solidFill>
            </a:endParaRPr>
          </a:p>
        </p:txBody>
      </p:sp>
      <p:pic>
        <p:nvPicPr>
          <p:cNvPr id="4" name="Picture 3" descr="A grocery bag contains Oscar Mayer salami, Nabisco cookies and Kraft marshmallows."/>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62400" y="1633170"/>
            <a:ext cx="4679549" cy="3167430"/>
          </a:xfrm>
          <a:prstGeom prst="rect">
            <a:avLst/>
          </a:prstGeom>
        </p:spPr>
      </p:pic>
    </p:spTree>
    <p:extLst>
      <p:ext uri="{BB962C8B-B14F-4D97-AF65-F5344CB8AC3E}">
        <p14:creationId xmlns:p14="http://schemas.microsoft.com/office/powerpoint/2010/main" val="19594959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Distributing and Using Marketing Information</a:t>
            </a:r>
            <a:endParaRPr lang="en-US" sz="2000" b="0" dirty="0">
              <a:latin typeface="+mj-lt"/>
            </a:endParaRPr>
          </a:p>
        </p:txBody>
      </p:sp>
      <p:sp>
        <p:nvSpPr>
          <p:cNvPr id="3" name="Content Placeholder 2"/>
          <p:cNvSpPr>
            <a:spLocks noGrp="1"/>
          </p:cNvSpPr>
          <p:nvPr>
            <p:ph idx="1"/>
          </p:nvPr>
        </p:nvSpPr>
        <p:spPr>
          <a:xfrm>
            <a:off x="457200" y="1524000"/>
            <a:ext cx="8229600" cy="4876800"/>
          </a:xfrm>
        </p:spPr>
        <p:txBody>
          <a:bodyPr/>
          <a:lstStyle/>
          <a:p>
            <a:r>
              <a:rPr lang="en-US" altLang="en-US" sz="2600" dirty="0">
                <a:solidFill>
                  <a:srgbClr val="000000"/>
                </a:solidFill>
              </a:rPr>
              <a:t>MIS</a:t>
            </a:r>
            <a:r>
              <a:rPr lang="en-US" altLang="en-US" sz="2600" dirty="0"/>
              <a:t> must make information readily available for decision making.</a:t>
            </a:r>
          </a:p>
          <a:p>
            <a:pPr lvl="1"/>
            <a:r>
              <a:rPr lang="en-US" altLang="en-US" sz="2400" dirty="0"/>
              <a:t>Routine information for decision making</a:t>
            </a:r>
          </a:p>
          <a:p>
            <a:pPr lvl="1"/>
            <a:r>
              <a:rPr lang="en-US" altLang="en-US" sz="2400" dirty="0"/>
              <a:t>Non-routine information for special situations</a:t>
            </a:r>
          </a:p>
          <a:p>
            <a:r>
              <a:rPr lang="en-US" altLang="en-US" sz="2800" dirty="0"/>
              <a:t>Intranets and extranets facilitate the information-sharing process.</a:t>
            </a:r>
            <a:endParaRPr lang="en-US" altLang="en-US" sz="2600" dirty="0"/>
          </a:p>
        </p:txBody>
      </p:sp>
    </p:spTree>
    <p:extLst>
      <p:ext uri="{BB962C8B-B14F-4D97-AF65-F5344CB8AC3E}">
        <p14:creationId xmlns:p14="http://schemas.microsoft.com/office/powerpoint/2010/main" val="34269001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300" dirty="0">
                <a:latin typeface="+mj-lt"/>
              </a:rPr>
              <a:t>Marketing Research in Small Businesses and Nonprofit Organizations</a:t>
            </a:r>
            <a:endParaRPr lang="en-US" sz="3300" b="0" dirty="0">
              <a:latin typeface="+mj-lt"/>
            </a:endParaRPr>
          </a:p>
        </p:txBody>
      </p:sp>
      <p:sp>
        <p:nvSpPr>
          <p:cNvPr id="3" name="Content Placeholder 2"/>
          <p:cNvSpPr>
            <a:spLocks noGrp="1"/>
          </p:cNvSpPr>
          <p:nvPr>
            <p:ph idx="1"/>
          </p:nvPr>
        </p:nvSpPr>
        <p:spPr>
          <a:xfrm>
            <a:off x="457200" y="1524000"/>
            <a:ext cx="8229600" cy="4876800"/>
          </a:xfrm>
        </p:spPr>
        <p:txBody>
          <a:bodyPr/>
          <a:lstStyle/>
          <a:p>
            <a:pPr marL="0" lvl="0" indent="0">
              <a:buNone/>
            </a:pPr>
            <a:r>
              <a:rPr lang="en-US" sz="2800" b="1" dirty="0">
                <a:solidFill>
                  <a:srgbClr val="000000"/>
                </a:solidFill>
              </a:rPr>
              <a:t>Obtaining good marketing insights</a:t>
            </a:r>
          </a:p>
          <a:p>
            <a:pPr lvl="0">
              <a:spcBef>
                <a:spcPts val="500"/>
              </a:spcBef>
            </a:pPr>
            <a:r>
              <a:rPr lang="en-US" sz="2500" dirty="0">
                <a:solidFill>
                  <a:srgbClr val="000000"/>
                </a:solidFill>
              </a:rPr>
              <a:t>Secondary data collection</a:t>
            </a:r>
          </a:p>
          <a:p>
            <a:pPr lvl="0">
              <a:spcBef>
                <a:spcPts val="500"/>
              </a:spcBef>
            </a:pPr>
            <a:r>
              <a:rPr lang="en-US" sz="2500" dirty="0">
                <a:solidFill>
                  <a:srgbClr val="000000"/>
                </a:solidFill>
              </a:rPr>
              <a:t>Observation</a:t>
            </a:r>
          </a:p>
          <a:p>
            <a:pPr lvl="0">
              <a:spcBef>
                <a:spcPts val="500"/>
              </a:spcBef>
            </a:pPr>
            <a:r>
              <a:rPr lang="en-US" sz="2500" dirty="0">
                <a:solidFill>
                  <a:srgbClr val="000000"/>
                </a:solidFill>
              </a:rPr>
              <a:t>Surveys</a:t>
            </a:r>
          </a:p>
          <a:p>
            <a:pPr lvl="0">
              <a:spcBef>
                <a:spcPts val="500"/>
              </a:spcBef>
            </a:pPr>
            <a:r>
              <a:rPr lang="en-US" sz="2500" dirty="0">
                <a:solidFill>
                  <a:srgbClr val="000000"/>
                </a:solidFill>
              </a:rPr>
              <a:t>Experiments</a:t>
            </a:r>
            <a:endParaRPr lang="en-US" sz="2500" dirty="0"/>
          </a:p>
          <a:p>
            <a:pPr marL="0" lvl="0" indent="0">
              <a:spcBef>
                <a:spcPts val="1000"/>
              </a:spcBef>
              <a:buNone/>
            </a:pPr>
            <a:r>
              <a:rPr lang="en-US" sz="2800" b="1" dirty="0">
                <a:solidFill>
                  <a:srgbClr val="000000"/>
                </a:solidFill>
              </a:rPr>
              <a:t>Responsibility of managers</a:t>
            </a:r>
          </a:p>
          <a:p>
            <a:pPr lvl="0">
              <a:spcBef>
                <a:spcPts val="500"/>
              </a:spcBef>
            </a:pPr>
            <a:r>
              <a:rPr lang="en-US" sz="2500" dirty="0">
                <a:solidFill>
                  <a:srgbClr val="000000"/>
                </a:solidFill>
              </a:rPr>
              <a:t>Think carefully about the research objectives </a:t>
            </a:r>
          </a:p>
          <a:p>
            <a:pPr lvl="0">
              <a:spcBef>
                <a:spcPts val="500"/>
              </a:spcBef>
            </a:pPr>
            <a:r>
              <a:rPr lang="en-US" sz="2500" dirty="0">
                <a:solidFill>
                  <a:srgbClr val="000000"/>
                </a:solidFill>
              </a:rPr>
              <a:t>Formulate questions in advance</a:t>
            </a:r>
          </a:p>
          <a:p>
            <a:pPr lvl="0">
              <a:spcBef>
                <a:spcPts val="500"/>
              </a:spcBef>
            </a:pPr>
            <a:r>
              <a:rPr lang="en-US" sz="2500" dirty="0">
                <a:solidFill>
                  <a:srgbClr val="000000"/>
                </a:solidFill>
              </a:rPr>
              <a:t>Recognize the biases introduced by smaller samples and less skilled researchers</a:t>
            </a:r>
          </a:p>
          <a:p>
            <a:pPr lvl="0">
              <a:spcBef>
                <a:spcPts val="500"/>
              </a:spcBef>
            </a:pPr>
            <a:r>
              <a:rPr lang="en-US" sz="2500" dirty="0">
                <a:solidFill>
                  <a:srgbClr val="000000"/>
                </a:solidFill>
              </a:rPr>
              <a:t>Conduct the research systematically</a:t>
            </a:r>
            <a:endParaRPr lang="en-US" sz="2500" dirty="0"/>
          </a:p>
        </p:txBody>
      </p:sp>
    </p:spTree>
    <p:extLst>
      <p:ext uri="{BB962C8B-B14F-4D97-AF65-F5344CB8AC3E}">
        <p14:creationId xmlns:p14="http://schemas.microsoft.com/office/powerpoint/2010/main" val="31228076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International Marketing Research</a:t>
            </a:r>
            <a:endParaRPr lang="en-US" sz="2000" b="0" dirty="0">
              <a:latin typeface="+mj-lt"/>
            </a:endParaRPr>
          </a:p>
        </p:txBody>
      </p:sp>
      <p:sp>
        <p:nvSpPr>
          <p:cNvPr id="3" name="Content Placeholder 2"/>
          <p:cNvSpPr>
            <a:spLocks noGrp="1"/>
          </p:cNvSpPr>
          <p:nvPr>
            <p:ph idx="1"/>
          </p:nvPr>
        </p:nvSpPr>
        <p:spPr>
          <a:xfrm>
            <a:off x="457200" y="1524000"/>
            <a:ext cx="8229600" cy="4876800"/>
          </a:xfrm>
        </p:spPr>
        <p:txBody>
          <a:bodyPr/>
          <a:lstStyle/>
          <a:p>
            <a:r>
              <a:rPr lang="en-US" altLang="en-US" sz="2600" dirty="0">
                <a:solidFill>
                  <a:srgbClr val="000000"/>
                </a:solidFill>
              </a:rPr>
              <a:t>The problems faced include</a:t>
            </a:r>
            <a:endParaRPr lang="en-US" altLang="en-US" sz="2600" dirty="0"/>
          </a:p>
          <a:p>
            <a:pPr lvl="1"/>
            <a:r>
              <a:rPr lang="en-US" altLang="en-US" sz="2400" dirty="0">
                <a:solidFill>
                  <a:srgbClr val="000000"/>
                </a:solidFill>
              </a:rPr>
              <a:t>Dealing with diverse markets</a:t>
            </a:r>
          </a:p>
          <a:p>
            <a:pPr lvl="1"/>
            <a:r>
              <a:rPr lang="en-US" altLang="en-US" sz="2400" dirty="0">
                <a:solidFill>
                  <a:srgbClr val="000000"/>
                </a:solidFill>
              </a:rPr>
              <a:t>Finding good secondary data in foreign markets</a:t>
            </a:r>
          </a:p>
          <a:p>
            <a:pPr lvl="1"/>
            <a:r>
              <a:rPr lang="en-US" altLang="en-US" sz="2400" dirty="0">
                <a:solidFill>
                  <a:srgbClr val="000000"/>
                </a:solidFill>
              </a:rPr>
              <a:t>Developing good samples </a:t>
            </a:r>
          </a:p>
          <a:p>
            <a:pPr lvl="1"/>
            <a:r>
              <a:rPr lang="en-US" altLang="en-US" sz="2400" dirty="0">
                <a:solidFill>
                  <a:srgbClr val="000000"/>
                </a:solidFill>
              </a:rPr>
              <a:t>Reaching respondents </a:t>
            </a:r>
          </a:p>
          <a:p>
            <a:pPr lvl="1"/>
            <a:r>
              <a:rPr lang="en-US" altLang="en-US" sz="2400" dirty="0">
                <a:solidFill>
                  <a:srgbClr val="000000"/>
                </a:solidFill>
              </a:rPr>
              <a:t>Handling differences in culture, language, and attitudes toward marketing research</a:t>
            </a:r>
            <a:endParaRPr lang="en-US" altLang="en-US" sz="2400" dirty="0"/>
          </a:p>
          <a:p>
            <a:r>
              <a:rPr lang="en-US" altLang="en-US" sz="2600" dirty="0">
                <a:solidFill>
                  <a:srgbClr val="000000"/>
                </a:solidFill>
              </a:rPr>
              <a:t>The cost of research is high, but the cost of not doing it is higher.</a:t>
            </a:r>
            <a:endParaRPr lang="en-US" altLang="en-US" sz="2600" dirty="0"/>
          </a:p>
        </p:txBody>
      </p:sp>
    </p:spTree>
    <p:extLst>
      <p:ext uri="{BB962C8B-B14F-4D97-AF65-F5344CB8AC3E}">
        <p14:creationId xmlns:p14="http://schemas.microsoft.com/office/powerpoint/2010/main" val="2986883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Intrusions on Consumer Privacy </a:t>
            </a:r>
            <a:r>
              <a:rPr lang="en-US" altLang="en-US" sz="2000" b="0" dirty="0">
                <a:latin typeface="+mj-lt"/>
              </a:rPr>
              <a:t>(1 of 2)</a:t>
            </a:r>
            <a:endParaRPr lang="en-US" sz="2000" b="0" dirty="0">
              <a:latin typeface="+mj-lt"/>
            </a:endParaRPr>
          </a:p>
        </p:txBody>
      </p:sp>
      <p:sp>
        <p:nvSpPr>
          <p:cNvPr id="3" name="Content Placeholder 2"/>
          <p:cNvSpPr>
            <a:spLocks noGrp="1"/>
          </p:cNvSpPr>
          <p:nvPr>
            <p:ph idx="1"/>
          </p:nvPr>
        </p:nvSpPr>
        <p:spPr>
          <a:xfrm>
            <a:off x="457200" y="1524000"/>
            <a:ext cx="8229600" cy="4876800"/>
          </a:xfrm>
        </p:spPr>
        <p:txBody>
          <a:bodyPr/>
          <a:lstStyle/>
          <a:p>
            <a:r>
              <a:rPr lang="en-US" altLang="en-US" sz="2600" dirty="0">
                <a:solidFill>
                  <a:srgbClr val="000000"/>
                </a:solidFill>
              </a:rPr>
              <a:t>Failure to address privacy issues results in</a:t>
            </a:r>
            <a:endParaRPr lang="en-US" altLang="en-US" sz="2600" dirty="0"/>
          </a:p>
          <a:p>
            <a:pPr lvl="1"/>
            <a:r>
              <a:rPr lang="en-US" altLang="en-US" sz="2400" dirty="0">
                <a:solidFill>
                  <a:srgbClr val="000000"/>
                </a:solidFill>
              </a:rPr>
              <a:t>Angry, less cooperative consumers </a:t>
            </a:r>
          </a:p>
          <a:p>
            <a:pPr lvl="1"/>
            <a:r>
              <a:rPr lang="en-US" altLang="en-US" sz="2400" dirty="0">
                <a:solidFill>
                  <a:srgbClr val="000000"/>
                </a:solidFill>
              </a:rPr>
              <a:t>Increased government intervention</a:t>
            </a:r>
          </a:p>
          <a:p>
            <a:r>
              <a:rPr lang="en-US" altLang="en-US" sz="2600" dirty="0">
                <a:solidFill>
                  <a:srgbClr val="000000"/>
                </a:solidFill>
              </a:rPr>
              <a:t>Best approaches for researchers:</a:t>
            </a:r>
            <a:endParaRPr lang="en-US" altLang="en-US" sz="2600" dirty="0"/>
          </a:p>
          <a:p>
            <a:pPr lvl="1"/>
            <a:r>
              <a:rPr lang="en-US" altLang="en-US" sz="2400" dirty="0">
                <a:solidFill>
                  <a:srgbClr val="000000"/>
                </a:solidFill>
              </a:rPr>
              <a:t>Asking only for the information needed</a:t>
            </a:r>
          </a:p>
          <a:p>
            <a:pPr lvl="1"/>
            <a:r>
              <a:rPr lang="en-US" altLang="en-US" sz="2400" dirty="0">
                <a:solidFill>
                  <a:srgbClr val="000000"/>
                </a:solidFill>
              </a:rPr>
              <a:t>Using the information responsibly to provide customer value</a:t>
            </a:r>
          </a:p>
          <a:p>
            <a:pPr lvl="1"/>
            <a:r>
              <a:rPr lang="en-US" altLang="en-US" sz="2400" dirty="0">
                <a:solidFill>
                  <a:srgbClr val="000000"/>
                </a:solidFill>
              </a:rPr>
              <a:t>Avoiding sharing the information without the customer’s permission</a:t>
            </a:r>
            <a:endParaRPr lang="en-US" altLang="en-US" sz="2400" dirty="0"/>
          </a:p>
        </p:txBody>
      </p:sp>
    </p:spTree>
    <p:extLst>
      <p:ext uri="{BB962C8B-B14F-4D97-AF65-F5344CB8AC3E}">
        <p14:creationId xmlns:p14="http://schemas.microsoft.com/office/powerpoint/2010/main" val="25448234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Misuse of Research Findings</a:t>
            </a:r>
            <a:endParaRPr lang="en-US" sz="2000" b="0" dirty="0">
              <a:latin typeface="+mj-lt"/>
            </a:endParaRPr>
          </a:p>
        </p:txBody>
      </p:sp>
      <p:sp>
        <p:nvSpPr>
          <p:cNvPr id="3" name="Content Placeholder 2"/>
          <p:cNvSpPr>
            <a:spLocks noGrp="1"/>
          </p:cNvSpPr>
          <p:nvPr>
            <p:ph idx="1"/>
          </p:nvPr>
        </p:nvSpPr>
        <p:spPr>
          <a:xfrm>
            <a:off x="457200" y="1524000"/>
            <a:ext cx="8229600" cy="4876800"/>
          </a:xfrm>
        </p:spPr>
        <p:txBody>
          <a:bodyPr/>
          <a:lstStyle/>
          <a:p>
            <a:r>
              <a:rPr lang="en-US" altLang="en-US" sz="2600" dirty="0">
                <a:solidFill>
                  <a:srgbClr val="000000"/>
                </a:solidFill>
              </a:rPr>
              <a:t>Few advertisers rig their research designs or deliberately misrepresent the findings.</a:t>
            </a:r>
          </a:p>
          <a:p>
            <a:r>
              <a:rPr lang="en-US" altLang="en-US" sz="2600" dirty="0">
                <a:solidFill>
                  <a:srgbClr val="000000"/>
                </a:solidFill>
              </a:rPr>
              <a:t>Solutions:</a:t>
            </a:r>
            <a:endParaRPr lang="en-US" altLang="en-US" sz="2600" dirty="0"/>
          </a:p>
          <a:p>
            <a:pPr lvl="1"/>
            <a:r>
              <a:rPr lang="en-US" altLang="en-US" sz="2400" dirty="0">
                <a:solidFill>
                  <a:srgbClr val="000000"/>
                </a:solidFill>
              </a:rPr>
              <a:t>Development of codes of research ethics and standards of conduct</a:t>
            </a:r>
          </a:p>
          <a:p>
            <a:pPr lvl="1"/>
            <a:r>
              <a:rPr lang="en-US" altLang="en-US" sz="2400" dirty="0">
                <a:solidFill>
                  <a:srgbClr val="000000"/>
                </a:solidFill>
              </a:rPr>
              <a:t>Companies must accept responsibility to protect consumers’ best interests and their own.</a:t>
            </a:r>
            <a:endParaRPr lang="en-US" altLang="en-US" sz="2400" dirty="0"/>
          </a:p>
        </p:txBody>
      </p:sp>
    </p:spTree>
    <p:extLst>
      <p:ext uri="{BB962C8B-B14F-4D97-AF65-F5344CB8AC3E}">
        <p14:creationId xmlns:p14="http://schemas.microsoft.com/office/powerpoint/2010/main" val="2194020058"/>
      </p:ext>
    </p:extLst>
  </p:cSld>
  <p:clrMapOvr>
    <a:masterClrMapping/>
  </p:clrMapOvr>
</p:sld>
</file>

<file path=ppt/theme/theme1.xml><?xml version="1.0" encoding="utf-8"?>
<a:theme xmlns:a="http://schemas.openxmlformats.org/drawingml/2006/main" name="508 Lecture">
  <a:themeElements>
    <a:clrScheme name="Custom 7">
      <a:dk1>
        <a:sysClr val="windowText" lastClr="000000"/>
      </a:dk1>
      <a:lt1>
        <a:sysClr val="window" lastClr="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2074</TotalTime>
  <Words>6111</Words>
  <Application>Microsoft Macintosh PowerPoint</Application>
  <PresentationFormat>On-screen Show (4:3)</PresentationFormat>
  <Paragraphs>478</Paragraphs>
  <Slides>40</Slides>
  <Notes>40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ＭＳ Ｐゴシック</vt:lpstr>
      <vt:lpstr>ＭＳ Ｐゴシック</vt:lpstr>
      <vt:lpstr>Arial</vt:lpstr>
      <vt:lpstr>Times New Roman</vt:lpstr>
      <vt:lpstr>Verdana</vt:lpstr>
      <vt:lpstr>Wingdings</vt:lpstr>
      <vt:lpstr>508 Lecture</vt:lpstr>
      <vt:lpstr>PowerPoint Presentation</vt:lpstr>
      <vt:lpstr>Marketing Information</vt:lpstr>
      <vt:lpstr>Today’s “Big Data”</vt:lpstr>
      <vt:lpstr>Customer Insights (1 of 2)</vt:lpstr>
      <vt:lpstr>Customer Insights (2 of 2)</vt:lpstr>
      <vt:lpstr>Marketing Information System (MIS)</vt:lpstr>
      <vt:lpstr>Figure 4.1 - The Marketing Information System</vt:lpstr>
      <vt:lpstr>Assessing Marketing Information Needs</vt:lpstr>
      <vt:lpstr>Developing Marketing Information</vt:lpstr>
      <vt:lpstr>Internal Databases (2 of 2)</vt:lpstr>
      <vt:lpstr>Competitive Marketing Intelligence (1 of 2)</vt:lpstr>
      <vt:lpstr>Competitive Marketing Intelligence (2 of 2)</vt:lpstr>
      <vt:lpstr>Marketing Research</vt:lpstr>
      <vt:lpstr>Figure 4.2 - The Marketing Research Process</vt:lpstr>
      <vt:lpstr>Defining the Problem and Research Objectives</vt:lpstr>
      <vt:lpstr>Research Plan (1 of 2)</vt:lpstr>
      <vt:lpstr>Research Plan (2 of 2)</vt:lpstr>
      <vt:lpstr>Secondary Data (1 of 2)</vt:lpstr>
      <vt:lpstr>Secondary Data (2 of 2)</vt:lpstr>
      <vt:lpstr>Table 4.1 - Planning Primary Data Collection</vt:lpstr>
      <vt:lpstr>Research Approaches</vt:lpstr>
      <vt:lpstr>Primary Data</vt:lpstr>
      <vt:lpstr>Mail, Telephone, and Personal Interviewing</vt:lpstr>
      <vt:lpstr>Table 4.2 - Strengths and Weaknesses of Contact Methods</vt:lpstr>
      <vt:lpstr>Online Marketing Research</vt:lpstr>
      <vt:lpstr>Online Behavioral and Social Tracking and Targeting</vt:lpstr>
      <vt:lpstr>Sampling Plan</vt:lpstr>
      <vt:lpstr>Types of Samples</vt:lpstr>
      <vt:lpstr>Research Instruments (1 of 2)</vt:lpstr>
      <vt:lpstr>Research Instruments (2 of 2)</vt:lpstr>
      <vt:lpstr>Implementing the Research Plan</vt:lpstr>
      <vt:lpstr>Interpreting and Reporting Findings</vt:lpstr>
      <vt:lpstr>Customer Relationship Management (CRM) (1 of 2)</vt:lpstr>
      <vt:lpstr>Big Data and Marketing Analytics</vt:lpstr>
      <vt:lpstr>Customer Relationship Management (CRM) (2 of 2)</vt:lpstr>
      <vt:lpstr>Distributing and Using Marketing Information</vt:lpstr>
      <vt:lpstr>Marketing Research in Small Businesses and Nonprofit Organizations</vt:lpstr>
      <vt:lpstr>International Marketing Research</vt:lpstr>
      <vt:lpstr>Intrusions on Consumer Privacy (1 of 2)</vt:lpstr>
      <vt:lpstr>Misuse of Research Findings</vt:lpstr>
    </vt:vector>
  </TitlesOfParts>
  <Company>echosvoice</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An Introduction, 13e</dc:title>
  <dc:subject>Business</dc:subject>
  <dc:creator>Armstrong/Kotler</dc:creator>
  <cp:lastModifiedBy>Microsoft Office User</cp:lastModifiedBy>
  <cp:revision>596</cp:revision>
  <dcterms:created xsi:type="dcterms:W3CDTF">2014-07-14T20:04:21Z</dcterms:created>
  <dcterms:modified xsi:type="dcterms:W3CDTF">2018-12-03T09:14:33Z</dcterms:modified>
</cp:coreProperties>
</file>