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2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7" r:id="rId12"/>
    <p:sldId id="266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B8A8643-2E76-4CBA-B623-42109FCEBA73}">
          <p14:sldIdLst>
            <p14:sldId id="256"/>
            <p14:sldId id="257"/>
            <p14:sldId id="258"/>
            <p14:sldId id="259"/>
            <p14:sldId id="260"/>
            <p14:sldId id="261"/>
            <p14:sldId id="263"/>
            <p14:sldId id="262"/>
            <p14:sldId id="264"/>
            <p14:sldId id="265"/>
            <p14:sldId id="267"/>
            <p14:sldId id="266"/>
          </p14:sldIdLst>
        </p14:section>
      </p14:sectionLst>
    </p:ex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240F0ED-F5B4-26E2-DCEB-7706C90347CC}" name="Cass Oakley" initials="CO" userId="a5bd2963fa8ac2c0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8947" autoAdjust="0"/>
  </p:normalViewPr>
  <p:slideViewPr>
    <p:cSldViewPr snapToGrid="0">
      <p:cViewPr varScale="1">
        <p:scale>
          <a:sx n="52" d="100"/>
          <a:sy n="52" d="100"/>
        </p:scale>
        <p:origin x="1228" y="60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51" d="100"/>
          <a:sy n="51" d="100"/>
        </p:scale>
        <p:origin x="2692" y="2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8/10/relationships/authors" Target="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30FD452-001F-4A74-9A14-954A5CC76097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A3181C-9D51-40ED-9626-F0AD16F4A4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51971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257974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33328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2475587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01454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687805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01723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3983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06789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65292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A3181C-9D51-40ED-9626-F0AD16F4A4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871087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04840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28656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1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5877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99231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8099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42197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2829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8077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96734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487410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79072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94213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28793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60568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55998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17841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1B6EDD38-3794-4C24-B223-5CEEBA95612A}" type="datetimeFigureOut">
              <a:rPr lang="en-GB" smtClean="0"/>
              <a:t>13/05/2022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1190182-DD88-4232-8CE2-1AD91576938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0870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3" r:id="rId1"/>
    <p:sldLayoutId id="2147483704" r:id="rId2"/>
    <p:sldLayoutId id="2147483705" r:id="rId3"/>
    <p:sldLayoutId id="2147483706" r:id="rId4"/>
    <p:sldLayoutId id="2147483707" r:id="rId5"/>
    <p:sldLayoutId id="2147483708" r:id="rId6"/>
    <p:sldLayoutId id="2147483709" r:id="rId7"/>
    <p:sldLayoutId id="2147483710" r:id="rId8"/>
    <p:sldLayoutId id="2147483711" r:id="rId9"/>
    <p:sldLayoutId id="2147483712" r:id="rId10"/>
    <p:sldLayoutId id="2147483713" r:id="rId11"/>
    <p:sldLayoutId id="2147483714" r:id="rId12"/>
    <p:sldLayoutId id="2147483715" r:id="rId13"/>
    <p:sldLayoutId id="2147483716" r:id="rId14"/>
    <p:sldLayoutId id="2147483717" r:id="rId15"/>
    <p:sldLayoutId id="2147483718" r:id="rId16"/>
    <p:sldLayoutId id="214748371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73774D-A84B-5B4F-97DF-39CBDBB91B2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44319" y="663785"/>
            <a:ext cx="5407023" cy="1618827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The Uruk Vase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16694F3-5624-5D30-FAD5-46E745FD24E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80000" y="2282612"/>
            <a:ext cx="1759582" cy="606213"/>
          </a:xfrm>
        </p:spPr>
        <p:txBody>
          <a:bodyPr/>
          <a:lstStyle/>
          <a:p>
            <a:r>
              <a:rPr lang="en-GB" dirty="0">
                <a:solidFill>
                  <a:srgbClr val="0070C0"/>
                </a:solidFill>
              </a:rPr>
              <a:t>A Life History</a:t>
            </a:r>
          </a:p>
        </p:txBody>
      </p:sp>
      <p:pic>
        <p:nvPicPr>
          <p:cNvPr id="5" name="Picture 4" descr="A picture containing indoor, jar, cup&#10;&#10;Description automatically generated">
            <a:extLst>
              <a:ext uri="{FF2B5EF4-FFF2-40B4-BE49-F238E27FC236}">
                <a16:creationId xmlns:a16="http://schemas.microsoft.com/office/drawing/2014/main" id="{A6B0CD52-3FAC-EA35-9B4A-8C420E39016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40320" y="533420"/>
            <a:ext cx="3868494" cy="57911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EA6336B9-1AE8-BFC0-A23E-B454871F867E}"/>
              </a:ext>
            </a:extLst>
          </p:cNvPr>
          <p:cNvSpPr txBox="1"/>
          <p:nvPr/>
        </p:nvSpPr>
        <p:spPr>
          <a:xfrm>
            <a:off x="8077200" y="6324580"/>
            <a:ext cx="22570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Uruk Vase, after Amin</a:t>
            </a:r>
          </a:p>
        </p:txBody>
      </p:sp>
    </p:spTree>
    <p:extLst>
      <p:ext uri="{BB962C8B-B14F-4D97-AF65-F5344CB8AC3E}">
        <p14:creationId xmlns:p14="http://schemas.microsoft.com/office/powerpoint/2010/main" val="11781787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6987"/>
    </mc:Choice>
    <mc:Fallback xmlns="">
      <p:transition spd="slow" advTm="26987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Map&#10;&#10;Description automatically generated">
            <a:extLst>
              <a:ext uri="{FF2B5EF4-FFF2-40B4-BE49-F238E27FC236}">
                <a16:creationId xmlns:a16="http://schemas.microsoft.com/office/drawing/2014/main" id="{09242729-ACCC-F6C8-1E87-4B85BF1EB71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38800" y="70915"/>
            <a:ext cx="5882640" cy="6787085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75B9EAA-9476-824E-1190-EFBC8472ADD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172960" y="6009640"/>
            <a:ext cx="3407833" cy="553720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Map of the Cities of the Sumerian Plain, after Crawford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D39AB32-3FBA-E622-EE98-EBBBA2249C0F}"/>
              </a:ext>
            </a:extLst>
          </p:cNvPr>
          <p:cNvSpPr txBox="1"/>
          <p:nvPr/>
        </p:nvSpPr>
        <p:spPr>
          <a:xfrm>
            <a:off x="1743075" y="463034"/>
            <a:ext cx="40386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rgbClr val="0070C0"/>
                </a:solidFill>
              </a:rPr>
              <a:t>Uruk’s position compared to other cities of Sumer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BCEBE257-BCDD-E950-6B28-72775E05DF86}"/>
              </a:ext>
            </a:extLst>
          </p:cNvPr>
          <p:cNvSpPr txBox="1"/>
          <p:nvPr/>
        </p:nvSpPr>
        <p:spPr>
          <a:xfrm>
            <a:off x="1743075" y="2987403"/>
            <a:ext cx="372427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Uruk Period c. 3500 BCE – 3100 BCE</a:t>
            </a:r>
          </a:p>
        </p:txBody>
      </p:sp>
    </p:spTree>
    <p:extLst>
      <p:ext uri="{BB962C8B-B14F-4D97-AF65-F5344CB8AC3E}">
        <p14:creationId xmlns:p14="http://schemas.microsoft.com/office/powerpoint/2010/main" val="122728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0322"/>
    </mc:Choice>
    <mc:Fallback xmlns="">
      <p:transition spd="slow" advTm="30322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3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CD6B11F9-7CF4-4EA5-927D-BD9AB9BAA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5583BE8A-798A-49D7-83DC-A870570978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6DE657C4-420A-45F7-B1EF-FDF95A5D62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1EE460FA-528A-4C78-B916-355E0AE7C5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8A1243A-751B-4A0E-B1E7-3437113B2C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11550A02-C965-4A16-A9A9-E686940FA6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4A579E77-1FA8-4170-94D2-499DB104C0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 descr="A picture containing text&#10;&#10;Description automatically generated">
            <a:extLst>
              <a:ext uri="{FF2B5EF4-FFF2-40B4-BE49-F238E27FC236}">
                <a16:creationId xmlns:a16="http://schemas.microsoft.com/office/drawing/2014/main" id="{BD98F9D7-FEFC-EBE8-3AE0-4156C2846502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77" r="12810" b="2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2" name="Group 21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3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4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5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6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7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8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C31F3C0-E243-4A56-F5DF-18B1A7AF37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6507" y="-63135"/>
            <a:ext cx="4853223" cy="842962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b="1" dirty="0">
                <a:solidFill>
                  <a:srgbClr val="0070C0"/>
                </a:solidFill>
              </a:rPr>
              <a:t>The Uruk Vase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0AFB0C-0FC5-97ED-2516-F2E0132B4E1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30717" y="716692"/>
            <a:ext cx="5673431" cy="585710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0070C0"/>
                </a:solidFill>
              </a:rPr>
              <a:t>Made from alabaster</a:t>
            </a:r>
          </a:p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0070C0"/>
                </a:solidFill>
              </a:rPr>
              <a:t>Around one metre tall</a:t>
            </a:r>
          </a:p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0070C0"/>
                </a:solidFill>
              </a:rPr>
              <a:t>Elaborately carved scene on the entire surface</a:t>
            </a:r>
          </a:p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0070C0"/>
                </a:solidFill>
              </a:rPr>
              <a:t>Sheep and goats along the base</a:t>
            </a:r>
          </a:p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0070C0"/>
                </a:solidFill>
              </a:rPr>
              <a:t>Procession of men carrying containers full of produce towards a prominent human</a:t>
            </a:r>
          </a:p>
          <a:p>
            <a:pPr>
              <a:lnSpc>
                <a:spcPct val="90000"/>
              </a:lnSpc>
            </a:pPr>
            <a:r>
              <a:rPr lang="en-US" sz="3200" b="1" dirty="0">
                <a:solidFill>
                  <a:srgbClr val="0070C0"/>
                </a:solidFill>
              </a:rPr>
              <a:t>All leading to a goddess (Inanna)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95AD03-AD9E-A232-A6FC-FC526B11D4CC}"/>
              </a:ext>
            </a:extLst>
          </p:cNvPr>
          <p:cNvSpPr txBox="1"/>
          <p:nvPr/>
        </p:nvSpPr>
        <p:spPr>
          <a:xfrm>
            <a:off x="7278392" y="4416897"/>
            <a:ext cx="49415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Sketch from Uruk Vase, After Van De Mieroop</a:t>
            </a:r>
          </a:p>
        </p:txBody>
      </p:sp>
    </p:spTree>
    <p:extLst>
      <p:ext uri="{BB962C8B-B14F-4D97-AF65-F5344CB8AC3E}">
        <p14:creationId xmlns:p14="http://schemas.microsoft.com/office/powerpoint/2010/main" val="16835676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8328"/>
    </mc:Choice>
    <mc:Fallback xmlns="">
      <p:transition spd="slow" advTm="78328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A2DB6-BB18-DC28-DD4F-6B999CCF48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09661" y="0"/>
            <a:ext cx="6572678" cy="759940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Original Use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1C6AF0-AC89-5666-3FAC-9BE047F67AE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97508" y="862912"/>
            <a:ext cx="4895055" cy="5673812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Vase shows the natural order of society from the time</a:t>
            </a:r>
          </a:p>
          <a:p>
            <a:r>
              <a:rPr lang="en-GB" sz="2800" b="1" dirty="0">
                <a:solidFill>
                  <a:srgbClr val="0070C0"/>
                </a:solidFill>
              </a:rPr>
              <a:t>Legitimises the leader’s role as intermediatory between the general populace and the goddess</a:t>
            </a:r>
          </a:p>
          <a:p>
            <a:r>
              <a:rPr lang="en-GB" sz="2800" b="1" dirty="0">
                <a:solidFill>
                  <a:srgbClr val="0070C0"/>
                </a:solidFill>
              </a:rPr>
              <a:t>Justifies the relatively new hierarchy of the 4</a:t>
            </a:r>
            <a:r>
              <a:rPr lang="en-GB" sz="2800" b="1" baseline="30000" dirty="0">
                <a:solidFill>
                  <a:srgbClr val="0070C0"/>
                </a:solidFill>
              </a:rPr>
              <a:t>th</a:t>
            </a:r>
            <a:r>
              <a:rPr lang="en-GB" sz="2800" b="1" dirty="0">
                <a:solidFill>
                  <a:srgbClr val="0070C0"/>
                </a:solidFill>
              </a:rPr>
              <a:t> millennia BCE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08AA709-746B-04A1-7622-75377D3F311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7967" y="1359243"/>
            <a:ext cx="4895056" cy="4431957"/>
          </a:xfrm>
        </p:spPr>
        <p:txBody>
          <a:bodyPr>
            <a:normAutofit lnSpcReduction="10000"/>
          </a:bodyPr>
          <a:lstStyle/>
          <a:p>
            <a:r>
              <a:rPr lang="en-GB" sz="2800" b="1" dirty="0">
                <a:solidFill>
                  <a:srgbClr val="0070C0"/>
                </a:solidFill>
              </a:rPr>
              <a:t>Most people would still be farmers, fisherman, herders etc</a:t>
            </a:r>
          </a:p>
          <a:p>
            <a:r>
              <a:rPr lang="en-GB" sz="2800" b="1" dirty="0">
                <a:solidFill>
                  <a:srgbClr val="0070C0"/>
                </a:solidFill>
              </a:rPr>
              <a:t>The temple complexes created a stricter hierarchy due to the need for administration </a:t>
            </a:r>
          </a:p>
          <a:p>
            <a:r>
              <a:rPr lang="en-GB" sz="2800" b="1" dirty="0">
                <a:solidFill>
                  <a:srgbClr val="0070C0"/>
                </a:solidFill>
              </a:rPr>
              <a:t>These people were technically more reliant on the former</a:t>
            </a:r>
          </a:p>
        </p:txBody>
      </p:sp>
    </p:spTree>
    <p:extLst>
      <p:ext uri="{BB962C8B-B14F-4D97-AF65-F5344CB8AC3E}">
        <p14:creationId xmlns:p14="http://schemas.microsoft.com/office/powerpoint/2010/main" val="28434881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1993"/>
    </mc:Choice>
    <mc:Fallback xmlns="">
      <p:transition spd="slow" advTm="161993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old, container, drawn, can&#10;&#10;Description automatically generated">
            <a:extLst>
              <a:ext uri="{FF2B5EF4-FFF2-40B4-BE49-F238E27FC236}">
                <a16:creationId xmlns:a16="http://schemas.microsoft.com/office/drawing/2014/main" id="{38DFFF7B-2FC8-4DFC-3E0E-CC24BC5C6D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63862" y="0"/>
            <a:ext cx="3328138" cy="676909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5D4F60B-D550-47E3-A64E-73ED611AC09A}"/>
              </a:ext>
            </a:extLst>
          </p:cNvPr>
          <p:cNvSpPr txBox="1"/>
          <p:nvPr/>
        </p:nvSpPr>
        <p:spPr>
          <a:xfrm>
            <a:off x="1396313" y="1536174"/>
            <a:ext cx="6820929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4000" b="1" dirty="0">
                <a:solidFill>
                  <a:srgbClr val="0070C0"/>
                </a:solidFill>
              </a:rPr>
              <a:t>Bottom bands showing the ears of corn, the sheep and goats, a blank band that may have been painted, before the procession of farmers etc begins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A98580F0-1EE1-2696-5601-B5215DC7F9C6}"/>
              </a:ext>
            </a:extLst>
          </p:cNvPr>
          <p:cNvSpPr txBox="1"/>
          <p:nvPr/>
        </p:nvSpPr>
        <p:spPr>
          <a:xfrm>
            <a:off x="6407933" y="6484732"/>
            <a:ext cx="245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Uruk Vase, after Verlag</a:t>
            </a:r>
          </a:p>
        </p:txBody>
      </p:sp>
    </p:spTree>
    <p:extLst>
      <p:ext uri="{BB962C8B-B14F-4D97-AF65-F5344CB8AC3E}">
        <p14:creationId xmlns:p14="http://schemas.microsoft.com/office/powerpoint/2010/main" val="8740652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63158"/>
    </mc:Choice>
    <mc:Fallback xmlns="">
      <p:transition spd="slow" advTm="63158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container, outdoor, plant, old&#10;&#10;Description automatically generated">
            <a:extLst>
              <a:ext uri="{FF2B5EF4-FFF2-40B4-BE49-F238E27FC236}">
                <a16:creationId xmlns:a16="http://schemas.microsoft.com/office/drawing/2014/main" id="{08769514-B7ED-35C6-36ED-E0E94FD5973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7343" y="0"/>
            <a:ext cx="6504657" cy="6956854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9196702-D4A6-8A06-C461-868F14E41212}"/>
              </a:ext>
            </a:extLst>
          </p:cNvPr>
          <p:cNvSpPr txBox="1"/>
          <p:nvPr/>
        </p:nvSpPr>
        <p:spPr>
          <a:xfrm>
            <a:off x="1271214" y="2335426"/>
            <a:ext cx="4416129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>
                <a:solidFill>
                  <a:srgbClr val="0070C0"/>
                </a:solidFill>
              </a:rPr>
              <a:t>Top band showing the goddess Inanna – identified from the reeds behind her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5DBAE46-907B-E883-0DE7-05B12DE9BCF7}"/>
              </a:ext>
            </a:extLst>
          </p:cNvPr>
          <p:cNvSpPr txBox="1"/>
          <p:nvPr/>
        </p:nvSpPr>
        <p:spPr>
          <a:xfrm>
            <a:off x="3231414" y="6488668"/>
            <a:ext cx="2455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Uruk Vase, after Verlag</a:t>
            </a:r>
          </a:p>
        </p:txBody>
      </p:sp>
    </p:spTree>
    <p:extLst>
      <p:ext uri="{BB962C8B-B14F-4D97-AF65-F5344CB8AC3E}">
        <p14:creationId xmlns:p14="http://schemas.microsoft.com/office/powerpoint/2010/main" val="3721797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44846"/>
    </mc:Choice>
    <mc:Fallback xmlns="">
      <p:transition spd="slow" advTm="44846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close-up of several rocks&#10;&#10;Description automatically generated with low confidence">
            <a:extLst>
              <a:ext uri="{FF2B5EF4-FFF2-40B4-BE49-F238E27FC236}">
                <a16:creationId xmlns:a16="http://schemas.microsoft.com/office/drawing/2014/main" id="{AB6B8ECB-4E45-3B89-2BC9-2F5D4A049FF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06379" y="178016"/>
            <a:ext cx="9485870" cy="35782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1CD1DC8E-054E-025D-88EC-7634589FC275}"/>
              </a:ext>
            </a:extLst>
          </p:cNvPr>
          <p:cNvSpPr txBox="1"/>
          <p:nvPr/>
        </p:nvSpPr>
        <p:spPr>
          <a:xfrm>
            <a:off x="1606379" y="3756245"/>
            <a:ext cx="33986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Beveled-rim bowls, after Pollock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8AEA029-E204-58EF-CC58-AA87F3219B0B}"/>
              </a:ext>
            </a:extLst>
          </p:cNvPr>
          <p:cNvSpPr txBox="1"/>
          <p:nvPr/>
        </p:nvSpPr>
        <p:spPr>
          <a:xfrm>
            <a:off x="1606379" y="4213654"/>
            <a:ext cx="9485870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Possible proof of a system of rationing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People provide a service to the temple and in return they are given rations of food, cloth, etc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Those in service to the temple, like on the vase, thus receive compensation for their work</a:t>
            </a:r>
          </a:p>
        </p:txBody>
      </p:sp>
    </p:spTree>
    <p:extLst>
      <p:ext uri="{BB962C8B-B14F-4D97-AF65-F5344CB8AC3E}">
        <p14:creationId xmlns:p14="http://schemas.microsoft.com/office/powerpoint/2010/main" val="16885019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51377"/>
    </mc:Choice>
    <mc:Fallback xmlns="">
      <p:transition spd="slow" advTm="151377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E8FBF226-A623-F313-90A1-E63FF5CA80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64475" y="222422"/>
            <a:ext cx="6622105" cy="512805"/>
          </a:xfrm>
        </p:spPr>
        <p:txBody>
          <a:bodyPr>
            <a:normAutofit fontScale="90000"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What happened to Uruk?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0ACE56D-6E87-6F2F-A506-1AE2D8D2FB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19089" y="654908"/>
            <a:ext cx="10018713" cy="598067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rgbClr val="0070C0"/>
                </a:solidFill>
              </a:rPr>
              <a:t>The Uruk Period came to a fairly sudden end with differing states cutting off contact with each other</a:t>
            </a:r>
          </a:p>
          <a:p>
            <a:r>
              <a:rPr lang="en-GB" b="1" dirty="0">
                <a:solidFill>
                  <a:srgbClr val="0070C0"/>
                </a:solidFill>
              </a:rPr>
              <a:t>Where cultures had adopted Uruk practices, the original traditions of the cultures made a resurgence</a:t>
            </a:r>
          </a:p>
          <a:p>
            <a:r>
              <a:rPr lang="en-GB" b="1" dirty="0">
                <a:solidFill>
                  <a:srgbClr val="0070C0"/>
                </a:solidFill>
              </a:rPr>
              <a:t>Many buildings were razed and the area was levelled off</a:t>
            </a:r>
          </a:p>
          <a:p>
            <a:r>
              <a:rPr lang="en-GB" b="1" dirty="0">
                <a:solidFill>
                  <a:srgbClr val="0070C0"/>
                </a:solidFill>
              </a:rPr>
              <a:t>New buildings were then built on top of the existing area</a:t>
            </a:r>
          </a:p>
          <a:p>
            <a:r>
              <a:rPr lang="en-GB" b="1" dirty="0">
                <a:solidFill>
                  <a:srgbClr val="0070C0"/>
                </a:solidFill>
              </a:rPr>
              <a:t>Uruk itself was still an extensive city but the surrounding rural populations moved to neighbouring growing cities</a:t>
            </a:r>
          </a:p>
          <a:p>
            <a:r>
              <a:rPr lang="en-GB" b="1" dirty="0">
                <a:solidFill>
                  <a:srgbClr val="0070C0"/>
                </a:solidFill>
              </a:rPr>
              <a:t>Uruk was still seen as the home of the goddess Inanna</a:t>
            </a:r>
          </a:p>
          <a:p>
            <a:r>
              <a:rPr lang="en-GB" b="1" dirty="0">
                <a:solidFill>
                  <a:srgbClr val="0070C0"/>
                </a:solidFill>
              </a:rPr>
              <a:t>Sargon of Akkad conquered most of the wider area in the mid 3</a:t>
            </a:r>
            <a:r>
              <a:rPr lang="en-GB" b="1" baseline="30000" dirty="0">
                <a:solidFill>
                  <a:srgbClr val="0070C0"/>
                </a:solidFill>
              </a:rPr>
              <a:t>rd</a:t>
            </a:r>
            <a:r>
              <a:rPr lang="en-GB" b="1" dirty="0">
                <a:solidFill>
                  <a:srgbClr val="0070C0"/>
                </a:solidFill>
              </a:rPr>
              <a:t> millennia BCE, and Sumerian ceased to be spoken after the fall of Ur III (2004 BCE)</a:t>
            </a:r>
          </a:p>
        </p:txBody>
      </p:sp>
    </p:spTree>
    <p:extLst>
      <p:ext uri="{BB962C8B-B14F-4D97-AF65-F5344CB8AC3E}">
        <p14:creationId xmlns:p14="http://schemas.microsoft.com/office/powerpoint/2010/main" val="538741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2706"/>
    </mc:Choice>
    <mc:Fallback xmlns="">
      <p:transition spd="slow" advTm="142706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6" name="Group 9">
            <a:extLst>
              <a:ext uri="{FF2B5EF4-FFF2-40B4-BE49-F238E27FC236}">
                <a16:creationId xmlns:a16="http://schemas.microsoft.com/office/drawing/2014/main" id="{0A47CF6F-27C2-43F3-AF69-E3D5763637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39EB00CB-5B69-438D-944F-2E0382BA03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6D931D9D-4C35-4CDF-BFF0-03DD03881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26D9B8E3-CFAB-4428-9D62-576BF978EB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48" name="Freeform 10">
              <a:extLst>
                <a:ext uri="{FF2B5EF4-FFF2-40B4-BE49-F238E27FC236}">
                  <a16:creationId xmlns:a16="http://schemas.microsoft.com/office/drawing/2014/main" id="{F019DFF8-C5AB-45D0-8A70-627BFEF9A5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E548346E-CCE3-4C53-B753-ABF3C098BC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6" name="Freeform 12">
              <a:extLst>
                <a:ext uri="{FF2B5EF4-FFF2-40B4-BE49-F238E27FC236}">
                  <a16:creationId xmlns:a16="http://schemas.microsoft.com/office/drawing/2014/main" id="{C19E6868-EA25-4961-B0E5-EF4F9DD20D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49" name="Rectangle 17">
            <a:extLst>
              <a:ext uri="{FF2B5EF4-FFF2-40B4-BE49-F238E27FC236}">
                <a16:creationId xmlns:a16="http://schemas.microsoft.com/office/drawing/2014/main" id="{C2A2366C-96BE-4587-BABC-529047265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557" y="3336063"/>
            <a:ext cx="7055369" cy="2286139"/>
          </a:xfrm>
          <a:prstGeom prst="rect">
            <a:avLst/>
          </a:prstGeom>
          <a:solidFill>
            <a:schemeClr val="bg1">
              <a:alpha val="89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Content Placeholder 4" descr="A group of people sitting on a wall&#10;&#10;Description automatically generated with low confidence">
            <a:extLst>
              <a:ext uri="{FF2B5EF4-FFF2-40B4-BE49-F238E27FC236}">
                <a16:creationId xmlns:a16="http://schemas.microsoft.com/office/drawing/2014/main" id="{4B6AC1BF-88D5-8546-EA9F-765A6A6D4F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806" b="5777"/>
          <a:stretch/>
        </p:blipFill>
        <p:spPr>
          <a:xfrm>
            <a:off x="20" y="10"/>
            <a:ext cx="12191980" cy="685799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177B088-942B-7A8F-FE0B-0694B03A44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2719" y="34925"/>
            <a:ext cx="3187121" cy="92333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4800" b="1" dirty="0">
                <a:solidFill>
                  <a:srgbClr val="0070C0"/>
                </a:solidFill>
              </a:rPr>
              <a:t>Excavation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65393A3-9DE8-C483-E4ED-C9A4617466F3}"/>
              </a:ext>
            </a:extLst>
          </p:cNvPr>
          <p:cNvSpPr/>
          <p:nvPr/>
        </p:nvSpPr>
        <p:spPr>
          <a:xfrm>
            <a:off x="210065" y="3645243"/>
            <a:ext cx="5350947" cy="1893624"/>
          </a:xfrm>
          <a:prstGeom prst="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9C1DAF0-2CB6-08BB-F31C-9341E160A10D}"/>
              </a:ext>
            </a:extLst>
          </p:cNvPr>
          <p:cNvSpPr txBox="1"/>
          <p:nvPr/>
        </p:nvSpPr>
        <p:spPr>
          <a:xfrm>
            <a:off x="224933" y="3618210"/>
            <a:ext cx="5212039" cy="1847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Excavations of the area and site have been taking place since 1913, mainly by German archaeologists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87C5A137-7705-499B-C2ED-A9E01BEF31B4}"/>
              </a:ext>
            </a:extLst>
          </p:cNvPr>
          <p:cNvSpPr/>
          <p:nvPr/>
        </p:nvSpPr>
        <p:spPr>
          <a:xfrm>
            <a:off x="5277471" y="6316434"/>
            <a:ext cx="3891243" cy="369332"/>
          </a:xfrm>
          <a:prstGeom prst="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1A27421-F981-0334-A5A8-557C1A7794B0}"/>
              </a:ext>
            </a:extLst>
          </p:cNvPr>
          <p:cNvSpPr txBox="1"/>
          <p:nvPr/>
        </p:nvSpPr>
        <p:spPr>
          <a:xfrm>
            <a:off x="5332176" y="6292545"/>
            <a:ext cx="406537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Archaeologists in Uruk, after Nissen</a:t>
            </a:r>
          </a:p>
        </p:txBody>
      </p:sp>
    </p:spTree>
    <p:extLst>
      <p:ext uri="{BB962C8B-B14F-4D97-AF65-F5344CB8AC3E}">
        <p14:creationId xmlns:p14="http://schemas.microsoft.com/office/powerpoint/2010/main" val="31757623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38CF82F7-DACD-F052-ECE8-E29610B37E3A}"/>
              </a:ext>
            </a:extLst>
          </p:cNvPr>
          <p:cNvSpPr txBox="1"/>
          <p:nvPr/>
        </p:nvSpPr>
        <p:spPr>
          <a:xfrm>
            <a:off x="1495167" y="741405"/>
            <a:ext cx="460083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>
                <a:solidFill>
                  <a:srgbClr val="0070C0"/>
                </a:solidFill>
              </a:rPr>
              <a:t>Showed signs of being repaired in antiquity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>
                <a:solidFill>
                  <a:srgbClr val="0070C0"/>
                </a:solidFill>
              </a:rPr>
              <a:t>From the image you can see restoration done on the vase in more modern times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3600" b="1" dirty="0">
                <a:solidFill>
                  <a:srgbClr val="0070C0"/>
                </a:solidFill>
              </a:rPr>
              <a:t>Cracks show where it has been repaired from pieces</a:t>
            </a:r>
          </a:p>
        </p:txBody>
      </p:sp>
      <p:pic>
        <p:nvPicPr>
          <p:cNvPr id="6" name="Picture 5" descr="A picture containing indoor, jar, cup&#10;&#10;Description automatically generated">
            <a:extLst>
              <a:ext uri="{FF2B5EF4-FFF2-40B4-BE49-F238E27FC236}">
                <a16:creationId xmlns:a16="http://schemas.microsoft.com/office/drawing/2014/main" id="{37A870FB-8A6A-5C13-E39C-24FA36C1FFE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49724" y="74140"/>
            <a:ext cx="4482092" cy="670971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247EE70-3055-AEC4-FAC9-B588847AA2C8}"/>
              </a:ext>
            </a:extLst>
          </p:cNvPr>
          <p:cNvSpPr txBox="1"/>
          <p:nvPr/>
        </p:nvSpPr>
        <p:spPr>
          <a:xfrm>
            <a:off x="5188437" y="6488668"/>
            <a:ext cx="236128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Uruk Vase, after Amin</a:t>
            </a:r>
          </a:p>
        </p:txBody>
      </p:sp>
    </p:spTree>
    <p:extLst>
      <p:ext uri="{BB962C8B-B14F-4D97-AF65-F5344CB8AC3E}">
        <p14:creationId xmlns:p14="http://schemas.microsoft.com/office/powerpoint/2010/main" val="5802608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ED4C796-8A6A-F21F-8EC2-1BFDF0F26C82}"/>
              </a:ext>
            </a:extLst>
          </p:cNvPr>
          <p:cNvSpPr txBox="1"/>
          <p:nvPr/>
        </p:nvSpPr>
        <p:spPr>
          <a:xfrm>
            <a:off x="1643449" y="0"/>
            <a:ext cx="5177481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Amnesty granted to attempt to regain a lot of the looted artefacts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The vase was brought back to a central Baghdad museum along with other items of less value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Taken from the restoration room and returned in the same condition as it was looted apparently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rgbClr val="0070C0"/>
                </a:solidFill>
              </a:rPr>
              <a:t>Scholars rejoiced at the return of one of the most, if not the most, precious of artefacts from the museum’s collection</a:t>
            </a:r>
          </a:p>
        </p:txBody>
      </p:sp>
      <p:pic>
        <p:nvPicPr>
          <p:cNvPr id="4" name="Picture 3" descr="A person looking at a display&#10;&#10;Description automatically generated with low confidence">
            <a:extLst>
              <a:ext uri="{FF2B5EF4-FFF2-40B4-BE49-F238E27FC236}">
                <a16:creationId xmlns:a16="http://schemas.microsoft.com/office/drawing/2014/main" id="{994CA863-392C-1A97-2015-ED49AB7F6BA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26666" y="1184873"/>
            <a:ext cx="5065334" cy="371457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A0F1F61-10E3-30F9-4A76-9AEAA90893F1}"/>
              </a:ext>
            </a:extLst>
          </p:cNvPr>
          <p:cNvSpPr txBox="1"/>
          <p:nvPr/>
        </p:nvSpPr>
        <p:spPr>
          <a:xfrm>
            <a:off x="6910247" y="4941674"/>
            <a:ext cx="54981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FF0000"/>
                </a:solidFill>
              </a:rPr>
              <a:t>The vase back on display at The Iraq Museum, after </a:t>
            </a:r>
            <a:r>
              <a:rPr lang="en-GB" b="1" dirty="0" err="1">
                <a:solidFill>
                  <a:srgbClr val="FF0000"/>
                </a:solidFill>
              </a:rPr>
              <a:t>Kleefeld</a:t>
            </a:r>
            <a:endParaRPr lang="en-GB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00987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14BF8B-BF76-3BA6-AE49-FDF5EECD00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95816" y="166817"/>
            <a:ext cx="5176365" cy="722870"/>
          </a:xfrm>
        </p:spPr>
        <p:txBody>
          <a:bodyPr/>
          <a:lstStyle/>
          <a:p>
            <a:r>
              <a:rPr lang="en-GB" b="1" dirty="0">
                <a:solidFill>
                  <a:srgbClr val="0070C0"/>
                </a:solidFill>
              </a:rPr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EE8F0-5251-6B9C-ACC9-F5B86AB120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9596" y="988541"/>
            <a:ext cx="10563528" cy="5702642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The Associated Press. 13</a:t>
            </a:r>
            <a:r>
              <a:rPr lang="en-GB" sz="1800" b="1" baseline="30000" dirty="0">
                <a:solidFill>
                  <a:srgbClr val="0070C0"/>
                </a:solidFill>
              </a:rPr>
              <a:t>th</a:t>
            </a:r>
            <a:r>
              <a:rPr lang="en-GB" sz="1800" b="1" dirty="0">
                <a:solidFill>
                  <a:srgbClr val="0070C0"/>
                </a:solidFill>
              </a:rPr>
              <a:t> June 2003.</a:t>
            </a:r>
            <a:r>
              <a:rPr lang="en-GB" sz="1800" b="1" i="1" dirty="0">
                <a:solidFill>
                  <a:srgbClr val="0070C0"/>
                </a:solidFill>
              </a:rPr>
              <a:t> After the War; Museum Recovers Missing Iraqi Vase</a:t>
            </a:r>
            <a:r>
              <a:rPr lang="en-GB" sz="1800" b="1" dirty="0">
                <a:solidFill>
                  <a:srgbClr val="0070C0"/>
                </a:solidFill>
              </a:rPr>
              <a:t>. New York Times. Available at https://www.nytimes.com/2003/06/13/world/after-the-war-museum-recovers-missing-iraqi-vase.html#:~:text=The%20Warka%20Vase%2C%20a%205%2C000,the%20trunk%20of%20a%20car. 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 [accessed 11</a:t>
            </a:r>
            <a:r>
              <a:rPr lang="en-GB" sz="1800" b="1" baseline="30000" dirty="0">
                <a:solidFill>
                  <a:srgbClr val="0070C0"/>
                </a:solidFill>
              </a:rPr>
              <a:t>th</a:t>
            </a:r>
            <a:r>
              <a:rPr lang="en-GB" sz="1800" b="1" dirty="0">
                <a:solidFill>
                  <a:srgbClr val="0070C0"/>
                </a:solidFill>
              </a:rPr>
              <a:t> May 2022]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Banerjee, N. 31</a:t>
            </a:r>
            <a:r>
              <a:rPr lang="en-GB" sz="1800" b="1" baseline="30000" dirty="0">
                <a:solidFill>
                  <a:srgbClr val="0070C0"/>
                </a:solidFill>
              </a:rPr>
              <a:t>st</a:t>
            </a:r>
            <a:r>
              <a:rPr lang="en-GB" sz="1800" b="1" dirty="0">
                <a:solidFill>
                  <a:srgbClr val="0070C0"/>
                </a:solidFill>
              </a:rPr>
              <a:t> March 2004</a:t>
            </a:r>
            <a:r>
              <a:rPr lang="en-GB" sz="1800" b="1" i="1" dirty="0">
                <a:solidFill>
                  <a:srgbClr val="0070C0"/>
                </a:solidFill>
              </a:rPr>
              <a:t>. Overseas; Once Looted and Forlorn, An Iraqi Symbol Revives</a:t>
            </a:r>
            <a:r>
              <a:rPr lang="en-GB" sz="1800" b="1" dirty="0">
                <a:solidFill>
                  <a:srgbClr val="0070C0"/>
                </a:solidFill>
              </a:rPr>
              <a:t>. New York Times. Available at https://www.nytimes.com/2004/03/31/arts/overseas-once-looted-and-forlorn-an-iraqi-symbol-revives.html [accessed 10th May 2022]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CNN. 13</a:t>
            </a:r>
            <a:r>
              <a:rPr lang="en-GB" sz="1800" b="1" baseline="30000" dirty="0">
                <a:solidFill>
                  <a:srgbClr val="0070C0"/>
                </a:solidFill>
              </a:rPr>
              <a:t>th</a:t>
            </a:r>
            <a:r>
              <a:rPr lang="en-GB" sz="1800" b="1" dirty="0">
                <a:solidFill>
                  <a:srgbClr val="0070C0"/>
                </a:solidFill>
              </a:rPr>
              <a:t> June 2003. </a:t>
            </a:r>
            <a:r>
              <a:rPr lang="en-GB" sz="1800" b="1" i="1" dirty="0">
                <a:solidFill>
                  <a:srgbClr val="0070C0"/>
                </a:solidFill>
              </a:rPr>
              <a:t>Priceless Vase Returned to Iraqi Museum. </a:t>
            </a:r>
            <a:r>
              <a:rPr lang="en-GB" sz="1800" b="1" dirty="0">
                <a:solidFill>
                  <a:srgbClr val="0070C0"/>
                </a:solidFill>
              </a:rPr>
              <a:t>CNN. Available at https://edition.cnn.com/2003/WORLD/meast/06/12/sprj.nilaw.museum/  [accessed 10</a:t>
            </a:r>
            <a:r>
              <a:rPr lang="en-GB" sz="1800" b="1" baseline="30000" dirty="0">
                <a:solidFill>
                  <a:srgbClr val="0070C0"/>
                </a:solidFill>
              </a:rPr>
              <a:t>th</a:t>
            </a:r>
            <a:r>
              <a:rPr lang="en-GB" sz="1800" b="1" dirty="0">
                <a:solidFill>
                  <a:srgbClr val="0070C0"/>
                </a:solidFill>
              </a:rPr>
              <a:t> May 2022]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Crawford, H. 2004. </a:t>
            </a:r>
            <a:r>
              <a:rPr lang="en-GB" sz="1800" b="1" i="1" dirty="0">
                <a:solidFill>
                  <a:srgbClr val="0070C0"/>
                </a:solidFill>
              </a:rPr>
              <a:t>Sumer and the Sumerians</a:t>
            </a:r>
            <a:r>
              <a:rPr lang="en-GB" sz="1800" b="1" dirty="0">
                <a:solidFill>
                  <a:srgbClr val="0070C0"/>
                </a:solidFill>
              </a:rPr>
              <a:t>. 2</a:t>
            </a:r>
            <a:r>
              <a:rPr lang="en-GB" sz="1800" b="1" baseline="30000" dirty="0">
                <a:solidFill>
                  <a:srgbClr val="0070C0"/>
                </a:solidFill>
              </a:rPr>
              <a:t>nd</a:t>
            </a:r>
            <a:r>
              <a:rPr lang="en-GB" sz="1800" b="1" dirty="0">
                <a:solidFill>
                  <a:srgbClr val="0070C0"/>
                </a:solidFill>
              </a:rPr>
              <a:t> Edition. Cambridge University Press: Cambridge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Nissen, H. 2016. </a:t>
            </a:r>
            <a:r>
              <a:rPr lang="en-GB" sz="1800" b="1" i="1" dirty="0">
                <a:solidFill>
                  <a:srgbClr val="0070C0"/>
                </a:solidFill>
              </a:rPr>
              <a:t>The Late Uruk Period</a:t>
            </a:r>
            <a:r>
              <a:rPr lang="en-GB" sz="1800" b="1" dirty="0">
                <a:solidFill>
                  <a:srgbClr val="0070C0"/>
                </a:solidFill>
              </a:rPr>
              <a:t>. Available at https://cdli.ox.ac.uk/wiki/the_late_uruk_period [accessed 10th May 2022]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Pollock, S. 1999. </a:t>
            </a:r>
            <a:r>
              <a:rPr lang="en-GB" sz="1800" b="1" i="1" dirty="0">
                <a:solidFill>
                  <a:srgbClr val="0070C0"/>
                </a:solidFill>
              </a:rPr>
              <a:t>Ancient Mesopotamia, The Eden that Never Was. </a:t>
            </a:r>
            <a:r>
              <a:rPr lang="en-GB" sz="1800" b="1" dirty="0">
                <a:solidFill>
                  <a:srgbClr val="0070C0"/>
                </a:solidFill>
              </a:rPr>
              <a:t>Cambridge University Press: Cambridge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Van De Mieroop, M. 2007. </a:t>
            </a:r>
            <a:r>
              <a:rPr lang="en-GB" sz="1800" b="1" i="1" dirty="0">
                <a:solidFill>
                  <a:srgbClr val="0070C0"/>
                </a:solidFill>
              </a:rPr>
              <a:t>A History of the Ancient Near East ca. 3000-323 BC. </a:t>
            </a:r>
            <a:r>
              <a:rPr lang="en-GB" sz="1800" b="1" dirty="0">
                <a:solidFill>
                  <a:srgbClr val="0070C0"/>
                </a:solidFill>
              </a:rPr>
              <a:t>2</a:t>
            </a:r>
            <a:r>
              <a:rPr lang="en-GB" sz="1800" b="1" baseline="30000" dirty="0">
                <a:solidFill>
                  <a:srgbClr val="0070C0"/>
                </a:solidFill>
              </a:rPr>
              <a:t>nd</a:t>
            </a:r>
            <a:r>
              <a:rPr lang="en-GB" sz="1800" b="1" dirty="0">
                <a:solidFill>
                  <a:srgbClr val="0070C0"/>
                </a:solidFill>
              </a:rPr>
              <a:t> Edition. Blackwell Publishing: Oxford</a:t>
            </a:r>
          </a:p>
          <a:p>
            <a:pPr marL="0" indent="0">
              <a:buNone/>
            </a:pPr>
            <a:r>
              <a:rPr lang="en-GB" sz="1800" b="1" dirty="0">
                <a:solidFill>
                  <a:srgbClr val="0070C0"/>
                </a:solidFill>
              </a:rPr>
              <a:t>Waxman, S. 14</a:t>
            </a:r>
            <a:r>
              <a:rPr lang="en-GB" sz="1800" b="1" baseline="30000" dirty="0">
                <a:solidFill>
                  <a:srgbClr val="0070C0"/>
                </a:solidFill>
              </a:rPr>
              <a:t>th</a:t>
            </a:r>
            <a:r>
              <a:rPr lang="en-GB" sz="1800" b="1" dirty="0">
                <a:solidFill>
                  <a:srgbClr val="0070C0"/>
                </a:solidFill>
              </a:rPr>
              <a:t> June 2003. </a:t>
            </a:r>
            <a:r>
              <a:rPr lang="en-GB" sz="1800" b="1" i="1" dirty="0">
                <a:solidFill>
                  <a:srgbClr val="0070C0"/>
                </a:solidFill>
              </a:rPr>
              <a:t>Iraq Museum Regains a Famed Treasure. </a:t>
            </a:r>
            <a:r>
              <a:rPr lang="en-GB" sz="1800" b="1" dirty="0">
                <a:solidFill>
                  <a:srgbClr val="0070C0"/>
                </a:solidFill>
              </a:rPr>
              <a:t>The Washington Post. Available at https://www.washingtonpost.com/archive/lifestyle/2003/06/14/iraq-museum-regains-a-famed-treasure/29560f2a-4b31-4380-b634-b290af35f5a1/ [accessed 11</a:t>
            </a:r>
            <a:r>
              <a:rPr lang="en-GB" sz="1800" b="1" baseline="30000" dirty="0">
                <a:solidFill>
                  <a:srgbClr val="0070C0"/>
                </a:solidFill>
              </a:rPr>
              <a:t>th</a:t>
            </a:r>
            <a:r>
              <a:rPr lang="en-GB" sz="1800" b="1" dirty="0">
                <a:solidFill>
                  <a:srgbClr val="0070C0"/>
                </a:solidFill>
              </a:rPr>
              <a:t> May 2022] </a:t>
            </a:r>
          </a:p>
          <a:p>
            <a:pPr marL="0" indent="0">
              <a:buNone/>
            </a:pPr>
            <a:endParaRPr lang="en-GB" sz="1800" b="1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1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8951742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BC1C1C"/>
      </a:accent1>
      <a:accent2>
        <a:srgbClr val="F67534"/>
      </a:accent2>
      <a:accent3>
        <a:srgbClr val="EAAC35"/>
      </a:accent3>
      <a:accent4>
        <a:srgbClr val="9BAF68"/>
      </a:accent4>
      <a:accent5>
        <a:srgbClr val="68B9A6"/>
      </a:accent5>
      <a:accent6>
        <a:srgbClr val="50B1D4"/>
      </a:accent6>
      <a:hlink>
        <a:srgbClr val="E46416"/>
      </a:hlink>
      <a:folHlink>
        <a:srgbClr val="EE9340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93B4CCAC-FD5A-4D59-B1AC-EAF45910B5A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2797</TotalTime>
  <Words>844</Words>
  <Application>Microsoft Office PowerPoint</Application>
  <PresentationFormat>Widescreen</PresentationFormat>
  <Paragraphs>69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Corbel</vt:lpstr>
      <vt:lpstr>Parallax</vt:lpstr>
      <vt:lpstr>The Uruk Vase</vt:lpstr>
      <vt:lpstr>PowerPoint Presentation</vt:lpstr>
      <vt:lpstr>The Uruk Vase</vt:lpstr>
      <vt:lpstr>Original Use</vt:lpstr>
      <vt:lpstr>PowerPoint Presentation</vt:lpstr>
      <vt:lpstr>PowerPoint Presentation</vt:lpstr>
      <vt:lpstr>PowerPoint Presentation</vt:lpstr>
      <vt:lpstr>What happened to Uruk?</vt:lpstr>
      <vt:lpstr>Excavation</vt:lpstr>
      <vt:lpstr>PowerPoint Presentation</vt:lpstr>
      <vt:lpstr>PowerPoint Presentation</vt:lpstr>
      <vt:lpstr>Bibliography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Uruk Vase</dc:title>
  <dc:creator>Cass Oakley</dc:creator>
  <cp:lastModifiedBy>Cass Oakley</cp:lastModifiedBy>
  <cp:revision>23</cp:revision>
  <dcterms:created xsi:type="dcterms:W3CDTF">2022-05-09T14:20:18Z</dcterms:created>
  <dcterms:modified xsi:type="dcterms:W3CDTF">2022-05-13T11:29:24Z</dcterms:modified>
</cp:coreProperties>
</file>