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25"/>
  </p:notesMasterIdLst>
  <p:handoutMasterIdLst>
    <p:handoutMasterId r:id="rId26"/>
  </p:handoutMasterIdLst>
  <p:sldIdLst>
    <p:sldId id="256" r:id="rId5"/>
    <p:sldId id="451" r:id="rId6"/>
    <p:sldId id="490" r:id="rId7"/>
    <p:sldId id="277" r:id="rId8"/>
    <p:sldId id="469" r:id="rId9"/>
    <p:sldId id="495" r:id="rId10"/>
    <p:sldId id="496" r:id="rId11"/>
    <p:sldId id="497" r:id="rId12"/>
    <p:sldId id="498" r:id="rId13"/>
    <p:sldId id="499" r:id="rId14"/>
    <p:sldId id="500" r:id="rId15"/>
    <p:sldId id="501" r:id="rId16"/>
    <p:sldId id="502" r:id="rId17"/>
    <p:sldId id="503" r:id="rId18"/>
    <p:sldId id="504" r:id="rId19"/>
    <p:sldId id="505" r:id="rId20"/>
    <p:sldId id="506" r:id="rId21"/>
    <p:sldId id="507" r:id="rId22"/>
    <p:sldId id="508" r:id="rId23"/>
    <p:sldId id="509" r:id="rId24"/>
  </p:sldIdLst>
  <p:sldSz cx="9144000" cy="6858000" type="screen4x3"/>
  <p:notesSz cx="6797675" cy="99266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127">
          <p15:clr>
            <a:srgbClr val="A4A3A4"/>
          </p15:clr>
        </p15:guide>
        <p15:guide id="2" pos="214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79961" autoAdjust="0"/>
  </p:normalViewPr>
  <p:slideViewPr>
    <p:cSldViewPr>
      <p:cViewPr varScale="1">
        <p:scale>
          <a:sx n="53" d="100"/>
          <a:sy n="53" d="100"/>
        </p:scale>
        <p:origin x="1660" y="52"/>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3127"/>
        <p:guide pos="2141"/>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handoutMaster" Target="handoutMasters/handoutMaster1.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notesMaster" Target="notesMasters/notesMaster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viewProps" Target="viewProps.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presProps" Target="presProps.xml"/><Relationship Id="rId30" Type="http://schemas.openxmlformats.org/officeDocument/2006/relationships/tableStyles" Target="tableStyle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6332"/>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50443" y="0"/>
            <a:ext cx="2945659" cy="496332"/>
          </a:xfrm>
          <a:prstGeom prst="rect">
            <a:avLst/>
          </a:prstGeom>
        </p:spPr>
        <p:txBody>
          <a:bodyPr vert="horz" lIns="91440" tIns="45720" rIns="91440" bIns="45720" rtlCol="0"/>
          <a:lstStyle>
            <a:lvl1pPr algn="r">
              <a:defRPr sz="1200"/>
            </a:lvl1pPr>
          </a:lstStyle>
          <a:p>
            <a:fld id="{96D292DE-8B7A-4254-AA83-74C1F4DD4AF0}" type="datetimeFigureOut">
              <a:rPr lang="en-GB" smtClean="0"/>
              <a:pPr/>
              <a:t>11/09/2019</a:t>
            </a:fld>
            <a:endParaRPr lang="en-GB"/>
          </a:p>
        </p:txBody>
      </p:sp>
      <p:sp>
        <p:nvSpPr>
          <p:cNvPr id="4" name="Footer Placeholder 3"/>
          <p:cNvSpPr>
            <a:spLocks noGrp="1"/>
          </p:cNvSpPr>
          <p:nvPr>
            <p:ph type="ftr" sz="quarter" idx="2"/>
          </p:nvPr>
        </p:nvSpPr>
        <p:spPr>
          <a:xfrm>
            <a:off x="0" y="9428583"/>
            <a:ext cx="2945659" cy="496332"/>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50443" y="9428583"/>
            <a:ext cx="2945659" cy="496332"/>
          </a:xfrm>
          <a:prstGeom prst="rect">
            <a:avLst/>
          </a:prstGeom>
        </p:spPr>
        <p:txBody>
          <a:bodyPr vert="horz" lIns="91440" tIns="45720" rIns="91440" bIns="45720" rtlCol="0" anchor="b"/>
          <a:lstStyle>
            <a:lvl1pPr algn="r">
              <a:defRPr sz="1200"/>
            </a:lvl1pPr>
          </a:lstStyle>
          <a:p>
            <a:fld id="{A3C3D8D3-17FF-4C88-A759-00DBF3A84646}" type="slidenum">
              <a:rPr lang="en-GB" smtClean="0"/>
              <a:pPr/>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6332"/>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50443" y="0"/>
            <a:ext cx="2945659" cy="496332"/>
          </a:xfrm>
          <a:prstGeom prst="rect">
            <a:avLst/>
          </a:prstGeom>
        </p:spPr>
        <p:txBody>
          <a:bodyPr vert="horz" lIns="91440" tIns="45720" rIns="91440" bIns="45720" rtlCol="0"/>
          <a:lstStyle>
            <a:lvl1pPr algn="r">
              <a:defRPr sz="1200"/>
            </a:lvl1pPr>
          </a:lstStyle>
          <a:p>
            <a:fld id="{535DF58F-8671-456E-AFAD-17BFC9F0FA41}" type="datetimeFigureOut">
              <a:rPr lang="en-GB" smtClean="0"/>
              <a:pPr/>
              <a:t>11/09/2019</a:t>
            </a:fld>
            <a:endParaRPr lang="en-GB"/>
          </a:p>
        </p:txBody>
      </p:sp>
      <p:sp>
        <p:nvSpPr>
          <p:cNvPr id="4" name="Slide Image Placeholder 3"/>
          <p:cNvSpPr>
            <a:spLocks noGrp="1" noRot="1" noChangeAspect="1"/>
          </p:cNvSpPr>
          <p:nvPr>
            <p:ph type="sldImg" idx="2"/>
          </p:nvPr>
        </p:nvSpPr>
        <p:spPr>
          <a:xfrm>
            <a:off x="917575" y="744538"/>
            <a:ext cx="4962525" cy="3722687"/>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79768" y="4715153"/>
            <a:ext cx="5438140" cy="4466987"/>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428583"/>
            <a:ext cx="2945659" cy="496332"/>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50443" y="9428583"/>
            <a:ext cx="2945659" cy="496332"/>
          </a:xfrm>
          <a:prstGeom prst="rect">
            <a:avLst/>
          </a:prstGeom>
        </p:spPr>
        <p:txBody>
          <a:bodyPr vert="horz" lIns="91440" tIns="45720" rIns="91440" bIns="45720" rtlCol="0" anchor="b"/>
          <a:lstStyle>
            <a:lvl1pPr algn="r">
              <a:defRPr sz="1200"/>
            </a:lvl1pPr>
          </a:lstStyle>
          <a:p>
            <a:fld id="{0983270C-3725-49C9-9AFB-E0CEEAD016AD}" type="slidenum">
              <a:rPr lang="en-GB" smtClean="0"/>
              <a:pPr/>
              <a:t>‹#›</a:t>
            </a:fld>
            <a:endParaRPr lang="en-GB"/>
          </a:p>
        </p:txBody>
      </p:sp>
    </p:spTree>
    <p:extLst>
      <p:ext uri="{BB962C8B-B14F-4D97-AF65-F5344CB8AC3E}">
        <p14:creationId xmlns:p14="http://schemas.microsoft.com/office/powerpoint/2010/main" val="217098840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0983270C-3725-49C9-9AFB-E0CEEAD016AD}" type="slidenum">
              <a:rPr lang="en-GB" smtClean="0"/>
              <a:pPr/>
              <a:t>1</a:t>
            </a:fld>
            <a:endParaRPr lang="en-GB"/>
          </a:p>
        </p:txBody>
      </p:sp>
    </p:spTree>
    <p:extLst>
      <p:ext uri="{BB962C8B-B14F-4D97-AF65-F5344CB8AC3E}">
        <p14:creationId xmlns:p14="http://schemas.microsoft.com/office/powerpoint/2010/main" val="427510168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Judith Bell, </a:t>
            </a:r>
            <a:r>
              <a:rPr lang="en-US" i="1" dirty="0"/>
              <a:t>Doing Your Research Project </a:t>
            </a:r>
            <a:r>
              <a:rPr lang="en-US" dirty="0"/>
              <a:t>(Buckingham: Open University Press, 5</a:t>
            </a:r>
            <a:r>
              <a:rPr lang="en-US" baseline="30000" dirty="0"/>
              <a:t>th</a:t>
            </a:r>
            <a:r>
              <a:rPr lang="en-US" dirty="0"/>
              <a:t> edition, 2010).</a:t>
            </a:r>
            <a:endParaRPr lang="en-GB" dirty="0"/>
          </a:p>
        </p:txBody>
      </p:sp>
      <p:sp>
        <p:nvSpPr>
          <p:cNvPr id="4" name="Slide Number Placeholder 3"/>
          <p:cNvSpPr>
            <a:spLocks noGrp="1"/>
          </p:cNvSpPr>
          <p:nvPr>
            <p:ph type="sldNum" sz="quarter" idx="5"/>
          </p:nvPr>
        </p:nvSpPr>
        <p:spPr/>
        <p:txBody>
          <a:bodyPr/>
          <a:lstStyle/>
          <a:p>
            <a:fld id="{0983270C-3725-49C9-9AFB-E0CEEAD016AD}" type="slidenum">
              <a:rPr lang="en-GB" smtClean="0"/>
              <a:pPr/>
              <a:t>4</a:t>
            </a:fld>
            <a:endParaRPr lang="en-GB"/>
          </a:p>
        </p:txBody>
      </p:sp>
    </p:spTree>
    <p:extLst>
      <p:ext uri="{BB962C8B-B14F-4D97-AF65-F5344CB8AC3E}">
        <p14:creationId xmlns:p14="http://schemas.microsoft.com/office/powerpoint/2010/main" val="182876675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Example from fieldwork in Brazil </a:t>
            </a:r>
          </a:p>
          <a:p>
            <a:endParaRPr lang="en-GB" dirty="0"/>
          </a:p>
        </p:txBody>
      </p:sp>
      <p:sp>
        <p:nvSpPr>
          <p:cNvPr id="4" name="Slide Number Placeholder 3"/>
          <p:cNvSpPr>
            <a:spLocks noGrp="1"/>
          </p:cNvSpPr>
          <p:nvPr>
            <p:ph type="sldNum" sz="quarter" idx="5"/>
          </p:nvPr>
        </p:nvSpPr>
        <p:spPr/>
        <p:txBody>
          <a:bodyPr/>
          <a:lstStyle/>
          <a:p>
            <a:fld id="{0983270C-3725-49C9-9AFB-E0CEEAD016AD}" type="slidenum">
              <a:rPr lang="en-GB" smtClean="0"/>
              <a:pPr/>
              <a:t>10</a:t>
            </a:fld>
            <a:endParaRPr lang="en-GB"/>
          </a:p>
        </p:txBody>
      </p:sp>
    </p:spTree>
    <p:extLst>
      <p:ext uri="{BB962C8B-B14F-4D97-AF65-F5344CB8AC3E}">
        <p14:creationId xmlns:p14="http://schemas.microsoft.com/office/powerpoint/2010/main" val="196045109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Tanya Luhrmann’s research in pagan communities in the UK </a:t>
            </a:r>
          </a:p>
        </p:txBody>
      </p:sp>
      <p:sp>
        <p:nvSpPr>
          <p:cNvPr id="4" name="Slide Number Placeholder 3"/>
          <p:cNvSpPr>
            <a:spLocks noGrp="1"/>
          </p:cNvSpPr>
          <p:nvPr>
            <p:ph type="sldNum" sz="quarter" idx="5"/>
          </p:nvPr>
        </p:nvSpPr>
        <p:spPr/>
        <p:txBody>
          <a:bodyPr/>
          <a:lstStyle/>
          <a:p>
            <a:fld id="{0983270C-3725-49C9-9AFB-E0CEEAD016AD}" type="slidenum">
              <a:rPr lang="en-GB" smtClean="0"/>
              <a:pPr/>
              <a:t>12</a:t>
            </a:fld>
            <a:endParaRPr lang="en-GB"/>
          </a:p>
        </p:txBody>
      </p:sp>
    </p:spTree>
    <p:extLst>
      <p:ext uri="{BB962C8B-B14F-4D97-AF65-F5344CB8AC3E}">
        <p14:creationId xmlns:p14="http://schemas.microsoft.com/office/powerpoint/2010/main" val="56004111"/>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cstate="print">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pPr/>
              <a:t>11/09/2019</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11/09/2019</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pPr/>
              <a:t>11/09/2019</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pPr/>
              <a:t>11/09/2019</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pPr/>
              <a:t>11/09/2019</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pPr/>
              <a:t>11/09/2019</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pPr/>
              <a:t>11/09/2019</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pPr/>
              <a:t>11/09/2019</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pPr/>
              <a:t>11/09/2019</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11/09/2019</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11/09/2019</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cstate="print">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11/09/2019</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pPr/>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fontScale="90000"/>
          </a:bodyPr>
          <a:lstStyle/>
          <a:p>
            <a:r>
              <a:rPr lang="en-GB" b="1" dirty="0">
                <a:solidFill>
                  <a:schemeClr val="bg1"/>
                </a:solidFill>
              </a:rPr>
              <a:t>Theory, Methods and Practice:</a:t>
            </a:r>
            <a:br>
              <a:rPr lang="en-GB" b="1" dirty="0">
                <a:solidFill>
                  <a:schemeClr val="bg1"/>
                </a:solidFill>
              </a:rPr>
            </a:br>
            <a:r>
              <a:rPr lang="en-GB" b="1" dirty="0">
                <a:solidFill>
                  <a:schemeClr val="bg1"/>
                </a:solidFill>
              </a:rPr>
              <a:t>Critical Perspectives in Anthropology</a:t>
            </a:r>
            <a:endParaRPr lang="en-GB" sz="3600" dirty="0">
              <a:solidFill>
                <a:schemeClr val="bg1"/>
              </a:solidFill>
            </a:endParaRPr>
          </a:p>
        </p:txBody>
      </p:sp>
      <p:sp>
        <p:nvSpPr>
          <p:cNvPr id="3" name="Subtitle 2"/>
          <p:cNvSpPr>
            <a:spLocks noGrp="1"/>
          </p:cNvSpPr>
          <p:nvPr>
            <p:ph type="subTitle" idx="1"/>
          </p:nvPr>
        </p:nvSpPr>
        <p:spPr/>
        <p:txBody>
          <a:bodyPr>
            <a:normAutofit/>
          </a:bodyPr>
          <a:lstStyle/>
          <a:p>
            <a:r>
              <a:rPr lang="en-GB" sz="3600" dirty="0">
                <a:solidFill>
                  <a:schemeClr val="bg1"/>
                </a:solidFill>
              </a:rPr>
              <a:t>Prof Bettina E. Schmidt </a:t>
            </a:r>
          </a:p>
        </p:txBody>
      </p:sp>
    </p:spTree>
    <p:extLst>
      <p:ext uri="{BB962C8B-B14F-4D97-AF65-F5344CB8AC3E}">
        <p14:creationId xmlns:p14="http://schemas.microsoft.com/office/powerpoint/2010/main" val="34089552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0CE3F4-EEF9-4478-A41E-1304AF921223}"/>
              </a:ext>
            </a:extLst>
          </p:cNvPr>
          <p:cNvSpPr>
            <a:spLocks noGrp="1"/>
          </p:cNvSpPr>
          <p:nvPr>
            <p:ph type="title"/>
          </p:nvPr>
        </p:nvSpPr>
        <p:spPr/>
        <p:txBody>
          <a:bodyPr>
            <a:normAutofit/>
          </a:bodyPr>
          <a:lstStyle/>
          <a:p>
            <a:r>
              <a:rPr lang="en-GB" dirty="0"/>
              <a:t>Reflexivity</a:t>
            </a:r>
          </a:p>
        </p:txBody>
      </p:sp>
      <p:sp>
        <p:nvSpPr>
          <p:cNvPr id="3" name="Content Placeholder 2">
            <a:extLst>
              <a:ext uri="{FF2B5EF4-FFF2-40B4-BE49-F238E27FC236}">
                <a16:creationId xmlns:a16="http://schemas.microsoft.com/office/drawing/2014/main" id="{D1068D66-C2FE-4D36-968E-9399AA7008E6}"/>
              </a:ext>
            </a:extLst>
          </p:cNvPr>
          <p:cNvSpPr>
            <a:spLocks noGrp="1"/>
          </p:cNvSpPr>
          <p:nvPr>
            <p:ph idx="1"/>
          </p:nvPr>
        </p:nvSpPr>
        <p:spPr/>
        <p:txBody>
          <a:bodyPr>
            <a:normAutofit/>
          </a:bodyPr>
          <a:lstStyle/>
          <a:p>
            <a:r>
              <a:rPr lang="en-GB" b="1" dirty="0"/>
              <a:t>Reading</a:t>
            </a:r>
            <a:r>
              <a:rPr lang="en-GB" dirty="0"/>
              <a:t>:</a:t>
            </a:r>
          </a:p>
          <a:p>
            <a:r>
              <a:rPr lang="en-GB" dirty="0"/>
              <a:t>Charlotte </a:t>
            </a:r>
            <a:r>
              <a:rPr lang="en-GB" dirty="0" err="1"/>
              <a:t>Aull</a:t>
            </a:r>
            <a:r>
              <a:rPr lang="en-GB" dirty="0"/>
              <a:t> Davies, </a:t>
            </a:r>
            <a:r>
              <a:rPr lang="en-GB" i="1" dirty="0"/>
              <a:t>Reflexive Ethnography: A guide to researching selves and others, </a:t>
            </a:r>
            <a:r>
              <a:rPr lang="en-GB" dirty="0"/>
              <a:t>chapter 1. London: Routledge, 1999, pp.3-25.</a:t>
            </a:r>
          </a:p>
          <a:p>
            <a:endParaRPr lang="en-GB" dirty="0"/>
          </a:p>
        </p:txBody>
      </p:sp>
    </p:spTree>
    <p:extLst>
      <p:ext uri="{BB962C8B-B14F-4D97-AF65-F5344CB8AC3E}">
        <p14:creationId xmlns:p14="http://schemas.microsoft.com/office/powerpoint/2010/main" val="31586466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5AB46D-A1AB-4994-ADCA-17F68897E836}"/>
              </a:ext>
            </a:extLst>
          </p:cNvPr>
          <p:cNvSpPr>
            <a:spLocks noGrp="1"/>
          </p:cNvSpPr>
          <p:nvPr>
            <p:ph type="title"/>
          </p:nvPr>
        </p:nvSpPr>
        <p:spPr/>
        <p:txBody>
          <a:bodyPr>
            <a:normAutofit/>
          </a:bodyPr>
          <a:lstStyle/>
          <a:p>
            <a:r>
              <a:rPr lang="en-GB" dirty="0"/>
              <a:t>Starting point </a:t>
            </a:r>
          </a:p>
        </p:txBody>
      </p:sp>
      <p:sp>
        <p:nvSpPr>
          <p:cNvPr id="3" name="Content Placeholder 2">
            <a:extLst>
              <a:ext uri="{FF2B5EF4-FFF2-40B4-BE49-F238E27FC236}">
                <a16:creationId xmlns:a16="http://schemas.microsoft.com/office/drawing/2014/main" id="{795852E0-F74D-43BA-941E-4CA674B6E4F9}"/>
              </a:ext>
            </a:extLst>
          </p:cNvPr>
          <p:cNvSpPr>
            <a:spLocks noGrp="1"/>
          </p:cNvSpPr>
          <p:nvPr>
            <p:ph idx="1"/>
          </p:nvPr>
        </p:nvSpPr>
        <p:spPr/>
        <p:txBody>
          <a:bodyPr/>
          <a:lstStyle/>
          <a:p>
            <a:r>
              <a:rPr lang="en-GB" dirty="0"/>
              <a:t>According to Davies there is a close relationship between reflexivity and objectivity, but they are not identical (p. 4)</a:t>
            </a:r>
          </a:p>
          <a:p>
            <a:r>
              <a:rPr lang="en-GB" dirty="0"/>
              <a:t>However, critiques argue that ethnographic research is subjective and impressionistic </a:t>
            </a:r>
          </a:p>
          <a:p>
            <a:endParaRPr lang="en-GB" dirty="0"/>
          </a:p>
        </p:txBody>
      </p:sp>
    </p:spTree>
    <p:extLst>
      <p:ext uri="{BB962C8B-B14F-4D97-AF65-F5344CB8AC3E}">
        <p14:creationId xmlns:p14="http://schemas.microsoft.com/office/powerpoint/2010/main" val="43352502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endParaRPr lang="en-GB" dirty="0"/>
          </a:p>
        </p:txBody>
      </p:sp>
      <p:sp>
        <p:nvSpPr>
          <p:cNvPr id="3" name="Content Placeholder 2"/>
          <p:cNvSpPr>
            <a:spLocks noGrp="1"/>
          </p:cNvSpPr>
          <p:nvPr>
            <p:ph idx="1"/>
          </p:nvPr>
        </p:nvSpPr>
        <p:spPr/>
        <p:txBody>
          <a:bodyPr>
            <a:noAutofit/>
          </a:bodyPr>
          <a:lstStyle/>
          <a:p>
            <a:r>
              <a:rPr lang="en-GB" dirty="0"/>
              <a:t>“The accounts that typically emerge from participant observations echo the criticism of qualitative data ... Being described as subjective, biased, impressionistic, idiosyncratic and lacking in the precise quantifiable measures that are the hallmark of survey research and experimentation. …” (next slide) </a:t>
            </a:r>
          </a:p>
        </p:txBody>
      </p:sp>
    </p:spTree>
    <p:extLst>
      <p:ext uri="{BB962C8B-B14F-4D97-AF65-F5344CB8AC3E}">
        <p14:creationId xmlns:p14="http://schemas.microsoft.com/office/powerpoint/2010/main" val="231242659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108D5E-D7B9-4A15-B9C6-B365CD8221F1}"/>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F2A0ADBE-8B51-4237-9CC6-D021A048870E}"/>
              </a:ext>
            </a:extLst>
          </p:cNvPr>
          <p:cNvSpPr>
            <a:spLocks noGrp="1"/>
          </p:cNvSpPr>
          <p:nvPr>
            <p:ph idx="1"/>
          </p:nvPr>
        </p:nvSpPr>
        <p:spPr/>
        <p:txBody>
          <a:bodyPr>
            <a:normAutofit fontScale="92500" lnSpcReduction="10000"/>
          </a:bodyPr>
          <a:lstStyle/>
          <a:p>
            <a:r>
              <a:rPr lang="en-GB" dirty="0"/>
              <a:t>“…While it is probably true that nothing can give better insight into the life of a gang of juvenile delinquents than going to live with them for an extended period of time, critics of participant observation will point to the dangers of ‘going native’ as a result of playing a role within such a group.” (Cohen et al. 2000: 313-314, quoted by Judith Bell 2005: 194)</a:t>
            </a:r>
          </a:p>
        </p:txBody>
      </p:sp>
    </p:spTree>
    <p:extLst>
      <p:ext uri="{BB962C8B-B14F-4D97-AF65-F5344CB8AC3E}">
        <p14:creationId xmlns:p14="http://schemas.microsoft.com/office/powerpoint/2010/main" val="413236307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236AEE-3F1E-4596-9CEF-43CCF2FD404D}"/>
              </a:ext>
            </a:extLst>
          </p:cNvPr>
          <p:cNvSpPr>
            <a:spLocks noGrp="1"/>
          </p:cNvSpPr>
          <p:nvPr>
            <p:ph type="title"/>
          </p:nvPr>
        </p:nvSpPr>
        <p:spPr/>
        <p:txBody>
          <a:bodyPr/>
          <a:lstStyle/>
          <a:p>
            <a:r>
              <a:rPr lang="en-GB" dirty="0"/>
              <a:t>Charlotte </a:t>
            </a:r>
            <a:r>
              <a:rPr lang="en-GB" dirty="0" err="1"/>
              <a:t>Aull</a:t>
            </a:r>
            <a:r>
              <a:rPr lang="en-GB" dirty="0"/>
              <a:t> Davies </a:t>
            </a:r>
          </a:p>
        </p:txBody>
      </p:sp>
      <p:sp>
        <p:nvSpPr>
          <p:cNvPr id="3" name="Content Placeholder 2">
            <a:extLst>
              <a:ext uri="{FF2B5EF4-FFF2-40B4-BE49-F238E27FC236}">
                <a16:creationId xmlns:a16="http://schemas.microsoft.com/office/drawing/2014/main" id="{EC443BB2-DA79-4037-87CD-896DC8665CCF}"/>
              </a:ext>
            </a:extLst>
          </p:cNvPr>
          <p:cNvSpPr>
            <a:spLocks noGrp="1"/>
          </p:cNvSpPr>
          <p:nvPr>
            <p:ph idx="1"/>
          </p:nvPr>
        </p:nvSpPr>
        <p:spPr/>
        <p:txBody>
          <a:bodyPr>
            <a:normAutofit fontScale="92500"/>
          </a:bodyPr>
          <a:lstStyle/>
          <a:p>
            <a:r>
              <a:rPr lang="en-GB" dirty="0"/>
              <a:t>… argues that “the results of anthropological research based on ethnographic fieldwork, informed by reflexivity and assessed by a critical scholarly community, are expressive of a reality that is neither accessible directly through native texts nor simply a reflection of the individual anthropologist’s psyche.” (p. 6)</a:t>
            </a:r>
          </a:p>
        </p:txBody>
      </p:sp>
    </p:spTree>
    <p:extLst>
      <p:ext uri="{BB962C8B-B14F-4D97-AF65-F5344CB8AC3E}">
        <p14:creationId xmlns:p14="http://schemas.microsoft.com/office/powerpoint/2010/main" val="357914231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D3B0D4-17DC-429A-9742-75601F9040B8}"/>
              </a:ext>
            </a:extLst>
          </p:cNvPr>
          <p:cNvSpPr>
            <a:spLocks noGrp="1"/>
          </p:cNvSpPr>
          <p:nvPr>
            <p:ph type="title"/>
          </p:nvPr>
        </p:nvSpPr>
        <p:spPr/>
        <p:txBody>
          <a:bodyPr/>
          <a:lstStyle/>
          <a:p>
            <a:r>
              <a:rPr lang="en-GB"/>
              <a:t>Reflexivity - How </a:t>
            </a:r>
            <a:r>
              <a:rPr lang="en-GB" dirty="0"/>
              <a:t>does it work? </a:t>
            </a:r>
          </a:p>
        </p:txBody>
      </p:sp>
      <p:sp>
        <p:nvSpPr>
          <p:cNvPr id="3" name="Content Placeholder 2">
            <a:extLst>
              <a:ext uri="{FF2B5EF4-FFF2-40B4-BE49-F238E27FC236}">
                <a16:creationId xmlns:a16="http://schemas.microsoft.com/office/drawing/2014/main" id="{A08EF7F2-9AB0-4054-856F-219CF5382E9A}"/>
              </a:ext>
            </a:extLst>
          </p:cNvPr>
          <p:cNvSpPr>
            <a:spLocks noGrp="1"/>
          </p:cNvSpPr>
          <p:nvPr>
            <p:ph idx="1"/>
          </p:nvPr>
        </p:nvSpPr>
        <p:spPr/>
        <p:txBody>
          <a:bodyPr>
            <a:normAutofit/>
          </a:bodyPr>
          <a:lstStyle/>
          <a:p>
            <a:r>
              <a:rPr lang="en-GB" dirty="0"/>
              <a:t>Not a single phenomenon but in different forms and affects such as</a:t>
            </a:r>
          </a:p>
          <a:p>
            <a:pPr lvl="1"/>
            <a:r>
              <a:rPr lang="en-GB" dirty="0"/>
              <a:t>Private/public, individual/collective, implicit/explicit, partial/total </a:t>
            </a:r>
          </a:p>
          <a:p>
            <a:r>
              <a:rPr lang="en-GB" dirty="0"/>
              <a:t>-&gt; Spectrum of forms of reflexivity</a:t>
            </a:r>
          </a:p>
        </p:txBody>
      </p:sp>
    </p:spTree>
    <p:extLst>
      <p:ext uri="{BB962C8B-B14F-4D97-AF65-F5344CB8AC3E}">
        <p14:creationId xmlns:p14="http://schemas.microsoft.com/office/powerpoint/2010/main" val="3477479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291733-F81E-49EB-8BCB-68077E6CAC29}"/>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42CB2ED2-897C-42C8-9781-E428F9E184A3}"/>
              </a:ext>
            </a:extLst>
          </p:cNvPr>
          <p:cNvSpPr>
            <a:spLocks noGrp="1"/>
          </p:cNvSpPr>
          <p:nvPr>
            <p:ph idx="1"/>
          </p:nvPr>
        </p:nvSpPr>
        <p:spPr/>
        <p:txBody>
          <a:bodyPr>
            <a:normAutofit fontScale="92500" lnSpcReduction="20000"/>
          </a:bodyPr>
          <a:lstStyle/>
          <a:p>
            <a:r>
              <a:rPr lang="en-GB" dirty="0"/>
              <a:t>“at one extreme is the relatively private, individualist and hence partially reflexive activity of the fieldworker keeping a journal …; further long is the public, collective activity of traditional rituals which display a form of ‘social reflexivity’…” (Davies, p. 7) </a:t>
            </a:r>
          </a:p>
          <a:p>
            <a:endParaRPr lang="en-GB" dirty="0"/>
          </a:p>
          <a:p>
            <a:pPr lvl="1"/>
            <a:r>
              <a:rPr lang="en-GB" dirty="0"/>
              <a:t>Though social reflexivity might display a lack of self-awareness of their reflexive nature in contract to the journal writer</a:t>
            </a:r>
          </a:p>
        </p:txBody>
      </p:sp>
    </p:spTree>
    <p:extLst>
      <p:ext uri="{BB962C8B-B14F-4D97-AF65-F5344CB8AC3E}">
        <p14:creationId xmlns:p14="http://schemas.microsoft.com/office/powerpoint/2010/main" val="176173095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DF7BD3-67C6-4675-9558-2F58A3026226}"/>
              </a:ext>
            </a:extLst>
          </p:cNvPr>
          <p:cNvSpPr>
            <a:spLocks noGrp="1"/>
          </p:cNvSpPr>
          <p:nvPr>
            <p:ph type="title"/>
          </p:nvPr>
        </p:nvSpPr>
        <p:spPr/>
        <p:txBody>
          <a:bodyPr>
            <a:normAutofit/>
          </a:bodyPr>
          <a:lstStyle/>
          <a:p>
            <a:r>
              <a:rPr lang="en-GB" dirty="0"/>
              <a:t>Davies argues therefore that ..</a:t>
            </a:r>
          </a:p>
        </p:txBody>
      </p:sp>
      <p:sp>
        <p:nvSpPr>
          <p:cNvPr id="3" name="Content Placeholder 2">
            <a:extLst>
              <a:ext uri="{FF2B5EF4-FFF2-40B4-BE49-F238E27FC236}">
                <a16:creationId xmlns:a16="http://schemas.microsoft.com/office/drawing/2014/main" id="{8987A5A5-37CA-4118-9A7E-1316E40F1333}"/>
              </a:ext>
            </a:extLst>
          </p:cNvPr>
          <p:cNvSpPr>
            <a:spLocks noGrp="1"/>
          </p:cNvSpPr>
          <p:nvPr>
            <p:ph idx="1"/>
          </p:nvPr>
        </p:nvSpPr>
        <p:spPr/>
        <p:txBody>
          <a:bodyPr>
            <a:normAutofit fontScale="92500" lnSpcReduction="10000"/>
          </a:bodyPr>
          <a:lstStyle/>
          <a:p>
            <a:r>
              <a:rPr lang="en-GB" dirty="0"/>
              <a:t>“total reflexivity requires full and uncompromising self-reference … </a:t>
            </a:r>
          </a:p>
          <a:p>
            <a:r>
              <a:rPr lang="en-GB" dirty="0"/>
              <a:t>…. no process of knowing is fully reflexive until it is explicitly turned on the knower, who becomes self-conscious even of the reflexive process of knowing.” (Davies, p. 7)</a:t>
            </a:r>
          </a:p>
          <a:p>
            <a:r>
              <a:rPr lang="en-GB" dirty="0"/>
              <a:t>But in its fullest form reflexivity can become destructive of the process of doing research </a:t>
            </a:r>
          </a:p>
        </p:txBody>
      </p:sp>
    </p:spTree>
    <p:extLst>
      <p:ext uri="{BB962C8B-B14F-4D97-AF65-F5344CB8AC3E}">
        <p14:creationId xmlns:p14="http://schemas.microsoft.com/office/powerpoint/2010/main" val="425997377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F7D2D0-CBDB-4F5D-BA21-483FB9A5FCEE}"/>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36C0DD51-B0F6-47D3-8E6D-6117D4B1F22B}"/>
              </a:ext>
            </a:extLst>
          </p:cNvPr>
          <p:cNvSpPr>
            <a:spLocks noGrp="1"/>
          </p:cNvSpPr>
          <p:nvPr>
            <p:ph idx="1"/>
          </p:nvPr>
        </p:nvSpPr>
        <p:spPr/>
        <p:txBody>
          <a:bodyPr/>
          <a:lstStyle/>
          <a:p>
            <a:r>
              <a:rPr lang="en-GB" dirty="0"/>
              <a:t>Reflexivity expresses researches’ awareness of their necessary connection to the research situation and their effects upon it</a:t>
            </a:r>
          </a:p>
          <a:p>
            <a:r>
              <a:rPr lang="en-GB" dirty="0"/>
              <a:t>-&gt; subjectivity of the researcher </a:t>
            </a:r>
          </a:p>
          <a:p>
            <a:r>
              <a:rPr lang="en-GB" dirty="0"/>
              <a:t> </a:t>
            </a:r>
          </a:p>
          <a:p>
            <a:endParaRPr lang="en-GB" dirty="0"/>
          </a:p>
        </p:txBody>
      </p:sp>
    </p:spTree>
    <p:extLst>
      <p:ext uri="{BB962C8B-B14F-4D97-AF65-F5344CB8AC3E}">
        <p14:creationId xmlns:p14="http://schemas.microsoft.com/office/powerpoint/2010/main" val="178364060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74DB4A-38ED-433A-9EBC-22095A5E1B9C}"/>
              </a:ext>
            </a:extLst>
          </p:cNvPr>
          <p:cNvSpPr>
            <a:spLocks noGrp="1"/>
          </p:cNvSpPr>
          <p:nvPr>
            <p:ph type="title"/>
          </p:nvPr>
        </p:nvSpPr>
        <p:spPr/>
        <p:txBody>
          <a:bodyPr/>
          <a:lstStyle/>
          <a:p>
            <a:r>
              <a:rPr lang="en-GB" dirty="0"/>
              <a:t>But how to ensure objectivity?</a:t>
            </a:r>
          </a:p>
        </p:txBody>
      </p:sp>
      <p:sp>
        <p:nvSpPr>
          <p:cNvPr id="3" name="Content Placeholder 2">
            <a:extLst>
              <a:ext uri="{FF2B5EF4-FFF2-40B4-BE49-F238E27FC236}">
                <a16:creationId xmlns:a16="http://schemas.microsoft.com/office/drawing/2014/main" id="{C10CE0A5-D50C-4D0C-BC8F-B556319135F4}"/>
              </a:ext>
            </a:extLst>
          </p:cNvPr>
          <p:cNvSpPr>
            <a:spLocks noGrp="1"/>
          </p:cNvSpPr>
          <p:nvPr>
            <p:ph idx="1"/>
          </p:nvPr>
        </p:nvSpPr>
        <p:spPr/>
        <p:txBody>
          <a:bodyPr/>
          <a:lstStyle/>
          <a:p>
            <a:r>
              <a:rPr lang="en-GB" dirty="0"/>
              <a:t>e.g., </a:t>
            </a:r>
          </a:p>
          <a:p>
            <a:pPr lvl="1"/>
            <a:r>
              <a:rPr lang="en-GB" dirty="0"/>
              <a:t>standardized wording of questions</a:t>
            </a:r>
          </a:p>
          <a:p>
            <a:pPr lvl="1"/>
            <a:r>
              <a:rPr lang="en-GB" dirty="0"/>
              <a:t>Controlling response of interviewer </a:t>
            </a:r>
          </a:p>
          <a:p>
            <a:pPr lvl="1"/>
            <a:r>
              <a:rPr lang="en-GB" dirty="0"/>
              <a:t>Being an inconspicuous bystander during fieldwork</a:t>
            </a:r>
          </a:p>
          <a:p>
            <a:pPr lvl="1"/>
            <a:r>
              <a:rPr lang="en-GB" dirty="0"/>
              <a:t>Or becoming a full participant and becoming therefore invisible as researcher </a:t>
            </a:r>
          </a:p>
        </p:txBody>
      </p:sp>
    </p:spTree>
    <p:extLst>
      <p:ext uri="{BB962C8B-B14F-4D97-AF65-F5344CB8AC3E}">
        <p14:creationId xmlns:p14="http://schemas.microsoft.com/office/powerpoint/2010/main" val="274077202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BAD160-1A8F-4ABD-A0D2-06250522296D}"/>
              </a:ext>
            </a:extLst>
          </p:cNvPr>
          <p:cNvSpPr>
            <a:spLocks noGrp="1"/>
          </p:cNvSpPr>
          <p:nvPr>
            <p:ph type="title"/>
          </p:nvPr>
        </p:nvSpPr>
        <p:spPr/>
        <p:txBody>
          <a:bodyPr/>
          <a:lstStyle/>
          <a:p>
            <a:r>
              <a:rPr lang="en-GB" dirty="0"/>
              <a:t>Problems with this approach </a:t>
            </a:r>
          </a:p>
        </p:txBody>
      </p:sp>
      <p:sp>
        <p:nvSpPr>
          <p:cNvPr id="3" name="Content Placeholder 2">
            <a:extLst>
              <a:ext uri="{FF2B5EF4-FFF2-40B4-BE49-F238E27FC236}">
                <a16:creationId xmlns:a16="http://schemas.microsoft.com/office/drawing/2014/main" id="{488BE74C-FB0B-4A6E-8144-B9DA79488997}"/>
              </a:ext>
            </a:extLst>
          </p:cNvPr>
          <p:cNvSpPr>
            <a:spLocks noGrp="1"/>
          </p:cNvSpPr>
          <p:nvPr>
            <p:ph idx="1"/>
          </p:nvPr>
        </p:nvSpPr>
        <p:spPr/>
        <p:txBody>
          <a:bodyPr/>
          <a:lstStyle/>
          <a:p>
            <a:r>
              <a:rPr lang="en-GB" dirty="0"/>
              <a:t>Impossibility of controlling social encounters </a:t>
            </a:r>
          </a:p>
          <a:p>
            <a:r>
              <a:rPr lang="en-GB" dirty="0"/>
              <a:t>-&gt; is such a form of objectivity really possible?  </a:t>
            </a:r>
          </a:p>
        </p:txBody>
      </p:sp>
    </p:spTree>
    <p:extLst>
      <p:ext uri="{BB962C8B-B14F-4D97-AF65-F5344CB8AC3E}">
        <p14:creationId xmlns:p14="http://schemas.microsoft.com/office/powerpoint/2010/main" val="348711038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1DD22D-3454-4D03-8931-57ABE553032C}"/>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824E380E-C6F1-49B8-9963-0D9740480B7D}"/>
              </a:ext>
            </a:extLst>
          </p:cNvPr>
          <p:cNvSpPr>
            <a:spLocks noGrp="1"/>
          </p:cNvSpPr>
          <p:nvPr>
            <p:ph idx="1"/>
          </p:nvPr>
        </p:nvSpPr>
        <p:spPr/>
        <p:txBody>
          <a:bodyPr/>
          <a:lstStyle/>
          <a:p>
            <a:r>
              <a:rPr lang="en-GB" dirty="0"/>
              <a:t>We need to accept that “the </a:t>
            </a:r>
            <a:r>
              <a:rPr lang="en-GB" dirty="0" err="1"/>
              <a:t>specifity</a:t>
            </a:r>
            <a:r>
              <a:rPr lang="en-GB" dirty="0"/>
              <a:t> and </a:t>
            </a:r>
            <a:r>
              <a:rPr lang="en-GB" dirty="0" err="1"/>
              <a:t>indiviuality</a:t>
            </a:r>
            <a:r>
              <a:rPr lang="en-GB" dirty="0"/>
              <a:t> of the observer are ever present and must therefore be acknowledged, explored and put to creative use” (</a:t>
            </a:r>
            <a:r>
              <a:rPr lang="en-GB" dirty="0" err="1"/>
              <a:t>Okeley</a:t>
            </a:r>
            <a:r>
              <a:rPr lang="en-GB" dirty="0"/>
              <a:t> 1996: 28, quoted by Davies, p. 8)</a:t>
            </a:r>
          </a:p>
        </p:txBody>
      </p:sp>
    </p:spTree>
    <p:extLst>
      <p:ext uri="{BB962C8B-B14F-4D97-AF65-F5344CB8AC3E}">
        <p14:creationId xmlns:p14="http://schemas.microsoft.com/office/powerpoint/2010/main" val="60986965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951ABF-23EC-4A38-8080-D2C5FC8B33AD}"/>
              </a:ext>
            </a:extLst>
          </p:cNvPr>
          <p:cNvSpPr>
            <a:spLocks noGrp="1"/>
          </p:cNvSpPr>
          <p:nvPr>
            <p:ph type="title"/>
          </p:nvPr>
        </p:nvSpPr>
        <p:spPr/>
        <p:txBody>
          <a:bodyPr>
            <a:normAutofit fontScale="90000"/>
          </a:bodyPr>
          <a:lstStyle/>
          <a:p>
            <a:r>
              <a:rPr lang="en-GB" dirty="0"/>
              <a:t>Collective social dimension of reflexivity </a:t>
            </a:r>
          </a:p>
        </p:txBody>
      </p:sp>
      <p:sp>
        <p:nvSpPr>
          <p:cNvPr id="3" name="Content Placeholder 2">
            <a:extLst>
              <a:ext uri="{FF2B5EF4-FFF2-40B4-BE49-F238E27FC236}">
                <a16:creationId xmlns:a16="http://schemas.microsoft.com/office/drawing/2014/main" id="{E48796AC-085C-413D-A261-FFF8872EF208}"/>
              </a:ext>
            </a:extLst>
          </p:cNvPr>
          <p:cNvSpPr>
            <a:spLocks noGrp="1"/>
          </p:cNvSpPr>
          <p:nvPr>
            <p:ph idx="1"/>
          </p:nvPr>
        </p:nvSpPr>
        <p:spPr/>
        <p:txBody>
          <a:bodyPr>
            <a:normAutofit lnSpcReduction="10000"/>
          </a:bodyPr>
          <a:lstStyle/>
          <a:p>
            <a:r>
              <a:rPr lang="en-GB" dirty="0"/>
              <a:t>“the ethnographic enterprise is not a matter of what one person does in a situation but how two sides of an encounter arrive at a delicate workable definition of their meeting” (Crick 1982: 25, quoted by Davies, p. 8)</a:t>
            </a:r>
          </a:p>
          <a:p>
            <a:r>
              <a:rPr lang="en-GB" dirty="0"/>
              <a:t>-&gt; researcher and reciprocators are engaged in co-constructing a world </a:t>
            </a:r>
          </a:p>
        </p:txBody>
      </p:sp>
    </p:spTree>
    <p:extLst>
      <p:ext uri="{BB962C8B-B14F-4D97-AF65-F5344CB8AC3E}">
        <p14:creationId xmlns:p14="http://schemas.microsoft.com/office/powerpoint/2010/main" val="37406576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0DDBDA-C563-4CB7-91B0-C77EA1BEF2C3}"/>
              </a:ext>
            </a:extLst>
          </p:cNvPr>
          <p:cNvSpPr>
            <a:spLocks noGrp="1"/>
          </p:cNvSpPr>
          <p:nvPr>
            <p:ph type="title"/>
          </p:nvPr>
        </p:nvSpPr>
        <p:spPr/>
        <p:txBody>
          <a:bodyPr/>
          <a:lstStyle/>
          <a:p>
            <a:r>
              <a:rPr lang="en-GB" dirty="0"/>
              <a:t>More than social reflexivity </a:t>
            </a:r>
          </a:p>
        </p:txBody>
      </p:sp>
      <p:sp>
        <p:nvSpPr>
          <p:cNvPr id="3" name="Content Placeholder 2">
            <a:extLst>
              <a:ext uri="{FF2B5EF4-FFF2-40B4-BE49-F238E27FC236}">
                <a16:creationId xmlns:a16="http://schemas.microsoft.com/office/drawing/2014/main" id="{DB99F79B-1B42-44CD-A608-F22A14EEEAC1}"/>
              </a:ext>
            </a:extLst>
          </p:cNvPr>
          <p:cNvSpPr>
            <a:spLocks noGrp="1"/>
          </p:cNvSpPr>
          <p:nvPr>
            <p:ph idx="1"/>
          </p:nvPr>
        </p:nvSpPr>
        <p:spPr/>
        <p:txBody>
          <a:bodyPr>
            <a:normAutofit lnSpcReduction="10000"/>
          </a:bodyPr>
          <a:lstStyle/>
          <a:p>
            <a:r>
              <a:rPr lang="en-GB" dirty="0"/>
              <a:t>Social reflexivity preserves a privileged (and essentially non-reflexive) position for the ethnographer </a:t>
            </a:r>
          </a:p>
          <a:p>
            <a:pPr lvl="1"/>
            <a:r>
              <a:rPr lang="en-GB" dirty="0"/>
              <a:t>e.g., Geertz’s interpretation of the Balinese cockfight which he presents as “a Balinese reading of Balinese experience, a story they tell themselves about themselves”</a:t>
            </a:r>
          </a:p>
          <a:p>
            <a:pPr lvl="1"/>
            <a:r>
              <a:rPr lang="en-GB" dirty="0"/>
              <a:t>But revealed only through the interpretation of the researcher </a:t>
            </a:r>
          </a:p>
        </p:txBody>
      </p:sp>
    </p:spTree>
    <p:extLst>
      <p:ext uri="{BB962C8B-B14F-4D97-AF65-F5344CB8AC3E}">
        <p14:creationId xmlns:p14="http://schemas.microsoft.com/office/powerpoint/2010/main" val="411868903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9E08CE-E265-461D-A2B1-684FD0614818}"/>
              </a:ext>
            </a:extLst>
          </p:cNvPr>
          <p:cNvSpPr>
            <a:spLocks noGrp="1"/>
          </p:cNvSpPr>
          <p:nvPr>
            <p:ph type="title"/>
          </p:nvPr>
        </p:nvSpPr>
        <p:spPr/>
        <p:txBody>
          <a:bodyPr/>
          <a:lstStyle/>
          <a:p>
            <a:r>
              <a:rPr lang="en-GB" dirty="0"/>
              <a:t>We need to ask ourselves …</a:t>
            </a:r>
          </a:p>
        </p:txBody>
      </p:sp>
      <p:sp>
        <p:nvSpPr>
          <p:cNvPr id="3" name="Content Placeholder 2">
            <a:extLst>
              <a:ext uri="{FF2B5EF4-FFF2-40B4-BE49-F238E27FC236}">
                <a16:creationId xmlns:a16="http://schemas.microsoft.com/office/drawing/2014/main" id="{28F9282C-BDB9-4EEF-B278-CAFC47D037F7}"/>
              </a:ext>
            </a:extLst>
          </p:cNvPr>
          <p:cNvSpPr>
            <a:spLocks noGrp="1"/>
          </p:cNvSpPr>
          <p:nvPr>
            <p:ph idx="1"/>
          </p:nvPr>
        </p:nvSpPr>
        <p:spPr/>
        <p:txBody>
          <a:bodyPr>
            <a:normAutofit fontScale="92500" lnSpcReduction="20000"/>
          </a:bodyPr>
          <a:lstStyle/>
          <a:p>
            <a:r>
              <a:rPr lang="en-GB" dirty="0"/>
              <a:t>“This is the substance of the </a:t>
            </a:r>
            <a:r>
              <a:rPr lang="en-GB" dirty="0" err="1"/>
              <a:t>seaching</a:t>
            </a:r>
            <a:r>
              <a:rPr lang="en-GB" dirty="0"/>
              <a:t> questions of the peoples of the third world and others: namely, ’What has been the effect of your work among us? Have you contributed to the solution of the problems you have witnessed? Have you even mentioned those problems? If not, then you are part of those problems and hence must be changed, excluded, or eradicated.’” (</a:t>
            </a:r>
            <a:r>
              <a:rPr lang="en-GB" dirty="0" err="1"/>
              <a:t>Berreman</a:t>
            </a:r>
            <a:r>
              <a:rPr lang="en-GB" dirty="0"/>
              <a:t> 1969: 90, quoted by Davies, p. 12)</a:t>
            </a:r>
          </a:p>
        </p:txBody>
      </p:sp>
    </p:spTree>
    <p:extLst>
      <p:ext uri="{BB962C8B-B14F-4D97-AF65-F5344CB8AC3E}">
        <p14:creationId xmlns:p14="http://schemas.microsoft.com/office/powerpoint/2010/main" val="38423940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4CB0F8-F489-4C0D-B986-6C2512B6A3AE}"/>
              </a:ext>
            </a:extLst>
          </p:cNvPr>
          <p:cNvSpPr>
            <a:spLocks noGrp="1"/>
          </p:cNvSpPr>
          <p:nvPr>
            <p:ph type="title"/>
          </p:nvPr>
        </p:nvSpPr>
        <p:spPr/>
        <p:txBody>
          <a:bodyPr>
            <a:normAutofit fontScale="90000"/>
          </a:bodyPr>
          <a:lstStyle/>
          <a:p>
            <a:r>
              <a:rPr lang="en-GB" dirty="0"/>
              <a:t>Critique of classical ethnographies  </a:t>
            </a:r>
          </a:p>
        </p:txBody>
      </p:sp>
      <p:sp>
        <p:nvSpPr>
          <p:cNvPr id="3" name="Content Placeholder 2">
            <a:extLst>
              <a:ext uri="{FF2B5EF4-FFF2-40B4-BE49-F238E27FC236}">
                <a16:creationId xmlns:a16="http://schemas.microsoft.com/office/drawing/2014/main" id="{3B1D2592-AE84-4AA0-885D-09085D248F58}"/>
              </a:ext>
            </a:extLst>
          </p:cNvPr>
          <p:cNvSpPr>
            <a:spLocks noGrp="1"/>
          </p:cNvSpPr>
          <p:nvPr>
            <p:ph idx="1"/>
          </p:nvPr>
        </p:nvSpPr>
        <p:spPr/>
        <p:txBody>
          <a:bodyPr/>
          <a:lstStyle/>
          <a:p>
            <a:r>
              <a:rPr lang="en-GB" dirty="0"/>
              <a:t>“… classical ethnographic research was not simple presenting a distorted view of native societies and cultures but … that in fact these ethnographies were primarily reflections of the preconceptions of ethnographers” (Davies, p. 13, with reference to Fabian 1983 and others)</a:t>
            </a:r>
          </a:p>
        </p:txBody>
      </p:sp>
    </p:spTree>
    <p:extLst>
      <p:ext uri="{BB962C8B-B14F-4D97-AF65-F5344CB8AC3E}">
        <p14:creationId xmlns:p14="http://schemas.microsoft.com/office/powerpoint/2010/main" val="387937384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F7470C-7C27-4626-B601-1F798CD7598C}"/>
              </a:ext>
            </a:extLst>
          </p:cNvPr>
          <p:cNvSpPr>
            <a:spLocks noGrp="1"/>
          </p:cNvSpPr>
          <p:nvPr>
            <p:ph type="title"/>
          </p:nvPr>
        </p:nvSpPr>
        <p:spPr/>
        <p:txBody>
          <a:bodyPr/>
          <a:lstStyle/>
          <a:p>
            <a:endParaRPr lang="en-GB" dirty="0"/>
          </a:p>
        </p:txBody>
      </p:sp>
      <p:sp>
        <p:nvSpPr>
          <p:cNvPr id="3" name="Content Placeholder 2">
            <a:extLst>
              <a:ext uri="{FF2B5EF4-FFF2-40B4-BE49-F238E27FC236}">
                <a16:creationId xmlns:a16="http://schemas.microsoft.com/office/drawing/2014/main" id="{BC220552-E44C-41BE-A9C1-8B438D3BDC55}"/>
              </a:ext>
            </a:extLst>
          </p:cNvPr>
          <p:cNvSpPr>
            <a:spLocks noGrp="1"/>
          </p:cNvSpPr>
          <p:nvPr>
            <p:ph idx="1"/>
          </p:nvPr>
        </p:nvSpPr>
        <p:spPr/>
        <p:txBody>
          <a:bodyPr/>
          <a:lstStyle/>
          <a:p>
            <a:r>
              <a:rPr lang="en-GB" dirty="0"/>
              <a:t>Breaking down of boundaries between researcher and researched </a:t>
            </a:r>
          </a:p>
          <a:p>
            <a:pPr lvl="1"/>
            <a:r>
              <a:rPr lang="en-GB" dirty="0"/>
              <a:t>-&gt; ethnographers create their objects of study and do not discover them </a:t>
            </a:r>
          </a:p>
          <a:p>
            <a:r>
              <a:rPr lang="en-GB" dirty="0"/>
              <a:t>Denial of authority </a:t>
            </a:r>
          </a:p>
          <a:p>
            <a:pPr lvl="1"/>
            <a:r>
              <a:rPr lang="en-GB" dirty="0"/>
              <a:t>There is no privileged explanation, only perspectives </a:t>
            </a:r>
          </a:p>
        </p:txBody>
      </p:sp>
    </p:spTree>
    <p:extLst>
      <p:ext uri="{BB962C8B-B14F-4D97-AF65-F5344CB8AC3E}">
        <p14:creationId xmlns:p14="http://schemas.microsoft.com/office/powerpoint/2010/main" val="426774091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B94D25-EABE-4D93-9F90-243688D37DCB}"/>
              </a:ext>
            </a:extLst>
          </p:cNvPr>
          <p:cNvSpPr>
            <a:spLocks noGrp="1"/>
          </p:cNvSpPr>
          <p:nvPr>
            <p:ph type="title"/>
          </p:nvPr>
        </p:nvSpPr>
        <p:spPr/>
        <p:txBody>
          <a:bodyPr/>
          <a:lstStyle/>
          <a:p>
            <a:r>
              <a:rPr lang="en-GB" dirty="0"/>
              <a:t>Reflexive ethnography </a:t>
            </a:r>
          </a:p>
        </p:txBody>
      </p:sp>
      <p:sp>
        <p:nvSpPr>
          <p:cNvPr id="3" name="Content Placeholder 2">
            <a:extLst>
              <a:ext uri="{FF2B5EF4-FFF2-40B4-BE49-F238E27FC236}">
                <a16:creationId xmlns:a16="http://schemas.microsoft.com/office/drawing/2014/main" id="{4793190B-7B6E-4871-9588-532D79CE589B}"/>
              </a:ext>
            </a:extLst>
          </p:cNvPr>
          <p:cNvSpPr>
            <a:spLocks noGrp="1"/>
          </p:cNvSpPr>
          <p:nvPr>
            <p:ph idx="1"/>
          </p:nvPr>
        </p:nvSpPr>
        <p:spPr/>
        <p:txBody>
          <a:bodyPr/>
          <a:lstStyle/>
          <a:p>
            <a:r>
              <a:rPr lang="en-GB" dirty="0"/>
              <a:t>Provides explanation and not strictly causal statements</a:t>
            </a:r>
          </a:p>
          <a:p>
            <a:r>
              <a:rPr lang="en-GB" dirty="0"/>
              <a:t>Rooted in the specific, time and place </a:t>
            </a:r>
          </a:p>
        </p:txBody>
      </p:sp>
    </p:spTree>
    <p:extLst>
      <p:ext uri="{BB962C8B-B14F-4D97-AF65-F5344CB8AC3E}">
        <p14:creationId xmlns:p14="http://schemas.microsoft.com/office/powerpoint/2010/main" val="43775321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82EE4C-AA20-4DCE-9721-B0094102F6BC}"/>
              </a:ext>
            </a:extLst>
          </p:cNvPr>
          <p:cNvSpPr>
            <a:spLocks noGrp="1"/>
          </p:cNvSpPr>
          <p:nvPr>
            <p:ph type="title"/>
          </p:nvPr>
        </p:nvSpPr>
        <p:spPr/>
        <p:txBody>
          <a:bodyPr/>
          <a:lstStyle/>
          <a:p>
            <a:r>
              <a:rPr lang="en-GB" dirty="0"/>
              <a:t>Other issues to consider </a:t>
            </a:r>
          </a:p>
        </p:txBody>
      </p:sp>
      <p:sp>
        <p:nvSpPr>
          <p:cNvPr id="3" name="Content Placeholder 2">
            <a:extLst>
              <a:ext uri="{FF2B5EF4-FFF2-40B4-BE49-F238E27FC236}">
                <a16:creationId xmlns:a16="http://schemas.microsoft.com/office/drawing/2014/main" id="{0F3CF385-C42D-4DDD-884E-4A1E77B1CEF6}"/>
              </a:ext>
            </a:extLst>
          </p:cNvPr>
          <p:cNvSpPr>
            <a:spLocks noGrp="1"/>
          </p:cNvSpPr>
          <p:nvPr>
            <p:ph idx="1"/>
          </p:nvPr>
        </p:nvSpPr>
        <p:spPr/>
        <p:txBody>
          <a:bodyPr/>
          <a:lstStyle/>
          <a:p>
            <a:r>
              <a:rPr lang="en-GB" dirty="0"/>
              <a:t>Position of researcher within the research situation</a:t>
            </a:r>
          </a:p>
          <a:p>
            <a:pPr lvl="1"/>
            <a:r>
              <a:rPr lang="en-GB" dirty="0"/>
              <a:t>Including gender, ‘race’, age, social and educational background etc. </a:t>
            </a:r>
          </a:p>
          <a:p>
            <a:r>
              <a:rPr lang="en-GB" dirty="0"/>
              <a:t>Possible effect on the interactions the researcher observed </a:t>
            </a:r>
          </a:p>
        </p:txBody>
      </p:sp>
    </p:spTree>
    <p:extLst>
      <p:ext uri="{BB962C8B-B14F-4D97-AF65-F5344CB8AC3E}">
        <p14:creationId xmlns:p14="http://schemas.microsoft.com/office/powerpoint/2010/main" val="3171081357"/>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E9765FB2FDA7984FA87112E26C884F14" ma:contentTypeVersion="2" ma:contentTypeDescription="Create a new document." ma:contentTypeScope="" ma:versionID="fe9b9c35940b012e39dd19801f39f532">
  <xsd:schema xmlns:xsd="http://www.w3.org/2001/XMLSchema" xmlns:xs="http://www.w3.org/2001/XMLSchema" xmlns:p="http://schemas.microsoft.com/office/2006/metadata/properties" xmlns:ns2="303dbf9b-b85b-46a0-94f1-894078c07ecd" targetNamespace="http://schemas.microsoft.com/office/2006/metadata/properties" ma:root="true" ma:fieldsID="2a4b2c55753dda35bc03796856e2c125" ns2:_="">
    <xsd:import namespace="303dbf9b-b85b-46a0-94f1-894078c07ecd"/>
    <xsd:element name="properties">
      <xsd:complexType>
        <xsd:sequence>
          <xsd:element name="documentManagement">
            <xsd:complexType>
              <xsd:all>
                <xsd:element ref="ns2:SharedWithUsers" minOccurs="0"/>
                <xsd:element ref="ns2: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65FC5585-51CA-4C4C-9028-AEC8FAD67B8B}">
  <ds:schemaRefs>
    <ds:schemaRef ds:uri="http://schemas.openxmlformats.org/package/2006/metadata/core-properties"/>
    <ds:schemaRef ds:uri="http://schemas.microsoft.com/office/2006/documentManagement/types"/>
    <ds:schemaRef ds:uri="http://schemas.microsoft.com/office/infopath/2007/PartnerControls"/>
    <ds:schemaRef ds:uri="http://purl.org/dc/elements/1.1/"/>
    <ds:schemaRef ds:uri="http://schemas.microsoft.com/office/2006/metadata/properties"/>
    <ds:schemaRef ds:uri="303dbf9b-b85b-46a0-94f1-894078c07ecd"/>
    <ds:schemaRef ds:uri="http://purl.org/dc/terms/"/>
    <ds:schemaRef ds:uri="http://www.w3.org/XML/1998/namespace"/>
    <ds:schemaRef ds:uri="http://purl.org/dc/dcmitype/"/>
  </ds:schemaRefs>
</ds:datastoreItem>
</file>

<file path=customXml/itemProps2.xml><?xml version="1.0" encoding="utf-8"?>
<ds:datastoreItem xmlns:ds="http://schemas.openxmlformats.org/officeDocument/2006/customXml" ds:itemID="{D081439C-114A-4151-B03A-0408F1ADA968}">
  <ds:schemaRefs>
    <ds:schemaRef ds:uri="http://schemas.microsoft.com/sharepoint/v3/contenttype/forms"/>
  </ds:schemaRefs>
</ds:datastoreItem>
</file>

<file path=customXml/itemProps3.xml><?xml version="1.0" encoding="utf-8"?>
<ds:datastoreItem xmlns:ds="http://schemas.openxmlformats.org/officeDocument/2006/customXml" ds:itemID="{140938E5-14B8-4DF4-90D3-BAB8848609CF}">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20140311PresentationUWTSDTemplate</Template>
  <TotalTime>1101</TotalTime>
  <Words>933</Words>
  <Application>Microsoft Office PowerPoint</Application>
  <PresentationFormat>On-screen Show (4:3)</PresentationFormat>
  <Paragraphs>65</Paragraphs>
  <Slides>20</Slides>
  <Notes>4</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20</vt:i4>
      </vt:variant>
    </vt:vector>
  </HeadingPairs>
  <TitlesOfParts>
    <vt:vector size="24" baseType="lpstr">
      <vt:lpstr>Arial</vt:lpstr>
      <vt:lpstr>Calibri</vt:lpstr>
      <vt:lpstr>Myriad Pro</vt:lpstr>
      <vt:lpstr>20140311PresentationUWTSDTemplate</vt:lpstr>
      <vt:lpstr>Theory, Methods and Practice: Critical Perspectives in Anthropology</vt:lpstr>
      <vt:lpstr>Reflexivity</vt:lpstr>
      <vt:lpstr>Starting point </vt:lpstr>
      <vt:lpstr>PowerPoint Presentation</vt:lpstr>
      <vt:lpstr>PowerPoint Presentation</vt:lpstr>
      <vt:lpstr>Charlotte Aull Davies </vt:lpstr>
      <vt:lpstr>Reflexivity - How does it work? </vt:lpstr>
      <vt:lpstr>PowerPoint Presentation</vt:lpstr>
      <vt:lpstr>Davies argues therefore that ..</vt:lpstr>
      <vt:lpstr>PowerPoint Presentation</vt:lpstr>
      <vt:lpstr>But how to ensure objectivity?</vt:lpstr>
      <vt:lpstr>Problems with this approach </vt:lpstr>
      <vt:lpstr>PowerPoint Presentation</vt:lpstr>
      <vt:lpstr>Collective social dimension of reflexivity </vt:lpstr>
      <vt:lpstr>More than social reflexivity </vt:lpstr>
      <vt:lpstr>We need to ask ourselves …</vt:lpstr>
      <vt:lpstr>Critique of classical ethnographies  </vt:lpstr>
      <vt:lpstr>PowerPoint Presentation</vt:lpstr>
      <vt:lpstr>Reflexive ethnography </vt:lpstr>
      <vt:lpstr>Other issues to consider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Bettina Schmidt</cp:lastModifiedBy>
  <cp:revision>148</cp:revision>
  <cp:lastPrinted>2017-03-06T16:11:16Z</cp:lastPrinted>
  <dcterms:created xsi:type="dcterms:W3CDTF">2015-04-14T15:21:28Z</dcterms:created>
  <dcterms:modified xsi:type="dcterms:W3CDTF">2019-09-11T14:06:27Z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0x010100E9765FB2FDA7984FA87112E26C884F14</vt:lpwstr>
  </property>
</Properties>
</file>