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31"/>
  </p:notesMasterIdLst>
  <p:sldIdLst>
    <p:sldId id="258" r:id="rId6"/>
    <p:sldId id="366" r:id="rId7"/>
    <p:sldId id="373" r:id="rId8"/>
    <p:sldId id="374" r:id="rId9"/>
    <p:sldId id="375" r:id="rId10"/>
    <p:sldId id="376" r:id="rId11"/>
    <p:sldId id="377" r:id="rId12"/>
    <p:sldId id="378" r:id="rId13"/>
    <p:sldId id="379" r:id="rId14"/>
    <p:sldId id="380" r:id="rId15"/>
    <p:sldId id="381" r:id="rId16"/>
    <p:sldId id="382" r:id="rId17"/>
    <p:sldId id="383" r:id="rId18"/>
    <p:sldId id="384" r:id="rId19"/>
    <p:sldId id="385" r:id="rId20"/>
    <p:sldId id="386" r:id="rId21"/>
    <p:sldId id="387" r:id="rId22"/>
    <p:sldId id="388" r:id="rId23"/>
    <p:sldId id="389" r:id="rId24"/>
    <p:sldId id="390" r:id="rId25"/>
    <p:sldId id="391" r:id="rId26"/>
    <p:sldId id="392" r:id="rId27"/>
    <p:sldId id="393" r:id="rId28"/>
    <p:sldId id="394" r:id="rId29"/>
    <p:sldId id="395" r:id="rId3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8392" autoAdjust="0"/>
    <p:restoredTop sz="94614" autoAdjust="0"/>
  </p:normalViewPr>
  <p:slideViewPr>
    <p:cSldViewPr snapToGrid="0">
      <p:cViewPr varScale="1">
        <p:scale>
          <a:sx n="90" d="100"/>
          <a:sy n="90" d="100"/>
        </p:scale>
        <p:origin x="576" y="1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extLst>
      <p:ext uri="{BB962C8B-B14F-4D97-AF65-F5344CB8AC3E}">
        <p14:creationId xmlns:p14="http://schemas.microsoft.com/office/powerpoint/2010/main" val="356036145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xmlns="">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lgn="ctr">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lgn="ctr">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rz7C2FvUfvI"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0" y="1457726"/>
            <a:ext cx="9144000" cy="1098330"/>
          </a:xfrm>
        </p:spPr>
        <p:txBody>
          <a:bodyPr>
            <a:normAutofit lnSpcReduction="10000"/>
          </a:bodyPr>
          <a:lstStyle/>
          <a:p>
            <a:r>
              <a:rPr lang="en-GB" sz="4000" b="1" dirty="0">
                <a:solidFill>
                  <a:schemeClr val="tx1"/>
                </a:solidFill>
              </a:rPr>
              <a:t> </a:t>
            </a:r>
            <a:r>
              <a:rPr lang="en-GB" b="1" dirty="0">
                <a:solidFill>
                  <a:schemeClr val="tx1"/>
                </a:solidFill>
              </a:rPr>
              <a:t>Business Functions and </a:t>
            </a:r>
            <a:r>
              <a:rPr lang="en-GB" b="1">
                <a:solidFill>
                  <a:schemeClr val="tx1"/>
                </a:solidFill>
              </a:rPr>
              <a:t>Organisation Structure</a:t>
            </a:r>
            <a:endParaRPr lang="en-GB" b="1"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0B0F0"/>
                </a:solidFill>
                <a:latin typeface="+mn-lt"/>
                <a:cs typeface="Arial Rounded MT Bold" panose="020F0704030504030204" pitchFamily="34" charset="0"/>
              </a:rPr>
              <a:t>Learning</a:t>
            </a:r>
            <a:r>
              <a:rPr lang="en-US" altLang="ja-JP" sz="3200" b="1" dirty="0">
                <a:solidFill>
                  <a:srgbClr val="00B0F0"/>
                </a:solidFill>
                <a:latin typeface="+mn-lt"/>
                <a:cs typeface="Arial Rounded MT Bold" panose="020F0704030504030204" pitchFamily="34" charset="0"/>
              </a:rPr>
              <a:t> </a:t>
            </a:r>
            <a:r>
              <a:rPr lang="en-US" sz="3200" b="1" dirty="0">
                <a:solidFill>
                  <a:srgbClr val="00B0F0"/>
                </a:solidFill>
                <a:latin typeface="+mn-lt"/>
                <a:cs typeface="Arial Rounded MT Bold" panose="020F0704030504030204" pitchFamily="34" charset="0"/>
              </a:rPr>
              <a:t>Objectives:</a:t>
            </a:r>
            <a:endParaRPr lang="en-US" altLang="ja-JP" sz="3200" dirty="0">
              <a:solidFill>
                <a:srgbClr val="00B0F0"/>
              </a:solidFill>
              <a:latin typeface="+mn-lt"/>
            </a:endParaRPr>
          </a:p>
        </p:txBody>
      </p:sp>
      <p:sp>
        <p:nvSpPr>
          <p:cNvPr id="3" name="Rectangle 2"/>
          <p:cNvSpPr/>
          <p:nvPr/>
        </p:nvSpPr>
        <p:spPr>
          <a:xfrm>
            <a:off x="625994" y="2157745"/>
            <a:ext cx="8120051" cy="646331"/>
          </a:xfrm>
          <a:prstGeom prst="rect">
            <a:avLst/>
          </a:prstGeom>
        </p:spPr>
        <p:txBody>
          <a:bodyPr wrap="square">
            <a:spAutoFit/>
          </a:bodyPr>
          <a:lstStyle/>
          <a:p>
            <a:pPr marL="285750" indent="-285750">
              <a:buFont typeface="Arial"/>
              <a:buChar char="•"/>
            </a:pPr>
            <a:r>
              <a:rPr lang="en-US" b="1" dirty="0">
                <a:latin typeface="Calibri"/>
                <a:cs typeface="Calibri"/>
              </a:rPr>
              <a:t>Functions of Business and Organisation Structure </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solidFill>
                  <a:schemeClr val="accent1"/>
                </a:solidFill>
              </a:rPr>
              <a:t>Business Function  </a:t>
            </a:r>
          </a:p>
        </p:txBody>
      </p:sp>
      <p:sp>
        <p:nvSpPr>
          <p:cNvPr id="5" name="Title 2"/>
          <p:cNvSpPr txBox="1">
            <a:spLocks/>
          </p:cNvSpPr>
          <p:nvPr/>
        </p:nvSpPr>
        <p:spPr>
          <a:xfrm>
            <a:off x="466515" y="2054891"/>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t> </a:t>
            </a:r>
          </a:p>
        </p:txBody>
      </p:sp>
      <p:sp>
        <p:nvSpPr>
          <p:cNvPr id="4" name="Rectangle 3"/>
          <p:cNvSpPr/>
          <p:nvPr/>
        </p:nvSpPr>
        <p:spPr>
          <a:xfrm>
            <a:off x="608110" y="1983468"/>
            <a:ext cx="8155822" cy="646331"/>
          </a:xfrm>
          <a:prstGeom prst="rect">
            <a:avLst/>
          </a:prstGeom>
        </p:spPr>
        <p:txBody>
          <a:bodyPr wrap="square">
            <a:spAutoFit/>
          </a:bodyPr>
          <a:lstStyle/>
          <a:p>
            <a:pPr algn="just"/>
            <a:endParaRPr lang="en-US" dirty="0"/>
          </a:p>
          <a:p>
            <a:pPr algn="just"/>
            <a:endParaRPr lang="en-US" dirty="0"/>
          </a:p>
        </p:txBody>
      </p:sp>
      <p:sp>
        <p:nvSpPr>
          <p:cNvPr id="2" name="Rectangle 1"/>
          <p:cNvSpPr/>
          <p:nvPr/>
        </p:nvSpPr>
        <p:spPr>
          <a:xfrm>
            <a:off x="351693" y="1951335"/>
            <a:ext cx="8440615" cy="2308324"/>
          </a:xfrm>
          <a:prstGeom prst="rect">
            <a:avLst/>
          </a:prstGeom>
        </p:spPr>
        <p:txBody>
          <a:bodyPr wrap="square">
            <a:spAutoFit/>
          </a:bodyPr>
          <a:lstStyle/>
          <a:p>
            <a:pPr algn="just"/>
            <a:r>
              <a:rPr lang="en-US" dirty="0">
                <a:latin typeface="Calibri"/>
                <a:cs typeface="Calibri"/>
              </a:rPr>
              <a:t>An organizational or business function is a core process or set of activities carried out within a department or areas of a company. </a:t>
            </a:r>
          </a:p>
          <a:p>
            <a:pPr algn="just"/>
            <a:endParaRPr lang="en-US" dirty="0">
              <a:latin typeface="Calibri"/>
              <a:cs typeface="Calibri"/>
            </a:endParaRPr>
          </a:p>
          <a:p>
            <a:pPr algn="just"/>
            <a:r>
              <a:rPr lang="en-GB" dirty="0">
                <a:latin typeface="Calibri"/>
                <a:cs typeface="Calibri"/>
              </a:rPr>
              <a:t>Businesses often split their work into different departments or functional areas. Each of these functional areas will have specific tasks to complete. </a:t>
            </a:r>
            <a:endParaRPr lang="en-US" dirty="0">
              <a:latin typeface="Calibri"/>
              <a:cs typeface="Calibri"/>
            </a:endParaRPr>
          </a:p>
          <a:p>
            <a:endParaRPr lang="en-US" dirty="0"/>
          </a:p>
          <a:p>
            <a:endParaRPr lang="en-US" dirty="0"/>
          </a:p>
          <a:p>
            <a:endParaRPr lang="en-US" dirty="0"/>
          </a:p>
        </p:txBody>
      </p:sp>
    </p:spTree>
    <p:extLst>
      <p:ext uri="{BB962C8B-B14F-4D97-AF65-F5344CB8AC3E}">
        <p14:creationId xmlns:p14="http://schemas.microsoft.com/office/powerpoint/2010/main" val="1477089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Functions of Business Cont…</a:t>
            </a:r>
          </a:p>
        </p:txBody>
      </p:sp>
      <p:sp>
        <p:nvSpPr>
          <p:cNvPr id="3" name="Content Placeholder 2"/>
          <p:cNvSpPr>
            <a:spLocks noGrp="1"/>
          </p:cNvSpPr>
          <p:nvPr>
            <p:ph idx="1"/>
          </p:nvPr>
        </p:nvSpPr>
        <p:spPr/>
        <p:txBody>
          <a:bodyPr/>
          <a:lstStyle/>
          <a:p>
            <a:pPr marL="0" indent="0">
              <a:buNone/>
            </a:pPr>
            <a:r>
              <a:rPr lang="en-GB" dirty="0">
                <a:latin typeface="Calibri"/>
                <a:cs typeface="Calibri"/>
              </a:rPr>
              <a:t>The main functional areas are:</a:t>
            </a:r>
          </a:p>
          <a:p>
            <a:pPr marL="0" indent="0">
              <a:buNone/>
            </a:pPr>
            <a:r>
              <a:rPr lang="en-GB" dirty="0">
                <a:latin typeface="Calibri"/>
                <a:cs typeface="Calibri"/>
              </a:rPr>
              <a:t> </a:t>
            </a:r>
          </a:p>
          <a:p>
            <a:r>
              <a:rPr lang="en-US" dirty="0">
                <a:latin typeface="Calibri"/>
                <a:cs typeface="Calibri"/>
              </a:rPr>
              <a:t>Marketing</a:t>
            </a:r>
          </a:p>
          <a:p>
            <a:r>
              <a:rPr lang="en-US" dirty="0">
                <a:latin typeface="Calibri"/>
                <a:cs typeface="Calibri"/>
              </a:rPr>
              <a:t>Human Resources </a:t>
            </a:r>
          </a:p>
          <a:p>
            <a:r>
              <a:rPr lang="en-US" dirty="0">
                <a:latin typeface="Calibri"/>
                <a:cs typeface="Calibri"/>
              </a:rPr>
              <a:t>Operations</a:t>
            </a:r>
          </a:p>
          <a:p>
            <a:r>
              <a:rPr lang="en-US" dirty="0">
                <a:latin typeface="Calibri"/>
                <a:cs typeface="Calibri"/>
              </a:rPr>
              <a:t>Finance </a:t>
            </a: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Tree>
    <p:extLst>
      <p:ext uri="{BB962C8B-B14F-4D97-AF65-F5344CB8AC3E}">
        <p14:creationId xmlns:p14="http://schemas.microsoft.com/office/powerpoint/2010/main" val="2017476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Marketing</a:t>
            </a:r>
            <a:r>
              <a:rPr lang="en-US" dirty="0"/>
              <a:t> </a:t>
            </a:r>
          </a:p>
        </p:txBody>
      </p:sp>
      <p:sp>
        <p:nvSpPr>
          <p:cNvPr id="3" name="Content Placeholder 2"/>
          <p:cNvSpPr>
            <a:spLocks noGrp="1"/>
          </p:cNvSpPr>
          <p:nvPr>
            <p:ph idx="1"/>
          </p:nvPr>
        </p:nvSpPr>
        <p:spPr/>
        <p:txBody>
          <a:bodyPr>
            <a:normAutofit/>
          </a:bodyPr>
          <a:lstStyle/>
          <a:p>
            <a:pPr marL="0" indent="0" algn="just">
              <a:buNone/>
            </a:pPr>
            <a:r>
              <a:rPr lang="en-GB" sz="2000" dirty="0">
                <a:latin typeface="Calibri"/>
                <a:cs typeface="Calibri"/>
              </a:rPr>
              <a:t>The marketing department is concerned with finding out the needs and wants of potential customers and promoting the company’s products or services.</a:t>
            </a:r>
          </a:p>
          <a:p>
            <a:pPr marL="0" indent="0" algn="just">
              <a:buNone/>
            </a:pPr>
            <a:endParaRPr lang="en-GB" sz="2000" dirty="0">
              <a:latin typeface="Calibri"/>
              <a:cs typeface="Calibri"/>
            </a:endParaRPr>
          </a:p>
          <a:p>
            <a:pPr marL="0" indent="0" algn="just">
              <a:buNone/>
            </a:pPr>
            <a:r>
              <a:rPr lang="en-GB" sz="2000" dirty="0">
                <a:latin typeface="Calibri"/>
                <a:cs typeface="Calibri"/>
              </a:rPr>
              <a:t>The main functional activities carried out by the marketing department are:</a:t>
            </a:r>
          </a:p>
          <a:p>
            <a:pPr marL="0" indent="0" algn="just">
              <a:buNone/>
            </a:pPr>
            <a:endParaRPr lang="en-GB" sz="2000" dirty="0">
              <a:latin typeface="Calibri"/>
              <a:cs typeface="Calibri"/>
            </a:endParaRPr>
          </a:p>
          <a:p>
            <a:pPr lvl="0" algn="just"/>
            <a:r>
              <a:rPr lang="en-GB" sz="2000" dirty="0">
                <a:latin typeface="Calibri"/>
                <a:cs typeface="Calibri"/>
              </a:rPr>
              <a:t>Advertising</a:t>
            </a:r>
          </a:p>
          <a:p>
            <a:pPr lvl="0" algn="just"/>
            <a:r>
              <a:rPr lang="en-GB" sz="2000" dirty="0">
                <a:latin typeface="Calibri"/>
                <a:cs typeface="Calibri"/>
              </a:rPr>
              <a:t>Market Research</a:t>
            </a:r>
          </a:p>
          <a:p>
            <a:pPr lvl="0" algn="just"/>
            <a:r>
              <a:rPr lang="en-GB" sz="2000" dirty="0">
                <a:latin typeface="Calibri"/>
                <a:cs typeface="Calibri"/>
              </a:rPr>
              <a:t>Promotion</a:t>
            </a:r>
          </a:p>
          <a:p>
            <a:pPr lvl="0" algn="just"/>
            <a:r>
              <a:rPr lang="en-GB" sz="2000" dirty="0">
                <a:latin typeface="Calibri"/>
                <a:cs typeface="Calibri"/>
              </a:rPr>
              <a:t>Selling Products</a:t>
            </a:r>
          </a:p>
          <a:p>
            <a:endParaRPr lang="en-US" sz="2000"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Tree>
    <p:extLst>
      <p:ext uri="{BB962C8B-B14F-4D97-AF65-F5344CB8AC3E}">
        <p14:creationId xmlns:p14="http://schemas.microsoft.com/office/powerpoint/2010/main" val="1602345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rPr>
              <a:t>Marketing Cont…</a:t>
            </a:r>
          </a:p>
        </p:txBody>
      </p:sp>
      <p:sp>
        <p:nvSpPr>
          <p:cNvPr id="3" name="Content Placeholder 2"/>
          <p:cNvSpPr>
            <a:spLocks noGrp="1"/>
          </p:cNvSpPr>
          <p:nvPr>
            <p:ph idx="1"/>
          </p:nvPr>
        </p:nvSpPr>
        <p:spPr/>
        <p:txBody>
          <a:bodyPr>
            <a:normAutofit fontScale="40000" lnSpcReduction="20000"/>
          </a:bodyPr>
          <a:lstStyle/>
          <a:p>
            <a:pPr marL="0" indent="0" algn="just">
              <a:buNone/>
            </a:pPr>
            <a:r>
              <a:rPr lang="en-GB" b="1" dirty="0">
                <a:latin typeface="Calibri"/>
                <a:cs typeface="Calibri"/>
              </a:rPr>
              <a:t>Advertising</a:t>
            </a:r>
            <a:endParaRPr lang="en-GB" dirty="0">
              <a:latin typeface="Calibri"/>
              <a:cs typeface="Calibri"/>
            </a:endParaRPr>
          </a:p>
          <a:p>
            <a:pPr marL="0" indent="0" algn="just">
              <a:buNone/>
            </a:pPr>
            <a:endParaRPr lang="en-GB" dirty="0">
              <a:latin typeface="Calibri"/>
              <a:cs typeface="Calibri"/>
            </a:endParaRPr>
          </a:p>
          <a:p>
            <a:pPr marL="0" indent="0" algn="just">
              <a:buNone/>
            </a:pPr>
            <a:r>
              <a:rPr lang="en-GB" dirty="0">
                <a:latin typeface="Calibri"/>
                <a:cs typeface="Calibri"/>
              </a:rPr>
              <a:t>Goods and services are often advertised on television or radio to inform customers about products. It is the job of the marketing department to decide how and when to advertise and to develop advertising campaigns.</a:t>
            </a:r>
          </a:p>
          <a:p>
            <a:pPr marL="0" indent="0" algn="just">
              <a:buNone/>
            </a:pPr>
            <a:endParaRPr lang="en-GB" b="1" dirty="0">
              <a:latin typeface="Calibri"/>
              <a:cs typeface="Calibri"/>
            </a:endParaRPr>
          </a:p>
          <a:p>
            <a:pPr marL="0" indent="0" algn="just">
              <a:buNone/>
            </a:pPr>
            <a:r>
              <a:rPr lang="en-GB" b="1" dirty="0">
                <a:latin typeface="Calibri"/>
                <a:cs typeface="Calibri"/>
              </a:rPr>
              <a:t>Market Research</a:t>
            </a:r>
            <a:endParaRPr lang="en-GB" dirty="0">
              <a:latin typeface="Calibri"/>
              <a:cs typeface="Calibri"/>
            </a:endParaRPr>
          </a:p>
          <a:p>
            <a:pPr marL="0" indent="0" algn="just">
              <a:buNone/>
            </a:pPr>
            <a:endParaRPr lang="en-GB" dirty="0">
              <a:latin typeface="Calibri"/>
              <a:cs typeface="Calibri"/>
            </a:endParaRPr>
          </a:p>
          <a:p>
            <a:pPr marL="0" indent="0" algn="just">
              <a:buNone/>
            </a:pPr>
            <a:r>
              <a:rPr lang="en-GB" dirty="0">
                <a:latin typeface="Calibri"/>
                <a:cs typeface="Calibri"/>
              </a:rPr>
              <a:t>To find out if a product or service will be successful a company will use market research. Market research is the process of gathering information on customers’ needs and wants. This can be done through surveys, observations or interviews.</a:t>
            </a:r>
          </a:p>
          <a:p>
            <a:pPr marL="0" indent="0" algn="just">
              <a:buNone/>
            </a:pPr>
            <a:endParaRPr lang="en-GB" b="1" dirty="0">
              <a:latin typeface="Calibri"/>
              <a:cs typeface="Calibri"/>
            </a:endParaRPr>
          </a:p>
          <a:p>
            <a:pPr marL="0" indent="0" algn="just">
              <a:buNone/>
            </a:pPr>
            <a:r>
              <a:rPr lang="en-GB" b="1" dirty="0">
                <a:latin typeface="Calibri"/>
                <a:cs typeface="Calibri"/>
              </a:rPr>
              <a:t>Promotion</a:t>
            </a:r>
            <a:endParaRPr lang="en-GB" dirty="0">
              <a:latin typeface="Calibri"/>
              <a:cs typeface="Calibri"/>
            </a:endParaRPr>
          </a:p>
          <a:p>
            <a:pPr marL="0" indent="0" algn="just">
              <a:buNone/>
            </a:pPr>
            <a:endParaRPr lang="en-GB" dirty="0">
              <a:latin typeface="Calibri"/>
              <a:cs typeface="Calibri"/>
            </a:endParaRPr>
          </a:p>
          <a:p>
            <a:pPr marL="0" indent="0" algn="just">
              <a:buNone/>
            </a:pPr>
            <a:r>
              <a:rPr lang="en-GB" dirty="0">
                <a:latin typeface="Calibri"/>
                <a:cs typeface="Calibri"/>
              </a:rPr>
              <a:t>The marketing department will decide which form of promotion would be best suited to the product such as a percentage discount or buy one get one free.</a:t>
            </a:r>
          </a:p>
          <a:p>
            <a:pPr marL="0" indent="0" algn="just">
              <a:buNone/>
            </a:pPr>
            <a:endParaRPr lang="en-GB" dirty="0">
              <a:latin typeface="Calibri"/>
              <a:cs typeface="Calibri"/>
            </a:endParaRPr>
          </a:p>
          <a:p>
            <a:pPr marL="0" indent="0" algn="ctr">
              <a:buNone/>
            </a:pPr>
            <a:endParaRPr lang="en-GB" dirty="0">
              <a:latin typeface="Calibri"/>
              <a:cs typeface="Calibri"/>
            </a:endParaRPr>
          </a:p>
          <a:p>
            <a:pPr marL="0" indent="0" algn="just">
              <a:buNone/>
            </a:pPr>
            <a:r>
              <a:rPr lang="en-GB" b="1" dirty="0">
                <a:latin typeface="Calibri"/>
                <a:cs typeface="Calibri"/>
              </a:rPr>
              <a:t>Selling Products </a:t>
            </a:r>
          </a:p>
          <a:p>
            <a:pPr marL="0" indent="0" algn="just">
              <a:buNone/>
            </a:pPr>
            <a:endParaRPr lang="en-GB" dirty="0">
              <a:latin typeface="Calibri"/>
              <a:cs typeface="Calibri"/>
            </a:endParaRPr>
          </a:p>
          <a:p>
            <a:pPr marL="0" indent="0" algn="just">
              <a:buNone/>
            </a:pPr>
            <a:r>
              <a:rPr lang="en-GB" dirty="0">
                <a:latin typeface="Calibri"/>
                <a:cs typeface="Calibri"/>
              </a:rPr>
              <a:t>The marketing department is responsible for increasing sales of a product through correct pricing and designing attractive packaging.</a:t>
            </a:r>
          </a:p>
          <a:p>
            <a:pPr algn="just"/>
            <a:endParaRPr lang="en-US"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Tree>
    <p:extLst>
      <p:ext uri="{BB962C8B-B14F-4D97-AF65-F5344CB8AC3E}">
        <p14:creationId xmlns:p14="http://schemas.microsoft.com/office/powerpoint/2010/main" val="477430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Human Resources </a:t>
            </a:r>
          </a:p>
        </p:txBody>
      </p:sp>
      <p:sp>
        <p:nvSpPr>
          <p:cNvPr id="3" name="Content Placeholder 2"/>
          <p:cNvSpPr>
            <a:spLocks noGrp="1"/>
          </p:cNvSpPr>
          <p:nvPr>
            <p:ph idx="1"/>
          </p:nvPr>
        </p:nvSpPr>
        <p:spPr/>
        <p:txBody>
          <a:bodyPr>
            <a:noAutofit/>
          </a:bodyPr>
          <a:lstStyle/>
          <a:p>
            <a:pPr marL="0" indent="0" algn="just">
              <a:buNone/>
            </a:pPr>
            <a:r>
              <a:rPr lang="en-US" sz="2000" b="1" dirty="0">
                <a:latin typeface="Calibri"/>
                <a:cs typeface="Calibri"/>
              </a:rPr>
              <a:t>Human Resources</a:t>
            </a:r>
          </a:p>
          <a:p>
            <a:pPr marL="0" indent="0" algn="just">
              <a:buNone/>
            </a:pPr>
            <a:endParaRPr lang="en-GB" sz="2000" dirty="0">
              <a:latin typeface="Calibri"/>
              <a:cs typeface="Calibri"/>
            </a:endParaRPr>
          </a:p>
          <a:p>
            <a:pPr marL="0" indent="0" algn="just">
              <a:buNone/>
            </a:pPr>
            <a:r>
              <a:rPr lang="en-US" sz="2000" dirty="0">
                <a:latin typeface="Calibri"/>
                <a:cs typeface="Calibri"/>
              </a:rPr>
              <a:t>The human resources department manages the people who work for the organisation. The main functional activities carried out by the human resources department are:</a:t>
            </a:r>
          </a:p>
          <a:p>
            <a:pPr marL="0" indent="0" algn="just">
              <a:buNone/>
            </a:pPr>
            <a:endParaRPr lang="en-GB" sz="2000" dirty="0">
              <a:latin typeface="Calibri"/>
              <a:cs typeface="Calibri"/>
            </a:endParaRPr>
          </a:p>
          <a:p>
            <a:pPr algn="just"/>
            <a:r>
              <a:rPr lang="en-US" sz="2000" dirty="0">
                <a:latin typeface="Calibri"/>
                <a:cs typeface="Calibri"/>
              </a:rPr>
              <a:t>Recruitment and selection</a:t>
            </a:r>
            <a:endParaRPr lang="en-GB" sz="2000" dirty="0">
              <a:latin typeface="Calibri"/>
              <a:cs typeface="Calibri"/>
            </a:endParaRPr>
          </a:p>
          <a:p>
            <a:pPr algn="just"/>
            <a:r>
              <a:rPr lang="en-US" sz="2000" dirty="0">
                <a:latin typeface="Calibri"/>
                <a:cs typeface="Calibri"/>
              </a:rPr>
              <a:t>Staff training</a:t>
            </a:r>
            <a:endParaRPr lang="en-GB" sz="2000" dirty="0">
              <a:latin typeface="Calibri"/>
              <a:cs typeface="Calibri"/>
            </a:endParaRPr>
          </a:p>
          <a:p>
            <a:pPr algn="just"/>
            <a:r>
              <a:rPr lang="en-US" sz="2000" dirty="0">
                <a:latin typeface="Calibri"/>
                <a:cs typeface="Calibri"/>
              </a:rPr>
              <a:t>Industrial relations</a:t>
            </a:r>
            <a:endParaRPr lang="en-GB" sz="2000" dirty="0">
              <a:latin typeface="Calibri"/>
              <a:cs typeface="Calibri"/>
            </a:endParaRPr>
          </a:p>
          <a:p>
            <a:pPr algn="just"/>
            <a:r>
              <a:rPr lang="en-US" sz="2000" dirty="0">
                <a:latin typeface="Calibri"/>
                <a:cs typeface="Calibri"/>
              </a:rPr>
              <a:t>Health and safety</a:t>
            </a:r>
            <a:endParaRPr lang="en-GB" sz="2000" dirty="0">
              <a:latin typeface="Calibri"/>
              <a:cs typeface="Calibri"/>
            </a:endParaRPr>
          </a:p>
          <a:p>
            <a:endParaRPr lang="en-US" sz="2000"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Tree>
    <p:extLst>
      <p:ext uri="{BB962C8B-B14F-4D97-AF65-F5344CB8AC3E}">
        <p14:creationId xmlns:p14="http://schemas.microsoft.com/office/powerpoint/2010/main" val="863694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Human Resources Cont…</a:t>
            </a:r>
            <a:endParaRPr lang="en-US" dirty="0">
              <a:solidFill>
                <a:srgbClr val="00B0F0"/>
              </a:solidFill>
            </a:endParaRPr>
          </a:p>
        </p:txBody>
      </p:sp>
      <p:sp>
        <p:nvSpPr>
          <p:cNvPr id="3" name="Content Placeholder 2"/>
          <p:cNvSpPr>
            <a:spLocks noGrp="1"/>
          </p:cNvSpPr>
          <p:nvPr>
            <p:ph idx="1"/>
          </p:nvPr>
        </p:nvSpPr>
        <p:spPr/>
        <p:txBody>
          <a:bodyPr>
            <a:normAutofit fontScale="32500" lnSpcReduction="20000"/>
          </a:bodyPr>
          <a:lstStyle/>
          <a:p>
            <a:pPr marL="0" indent="0">
              <a:buNone/>
            </a:pPr>
            <a:r>
              <a:rPr lang="en-US" b="1" dirty="0"/>
              <a:t>Recruitment and Selection</a:t>
            </a:r>
            <a:endParaRPr lang="en-GB" dirty="0"/>
          </a:p>
          <a:p>
            <a:pPr marL="0" indent="0" algn="just">
              <a:buNone/>
            </a:pPr>
            <a:endParaRPr lang="en-GB" dirty="0"/>
          </a:p>
          <a:p>
            <a:pPr marL="0" indent="0" algn="just">
              <a:buNone/>
            </a:pPr>
            <a:r>
              <a:rPr lang="en-US" dirty="0"/>
              <a:t>This is the process of finding the best people to come and work for the company.</a:t>
            </a:r>
            <a:endParaRPr lang="en-GB" dirty="0"/>
          </a:p>
          <a:p>
            <a:pPr marL="0" indent="0" algn="just">
              <a:buNone/>
            </a:pPr>
            <a:endParaRPr lang="en-US" dirty="0"/>
          </a:p>
          <a:p>
            <a:pPr marL="0" indent="0" algn="just">
              <a:buNone/>
            </a:pPr>
            <a:r>
              <a:rPr lang="en-US" b="1" dirty="0"/>
              <a:t>Staff Training</a:t>
            </a:r>
          </a:p>
          <a:p>
            <a:pPr marL="0" indent="0" algn="just">
              <a:buNone/>
            </a:pPr>
            <a:endParaRPr lang="en-GB" dirty="0"/>
          </a:p>
          <a:p>
            <a:pPr marL="0" indent="0" algn="just">
              <a:buNone/>
            </a:pPr>
            <a:r>
              <a:rPr lang="en-US" dirty="0"/>
              <a:t>It is the responsibility of the human resources department to give staff the training required to enable them to provide a good quality service to customers.</a:t>
            </a:r>
            <a:endParaRPr lang="en-GB" dirty="0"/>
          </a:p>
          <a:p>
            <a:pPr algn="just"/>
            <a:endParaRPr lang="en-GB" dirty="0"/>
          </a:p>
          <a:p>
            <a:pPr marL="0" indent="0" algn="just">
              <a:buNone/>
            </a:pPr>
            <a:r>
              <a:rPr lang="en-US" b="1" dirty="0"/>
              <a:t>Industrial Relations</a:t>
            </a:r>
          </a:p>
          <a:p>
            <a:pPr marL="0" indent="0" algn="just">
              <a:buNone/>
            </a:pPr>
            <a:endParaRPr lang="en-GB" dirty="0"/>
          </a:p>
          <a:p>
            <a:pPr marL="0" indent="0" algn="just">
              <a:buNone/>
            </a:pPr>
            <a:r>
              <a:rPr lang="en-US" dirty="0"/>
              <a:t>Supports the relationship between the employer and the employee. This includes:</a:t>
            </a:r>
            <a:endParaRPr lang="en-GB" dirty="0"/>
          </a:p>
          <a:p>
            <a:pPr marL="0" lvl="0" indent="0" algn="just">
              <a:buNone/>
            </a:pPr>
            <a:endParaRPr lang="en-US" dirty="0"/>
          </a:p>
          <a:p>
            <a:pPr marL="0" indent="0" algn="just">
              <a:buNone/>
            </a:pPr>
            <a:r>
              <a:rPr lang="en-US" dirty="0"/>
              <a:t>	Working Conditions</a:t>
            </a:r>
            <a:endParaRPr lang="en-GB" dirty="0"/>
          </a:p>
          <a:p>
            <a:pPr marL="0" indent="0" algn="just">
              <a:buNone/>
            </a:pPr>
            <a:endParaRPr lang="en-US" b="1" dirty="0"/>
          </a:p>
          <a:p>
            <a:pPr marL="0" indent="0" algn="just">
              <a:buNone/>
            </a:pPr>
            <a:r>
              <a:rPr lang="en-US" dirty="0"/>
              <a:t>	Grievance</a:t>
            </a:r>
            <a:endParaRPr lang="en-GB" dirty="0"/>
          </a:p>
          <a:p>
            <a:pPr marL="0" indent="0" algn="just">
              <a:buNone/>
            </a:pPr>
            <a:endParaRPr lang="en-US" dirty="0"/>
          </a:p>
          <a:p>
            <a:pPr marL="0" indent="0" algn="just">
              <a:buNone/>
            </a:pPr>
            <a:r>
              <a:rPr lang="en-US" dirty="0"/>
              <a:t>	Contracts of Employment</a:t>
            </a:r>
            <a:endParaRPr lang="en-GB" dirty="0"/>
          </a:p>
          <a:p>
            <a:pPr marL="0" indent="0" algn="just">
              <a:buNone/>
            </a:pPr>
            <a:endParaRPr lang="en-US" dirty="0"/>
          </a:p>
          <a:p>
            <a:pPr marL="0" indent="0" algn="just">
              <a:buNone/>
            </a:pPr>
            <a:r>
              <a:rPr lang="en-US" b="1" dirty="0"/>
              <a:t>Health and safety</a:t>
            </a:r>
            <a:endParaRPr lang="en-GB" b="1" dirty="0"/>
          </a:p>
          <a:p>
            <a:pPr marL="0" indent="0" algn="just">
              <a:buNone/>
            </a:pPr>
            <a:endParaRPr lang="en-GB" dirty="0"/>
          </a:p>
          <a:p>
            <a:pPr marL="0" indent="0" algn="just">
              <a:buNone/>
            </a:pPr>
            <a:r>
              <a:rPr lang="en-US" dirty="0"/>
              <a:t>The human resources department needs to ensure that all staff work within the guidelines set out in the appropriate health and safety legislations</a:t>
            </a:r>
            <a:endParaRPr lang="en-GB" dirty="0"/>
          </a:p>
          <a:p>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Tree>
    <p:extLst>
      <p:ext uri="{BB962C8B-B14F-4D97-AF65-F5344CB8AC3E}">
        <p14:creationId xmlns:p14="http://schemas.microsoft.com/office/powerpoint/2010/main" val="3913167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Operations</a:t>
            </a:r>
          </a:p>
        </p:txBody>
      </p:sp>
      <p:sp>
        <p:nvSpPr>
          <p:cNvPr id="3" name="Content Placeholder 2"/>
          <p:cNvSpPr>
            <a:spLocks noGrp="1"/>
          </p:cNvSpPr>
          <p:nvPr>
            <p:ph idx="1"/>
          </p:nvPr>
        </p:nvSpPr>
        <p:spPr/>
        <p:txBody>
          <a:bodyPr>
            <a:normAutofit fontScale="92500" lnSpcReduction="20000"/>
          </a:bodyPr>
          <a:lstStyle/>
          <a:p>
            <a:pPr marL="0" indent="0" algn="just">
              <a:buNone/>
            </a:pPr>
            <a:r>
              <a:rPr lang="en-US" dirty="0">
                <a:latin typeface="Calibri"/>
                <a:cs typeface="Calibri"/>
              </a:rPr>
              <a:t>Operations covers all the stages of making a product or providing a service.</a:t>
            </a:r>
            <a:r>
              <a:rPr lang="en-GB" dirty="0">
                <a:latin typeface="Calibri"/>
                <a:cs typeface="Calibri"/>
              </a:rPr>
              <a:t> </a:t>
            </a:r>
          </a:p>
          <a:p>
            <a:pPr marL="0" indent="0" algn="just">
              <a:buNone/>
            </a:pPr>
            <a:endParaRPr lang="en-GB" dirty="0">
              <a:latin typeface="Calibri"/>
              <a:cs typeface="Calibri"/>
            </a:endParaRPr>
          </a:p>
          <a:p>
            <a:pPr marL="0" indent="0" algn="just">
              <a:buNone/>
            </a:pPr>
            <a:r>
              <a:rPr lang="en-US" dirty="0">
                <a:latin typeface="Calibri"/>
                <a:cs typeface="Calibri"/>
              </a:rPr>
              <a:t>The operations department is responsible for making the product or providing the service. </a:t>
            </a:r>
          </a:p>
          <a:p>
            <a:pPr marL="0" indent="0" algn="just">
              <a:buNone/>
            </a:pPr>
            <a:endParaRPr lang="en-US" dirty="0">
              <a:latin typeface="Calibri"/>
              <a:cs typeface="Calibri"/>
            </a:endParaRPr>
          </a:p>
          <a:p>
            <a:pPr marL="0" indent="0" algn="just">
              <a:buNone/>
            </a:pPr>
            <a:r>
              <a:rPr lang="en-US" dirty="0">
                <a:latin typeface="Calibri"/>
                <a:cs typeface="Calibri"/>
              </a:rPr>
              <a:t>It is their responsibility to ensure that the product or service is of the required quality to satisfy the customer.</a:t>
            </a:r>
            <a:endParaRPr lang="en-GB" dirty="0">
              <a:latin typeface="Calibri"/>
              <a:cs typeface="Calibri"/>
            </a:endParaRPr>
          </a:p>
          <a:p>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Tree>
    <p:extLst>
      <p:ext uri="{BB962C8B-B14F-4D97-AF65-F5344CB8AC3E}">
        <p14:creationId xmlns:p14="http://schemas.microsoft.com/office/powerpoint/2010/main" val="1044227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Operations Cont…</a:t>
            </a:r>
            <a:endParaRPr lang="en-US" dirty="0">
              <a:solidFill>
                <a:srgbClr val="00B0F0"/>
              </a:solidFill>
            </a:endParaRPr>
          </a:p>
        </p:txBody>
      </p:sp>
      <p:sp>
        <p:nvSpPr>
          <p:cNvPr id="3" name="Content Placeholder 2"/>
          <p:cNvSpPr>
            <a:spLocks noGrp="1"/>
          </p:cNvSpPr>
          <p:nvPr>
            <p:ph idx="1"/>
          </p:nvPr>
        </p:nvSpPr>
        <p:spPr/>
        <p:txBody>
          <a:bodyPr>
            <a:normAutofit fontScale="47500" lnSpcReduction="20000"/>
          </a:bodyPr>
          <a:lstStyle/>
          <a:p>
            <a:pPr marL="0" indent="0" algn="just">
              <a:buNone/>
            </a:pPr>
            <a:r>
              <a:rPr lang="en-US" dirty="0">
                <a:latin typeface="Calibri"/>
                <a:cs typeface="Calibri"/>
              </a:rPr>
              <a:t>The main functional activities carried out by the operations department are:</a:t>
            </a:r>
            <a:endParaRPr lang="en-GB" dirty="0">
              <a:latin typeface="Calibri"/>
              <a:cs typeface="Calibri"/>
            </a:endParaRPr>
          </a:p>
          <a:p>
            <a:pPr marL="0" indent="0" algn="just">
              <a:buNone/>
            </a:pPr>
            <a:endParaRPr lang="en-US" dirty="0">
              <a:latin typeface="Calibri"/>
              <a:cs typeface="Calibri"/>
            </a:endParaRPr>
          </a:p>
          <a:p>
            <a:pPr marL="0" indent="0" algn="just">
              <a:buNone/>
            </a:pPr>
            <a:r>
              <a:rPr lang="en-US" b="1" dirty="0">
                <a:latin typeface="Calibri"/>
                <a:cs typeface="Calibri"/>
              </a:rPr>
              <a:t>Production of Goods or Services</a:t>
            </a:r>
            <a:endParaRPr lang="en-GB" b="1" dirty="0">
              <a:latin typeface="Calibri"/>
              <a:cs typeface="Calibri"/>
            </a:endParaRPr>
          </a:p>
          <a:p>
            <a:pPr marL="0" indent="0" algn="just">
              <a:buNone/>
            </a:pPr>
            <a:endParaRPr lang="en-US" dirty="0">
              <a:latin typeface="Calibri"/>
              <a:cs typeface="Calibri"/>
            </a:endParaRPr>
          </a:p>
          <a:p>
            <a:pPr marL="0" indent="0" algn="just">
              <a:buNone/>
            </a:pPr>
            <a:r>
              <a:rPr lang="en-US" dirty="0">
                <a:latin typeface="Calibri"/>
                <a:cs typeface="Calibri"/>
              </a:rPr>
              <a:t>This involves managing stock, choosing the most suitable production method and distributing finished goods to customers or retailers.</a:t>
            </a:r>
            <a:endParaRPr lang="en-GB" dirty="0">
              <a:latin typeface="Calibri"/>
              <a:cs typeface="Calibri"/>
            </a:endParaRPr>
          </a:p>
          <a:p>
            <a:pPr marL="0" indent="0" algn="just">
              <a:buNone/>
            </a:pPr>
            <a:endParaRPr lang="en-US" dirty="0">
              <a:latin typeface="Calibri"/>
              <a:cs typeface="Calibri"/>
            </a:endParaRPr>
          </a:p>
          <a:p>
            <a:pPr marL="0" indent="0" algn="just">
              <a:buNone/>
            </a:pPr>
            <a:r>
              <a:rPr lang="en-US" b="1" dirty="0">
                <a:latin typeface="Calibri"/>
                <a:cs typeface="Calibri"/>
              </a:rPr>
              <a:t>Buying Raw Materials</a:t>
            </a:r>
            <a:endParaRPr lang="en-GB" b="1" dirty="0">
              <a:latin typeface="Calibri"/>
              <a:cs typeface="Calibri"/>
            </a:endParaRPr>
          </a:p>
          <a:p>
            <a:pPr marL="0" indent="0" algn="just">
              <a:buNone/>
            </a:pPr>
            <a:endParaRPr lang="en-US" dirty="0">
              <a:latin typeface="Calibri"/>
              <a:cs typeface="Calibri"/>
            </a:endParaRPr>
          </a:p>
          <a:p>
            <a:pPr marL="0" indent="0" algn="just">
              <a:buNone/>
            </a:pPr>
            <a:r>
              <a:rPr lang="en-US" dirty="0">
                <a:latin typeface="Calibri"/>
                <a:cs typeface="Calibri"/>
              </a:rPr>
              <a:t>The operations department will choose suppliers that provide the most cost effective and high quality materials.</a:t>
            </a:r>
            <a:endParaRPr lang="en-GB" dirty="0">
              <a:latin typeface="Calibri"/>
              <a:cs typeface="Calibri"/>
            </a:endParaRPr>
          </a:p>
          <a:p>
            <a:pPr marL="0" indent="0" algn="just">
              <a:buNone/>
            </a:pPr>
            <a:endParaRPr lang="en-US" dirty="0">
              <a:latin typeface="Calibri"/>
              <a:cs typeface="Calibri"/>
            </a:endParaRPr>
          </a:p>
          <a:p>
            <a:pPr marL="0" indent="0" algn="just">
              <a:buNone/>
            </a:pPr>
            <a:r>
              <a:rPr lang="en-US" b="1" dirty="0">
                <a:latin typeface="Calibri"/>
                <a:cs typeface="Calibri"/>
              </a:rPr>
              <a:t>Control of Quality</a:t>
            </a:r>
            <a:endParaRPr lang="en-GB" b="1" dirty="0">
              <a:latin typeface="Calibri"/>
              <a:cs typeface="Calibri"/>
            </a:endParaRPr>
          </a:p>
          <a:p>
            <a:pPr marL="0" indent="0" algn="just">
              <a:buNone/>
            </a:pPr>
            <a:endParaRPr lang="en-GB" dirty="0">
              <a:latin typeface="Calibri"/>
              <a:cs typeface="Calibri"/>
            </a:endParaRPr>
          </a:p>
          <a:p>
            <a:pPr marL="0" indent="0" algn="just">
              <a:buNone/>
            </a:pPr>
            <a:r>
              <a:rPr lang="en-US" dirty="0">
                <a:latin typeface="Calibri"/>
                <a:cs typeface="Calibri"/>
              </a:rPr>
              <a:t>The operations department selects the best quality methods to ensure a product or service is of an acceptable standard.</a:t>
            </a:r>
            <a:endParaRPr lang="en-GB" dirty="0">
              <a:latin typeface="Calibri"/>
              <a:cs typeface="Calibri"/>
            </a:endParaRPr>
          </a:p>
          <a:p>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Tree>
    <p:extLst>
      <p:ext uri="{BB962C8B-B14F-4D97-AF65-F5344CB8AC3E}">
        <p14:creationId xmlns:p14="http://schemas.microsoft.com/office/powerpoint/2010/main" val="3801221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Finance</a:t>
            </a:r>
            <a:r>
              <a:rPr lang="en-US" dirty="0">
                <a:latin typeface="Calibri"/>
                <a:cs typeface="Calibri"/>
              </a:rPr>
              <a:t> </a:t>
            </a:r>
          </a:p>
        </p:txBody>
      </p:sp>
      <p:sp>
        <p:nvSpPr>
          <p:cNvPr id="3" name="Content Placeholder 2"/>
          <p:cNvSpPr>
            <a:spLocks noGrp="1"/>
          </p:cNvSpPr>
          <p:nvPr>
            <p:ph idx="1"/>
          </p:nvPr>
        </p:nvSpPr>
        <p:spPr/>
        <p:txBody>
          <a:bodyPr>
            <a:normAutofit fontScale="85000" lnSpcReduction="10000"/>
          </a:bodyPr>
          <a:lstStyle/>
          <a:p>
            <a:pPr marL="0" indent="0" algn="just">
              <a:buNone/>
            </a:pPr>
            <a:r>
              <a:rPr lang="en-US" dirty="0">
                <a:latin typeface="Calibri"/>
                <a:cs typeface="Calibri"/>
              </a:rPr>
              <a:t>The finance department is responsible for managing money, including preparing a budget.</a:t>
            </a:r>
            <a:r>
              <a:rPr lang="en-GB" dirty="0">
                <a:latin typeface="Calibri"/>
                <a:cs typeface="Calibri"/>
              </a:rPr>
              <a:t> </a:t>
            </a:r>
          </a:p>
          <a:p>
            <a:pPr marL="0" indent="0" algn="just">
              <a:buNone/>
            </a:pPr>
            <a:endParaRPr lang="en-GB" dirty="0">
              <a:latin typeface="Calibri"/>
              <a:cs typeface="Calibri"/>
            </a:endParaRPr>
          </a:p>
          <a:p>
            <a:pPr marL="0" indent="0" algn="just">
              <a:buNone/>
            </a:pPr>
            <a:r>
              <a:rPr lang="en-US" dirty="0">
                <a:latin typeface="Calibri"/>
                <a:cs typeface="Calibri"/>
              </a:rPr>
              <a:t>The finance department is responsible for managing the money coming into and going out of the business. </a:t>
            </a:r>
          </a:p>
          <a:p>
            <a:pPr marL="0" indent="0" algn="just">
              <a:buNone/>
            </a:pPr>
            <a:endParaRPr lang="en-US" dirty="0">
              <a:latin typeface="Calibri"/>
              <a:cs typeface="Calibri"/>
            </a:endParaRPr>
          </a:p>
          <a:p>
            <a:pPr marL="0" indent="0" algn="just">
              <a:buNone/>
            </a:pPr>
            <a:r>
              <a:rPr lang="en-US" dirty="0">
                <a:latin typeface="Calibri"/>
                <a:cs typeface="Calibri"/>
              </a:rPr>
              <a:t>They will deal with all the financial aspects of the business such as paying suppliers, paying staff wages and receiving payments from customers.</a:t>
            </a:r>
            <a:endParaRPr lang="en-GB" dirty="0">
              <a:latin typeface="Calibri"/>
              <a:cs typeface="Calibri"/>
            </a:endParaRPr>
          </a:p>
          <a:p>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Tree>
    <p:extLst>
      <p:ext uri="{BB962C8B-B14F-4D97-AF65-F5344CB8AC3E}">
        <p14:creationId xmlns:p14="http://schemas.microsoft.com/office/powerpoint/2010/main" val="970118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Finance Cont…</a:t>
            </a:r>
          </a:p>
        </p:txBody>
      </p:sp>
      <p:sp>
        <p:nvSpPr>
          <p:cNvPr id="3" name="Content Placeholder 2"/>
          <p:cNvSpPr>
            <a:spLocks noGrp="1"/>
          </p:cNvSpPr>
          <p:nvPr>
            <p:ph idx="1"/>
          </p:nvPr>
        </p:nvSpPr>
        <p:spPr/>
        <p:txBody>
          <a:bodyPr>
            <a:noAutofit/>
          </a:bodyPr>
          <a:lstStyle/>
          <a:p>
            <a:pPr marL="0" indent="0" algn="just">
              <a:buNone/>
            </a:pPr>
            <a:r>
              <a:rPr lang="en-US" sz="1400" dirty="0">
                <a:latin typeface="Calibri"/>
                <a:cs typeface="Calibri"/>
              </a:rPr>
              <a:t>The main functional activities carried out by the finance department are:</a:t>
            </a:r>
            <a:endParaRPr lang="en-GB" sz="1400" dirty="0">
              <a:latin typeface="Calibri"/>
              <a:cs typeface="Calibri"/>
            </a:endParaRPr>
          </a:p>
          <a:p>
            <a:pPr algn="just"/>
            <a:endParaRPr lang="en-US" sz="1400" b="1" dirty="0">
              <a:latin typeface="Calibri"/>
              <a:cs typeface="Calibri"/>
            </a:endParaRPr>
          </a:p>
          <a:p>
            <a:pPr marL="0" indent="0" algn="just">
              <a:buNone/>
            </a:pPr>
            <a:r>
              <a:rPr lang="en-US" sz="1400" b="1" dirty="0">
                <a:latin typeface="Calibri"/>
                <a:cs typeface="Calibri"/>
              </a:rPr>
              <a:t>Raising Finance</a:t>
            </a:r>
            <a:endParaRPr lang="en-GB" sz="1400" dirty="0">
              <a:latin typeface="Calibri"/>
              <a:cs typeface="Calibri"/>
            </a:endParaRPr>
          </a:p>
          <a:p>
            <a:pPr marL="0" indent="0" algn="just">
              <a:buNone/>
            </a:pPr>
            <a:endParaRPr lang="en-US" sz="1400" dirty="0">
              <a:latin typeface="Calibri"/>
              <a:cs typeface="Calibri"/>
            </a:endParaRPr>
          </a:p>
          <a:p>
            <a:pPr marL="0" indent="0" algn="just">
              <a:buNone/>
            </a:pPr>
            <a:r>
              <a:rPr lang="en-US" sz="1400" dirty="0">
                <a:latin typeface="Calibri"/>
                <a:cs typeface="Calibri"/>
              </a:rPr>
              <a:t>It is the responsibility of the finance department to ensure a business has enough money to pay bills. To do this they may be required to raise extra finance. This can be done through applying for bank loans or grants.</a:t>
            </a:r>
            <a:endParaRPr lang="en-GB" sz="1400" dirty="0">
              <a:latin typeface="Calibri"/>
              <a:cs typeface="Calibri"/>
            </a:endParaRPr>
          </a:p>
          <a:p>
            <a:pPr marL="0" indent="0" algn="just">
              <a:buNone/>
            </a:pPr>
            <a:endParaRPr lang="en-US" sz="1400" dirty="0">
              <a:latin typeface="Calibri"/>
              <a:cs typeface="Calibri"/>
            </a:endParaRPr>
          </a:p>
          <a:p>
            <a:pPr marL="0" indent="0" algn="just">
              <a:buNone/>
            </a:pPr>
            <a:r>
              <a:rPr lang="en-US" sz="1400" b="1" dirty="0">
                <a:latin typeface="Calibri"/>
                <a:cs typeface="Calibri"/>
              </a:rPr>
              <a:t>Preparing Budgets</a:t>
            </a:r>
            <a:endParaRPr lang="en-GB" sz="1400" dirty="0">
              <a:latin typeface="Calibri"/>
              <a:cs typeface="Calibri"/>
            </a:endParaRPr>
          </a:p>
          <a:p>
            <a:pPr marL="0" indent="0" algn="just">
              <a:buNone/>
            </a:pPr>
            <a:endParaRPr lang="en-US" sz="1400" dirty="0">
              <a:latin typeface="Calibri"/>
              <a:cs typeface="Calibri"/>
            </a:endParaRPr>
          </a:p>
          <a:p>
            <a:pPr marL="0" indent="0" algn="just">
              <a:buNone/>
            </a:pPr>
            <a:r>
              <a:rPr lang="en-US" sz="1400" dirty="0">
                <a:latin typeface="Calibri"/>
                <a:cs typeface="Calibri"/>
              </a:rPr>
              <a:t>It is important for a business to plan ahead so they can see how much money is expected to come into and out of the business. To do this a business uses a budget which is prepared by the finance department.</a:t>
            </a:r>
            <a:endParaRPr lang="en-GB" sz="1400" dirty="0">
              <a:latin typeface="Calibri"/>
              <a:cs typeface="Calibri"/>
            </a:endParaRPr>
          </a:p>
          <a:p>
            <a:pPr marL="0" indent="0" algn="just">
              <a:buNone/>
            </a:pPr>
            <a:endParaRPr lang="en-US" sz="1400" dirty="0">
              <a:latin typeface="Calibri"/>
              <a:cs typeface="Calibri"/>
            </a:endParaRPr>
          </a:p>
          <a:p>
            <a:pPr marL="0" indent="0" algn="just">
              <a:buNone/>
            </a:pPr>
            <a:r>
              <a:rPr lang="en-US" sz="1400" b="1" dirty="0">
                <a:latin typeface="Calibri"/>
                <a:cs typeface="Calibri"/>
              </a:rPr>
              <a:t>Preparing Final Accounts</a:t>
            </a:r>
            <a:endParaRPr lang="en-GB" sz="1400" dirty="0">
              <a:latin typeface="Calibri"/>
              <a:cs typeface="Calibri"/>
            </a:endParaRPr>
          </a:p>
          <a:p>
            <a:pPr marL="0" indent="0" algn="just">
              <a:buNone/>
            </a:pPr>
            <a:endParaRPr lang="en-GB" sz="1400" dirty="0">
              <a:latin typeface="Calibri"/>
              <a:cs typeface="Calibri"/>
            </a:endParaRPr>
          </a:p>
          <a:p>
            <a:pPr marL="0" indent="0" algn="just">
              <a:buNone/>
            </a:pPr>
            <a:r>
              <a:rPr lang="en-US" sz="1400" dirty="0">
                <a:latin typeface="Calibri"/>
                <a:cs typeface="Calibri"/>
              </a:rPr>
              <a:t>Final accounts are required by all businesses to see how much profit or loss has been made and what the business is worth. The final accounts are prepared by the finance department.</a:t>
            </a:r>
            <a:endParaRPr lang="en-GB" sz="1400" dirty="0">
              <a:latin typeface="Calibri"/>
              <a:cs typeface="Calibri"/>
            </a:endParaRPr>
          </a:p>
          <a:p>
            <a:pPr algn="just"/>
            <a:endParaRPr lang="en-US" sz="1400"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Tree>
    <p:extLst>
      <p:ext uri="{BB962C8B-B14F-4D97-AF65-F5344CB8AC3E}">
        <p14:creationId xmlns:p14="http://schemas.microsoft.com/office/powerpoint/2010/main" val="3361764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Functions Together-Summary</a:t>
            </a:r>
          </a:p>
        </p:txBody>
      </p:sp>
      <p:sp>
        <p:nvSpPr>
          <p:cNvPr id="3" name="Content Placeholder 2"/>
          <p:cNvSpPr>
            <a:spLocks noGrp="1"/>
          </p:cNvSpPr>
          <p:nvPr>
            <p:ph idx="1"/>
          </p:nvPr>
        </p:nvSpPr>
        <p:spPr/>
        <p:txBody>
          <a:bodyPr/>
          <a:lstStyle/>
          <a:p>
            <a:pPr marL="0" indent="0" algn="just">
              <a:buNone/>
            </a:pPr>
            <a:r>
              <a:rPr lang="en-GB" dirty="0">
                <a:latin typeface="Calibri"/>
                <a:cs typeface="Calibri"/>
              </a:rPr>
              <a:t>All four functional areas within a business are required to work together in order for the business to achieve its aims and objectives. Each department relies on the others to enable them to complete their specific functional activities.</a:t>
            </a:r>
          </a:p>
          <a:p>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Tree>
    <p:extLst>
      <p:ext uri="{BB962C8B-B14F-4D97-AF65-F5344CB8AC3E}">
        <p14:creationId xmlns:p14="http://schemas.microsoft.com/office/powerpoint/2010/main" val="3016988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00B0F0"/>
                </a:solidFill>
                <a:latin typeface="Calibri"/>
                <a:cs typeface="Calibri"/>
              </a:rPr>
              <a:t>Functions Together-Summary Cont…</a:t>
            </a:r>
            <a:endParaRPr lang="en-US" dirty="0">
              <a:solidFill>
                <a:srgbClr val="00B0F0"/>
              </a:solidFill>
            </a:endParaRPr>
          </a:p>
        </p:txBody>
      </p:sp>
      <p:sp>
        <p:nvSpPr>
          <p:cNvPr id="3" name="Content Placeholder 2"/>
          <p:cNvSpPr>
            <a:spLocks noGrp="1"/>
          </p:cNvSpPr>
          <p:nvPr>
            <p:ph idx="1"/>
          </p:nvPr>
        </p:nvSpPr>
        <p:spPr/>
        <p:txBody>
          <a:bodyPr>
            <a:normAutofit lnSpcReduction="10000"/>
          </a:bodyPr>
          <a:lstStyle/>
          <a:p>
            <a:pPr marL="0" indent="0" algn="just">
              <a:buNone/>
            </a:pPr>
            <a:r>
              <a:rPr lang="en-GB" sz="1600" dirty="0">
                <a:latin typeface="Calibri"/>
                <a:cs typeface="Calibri"/>
              </a:rPr>
              <a:t>Some examples of how functional areas are interdependent are as follows:</a:t>
            </a:r>
          </a:p>
          <a:p>
            <a:pPr marL="0" indent="0" algn="just">
              <a:buNone/>
            </a:pPr>
            <a:endParaRPr lang="en-GB" sz="1600" dirty="0">
              <a:latin typeface="Calibri"/>
              <a:cs typeface="Calibri"/>
            </a:endParaRPr>
          </a:p>
          <a:p>
            <a:pPr algn="just"/>
            <a:r>
              <a:rPr lang="en-GB" sz="1600" dirty="0">
                <a:latin typeface="Calibri"/>
                <a:cs typeface="Calibri"/>
              </a:rPr>
              <a:t>It is the responsibility of the human resources department to recruit and select appropriate staff to work within the marketing, finance and operations departments.</a:t>
            </a:r>
          </a:p>
          <a:p>
            <a:pPr algn="just"/>
            <a:endParaRPr lang="en-GB" sz="1600" dirty="0">
              <a:latin typeface="Calibri"/>
              <a:cs typeface="Calibri"/>
            </a:endParaRPr>
          </a:p>
          <a:p>
            <a:pPr algn="just"/>
            <a:r>
              <a:rPr lang="en-GB" sz="1600" dirty="0">
                <a:latin typeface="Calibri"/>
                <a:cs typeface="Calibri"/>
              </a:rPr>
              <a:t>It is the responsibility of the marketing department to carry out market research to find out the needs and wants of customers. The operations department will then make the products to meet those requirements.</a:t>
            </a:r>
          </a:p>
          <a:p>
            <a:pPr algn="just"/>
            <a:endParaRPr lang="en-GB" sz="1600" dirty="0">
              <a:latin typeface="Calibri"/>
              <a:cs typeface="Calibri"/>
            </a:endParaRPr>
          </a:p>
          <a:p>
            <a:pPr algn="just"/>
            <a:r>
              <a:rPr lang="en-GB" sz="1600" dirty="0">
                <a:latin typeface="Calibri"/>
                <a:cs typeface="Calibri"/>
              </a:rPr>
              <a:t>It is the responsibility of the finance department to set budgets for the marketing department so they know how much they have to spend on advertising and promotion.</a:t>
            </a:r>
          </a:p>
          <a:p>
            <a:pPr algn="just"/>
            <a:endParaRPr lang="en-GB" sz="1600" dirty="0">
              <a:latin typeface="Calibri"/>
              <a:cs typeface="Calibri"/>
            </a:endParaRPr>
          </a:p>
          <a:p>
            <a:pPr algn="just"/>
            <a:r>
              <a:rPr lang="en-GB" sz="1600" dirty="0">
                <a:latin typeface="Calibri"/>
                <a:cs typeface="Calibri"/>
              </a:rPr>
              <a:t>It is the responsibility of the human resources department to organise training for staff so they are able operate the machinery required to produce the product for the operations department.</a:t>
            </a:r>
          </a:p>
          <a:p>
            <a:pPr algn="just"/>
            <a:endParaRPr lang="en-US" sz="1600"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Tree>
    <p:extLst>
      <p:ext uri="{BB962C8B-B14F-4D97-AF65-F5344CB8AC3E}">
        <p14:creationId xmlns:p14="http://schemas.microsoft.com/office/powerpoint/2010/main" val="3593209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QUIZ</a:t>
            </a:r>
          </a:p>
        </p:txBody>
      </p:sp>
      <p:sp>
        <p:nvSpPr>
          <p:cNvPr id="3" name="Content Placeholder 2"/>
          <p:cNvSpPr>
            <a:spLocks noGrp="1"/>
          </p:cNvSpPr>
          <p:nvPr>
            <p:ph idx="1"/>
          </p:nvPr>
        </p:nvSpPr>
        <p:spPr/>
        <p:txBody>
          <a:bodyPr/>
          <a:lstStyle/>
          <a:p>
            <a:pPr marL="0" indent="0">
              <a:buNone/>
            </a:pPr>
            <a:r>
              <a:rPr lang="en-US" dirty="0">
                <a:latin typeface="Calibri"/>
                <a:cs typeface="Calibri"/>
              </a:rPr>
              <a:t>Please refer to the QUIZ sheet provided </a:t>
            </a:r>
          </a:p>
          <a:p>
            <a:pPr marL="0" indent="0">
              <a:buNone/>
            </a:pPr>
            <a:endParaRPr lang="en-US"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Tree>
    <p:extLst>
      <p:ext uri="{BB962C8B-B14F-4D97-AF65-F5344CB8AC3E}">
        <p14:creationId xmlns:p14="http://schemas.microsoft.com/office/powerpoint/2010/main" val="1829417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rPr>
              <a:t>QUIZ Answer</a:t>
            </a:r>
          </a:p>
        </p:txBody>
      </p:sp>
      <p:sp>
        <p:nvSpPr>
          <p:cNvPr id="3" name="Content Placeholder 2"/>
          <p:cNvSpPr>
            <a:spLocks noGrp="1"/>
          </p:cNvSpPr>
          <p:nvPr>
            <p:ph idx="1"/>
          </p:nvPr>
        </p:nvSpPr>
        <p:spPr/>
        <p:txBody>
          <a:bodyPr>
            <a:normAutofit fontScale="70000" lnSpcReduction="20000"/>
          </a:bodyPr>
          <a:lstStyle/>
          <a:p>
            <a:pPr marL="0" indent="0" algn="just">
              <a:buNone/>
            </a:pPr>
            <a:r>
              <a:rPr lang="en-US" dirty="0">
                <a:latin typeface="Calibri"/>
                <a:cs typeface="Calibri"/>
              </a:rPr>
              <a:t>Q1. Finance </a:t>
            </a:r>
          </a:p>
          <a:p>
            <a:pPr marL="0" indent="0" algn="just">
              <a:buNone/>
            </a:pPr>
            <a:r>
              <a:rPr lang="en-US" dirty="0">
                <a:latin typeface="Calibri"/>
                <a:cs typeface="Calibri"/>
              </a:rPr>
              <a:t>Q2. Human Resources</a:t>
            </a:r>
          </a:p>
          <a:p>
            <a:pPr marL="0" indent="0" algn="just">
              <a:buNone/>
            </a:pPr>
            <a:r>
              <a:rPr lang="en-US" dirty="0">
                <a:latin typeface="Calibri"/>
                <a:cs typeface="Calibri"/>
              </a:rPr>
              <a:t>Q3. Operations </a:t>
            </a:r>
          </a:p>
          <a:p>
            <a:pPr marL="0" indent="0" algn="just">
              <a:buNone/>
            </a:pPr>
            <a:r>
              <a:rPr lang="en-US" dirty="0">
                <a:latin typeface="Calibri"/>
                <a:cs typeface="Calibri"/>
              </a:rPr>
              <a:t>Q4. Marketing </a:t>
            </a:r>
          </a:p>
          <a:p>
            <a:pPr marL="0" indent="0" algn="just">
              <a:buNone/>
            </a:pPr>
            <a:r>
              <a:rPr lang="en-US" dirty="0">
                <a:latin typeface="Calibri"/>
                <a:cs typeface="Calibri"/>
              </a:rPr>
              <a:t>Q5. Operations </a:t>
            </a:r>
          </a:p>
          <a:p>
            <a:pPr marL="0" indent="0" algn="just">
              <a:buNone/>
            </a:pPr>
            <a:r>
              <a:rPr lang="en-US" dirty="0">
                <a:latin typeface="Calibri"/>
                <a:cs typeface="Calibri"/>
              </a:rPr>
              <a:t>Q6. Human Resources</a:t>
            </a:r>
          </a:p>
          <a:p>
            <a:pPr marL="0" indent="0" algn="just">
              <a:buNone/>
            </a:pPr>
            <a:r>
              <a:rPr lang="en-US" dirty="0">
                <a:latin typeface="Calibri"/>
                <a:cs typeface="Calibri"/>
              </a:rPr>
              <a:t>Q7. Marketing </a:t>
            </a:r>
          </a:p>
          <a:p>
            <a:pPr marL="0" indent="0" algn="just">
              <a:buNone/>
            </a:pPr>
            <a:r>
              <a:rPr lang="en-US" dirty="0">
                <a:latin typeface="Calibri"/>
                <a:cs typeface="Calibri"/>
              </a:rPr>
              <a:t>Q8. </a:t>
            </a:r>
            <a:r>
              <a:rPr lang="en-GB" dirty="0">
                <a:latin typeface="Calibri"/>
                <a:cs typeface="Calibri"/>
              </a:rPr>
              <a:t>To make the product or provide the service</a:t>
            </a:r>
            <a:endParaRPr lang="en-US" dirty="0">
              <a:latin typeface="Calibri"/>
              <a:cs typeface="Calibri"/>
            </a:endParaRPr>
          </a:p>
          <a:p>
            <a:pPr marL="0" indent="0" algn="just">
              <a:buNone/>
            </a:pPr>
            <a:r>
              <a:rPr lang="en-US" dirty="0">
                <a:latin typeface="Calibri"/>
                <a:cs typeface="Calibri"/>
              </a:rPr>
              <a:t>Q9. </a:t>
            </a:r>
            <a:r>
              <a:rPr lang="en-GB" dirty="0">
                <a:latin typeface="Calibri"/>
                <a:cs typeface="Calibri"/>
              </a:rPr>
              <a:t>To manage the people who work for the organisation</a:t>
            </a:r>
            <a:endParaRPr lang="en-US" dirty="0">
              <a:latin typeface="Calibri"/>
              <a:cs typeface="Calibri"/>
            </a:endParaRPr>
          </a:p>
          <a:p>
            <a:pPr marL="0" indent="0" algn="just">
              <a:buNone/>
            </a:pPr>
            <a:r>
              <a:rPr lang="en-US" dirty="0">
                <a:latin typeface="Calibri"/>
                <a:cs typeface="Calibri"/>
              </a:rPr>
              <a:t>Q10. </a:t>
            </a:r>
            <a:r>
              <a:rPr lang="en-GB" dirty="0">
                <a:latin typeface="Calibri"/>
                <a:cs typeface="Calibri"/>
              </a:rPr>
              <a:t>To manage the money coming into and going out of the business</a:t>
            </a:r>
          </a:p>
          <a:p>
            <a:pPr marL="0" indent="0">
              <a:buNone/>
            </a:pPr>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Tree>
    <p:extLst>
      <p:ext uri="{BB962C8B-B14F-4D97-AF65-F5344CB8AC3E}">
        <p14:creationId xmlns:p14="http://schemas.microsoft.com/office/powerpoint/2010/main" val="1230764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rPr>
              <a:t>Useful Video </a:t>
            </a:r>
          </a:p>
        </p:txBody>
      </p:sp>
      <p:sp>
        <p:nvSpPr>
          <p:cNvPr id="3" name="Content Placeholder 2"/>
          <p:cNvSpPr>
            <a:spLocks noGrp="1"/>
          </p:cNvSpPr>
          <p:nvPr>
            <p:ph idx="1"/>
          </p:nvPr>
        </p:nvSpPr>
        <p:spPr/>
        <p:txBody>
          <a:bodyPr/>
          <a:lstStyle/>
          <a:p>
            <a:pPr marL="0" indent="0">
              <a:buNone/>
            </a:pPr>
            <a:r>
              <a:rPr lang="en-US" dirty="0"/>
              <a:t>Business Promotion</a:t>
            </a:r>
          </a:p>
          <a:p>
            <a:pPr marL="0" indent="0" algn="ctr">
              <a:buNone/>
            </a:pPr>
            <a:r>
              <a:rPr lang="en-US" dirty="0">
                <a:hlinkClick r:id="rId2"/>
              </a:rPr>
              <a:t>https://www.youtube.com/watch?v=rz7C2FvUfvI</a:t>
            </a:r>
            <a:endParaRPr lang="en-US" dirty="0"/>
          </a:p>
          <a:p>
            <a:pPr marL="0" indent="0">
              <a:buNone/>
            </a:pPr>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Tree>
    <p:extLst>
      <p:ext uri="{BB962C8B-B14F-4D97-AF65-F5344CB8AC3E}">
        <p14:creationId xmlns:p14="http://schemas.microsoft.com/office/powerpoint/2010/main" val="30280208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Organisation Structure </a:t>
            </a:r>
          </a:p>
        </p:txBody>
      </p:sp>
      <p:sp>
        <p:nvSpPr>
          <p:cNvPr id="3" name="Content Placeholder 2"/>
          <p:cNvSpPr>
            <a:spLocks noGrp="1"/>
          </p:cNvSpPr>
          <p:nvPr>
            <p:ph idx="1"/>
          </p:nvPr>
        </p:nvSpPr>
        <p:spPr/>
        <p:txBody>
          <a:bodyPr>
            <a:normAutofit fontScale="85000" lnSpcReduction="10000"/>
          </a:bodyPr>
          <a:lstStyle/>
          <a:p>
            <a:pPr marL="0" indent="0" algn="just">
              <a:buNone/>
            </a:pPr>
            <a:r>
              <a:rPr lang="en-GB" dirty="0">
                <a:latin typeface="Calibri"/>
                <a:cs typeface="Calibri"/>
              </a:rPr>
              <a:t>Organisational structure is the method by which work flows through an organisation. </a:t>
            </a:r>
          </a:p>
          <a:p>
            <a:pPr marL="0" indent="0" algn="just">
              <a:buNone/>
            </a:pPr>
            <a:endParaRPr lang="en-GB" dirty="0">
              <a:latin typeface="Calibri"/>
              <a:cs typeface="Calibri"/>
            </a:endParaRPr>
          </a:p>
          <a:p>
            <a:pPr marL="0" indent="0" algn="just">
              <a:buNone/>
            </a:pPr>
            <a:r>
              <a:rPr lang="en-GB" dirty="0">
                <a:latin typeface="Calibri"/>
                <a:cs typeface="Calibri"/>
              </a:rPr>
              <a:t>It allows groups to work together within their individual functions to manage tasks. </a:t>
            </a:r>
          </a:p>
          <a:p>
            <a:pPr marL="0" indent="0" algn="just">
              <a:buNone/>
            </a:pPr>
            <a:endParaRPr lang="en-GB" dirty="0">
              <a:latin typeface="Calibri"/>
              <a:cs typeface="Calibri"/>
            </a:endParaRPr>
          </a:p>
          <a:p>
            <a:pPr marL="0" indent="0" algn="just">
              <a:buNone/>
            </a:pPr>
            <a:r>
              <a:rPr lang="en-GB" dirty="0">
                <a:latin typeface="Calibri"/>
                <a:cs typeface="Calibri"/>
              </a:rPr>
              <a:t>Traditional organisational structures tend to be more formalized—with employees grouped by function (such as finance or operations), region or product line.  </a:t>
            </a:r>
          </a:p>
          <a:p>
            <a:pPr algn="just"/>
            <a:endParaRPr lang="en-US"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Tree>
    <p:extLst>
      <p:ext uri="{BB962C8B-B14F-4D97-AF65-F5344CB8AC3E}">
        <p14:creationId xmlns:p14="http://schemas.microsoft.com/office/powerpoint/2010/main" val="1716704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Organisation Structure History</a:t>
            </a:r>
            <a:endParaRPr lang="en-US" dirty="0">
              <a:solidFill>
                <a:srgbClr val="00B0F0"/>
              </a:solidFill>
            </a:endParaRPr>
          </a:p>
        </p:txBody>
      </p:sp>
      <p:sp>
        <p:nvSpPr>
          <p:cNvPr id="3" name="Content Placeholder 2"/>
          <p:cNvSpPr>
            <a:spLocks noGrp="1"/>
          </p:cNvSpPr>
          <p:nvPr>
            <p:ph idx="1"/>
          </p:nvPr>
        </p:nvSpPr>
        <p:spPr/>
        <p:txBody>
          <a:bodyPr>
            <a:normAutofit fontScale="70000" lnSpcReduction="20000"/>
          </a:bodyPr>
          <a:lstStyle/>
          <a:p>
            <a:pPr marL="0" indent="0" algn="just">
              <a:buNone/>
            </a:pPr>
            <a:r>
              <a:rPr lang="en-GB" dirty="0">
                <a:latin typeface="Calibri"/>
                <a:cs typeface="Calibri"/>
              </a:rPr>
              <a:t>Organisational structures have evolved since the 1800s. </a:t>
            </a:r>
          </a:p>
          <a:p>
            <a:pPr marL="0" indent="0" algn="just">
              <a:buNone/>
            </a:pPr>
            <a:endParaRPr lang="en-GB" dirty="0">
              <a:latin typeface="Calibri"/>
              <a:cs typeface="Calibri"/>
            </a:endParaRPr>
          </a:p>
          <a:p>
            <a:pPr marL="0" indent="0" algn="just">
              <a:buNone/>
            </a:pPr>
            <a:r>
              <a:rPr lang="en-GB" dirty="0">
                <a:latin typeface="Calibri"/>
                <a:cs typeface="Calibri"/>
              </a:rPr>
              <a:t>In the Industrial Revolution, individuals were organised to add parts to the manufacture of the product moving down the assembly line. </a:t>
            </a:r>
          </a:p>
          <a:p>
            <a:pPr marL="0" indent="0" algn="just">
              <a:buNone/>
            </a:pPr>
            <a:endParaRPr lang="en-GB" dirty="0">
              <a:latin typeface="Calibri"/>
              <a:cs typeface="Calibri"/>
            </a:endParaRPr>
          </a:p>
          <a:p>
            <a:pPr marL="0" indent="0" algn="just">
              <a:buNone/>
            </a:pPr>
            <a:r>
              <a:rPr lang="en-GB" dirty="0">
                <a:latin typeface="Calibri"/>
                <a:cs typeface="Calibri"/>
              </a:rPr>
              <a:t>Frederick Taylor's scientific management theory optimized the way tasks were performed, so workers performed only one task in the most efficient way.</a:t>
            </a:r>
          </a:p>
          <a:p>
            <a:pPr marL="0" indent="0" algn="just">
              <a:buNone/>
            </a:pPr>
            <a:endParaRPr lang="en-GB" dirty="0">
              <a:latin typeface="Calibri"/>
              <a:cs typeface="Calibri"/>
            </a:endParaRPr>
          </a:p>
          <a:p>
            <a:pPr marL="0" indent="0" algn="just">
              <a:buNone/>
            </a:pPr>
            <a:r>
              <a:rPr lang="en-GB" dirty="0">
                <a:latin typeface="Calibri"/>
                <a:cs typeface="Calibri"/>
              </a:rPr>
              <a:t>In the 20th century, General Motors pioneered a revolutionary organisational design in which each major division made its own cars. </a:t>
            </a:r>
          </a:p>
          <a:p>
            <a:pPr algn="just"/>
            <a:endParaRPr lang="en-US"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Tree>
    <p:extLst>
      <p:ext uri="{BB962C8B-B14F-4D97-AF65-F5344CB8AC3E}">
        <p14:creationId xmlns:p14="http://schemas.microsoft.com/office/powerpoint/2010/main" val="1593046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00B0F0"/>
                </a:solidFill>
                <a:latin typeface="Calibri"/>
                <a:cs typeface="Calibri"/>
              </a:rPr>
              <a:t>Types of Organisational Structures</a:t>
            </a:r>
            <a:br>
              <a:rPr lang="en-GB" dirty="0"/>
            </a:br>
            <a:endParaRPr lang="en-US" dirty="0"/>
          </a:p>
        </p:txBody>
      </p:sp>
      <p:sp>
        <p:nvSpPr>
          <p:cNvPr id="3" name="Content Placeholder 2"/>
          <p:cNvSpPr>
            <a:spLocks noGrp="1"/>
          </p:cNvSpPr>
          <p:nvPr>
            <p:ph idx="1"/>
          </p:nvPr>
        </p:nvSpPr>
        <p:spPr/>
        <p:txBody>
          <a:bodyPr>
            <a:normAutofit fontScale="85000" lnSpcReduction="10000"/>
          </a:bodyPr>
          <a:lstStyle/>
          <a:p>
            <a:pPr marL="0" indent="0" algn="just">
              <a:buNone/>
            </a:pPr>
            <a:r>
              <a:rPr lang="en-GB" b="1" dirty="0">
                <a:latin typeface="Calibri"/>
                <a:cs typeface="Calibri"/>
              </a:rPr>
              <a:t>Vertical</a:t>
            </a:r>
            <a:r>
              <a:rPr lang="en-GB" dirty="0">
                <a:latin typeface="Calibri"/>
                <a:cs typeface="Calibri"/>
              </a:rPr>
              <a:t>-</a:t>
            </a:r>
          </a:p>
          <a:p>
            <a:pPr marL="0" indent="0" algn="just">
              <a:buNone/>
            </a:pPr>
            <a:r>
              <a:rPr lang="en-GB" dirty="0">
                <a:latin typeface="Calibri"/>
                <a:cs typeface="Calibri"/>
              </a:rPr>
              <a:t>	Functional and divisional</a:t>
            </a:r>
          </a:p>
          <a:p>
            <a:pPr marL="0" indent="0" algn="just">
              <a:buNone/>
            </a:pPr>
            <a:endParaRPr lang="en-GB" dirty="0">
              <a:latin typeface="Calibri"/>
              <a:cs typeface="Calibri"/>
            </a:endParaRPr>
          </a:p>
          <a:p>
            <a:pPr marL="0" indent="0" algn="just">
              <a:buNone/>
            </a:pPr>
            <a:r>
              <a:rPr lang="en-GB" b="1" dirty="0">
                <a:latin typeface="Calibri"/>
                <a:cs typeface="Calibri"/>
              </a:rPr>
              <a:t>Vertical and horizontal</a:t>
            </a:r>
            <a:r>
              <a:rPr lang="en-GB" dirty="0">
                <a:latin typeface="Calibri"/>
                <a:cs typeface="Calibri"/>
              </a:rPr>
              <a:t>-</a:t>
            </a:r>
          </a:p>
          <a:p>
            <a:pPr marL="0" indent="0" algn="just">
              <a:buNone/>
            </a:pPr>
            <a:r>
              <a:rPr lang="en-GB" dirty="0">
                <a:latin typeface="Calibri"/>
                <a:cs typeface="Calibri"/>
              </a:rPr>
              <a:t>	Matrix</a:t>
            </a:r>
          </a:p>
          <a:p>
            <a:pPr marL="0" indent="0" algn="just">
              <a:buNone/>
            </a:pPr>
            <a:endParaRPr lang="en-GB" dirty="0">
              <a:latin typeface="Calibri"/>
              <a:cs typeface="Calibri"/>
            </a:endParaRPr>
          </a:p>
          <a:p>
            <a:pPr marL="0" indent="0" algn="just">
              <a:buNone/>
            </a:pPr>
            <a:r>
              <a:rPr lang="en-GB" b="1" dirty="0">
                <a:latin typeface="Calibri"/>
                <a:cs typeface="Calibri"/>
              </a:rPr>
              <a:t>Boundary-less </a:t>
            </a:r>
            <a:r>
              <a:rPr lang="en-GB" dirty="0">
                <a:latin typeface="Calibri"/>
                <a:cs typeface="Calibri"/>
              </a:rPr>
              <a:t>(also referred to as "open boundary")—</a:t>
            </a:r>
          </a:p>
          <a:p>
            <a:pPr marL="0" indent="0" algn="just">
              <a:buNone/>
            </a:pPr>
            <a:r>
              <a:rPr lang="en-GB" dirty="0">
                <a:latin typeface="Calibri"/>
                <a:cs typeface="Calibri"/>
              </a:rPr>
              <a:t>	Modular, virtual and cellular</a:t>
            </a:r>
          </a:p>
          <a:p>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Tree>
    <p:extLst>
      <p:ext uri="{BB962C8B-B14F-4D97-AF65-F5344CB8AC3E}">
        <p14:creationId xmlns:p14="http://schemas.microsoft.com/office/powerpoint/2010/main" val="28870779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Vertical </a:t>
            </a:r>
          </a:p>
        </p:txBody>
      </p:sp>
      <p:pic>
        <p:nvPicPr>
          <p:cNvPr id="5" name="Content Placeholder 4"/>
          <p:cNvPicPr>
            <a:picLocks noGrp="1" noChangeAspect="1"/>
          </p:cNvPicPr>
          <p:nvPr>
            <p:ph idx="1"/>
          </p:nvPr>
        </p:nvPicPr>
        <p:blipFill>
          <a:blip r:embed="rId2"/>
          <a:srcRect t="-70235" b="-70235"/>
          <a:stretch>
            <a:fillRect/>
          </a:stretch>
        </p:blipFill>
        <p:spPr>
          <a:xfrm>
            <a:off x="471966" y="1600200"/>
            <a:ext cx="8229600" cy="3916363"/>
          </a:xfrm>
        </p:spPr>
      </p:pic>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
        <p:nvSpPr>
          <p:cNvPr id="6" name="Title 1"/>
          <p:cNvSpPr txBox="1">
            <a:spLocks/>
          </p:cNvSpPr>
          <p:nvPr/>
        </p:nvSpPr>
        <p:spPr>
          <a:xfrm>
            <a:off x="609600" y="148294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latin typeface="Calibri"/>
                <a:cs typeface="Calibri"/>
              </a:rPr>
              <a:t> </a:t>
            </a:r>
          </a:p>
        </p:txBody>
      </p:sp>
      <p:sp>
        <p:nvSpPr>
          <p:cNvPr id="7" name="Rectangle 6"/>
          <p:cNvSpPr/>
          <p:nvPr/>
        </p:nvSpPr>
        <p:spPr>
          <a:xfrm>
            <a:off x="442987" y="1650989"/>
            <a:ext cx="8431529" cy="923330"/>
          </a:xfrm>
          <a:prstGeom prst="rect">
            <a:avLst/>
          </a:prstGeom>
        </p:spPr>
        <p:txBody>
          <a:bodyPr wrap="square">
            <a:spAutoFit/>
          </a:bodyPr>
          <a:lstStyle/>
          <a:p>
            <a:pPr algn="just"/>
            <a:r>
              <a:rPr lang="en-GB" dirty="0">
                <a:latin typeface="Calibri"/>
                <a:cs typeface="Calibri"/>
              </a:rPr>
              <a:t>The vertical structure divides work and employees by specialisation. It is a hierarchical, usually vertically integrated, structure. It emphasizes standardisation in organisation and processes for specialized employees in relatively narrow jobs.</a:t>
            </a:r>
          </a:p>
        </p:txBody>
      </p:sp>
    </p:spTree>
    <p:extLst>
      <p:ext uri="{BB962C8B-B14F-4D97-AF65-F5344CB8AC3E}">
        <p14:creationId xmlns:p14="http://schemas.microsoft.com/office/powerpoint/2010/main" val="4135301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rPr>
              <a:t>Matrix </a:t>
            </a:r>
          </a:p>
        </p:txBody>
      </p:sp>
      <p:sp>
        <p:nvSpPr>
          <p:cNvPr id="3" name="Content Placeholder 2"/>
          <p:cNvSpPr>
            <a:spLocks noGrp="1"/>
          </p:cNvSpPr>
          <p:nvPr>
            <p:ph idx="1"/>
          </p:nvPr>
        </p:nvSpPr>
        <p:spPr/>
        <p:txBody>
          <a:bodyPr/>
          <a:lstStyle/>
          <a:p>
            <a:pPr marL="0" indent="0" algn="just">
              <a:buNone/>
            </a:pPr>
            <a:r>
              <a:rPr lang="en-GB" sz="1600" dirty="0"/>
              <a:t>A matrix structure combines the functional and divisional structures to create a dual-command situation. In a matrix structure, an employee reports to two managers who are jointly responsible for the employee's performance.</a:t>
            </a:r>
          </a:p>
          <a:p>
            <a:pPr marL="0" indent="0" algn="just">
              <a:buNone/>
            </a:pPr>
            <a:endParaRPr lang="en-GB" sz="1600" dirty="0"/>
          </a:p>
          <a:p>
            <a:pPr marL="0" indent="0">
              <a:buNone/>
            </a:pPr>
            <a:endParaRPr lang="en-US" dirty="0"/>
          </a:p>
          <a:p>
            <a:pPr marL="0" indent="0">
              <a:buNone/>
            </a:pPr>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pic>
        <p:nvPicPr>
          <p:cNvPr id="6" name="Picture 5"/>
          <p:cNvPicPr>
            <a:picLocks noChangeAspect="1"/>
          </p:cNvPicPr>
          <p:nvPr/>
        </p:nvPicPr>
        <p:blipFill>
          <a:blip r:embed="rId2"/>
          <a:stretch>
            <a:fillRect/>
          </a:stretch>
        </p:blipFill>
        <p:spPr>
          <a:xfrm>
            <a:off x="556560" y="2497061"/>
            <a:ext cx="8120072" cy="2478642"/>
          </a:xfrm>
          <a:prstGeom prst="rect">
            <a:avLst/>
          </a:prstGeom>
        </p:spPr>
      </p:pic>
    </p:spTree>
    <p:extLst>
      <p:ext uri="{BB962C8B-B14F-4D97-AF65-F5344CB8AC3E}">
        <p14:creationId xmlns:p14="http://schemas.microsoft.com/office/powerpoint/2010/main" val="3080093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latin typeface="Calibri"/>
                <a:cs typeface="Calibri"/>
              </a:rPr>
              <a:t>Open Boundary </a:t>
            </a:r>
          </a:p>
        </p:txBody>
      </p:sp>
      <p:sp>
        <p:nvSpPr>
          <p:cNvPr id="3" name="Content Placeholder 2"/>
          <p:cNvSpPr>
            <a:spLocks noGrp="1"/>
          </p:cNvSpPr>
          <p:nvPr>
            <p:ph idx="1"/>
          </p:nvPr>
        </p:nvSpPr>
        <p:spPr>
          <a:xfrm>
            <a:off x="457200" y="2042538"/>
            <a:ext cx="8229600" cy="2423635"/>
          </a:xfrm>
        </p:spPr>
        <p:txBody>
          <a:bodyPr>
            <a:normAutofit fontScale="85000" lnSpcReduction="10000"/>
          </a:bodyPr>
          <a:lstStyle/>
          <a:p>
            <a:pPr marL="0" indent="0" algn="just">
              <a:buNone/>
            </a:pPr>
            <a:r>
              <a:rPr lang="en-GB" sz="2400" dirty="0">
                <a:latin typeface="Calibri"/>
                <a:cs typeface="Calibri"/>
              </a:rPr>
              <a:t>Typical internal and external barriers and organisational boxes are eliminated, and all organisational units are effectively and flexibly connected. </a:t>
            </a:r>
          </a:p>
          <a:p>
            <a:pPr marL="0" indent="0" algn="just">
              <a:buNone/>
            </a:pPr>
            <a:endParaRPr lang="en-GB" sz="2400" dirty="0">
              <a:latin typeface="Calibri"/>
              <a:cs typeface="Calibri"/>
            </a:endParaRPr>
          </a:p>
          <a:p>
            <a:pPr marL="0" indent="0" algn="just">
              <a:buNone/>
            </a:pPr>
            <a:r>
              <a:rPr lang="en-GB" sz="2400" dirty="0">
                <a:latin typeface="Calibri"/>
                <a:cs typeface="Calibri"/>
              </a:rPr>
              <a:t>Teams replace departments, and the organisation and suppliers work as closely together as parts of one company. </a:t>
            </a:r>
          </a:p>
          <a:p>
            <a:pPr marL="0" indent="0" algn="just">
              <a:buNone/>
            </a:pPr>
            <a:endParaRPr lang="en-GB" sz="2400" dirty="0">
              <a:latin typeface="Calibri"/>
              <a:cs typeface="Calibri"/>
            </a:endParaRPr>
          </a:p>
          <a:p>
            <a:pPr marL="0" indent="0" algn="just">
              <a:buNone/>
            </a:pPr>
            <a:r>
              <a:rPr lang="en-GB" sz="2400" dirty="0">
                <a:latin typeface="Calibri"/>
                <a:cs typeface="Calibri"/>
              </a:rPr>
              <a:t>The hierarchy is flat; status and rank are minimal.</a:t>
            </a:r>
          </a:p>
          <a:p>
            <a:pPr marL="0" indent="0">
              <a:buNone/>
            </a:pPr>
            <a:endParaRPr lang="en-US" dirty="0"/>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Tree>
    <p:extLst>
      <p:ext uri="{BB962C8B-B14F-4D97-AF65-F5344CB8AC3E}">
        <p14:creationId xmlns:p14="http://schemas.microsoft.com/office/powerpoint/2010/main" val="120845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42" y="2286555"/>
            <a:ext cx="8229600" cy="1143000"/>
          </a:xfrm>
        </p:spPr>
        <p:txBody>
          <a:bodyPr/>
          <a:lstStyle/>
          <a:p>
            <a:r>
              <a:rPr lang="en-US" dirty="0">
                <a:solidFill>
                  <a:srgbClr val="00B0F0"/>
                </a:solidFill>
              </a:rPr>
              <a:t>Q &amp; A</a:t>
            </a: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Tree>
    <p:extLst>
      <p:ext uri="{BB962C8B-B14F-4D97-AF65-F5344CB8AC3E}">
        <p14:creationId xmlns:p14="http://schemas.microsoft.com/office/powerpoint/2010/main" val="573550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B0F0"/>
                </a:solidFill>
              </a:rPr>
              <a:t>References</a:t>
            </a:r>
            <a:r>
              <a:rPr lang="en-US" dirty="0"/>
              <a:t> </a:t>
            </a:r>
          </a:p>
        </p:txBody>
      </p:sp>
      <p:sp>
        <p:nvSpPr>
          <p:cNvPr id="3" name="Content Placeholder 2"/>
          <p:cNvSpPr>
            <a:spLocks noGrp="1"/>
          </p:cNvSpPr>
          <p:nvPr>
            <p:ph idx="1"/>
          </p:nvPr>
        </p:nvSpPr>
        <p:spPr/>
        <p:txBody>
          <a:bodyPr>
            <a:normAutofit fontScale="77500" lnSpcReduction="20000"/>
          </a:bodyPr>
          <a:lstStyle/>
          <a:p>
            <a:pPr marL="0" indent="0" algn="just">
              <a:buNone/>
            </a:pPr>
            <a:r>
              <a:rPr lang="en-GB" sz="1700" dirty="0">
                <a:latin typeface="Calibri"/>
                <a:cs typeface="Calibri"/>
              </a:rPr>
              <a:t>Anderson, C.R. (1988) </a:t>
            </a:r>
            <a:r>
              <a:rPr lang="en-GB" sz="1700" i="1" dirty="0">
                <a:latin typeface="Calibri"/>
                <a:cs typeface="Calibri"/>
              </a:rPr>
              <a:t>Management: Skills, Functions and Organization Performance. </a:t>
            </a:r>
            <a:r>
              <a:rPr lang="en-GB" sz="1700" dirty="0">
                <a:latin typeface="Calibri"/>
                <a:cs typeface="Calibri"/>
              </a:rPr>
              <a:t>USA: Allyn and Bacon.</a:t>
            </a:r>
          </a:p>
          <a:p>
            <a:pPr marL="0" indent="0" algn="just">
              <a:buNone/>
            </a:pPr>
            <a:endParaRPr lang="en-GB" sz="1700" dirty="0">
              <a:latin typeface="Calibri"/>
              <a:cs typeface="Calibri"/>
            </a:endParaRPr>
          </a:p>
          <a:p>
            <a:pPr marL="0" indent="0" algn="just">
              <a:buNone/>
            </a:pPr>
            <a:r>
              <a:rPr lang="en-GB" sz="1700" dirty="0">
                <a:latin typeface="Calibri"/>
                <a:cs typeface="Calibri"/>
              </a:rPr>
              <a:t>Brown, S, Blackmon, K, </a:t>
            </a:r>
            <a:r>
              <a:rPr lang="en-GB" sz="1700" dirty="0" err="1">
                <a:latin typeface="Calibri"/>
                <a:cs typeface="Calibri"/>
              </a:rPr>
              <a:t>Maylor</a:t>
            </a:r>
            <a:r>
              <a:rPr lang="en-GB" sz="1700" dirty="0">
                <a:latin typeface="Calibri"/>
                <a:cs typeface="Calibri"/>
              </a:rPr>
              <a:t>, H, &amp; Cousins, P. (2001) </a:t>
            </a:r>
            <a:r>
              <a:rPr lang="en-GB" sz="1700" i="1" dirty="0">
                <a:latin typeface="Calibri"/>
                <a:cs typeface="Calibri"/>
              </a:rPr>
              <a:t>Operations Management: Policies, Practices and Performance</a:t>
            </a:r>
            <a:r>
              <a:rPr lang="en-GB" sz="1700" dirty="0">
                <a:latin typeface="Calibri"/>
                <a:cs typeface="Calibri"/>
              </a:rPr>
              <a:t>. Butterworth-Heinemann.</a:t>
            </a:r>
          </a:p>
          <a:p>
            <a:pPr marL="0" indent="0" algn="just">
              <a:buNone/>
            </a:pPr>
            <a:endParaRPr lang="en-GB" sz="1700" dirty="0">
              <a:latin typeface="Calibri"/>
              <a:cs typeface="Calibri"/>
            </a:endParaRPr>
          </a:p>
          <a:p>
            <a:pPr marL="0" indent="0" algn="just">
              <a:buNone/>
            </a:pPr>
            <a:endParaRPr lang="en-GB" sz="1700" dirty="0">
              <a:latin typeface="Calibri"/>
              <a:cs typeface="Calibri"/>
            </a:endParaRPr>
          </a:p>
          <a:p>
            <a:pPr marL="0" indent="0" algn="just">
              <a:buNone/>
            </a:pPr>
            <a:r>
              <a:rPr lang="en-GB" sz="1700" dirty="0">
                <a:latin typeface="Calibri"/>
                <a:cs typeface="Calibri"/>
              </a:rPr>
              <a:t>Koontz, M., O'Donnell, C., &amp; </a:t>
            </a:r>
            <a:r>
              <a:rPr lang="en-GB" sz="1700" dirty="0" err="1">
                <a:latin typeface="Calibri"/>
                <a:cs typeface="Calibri"/>
              </a:rPr>
              <a:t>Weihrich</a:t>
            </a:r>
            <a:r>
              <a:rPr lang="en-GB" sz="1700" dirty="0">
                <a:latin typeface="Calibri"/>
                <a:cs typeface="Calibri"/>
              </a:rPr>
              <a:t>, H. (1980) </a:t>
            </a:r>
            <a:r>
              <a:rPr lang="en-GB" sz="1700" i="1" dirty="0">
                <a:latin typeface="Calibri"/>
                <a:cs typeface="Calibri"/>
              </a:rPr>
              <a:t>Management.</a:t>
            </a:r>
            <a:r>
              <a:rPr lang="en-GB" sz="1700" dirty="0">
                <a:latin typeface="Calibri"/>
                <a:cs typeface="Calibri"/>
              </a:rPr>
              <a:t> New York, NY: McGraw-Hill.</a:t>
            </a:r>
          </a:p>
          <a:p>
            <a:pPr marL="0" indent="0" algn="just">
              <a:buNone/>
            </a:pPr>
            <a:endParaRPr lang="en-GB" sz="1700" dirty="0">
              <a:latin typeface="Calibri"/>
              <a:cs typeface="Calibri"/>
            </a:endParaRPr>
          </a:p>
          <a:p>
            <a:pPr marL="0" indent="0" algn="just">
              <a:buNone/>
            </a:pPr>
            <a:r>
              <a:rPr lang="en-GB" sz="1700" dirty="0">
                <a:latin typeface="Calibri"/>
                <a:cs typeface="Calibri"/>
              </a:rPr>
              <a:t>Kotler, P., Armstrong. G., Wong, V., &amp; Saunders, J. (2008). </a:t>
            </a:r>
            <a:r>
              <a:rPr lang="en-GB" sz="1700" i="1" dirty="0">
                <a:latin typeface="Calibri"/>
                <a:cs typeface="Calibri"/>
              </a:rPr>
              <a:t>Principles of Marketing,</a:t>
            </a:r>
            <a:r>
              <a:rPr lang="en-GB" sz="1700" dirty="0">
                <a:latin typeface="Calibri"/>
                <a:cs typeface="Calibri"/>
              </a:rPr>
              <a:t> Fifth European Edition. FT Prentice Hall.</a:t>
            </a:r>
          </a:p>
          <a:p>
            <a:pPr marL="0" indent="0" algn="just">
              <a:buNone/>
            </a:pPr>
            <a:endParaRPr lang="en-GB" sz="1700" dirty="0">
              <a:latin typeface="Calibri"/>
              <a:cs typeface="Calibri"/>
            </a:endParaRPr>
          </a:p>
          <a:p>
            <a:pPr marL="0" indent="0" algn="just">
              <a:buNone/>
            </a:pPr>
            <a:endParaRPr lang="en-GB" sz="1700" dirty="0">
              <a:latin typeface="Calibri"/>
              <a:cs typeface="Calibri"/>
            </a:endParaRPr>
          </a:p>
          <a:p>
            <a:pPr marL="0" indent="0" algn="just">
              <a:buNone/>
            </a:pPr>
            <a:r>
              <a:rPr lang="en-GB" sz="1700" dirty="0" err="1">
                <a:latin typeface="Calibri"/>
                <a:cs typeface="Calibri"/>
              </a:rPr>
              <a:t>Luthans</a:t>
            </a:r>
            <a:r>
              <a:rPr lang="en-GB" sz="1700" dirty="0">
                <a:latin typeface="Calibri"/>
                <a:cs typeface="Calibri"/>
              </a:rPr>
              <a:t>, F. (1986) </a:t>
            </a:r>
            <a:r>
              <a:rPr lang="en-GB" sz="1700" i="1" dirty="0">
                <a:latin typeface="Calibri"/>
                <a:cs typeface="Calibri"/>
              </a:rPr>
              <a:t>Organizational Behaviour.</a:t>
            </a:r>
            <a:r>
              <a:rPr lang="en-GB" sz="1700" dirty="0">
                <a:latin typeface="Calibri"/>
                <a:cs typeface="Calibri"/>
              </a:rPr>
              <a:t> Singapore: McGraw-Hill.</a:t>
            </a:r>
          </a:p>
          <a:p>
            <a:pPr marL="0" indent="0" algn="just">
              <a:buNone/>
            </a:pPr>
            <a:endParaRPr lang="en-GB" sz="1700" dirty="0">
              <a:latin typeface="Calibri"/>
              <a:cs typeface="Calibri"/>
            </a:endParaRPr>
          </a:p>
          <a:p>
            <a:pPr marL="0" indent="0" algn="just">
              <a:buNone/>
            </a:pPr>
            <a:r>
              <a:rPr lang="en-GB" sz="1700" dirty="0">
                <a:latin typeface="Calibri"/>
                <a:cs typeface="Calibri"/>
              </a:rPr>
              <a:t>Nystrom, P.C., &amp; Starbuck, W.H. (</a:t>
            </a:r>
            <a:r>
              <a:rPr lang="en-GB" sz="1700" dirty="0" err="1">
                <a:latin typeface="Calibri"/>
                <a:cs typeface="Calibri"/>
              </a:rPr>
              <a:t>eds</a:t>
            </a:r>
            <a:r>
              <a:rPr lang="en-GB" sz="1700" dirty="0">
                <a:latin typeface="Calibri"/>
                <a:cs typeface="Calibri"/>
              </a:rPr>
              <a:t>) (1981) </a:t>
            </a:r>
            <a:r>
              <a:rPr lang="en-GB" sz="1700" i="1" dirty="0">
                <a:latin typeface="Calibri"/>
                <a:cs typeface="Calibri"/>
              </a:rPr>
              <a:t>Handbook of Organizational Design </a:t>
            </a:r>
            <a:r>
              <a:rPr lang="en-GB" sz="1700" dirty="0">
                <a:latin typeface="Calibri"/>
                <a:cs typeface="Calibri"/>
              </a:rPr>
              <a:t>(Oxford: Oxford University Press).</a:t>
            </a:r>
          </a:p>
          <a:p>
            <a:pPr marL="0" indent="0" algn="just">
              <a:buNone/>
            </a:pPr>
            <a:endParaRPr lang="en-GB" sz="1700" dirty="0">
              <a:latin typeface="Calibri"/>
              <a:cs typeface="Calibri"/>
            </a:endParaRPr>
          </a:p>
          <a:p>
            <a:pPr marL="0" indent="0" algn="just">
              <a:buNone/>
            </a:pPr>
            <a:r>
              <a:rPr lang="en-GB" sz="1700" dirty="0">
                <a:latin typeface="Calibri"/>
                <a:cs typeface="Calibri"/>
              </a:rPr>
              <a:t>Robbins, S.P. (1989) </a:t>
            </a:r>
            <a:r>
              <a:rPr lang="en-GB" sz="1700" i="1" dirty="0">
                <a:latin typeface="Calibri"/>
                <a:cs typeface="Calibri"/>
              </a:rPr>
              <a:t>Organization Behaviour. Concepts, Controversies and Applications. </a:t>
            </a:r>
            <a:r>
              <a:rPr lang="en-GB" sz="1700" dirty="0">
                <a:latin typeface="Calibri"/>
                <a:cs typeface="Calibri"/>
              </a:rPr>
              <a:t>New Delhi: Prentice-Hall of India.</a:t>
            </a:r>
          </a:p>
          <a:p>
            <a:pPr marL="0" indent="0" algn="just">
              <a:buNone/>
            </a:pPr>
            <a:endParaRPr lang="en-GB" sz="1700" dirty="0">
              <a:latin typeface="Calibri"/>
              <a:cs typeface="Calibri"/>
            </a:endParaRPr>
          </a:p>
          <a:p>
            <a:pPr marL="0" indent="0" algn="just">
              <a:buNone/>
            </a:pPr>
            <a:r>
              <a:rPr lang="en-GB" sz="1700" dirty="0">
                <a:latin typeface="Calibri"/>
                <a:cs typeface="Calibri"/>
              </a:rPr>
              <a:t>Slack, N., Chambers, S., &amp; Johnston, R. (2004). </a:t>
            </a:r>
            <a:r>
              <a:rPr lang="en-GB" sz="1700" i="1" dirty="0">
                <a:latin typeface="Calibri"/>
                <a:cs typeface="Calibri"/>
              </a:rPr>
              <a:t>Operations Management</a:t>
            </a:r>
            <a:r>
              <a:rPr lang="en-GB" sz="1700" dirty="0">
                <a:latin typeface="Calibri"/>
                <a:cs typeface="Calibri"/>
              </a:rPr>
              <a:t>, 4th ed. Harlow Essex: FT Prentice Hall.</a:t>
            </a:r>
          </a:p>
          <a:p>
            <a:pPr marL="0" indent="0" algn="just">
              <a:buNone/>
            </a:pPr>
            <a:endParaRPr lang="en-GB" sz="1600" dirty="0">
              <a:latin typeface="Calibri"/>
              <a:cs typeface="Calibri"/>
            </a:endParaRPr>
          </a:p>
          <a:p>
            <a:pPr marL="0" indent="0" algn="just">
              <a:buNone/>
            </a:pPr>
            <a:endParaRPr lang="en-GB" sz="1600" dirty="0">
              <a:latin typeface="Calibri"/>
              <a:cs typeface="Calibri"/>
            </a:endParaRPr>
          </a:p>
          <a:p>
            <a:pPr algn="just"/>
            <a:endParaRPr lang="en-US" sz="1600" dirty="0">
              <a:latin typeface="Calibri"/>
              <a:cs typeface="Calibri"/>
            </a:endParaRPr>
          </a:p>
        </p:txBody>
      </p:sp>
      <p:sp>
        <p:nvSpPr>
          <p:cNvPr id="4" name="Slide Number Placeholder 3"/>
          <p:cNvSpPr>
            <a:spLocks noGrp="1"/>
          </p:cNvSpPr>
          <p:nvPr>
            <p:ph type="sldNum" sz="quarter" idx="12"/>
          </p:nvPr>
        </p:nvSpPr>
        <p:spPr/>
        <p:txBody>
          <a:bodyPr/>
          <a:lstStyle/>
          <a:p>
            <a:pPr>
              <a:defRPr/>
            </a:pPr>
            <a:fld id="{8DF2D5D7-7669-4457-A70C-96FA064BB9B5}" type="slidenum">
              <a:rPr lang="en-US" altLang="en-US" smtClean="0"/>
              <a:pPr>
                <a:defRPr/>
              </a:pPr>
              <a:t>25</a:t>
            </a:fld>
            <a:endParaRPr lang="en-US" altLang="en-US"/>
          </a:p>
        </p:txBody>
      </p:sp>
    </p:spTree>
    <p:extLst>
      <p:ext uri="{BB962C8B-B14F-4D97-AF65-F5344CB8AC3E}">
        <p14:creationId xmlns:p14="http://schemas.microsoft.com/office/powerpoint/2010/main" val="2663797703"/>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8179</TotalTime>
  <Words>1533</Words>
  <Application>Microsoft Macintosh PowerPoint</Application>
  <PresentationFormat>On-screen Show (4:3)</PresentationFormat>
  <Paragraphs>219</Paragraphs>
  <Slides>25</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Arial</vt:lpstr>
      <vt:lpstr>Arial Narrow</vt:lpstr>
      <vt:lpstr>Calibri</vt:lpstr>
      <vt:lpstr>Myriad Pro</vt:lpstr>
      <vt:lpstr>Tahoma</vt:lpstr>
      <vt:lpstr>Wingdings</vt:lpstr>
      <vt:lpstr>1_Custom Design</vt:lpstr>
      <vt:lpstr>20140311PresentationUWTSDTemplate</vt:lpstr>
      <vt:lpstr>PowerPoint Presentation</vt:lpstr>
      <vt:lpstr>Learning Objectives:</vt:lpstr>
      <vt:lpstr>Business Function  </vt:lpstr>
      <vt:lpstr>Functions of Business Cont…</vt:lpstr>
      <vt:lpstr>Marketing </vt:lpstr>
      <vt:lpstr>Marketing Cont…</vt:lpstr>
      <vt:lpstr>Human Resources </vt:lpstr>
      <vt:lpstr>Human Resources Cont…</vt:lpstr>
      <vt:lpstr>Operations</vt:lpstr>
      <vt:lpstr>Operations Cont…</vt:lpstr>
      <vt:lpstr>Finance </vt:lpstr>
      <vt:lpstr>Finance Cont…</vt:lpstr>
      <vt:lpstr>Functions Together-Summary</vt:lpstr>
      <vt:lpstr>Functions Together-Summary Cont…</vt:lpstr>
      <vt:lpstr>QUIZ</vt:lpstr>
      <vt:lpstr>QUIZ Answer</vt:lpstr>
      <vt:lpstr>Useful Video </vt:lpstr>
      <vt:lpstr>Organisation Structure </vt:lpstr>
      <vt:lpstr>Organisation Structure History</vt:lpstr>
      <vt:lpstr>Types of Organisational Structures </vt:lpstr>
      <vt:lpstr>Vertical </vt:lpstr>
      <vt:lpstr>Matrix </vt:lpstr>
      <vt:lpstr>Open Boundary </vt:lpstr>
      <vt:lpstr>Q &amp; A</vt:lpstr>
      <vt:lpstr>References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Afzal Munna</cp:lastModifiedBy>
  <cp:revision>521</cp:revision>
  <dcterms:created xsi:type="dcterms:W3CDTF">2005-02-17T16:44:33Z</dcterms:created>
  <dcterms:modified xsi:type="dcterms:W3CDTF">2021-03-07T13:03:10Z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