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61" r:id="rId2"/>
    <p:sldId id="262" r:id="rId3"/>
    <p:sldId id="263" r:id="rId4"/>
    <p:sldId id="256" r:id="rId5"/>
    <p:sldId id="264" r:id="rId6"/>
    <p:sldId id="266" r:id="rId7"/>
    <p:sldId id="265"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47251" autoAdjust="0"/>
  </p:normalViewPr>
  <p:slideViewPr>
    <p:cSldViewPr snapToGrid="0">
      <p:cViewPr>
        <p:scale>
          <a:sx n="50" d="100"/>
          <a:sy n="50" d="100"/>
        </p:scale>
        <p:origin x="2856"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DA72EF3-A334-4090-834F-6249BD182EEB}" type="datetimeFigureOut">
              <a:rPr lang="en-GB" smtClean="0"/>
              <a:t>18/02/2020</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54C97D-91EA-4AB8-9A5B-F95400E03464}" type="slidenum">
              <a:rPr lang="en-GB" smtClean="0"/>
              <a:t>‹#›</a:t>
            </a:fld>
            <a:endParaRPr lang="en-GB" dirty="0"/>
          </a:p>
        </p:txBody>
      </p:sp>
    </p:spTree>
    <p:extLst>
      <p:ext uri="{BB962C8B-B14F-4D97-AF65-F5344CB8AC3E}">
        <p14:creationId xmlns:p14="http://schemas.microsoft.com/office/powerpoint/2010/main" val="541083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youtube.com/watch?v=X0_SnxqZrUI"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r>
              <a:rPr lang="en-GB" sz="1200" b="1" u="sng"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Slide 1 Intro – </a:t>
            </a:r>
          </a:p>
          <a:p>
            <a:r>
              <a:rPr lang="en-GB" sz="1200" kern="1200" dirty="0">
                <a:solidFill>
                  <a:schemeClr val="tx1"/>
                </a:solidFill>
                <a:effectLst/>
                <a:latin typeface="+mn-lt"/>
                <a:ea typeface="+mn-ea"/>
                <a:cs typeface="+mn-cs"/>
              </a:rPr>
              <a:t>Good afternoon and thank you for attending this meeting.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My name is Akbar Ali and I am the assessment co-Ordinator for Small Heath Comprehensive.  Over the years politicians, theorists and educators alike , have all debated one primary factor -  what is the best way to educate our students. Schools have somewhat converted into business's competing with each other, collectively placing emphasis on results.  In essence, this can be perceived as a positive improvement, the results are there to be seen, a sense of pride and belonging develops between the schools and the community but at what cost?</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My role as assessment co-Ordinator has allowed me to experience a range of methods applied by schools to develop their students into proactive members of society.  This presentation will examine our current methodology and give alternative strategies to promote the well-being of our pupils. The strategies will be implemented in years 7 and 8 , this is a perfect stage to build a strong foundation as the pupils are new to the school and are at a pivotal moment of physical and mental changes. Also in English as it will allow the pupils to express themselves verbally and provide them with knowledge in how to express themselves in writing.  If you have any questions throughout please do not hesitate to stop me. </a:t>
            </a:r>
          </a:p>
          <a:p>
            <a:endParaRPr lang="en-GB" b="0" dirty="0"/>
          </a:p>
        </p:txBody>
      </p:sp>
      <p:sp>
        <p:nvSpPr>
          <p:cNvPr id="4" name="Slide Number Placeholder 3"/>
          <p:cNvSpPr>
            <a:spLocks noGrp="1"/>
          </p:cNvSpPr>
          <p:nvPr>
            <p:ph type="sldNum" sz="quarter" idx="5"/>
          </p:nvPr>
        </p:nvSpPr>
        <p:spPr/>
        <p:txBody>
          <a:bodyPr/>
          <a:lstStyle/>
          <a:p>
            <a:fld id="{AE54C97D-91EA-4AB8-9A5B-F95400E03464}" type="slidenum">
              <a:rPr lang="en-GB" smtClean="0"/>
              <a:t>1</a:t>
            </a:fld>
            <a:endParaRPr lang="en-GB"/>
          </a:p>
        </p:txBody>
      </p:sp>
    </p:spTree>
    <p:extLst>
      <p:ext uri="{BB962C8B-B14F-4D97-AF65-F5344CB8AC3E}">
        <p14:creationId xmlns:p14="http://schemas.microsoft.com/office/powerpoint/2010/main" val="23970898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Our current system incorporates the method of summative assessment – similar to assessment of learning, where we concentrate on the outcomes rather than the process. Instructing students through the curriculum in how to achieve set goals. Goals set by whom? </a:t>
            </a:r>
          </a:p>
          <a:p>
            <a:r>
              <a:rPr lang="en-GB" sz="1200" kern="1200" dirty="0">
                <a:solidFill>
                  <a:schemeClr val="tx1"/>
                </a:solidFill>
                <a:effectLst/>
                <a:latin typeface="+mn-lt"/>
                <a:ea typeface="+mn-ea"/>
                <a:cs typeface="+mn-cs"/>
              </a:rPr>
              <a:t>Those who achieve the top grades are applauded, the comparison between students is ever-present and it shuns the students who did not perform.  Furthermore, accountability is held by the students at such a young age and the relationship between the student and teacher is absent. In the current system the teacher can be likened to a judge, who maintains control within the classroom allowing no freedom of expression. </a:t>
            </a:r>
          </a:p>
          <a:p>
            <a:r>
              <a:rPr lang="en-GB" sz="1200" kern="1200" dirty="0">
                <a:solidFill>
                  <a:schemeClr val="tx1"/>
                </a:solidFill>
                <a:effectLst/>
                <a:latin typeface="+mn-lt"/>
                <a:ea typeface="+mn-ea"/>
                <a:cs typeface="+mn-cs"/>
              </a:rPr>
              <a:t>Our students are leaving school, some with the required credentials to proceed with education, whilst others are left to fend for themselves.  Schools should be a sanctuary for students in which they learn how to build strong foundations on character and resilience and not just education. </a:t>
            </a:r>
          </a:p>
          <a:p>
            <a:endParaRPr lang="en-GB" sz="1200"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AFL</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Afl bases its methodology on social constructivism – theorists such as Vygotsky have been noted as pioneers in the field. </a:t>
            </a:r>
          </a:p>
          <a:p>
            <a:r>
              <a:rPr lang="en-GB" sz="1200" kern="1200" dirty="0">
                <a:solidFill>
                  <a:schemeClr val="tx1"/>
                </a:solidFill>
                <a:effectLst/>
                <a:latin typeface="+mn-lt"/>
                <a:ea typeface="+mn-ea"/>
                <a:cs typeface="+mn-cs"/>
              </a:rPr>
              <a:t>Assessment for learning or formative assessment is the polar opposite to summative assessments. AFL concentrates on the pupil’s journey rather than the destination. Afl focusses on helping pupils improve their work by giving adequate feedback, continuously measures improvement allowing the teacher to engage with the right method and the right time. Here the teacher is a facilitator (Empowerment) , this informal and teacher created environment creates a bond between students and their teacher.  . </a:t>
            </a:r>
            <a:r>
              <a:rPr lang="en-GB" sz="1200" u="sng" kern="1200" dirty="0">
                <a:solidFill>
                  <a:schemeClr val="tx1"/>
                </a:solidFill>
                <a:effectLst/>
                <a:latin typeface="+mn-lt"/>
                <a:ea typeface="+mn-ea"/>
                <a:cs typeface="+mn-cs"/>
                <a:hlinkClick r:id="rId3"/>
              </a:rPr>
              <a:t>https://www.youtube.com/watch?v=X0_SnxqZrUI</a:t>
            </a:r>
            <a:endParaRPr lang="en-GB" sz="1200" u="sng"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By using </a:t>
            </a:r>
            <a:r>
              <a:rPr lang="en-GB" sz="1200" kern="1200" dirty="0" err="1">
                <a:solidFill>
                  <a:schemeClr val="tx1"/>
                </a:solidFill>
                <a:effectLst/>
                <a:latin typeface="+mn-lt"/>
                <a:ea typeface="+mn-ea"/>
                <a:cs typeface="+mn-cs"/>
              </a:rPr>
              <a:t>afl</a:t>
            </a:r>
            <a:r>
              <a:rPr lang="en-GB" sz="1200" kern="1200" dirty="0">
                <a:solidFill>
                  <a:schemeClr val="tx1"/>
                </a:solidFill>
                <a:effectLst/>
                <a:latin typeface="+mn-lt"/>
                <a:ea typeface="+mn-ea"/>
                <a:cs typeface="+mn-cs"/>
              </a:rPr>
              <a:t> strategies efficiently critical thinking can be developed within the pupils. </a:t>
            </a:r>
          </a:p>
          <a:p>
            <a:r>
              <a:rPr lang="en-GB" sz="1200" kern="1200" dirty="0">
                <a:solidFill>
                  <a:schemeClr val="tx1"/>
                </a:solidFill>
                <a:effectLst/>
                <a:latin typeface="+mn-lt"/>
                <a:ea typeface="+mn-ea"/>
                <a:cs typeface="+mn-cs"/>
              </a:rPr>
              <a:t>Student – </a:t>
            </a:r>
          </a:p>
          <a:p>
            <a:r>
              <a:rPr lang="en-GB" sz="1200" kern="1200" dirty="0">
                <a:solidFill>
                  <a:schemeClr val="tx1"/>
                </a:solidFill>
                <a:effectLst/>
                <a:latin typeface="+mn-lt"/>
                <a:ea typeface="+mn-ea"/>
                <a:cs typeface="+mn-cs"/>
              </a:rPr>
              <a:t>Helps with mental and emotional – builds character / communication </a:t>
            </a:r>
          </a:p>
          <a:p>
            <a:r>
              <a:rPr lang="en-GB" sz="1200" kern="1200" dirty="0">
                <a:solidFill>
                  <a:schemeClr val="tx1"/>
                </a:solidFill>
                <a:effectLst/>
                <a:latin typeface="+mn-lt"/>
                <a:ea typeface="+mn-ea"/>
                <a:cs typeface="+mn-cs"/>
              </a:rPr>
              <a:t>Reflection – autonomous    Provides everyone with equal chance  Reaction/Understanding </a:t>
            </a:r>
          </a:p>
          <a:p>
            <a:r>
              <a:rPr lang="en-GB" sz="1200" kern="1200" dirty="0">
                <a:solidFill>
                  <a:schemeClr val="tx1"/>
                </a:solidFill>
                <a:effectLst/>
                <a:latin typeface="+mn-lt"/>
                <a:ea typeface="+mn-ea"/>
                <a:cs typeface="+mn-cs"/>
              </a:rPr>
              <a:t>Teacher </a:t>
            </a:r>
          </a:p>
          <a:p>
            <a:r>
              <a:rPr lang="en-GB" sz="1200" kern="1200" dirty="0">
                <a:solidFill>
                  <a:schemeClr val="tx1"/>
                </a:solidFill>
                <a:effectLst/>
                <a:latin typeface="+mn-lt"/>
                <a:ea typeface="+mn-ea"/>
                <a:cs typeface="+mn-cs"/>
              </a:rPr>
              <a:t>Positive relationship   Supportive environment Focus </a:t>
            </a:r>
          </a:p>
          <a:p>
            <a:r>
              <a:rPr lang="en-GB" sz="1200" kern="1200" dirty="0">
                <a:solidFill>
                  <a:schemeClr val="tx1"/>
                </a:solidFill>
                <a:effectLst/>
                <a:latin typeface="+mn-lt"/>
                <a:ea typeface="+mn-ea"/>
                <a:cs typeface="+mn-cs"/>
              </a:rPr>
              <a:t>Both teacher and student </a:t>
            </a:r>
          </a:p>
          <a:p>
            <a:pPr lvl="0"/>
            <a:r>
              <a:rPr lang="en-GB" sz="1200" kern="1200" dirty="0">
                <a:solidFill>
                  <a:schemeClr val="tx1"/>
                </a:solidFill>
                <a:effectLst/>
                <a:latin typeface="+mn-lt"/>
                <a:ea typeface="+mn-ea"/>
                <a:cs typeface="+mn-cs"/>
              </a:rPr>
              <a:t>Where learner is going? – Aims/ Criteria </a:t>
            </a:r>
          </a:p>
          <a:p>
            <a:pPr lvl="0"/>
            <a:r>
              <a:rPr lang="en-GB" sz="1200" kern="1200" dirty="0">
                <a:solidFill>
                  <a:schemeClr val="tx1"/>
                </a:solidFill>
                <a:effectLst/>
                <a:latin typeface="+mn-lt"/>
                <a:ea typeface="+mn-ea"/>
                <a:cs typeface="+mn-cs"/>
              </a:rPr>
              <a:t>Where learner is now? – Questioning /feedback</a:t>
            </a:r>
          </a:p>
          <a:p>
            <a:pPr lvl="0"/>
            <a:r>
              <a:rPr lang="en-GB" sz="1200" kern="1200" dirty="0">
                <a:solidFill>
                  <a:schemeClr val="tx1"/>
                </a:solidFill>
                <a:effectLst/>
                <a:latin typeface="+mn-lt"/>
                <a:ea typeface="+mn-ea"/>
                <a:cs typeface="+mn-cs"/>
              </a:rPr>
              <a:t>How do they get to destination  - Inform students – Move on </a:t>
            </a:r>
          </a:p>
          <a:p>
            <a:r>
              <a:rPr lang="en-GB" sz="1200" kern="1200" dirty="0">
                <a:solidFill>
                  <a:schemeClr val="tx1"/>
                </a:solidFill>
                <a:effectLst/>
                <a:latin typeface="+mn-lt"/>
                <a:ea typeface="+mn-ea"/>
                <a:cs typeface="+mn-cs"/>
              </a:rPr>
              <a:t>By using assessment for learning strategies – pupils </a:t>
            </a:r>
            <a:r>
              <a:rPr lang="en-GB" sz="1200" kern="1200" dirty="0" err="1">
                <a:solidFill>
                  <a:schemeClr val="tx1"/>
                </a:solidFill>
                <a:effectLst/>
                <a:latin typeface="+mn-lt"/>
                <a:ea typeface="+mn-ea"/>
                <a:cs typeface="+mn-cs"/>
              </a:rPr>
              <a:t>resilliance</a:t>
            </a:r>
            <a:r>
              <a:rPr lang="en-GB" sz="1200" kern="1200" dirty="0">
                <a:solidFill>
                  <a:schemeClr val="tx1"/>
                </a:solidFill>
                <a:effectLst/>
                <a:latin typeface="+mn-lt"/>
                <a:ea typeface="+mn-ea"/>
                <a:cs typeface="+mn-cs"/>
              </a:rPr>
              <a:t> and mentality can develop which can help later on in life when faced by </a:t>
            </a:r>
            <a:r>
              <a:rPr lang="en-GB" sz="1200" kern="1200" dirty="0" err="1">
                <a:solidFill>
                  <a:schemeClr val="tx1"/>
                </a:solidFill>
                <a:effectLst/>
                <a:latin typeface="+mn-lt"/>
                <a:ea typeface="+mn-ea"/>
                <a:cs typeface="+mn-cs"/>
              </a:rPr>
              <a:t>obsticles</a:t>
            </a:r>
            <a:r>
              <a:rPr lang="en-GB" sz="1200" kern="1200" dirty="0">
                <a:solidFill>
                  <a:schemeClr val="tx1"/>
                </a:solidFill>
                <a:effectLst/>
                <a:latin typeface="+mn-lt"/>
                <a:ea typeface="+mn-ea"/>
                <a:cs typeface="+mn-cs"/>
              </a:rPr>
              <a:t>. – Mental health etc. </a:t>
            </a:r>
          </a:p>
          <a:p>
            <a:r>
              <a:rPr lang="en-GB" sz="1200" kern="1200" dirty="0">
                <a:solidFill>
                  <a:schemeClr val="tx1"/>
                </a:solidFill>
                <a:effectLst/>
                <a:latin typeface="+mn-lt"/>
                <a:ea typeface="+mn-ea"/>
                <a:cs typeface="+mn-cs"/>
              </a:rPr>
              <a:t>“Assessment for learning is the process of seeking and interpreting evidence for use by learners and their teachers to decide where the learners are in their learning, where they need to go and how best to get there”. Assessment Reform Group, 2002</a:t>
            </a:r>
          </a:p>
          <a:p>
            <a:endParaRPr lang="en-GB" sz="1200" kern="1200" dirty="0">
              <a:solidFill>
                <a:schemeClr val="tx1"/>
              </a:solidFill>
              <a:effectLst/>
              <a:latin typeface="+mn-lt"/>
              <a:ea typeface="+mn-ea"/>
              <a:cs typeface="+mn-cs"/>
            </a:endParaRPr>
          </a:p>
          <a:p>
            <a:endParaRPr lang="en-GB" b="0" dirty="0"/>
          </a:p>
        </p:txBody>
      </p:sp>
      <p:sp>
        <p:nvSpPr>
          <p:cNvPr id="4" name="Slide Number Placeholder 3"/>
          <p:cNvSpPr>
            <a:spLocks noGrp="1"/>
          </p:cNvSpPr>
          <p:nvPr>
            <p:ph type="sldNum" sz="quarter" idx="5"/>
          </p:nvPr>
        </p:nvSpPr>
        <p:spPr/>
        <p:txBody>
          <a:bodyPr/>
          <a:lstStyle/>
          <a:p>
            <a:fld id="{AE54C97D-91EA-4AB8-9A5B-F95400E03464}" type="slidenum">
              <a:rPr lang="en-GB" smtClean="0"/>
              <a:t>2</a:t>
            </a:fld>
            <a:endParaRPr lang="en-GB"/>
          </a:p>
        </p:txBody>
      </p:sp>
    </p:spTree>
    <p:extLst>
      <p:ext uri="{BB962C8B-B14F-4D97-AF65-F5344CB8AC3E}">
        <p14:creationId xmlns:p14="http://schemas.microsoft.com/office/powerpoint/2010/main" val="28737236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 All strategies are linked and will need to work together in order to effectively promote AFL within the classroom and schools as a whole. </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The priority in giving feedback is to challenge students to tease out their assumptions and to help them be critical about the quality of arguments.</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Research has shown that learners make more progress when they are actively involved in their own learning and assessment.</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focus is not necessarily on having students generate their own grades, but rather providing opportunities for them to be able to identify what constitutes a good (or poor!) piece of work. Some degree of student involvement in the development and comprehension of assessment criteria is therefore an important component of self-assessment.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Traffic light – Green amber red</a:t>
            </a:r>
          </a:p>
          <a:p>
            <a:r>
              <a:rPr lang="en-GB" sz="1200" b="0" i="0" kern="1200" dirty="0">
                <a:solidFill>
                  <a:schemeClr val="tx1"/>
                </a:solidFill>
                <a:effectLst/>
                <a:latin typeface="+mn-lt"/>
                <a:ea typeface="+mn-ea"/>
                <a:cs typeface="+mn-cs"/>
              </a:rPr>
              <a:t>Between peers pupils can evaluate their work in accordance to the standards set by the teacher and liken it with those of other pupils. </a:t>
            </a:r>
          </a:p>
          <a:p>
            <a:r>
              <a:rPr lang="en-GB" sz="1200" b="0" i="0" kern="1200" dirty="0">
                <a:solidFill>
                  <a:schemeClr val="tx1"/>
                </a:solidFill>
                <a:effectLst/>
                <a:latin typeface="+mn-lt"/>
                <a:ea typeface="+mn-ea"/>
                <a:cs typeface="+mn-cs"/>
              </a:rPr>
              <a:t>Additionally, indicating where the pupil is can help the teacher pair the students up accordingly to best suit their needs. For instance a pupil who is working at the highest level can be paired with one who is less likely to achieve set targets. By working with a peer who is exceeding their work, the former can learn new methods in how to achieve set tasks. </a:t>
            </a:r>
          </a:p>
        </p:txBody>
      </p:sp>
      <p:sp>
        <p:nvSpPr>
          <p:cNvPr id="4" name="Slide Number Placeholder 3"/>
          <p:cNvSpPr>
            <a:spLocks noGrp="1"/>
          </p:cNvSpPr>
          <p:nvPr>
            <p:ph type="sldNum" sz="quarter" idx="5"/>
          </p:nvPr>
        </p:nvSpPr>
        <p:spPr/>
        <p:txBody>
          <a:bodyPr/>
          <a:lstStyle/>
          <a:p>
            <a:fld id="{AE54C97D-91EA-4AB8-9A5B-F95400E03464}" type="slidenum">
              <a:rPr lang="en-GB" smtClean="0"/>
              <a:t>3</a:t>
            </a:fld>
            <a:endParaRPr lang="en-GB" dirty="0"/>
          </a:p>
        </p:txBody>
      </p:sp>
    </p:spTree>
    <p:extLst>
      <p:ext uri="{BB962C8B-B14F-4D97-AF65-F5344CB8AC3E}">
        <p14:creationId xmlns:p14="http://schemas.microsoft.com/office/powerpoint/2010/main" val="39560536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Metacognition and AFL go hand in hand. It has to be incorporated along with AFL for both to work efficiently. The primary phase of secondary school is essential in building self esteem within students and making a swift transition to a new school. This is the perfect moment to instil knowledge of metacognition within the pupils. </a:t>
            </a:r>
          </a:p>
          <a:p>
            <a:pPr lvl="0"/>
            <a:endParaRPr lang="en-GB" sz="1200" kern="1200" dirty="0">
              <a:solidFill>
                <a:schemeClr val="tx1"/>
              </a:solidFill>
              <a:effectLst/>
              <a:latin typeface="+mn-lt"/>
              <a:ea typeface="+mn-ea"/>
              <a:cs typeface="+mn-cs"/>
            </a:endParaRP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Additionally, instilling metacognition within the minds of pupils at a young age can deter them from mental health issues in the future. </a:t>
            </a:r>
          </a:p>
          <a:p>
            <a:pPr lvl="0"/>
            <a:r>
              <a:rPr lang="en-GB" sz="1200" kern="1200" dirty="0">
                <a:solidFill>
                  <a:schemeClr val="tx1"/>
                </a:solidFill>
                <a:effectLst/>
                <a:latin typeface="+mn-lt"/>
                <a:ea typeface="+mn-ea"/>
                <a:cs typeface="+mn-cs"/>
              </a:rPr>
              <a:t>It is clear that this has not been implemented in our current schooling system. If deployed in the correct manner along with Afl , metacognition can create   sustainable and durable  pupils ready for life whilst in and outside school. </a:t>
            </a:r>
          </a:p>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When D. Royce Sadler wrote his seminal paper on formative assessment in 1989, he was trying to show why students so often failed to improve, even when teachers provided accurate feedback. - He argued that it was insufficient simply to point out right and wrong answers to students. For assessment to be “formative,” a student must z Come to hold a concept of quality roughly similar to that of the teacher. z Be able to compare the current level of performance with the standard. z Be able to take action to close the gap.</a:t>
            </a:r>
          </a:p>
          <a:p>
            <a:endParaRPr lang="en-GB" dirty="0"/>
          </a:p>
          <a:p>
            <a:r>
              <a:rPr lang="en-GB" dirty="0"/>
              <a:t>Sadler (1989) students are failed when it comes to feedback. He argued that it is insufficient to simply point out mistakes – the students must be developed in a manner so they understand the quality the teacher is providing and they should be able to compare the current level to their own in order to take action and close the gap. </a:t>
            </a:r>
          </a:p>
        </p:txBody>
      </p:sp>
      <p:sp>
        <p:nvSpPr>
          <p:cNvPr id="4" name="Slide Number Placeholder 3"/>
          <p:cNvSpPr>
            <a:spLocks noGrp="1"/>
          </p:cNvSpPr>
          <p:nvPr>
            <p:ph type="sldNum" sz="quarter" idx="5"/>
          </p:nvPr>
        </p:nvSpPr>
        <p:spPr/>
        <p:txBody>
          <a:bodyPr/>
          <a:lstStyle/>
          <a:p>
            <a:fld id="{AE54C97D-91EA-4AB8-9A5B-F95400E03464}" type="slidenum">
              <a:rPr lang="en-GB" smtClean="0"/>
              <a:t>4</a:t>
            </a:fld>
            <a:endParaRPr lang="en-GB" dirty="0"/>
          </a:p>
        </p:txBody>
      </p:sp>
    </p:spTree>
    <p:extLst>
      <p:ext uri="{BB962C8B-B14F-4D97-AF65-F5344CB8AC3E}">
        <p14:creationId xmlns:p14="http://schemas.microsoft.com/office/powerpoint/2010/main" val="32885477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as noted earlier. </a:t>
            </a:r>
            <a:r>
              <a:rPr lang="en-GB" sz="1200" b="1" kern="1200" dirty="0">
                <a:solidFill>
                  <a:schemeClr val="tx1"/>
                </a:solidFill>
                <a:effectLst/>
                <a:latin typeface="+mn-lt"/>
                <a:ea typeface="+mn-ea"/>
                <a:cs typeface="+mn-cs"/>
              </a:rPr>
              <a:t>Black &amp; William (1998) found that formative assessments would increase achievement by 50 - 70% in the rate of student learning.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Hattie (2012), reinforces Black &amp; Williams (1998) hypothesis that ‘feedback’ has a positive effect on the learners achievement.</a:t>
            </a:r>
            <a:r>
              <a:rPr lang="en-GB" sz="1200" kern="1200" dirty="0">
                <a:solidFill>
                  <a:schemeClr val="tx1"/>
                </a:solidFill>
                <a:effectLst/>
                <a:latin typeface="+mn-lt"/>
                <a:ea typeface="+mn-ea"/>
                <a:cs typeface="+mn-cs"/>
              </a:rPr>
              <a:t> From this teachers can instantly and effectively modify their teaching to suit the pupils needs.  This also allows improvement and progression within the student as they do not have to wait till exam results are published in order to see where they can improve.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 Vygotsky advised, “Self-supported competence is only possible if successful performance has been established through assisted learning (Pritchard, 2018).</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recent years there has been a lot of important developments in learning theory – but it is difficult to in the precise impact they have had in schooling. – increased government control. Current system is a filtering system.  </a:t>
            </a:r>
          </a:p>
          <a:p>
            <a:r>
              <a:rPr lang="en-GB" sz="1200" b="1" kern="1200" dirty="0">
                <a:solidFill>
                  <a:schemeClr val="tx1"/>
                </a:solidFill>
                <a:effectLst/>
                <a:latin typeface="+mn-lt"/>
                <a:ea typeface="+mn-ea"/>
                <a:cs typeface="+mn-cs"/>
              </a:rPr>
              <a:t>Many teachers do not plan and conduct classroom dialogue in ways that might help students to learn. Black 2004</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The current format of teaching and assessment practices promote shallow or ‘surface’ learning rather than deep learning (Chin and Brown 2000; Biggs and Tang 2011).</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Instead of considering formative assessment within the context of a measurement paradigm, perhaps we should be focusing on firmly situating the process of formative assessment within a learning paradigm. (Heritage 2010, 15)</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Black and </a:t>
            </a:r>
            <a:r>
              <a:rPr lang="en-GB" sz="1200" kern="1200" dirty="0" err="1">
                <a:solidFill>
                  <a:schemeClr val="tx1"/>
                </a:solidFill>
                <a:effectLst/>
                <a:latin typeface="+mn-lt"/>
                <a:ea typeface="+mn-ea"/>
                <a:cs typeface="+mn-cs"/>
              </a:rPr>
              <a:t>Wiliam</a:t>
            </a:r>
            <a:r>
              <a:rPr lang="en-GB" sz="1200" kern="1200" dirty="0">
                <a:solidFill>
                  <a:schemeClr val="tx1"/>
                </a:solidFill>
                <a:effectLst/>
                <a:latin typeface="+mn-lt"/>
                <a:ea typeface="+mn-ea"/>
                <a:cs typeface="+mn-cs"/>
              </a:rPr>
              <a:t> (1998) suggested that formative assessment could be improved by:</a:t>
            </a:r>
          </a:p>
          <a:p>
            <a:pPr lvl="0"/>
            <a:r>
              <a:rPr lang="en-GB" sz="1200" kern="1200" dirty="0">
                <a:solidFill>
                  <a:schemeClr val="tx1"/>
                </a:solidFill>
                <a:effectLst/>
                <a:latin typeface="+mn-lt"/>
                <a:ea typeface="+mn-ea"/>
                <a:cs typeface="+mn-cs"/>
              </a:rPr>
              <a:t>helping learners understand exactly what they have to do in order to succeed</a:t>
            </a:r>
          </a:p>
          <a:p>
            <a:pPr lvl="0"/>
            <a:r>
              <a:rPr lang="en-GB" sz="1200" kern="1200" dirty="0">
                <a:solidFill>
                  <a:schemeClr val="tx1"/>
                </a:solidFill>
                <a:effectLst/>
                <a:latin typeface="+mn-lt"/>
                <a:ea typeface="+mn-ea"/>
                <a:cs typeface="+mn-cs"/>
              </a:rPr>
              <a:t> – encouraging productive classroom discussion, including sufficient thinking time</a:t>
            </a:r>
          </a:p>
          <a:p>
            <a:pPr lvl="0"/>
            <a:r>
              <a:rPr lang="en-GB" sz="1200" kern="1200" dirty="0">
                <a:solidFill>
                  <a:schemeClr val="tx1"/>
                </a:solidFill>
                <a:effectLst/>
                <a:latin typeface="+mn-lt"/>
                <a:ea typeface="+mn-ea"/>
                <a:cs typeface="+mn-cs"/>
              </a:rPr>
              <a:t> – embedding opportunities for all learners to express their understanding</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Cambridge (2019) Teachers need to work together to enforce change within their classrooms</a:t>
            </a:r>
            <a:r>
              <a:rPr lang="en-GB" sz="1200" kern="1200" dirty="0">
                <a:solidFill>
                  <a:schemeClr val="tx1"/>
                </a:solidFill>
                <a:effectLst/>
                <a:latin typeface="+mn-lt"/>
                <a:ea typeface="+mn-ea"/>
                <a:cs typeface="+mn-cs"/>
              </a:rPr>
              <a:t>. in order for AFL to work competently teachers will need to work together to change teaching habits and improve their coaching. The role of the teacher has to invert to a coach. The teacher has to be flexible. Schools can do this by encouraging teacher to be involved with the </a:t>
            </a:r>
            <a:r>
              <a:rPr lang="en-GB" sz="1200" kern="1200" dirty="0" err="1">
                <a:solidFill>
                  <a:schemeClr val="tx1"/>
                </a:solidFill>
                <a:effectLst/>
                <a:latin typeface="+mn-lt"/>
                <a:ea typeface="+mn-ea"/>
                <a:cs typeface="+mn-cs"/>
              </a:rPr>
              <a:t>policys</a:t>
            </a:r>
            <a:r>
              <a:rPr lang="en-GB" sz="1200" kern="1200" dirty="0">
                <a:solidFill>
                  <a:schemeClr val="tx1"/>
                </a:solidFill>
                <a:effectLst/>
                <a:latin typeface="+mn-lt"/>
                <a:ea typeface="+mn-ea"/>
                <a:cs typeface="+mn-cs"/>
              </a:rPr>
              <a:t> and practice. This is so teachers have an active role within the project and the implementations is seen in a positive light rather than a burden adding to workload. </a:t>
            </a:r>
          </a:p>
          <a:p>
            <a:r>
              <a:rPr lang="en-GB" sz="1200" kern="1200" dirty="0">
                <a:solidFill>
                  <a:schemeClr val="tx1"/>
                </a:solidFill>
                <a:effectLst/>
                <a:latin typeface="+mn-lt"/>
                <a:ea typeface="+mn-ea"/>
                <a:cs typeface="+mn-cs"/>
              </a:rPr>
              <a:t>Teachers need support putting principles into practice. Teacher learning communities can change habits and improve teaching</a:t>
            </a:r>
          </a:p>
          <a:p>
            <a:r>
              <a:rPr lang="en-GB" sz="1200" kern="1200" dirty="0">
                <a:solidFill>
                  <a:schemeClr val="tx1"/>
                </a:solidFill>
                <a:effectLst/>
                <a:latin typeface="+mn-lt"/>
                <a:ea typeface="+mn-ea"/>
                <a:cs typeface="+mn-cs"/>
              </a:rPr>
              <a:t>Schools can encourage teachers to work together to review and develop the school’s assessment policy and practice so that assessment is seen as a positive method of encouraging students to learn and understand, without becoming an unreasonable burden on teacher workload.</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Planning phase – learners can think </a:t>
            </a:r>
            <a:r>
              <a:rPr lang="en-GB" sz="1200" kern="1200" dirty="0" err="1">
                <a:solidFill>
                  <a:schemeClr val="tx1"/>
                </a:solidFill>
                <a:effectLst/>
                <a:latin typeface="+mn-lt"/>
                <a:ea typeface="+mn-ea"/>
                <a:cs typeface="+mn-cs"/>
              </a:rPr>
              <a:t>abou</a:t>
            </a:r>
            <a:r>
              <a:rPr lang="en-GB" sz="1200" kern="1200" dirty="0">
                <a:solidFill>
                  <a:schemeClr val="tx1"/>
                </a:solidFill>
                <a:effectLst/>
                <a:latin typeface="+mn-lt"/>
                <a:ea typeface="+mn-ea"/>
                <a:cs typeface="+mn-cs"/>
              </a:rPr>
              <a:t> the goal the teacher has set and consider how they will approach the task and which </a:t>
            </a:r>
            <a:r>
              <a:rPr lang="en-GB" sz="1200" kern="1200" dirty="0" err="1">
                <a:solidFill>
                  <a:schemeClr val="tx1"/>
                </a:solidFill>
                <a:effectLst/>
                <a:latin typeface="+mn-lt"/>
                <a:ea typeface="+mn-ea"/>
                <a:cs typeface="+mn-cs"/>
              </a:rPr>
              <a:t>stragies</a:t>
            </a:r>
            <a:r>
              <a:rPr lang="en-GB" sz="1200" kern="1200" dirty="0">
                <a:solidFill>
                  <a:schemeClr val="tx1"/>
                </a:solidFill>
                <a:effectLst/>
                <a:latin typeface="+mn-lt"/>
                <a:ea typeface="+mn-ea"/>
                <a:cs typeface="+mn-cs"/>
              </a:rPr>
              <a:t> they will use. – What am I being asked to do? What </a:t>
            </a:r>
            <a:r>
              <a:rPr lang="en-GB" sz="1200" kern="1200" dirty="0" err="1">
                <a:solidFill>
                  <a:schemeClr val="tx1"/>
                </a:solidFill>
                <a:effectLst/>
                <a:latin typeface="+mn-lt"/>
                <a:ea typeface="+mn-ea"/>
                <a:cs typeface="+mn-cs"/>
              </a:rPr>
              <a:t>strageies</a:t>
            </a:r>
            <a:r>
              <a:rPr lang="en-GB" sz="1200" kern="1200" dirty="0">
                <a:solidFill>
                  <a:schemeClr val="tx1"/>
                </a:solidFill>
                <a:effectLst/>
                <a:latin typeface="+mn-lt"/>
                <a:ea typeface="+mn-ea"/>
                <a:cs typeface="+mn-cs"/>
              </a:rPr>
              <a:t> do I know will be useful?</a:t>
            </a:r>
          </a:p>
          <a:p>
            <a:r>
              <a:rPr lang="en-GB" sz="1200" kern="1200" dirty="0">
                <a:solidFill>
                  <a:schemeClr val="tx1"/>
                </a:solidFill>
                <a:effectLst/>
                <a:latin typeface="+mn-lt"/>
                <a:ea typeface="+mn-ea"/>
                <a:cs typeface="+mn-cs"/>
              </a:rPr>
              <a:t>Monitoring phase – learners </a:t>
            </a:r>
            <a:r>
              <a:rPr lang="en-GB" sz="1200" kern="1200" dirty="0" err="1">
                <a:solidFill>
                  <a:schemeClr val="tx1"/>
                </a:solidFill>
                <a:effectLst/>
                <a:latin typeface="+mn-lt"/>
                <a:ea typeface="+mn-ea"/>
                <a:cs typeface="+mn-cs"/>
              </a:rPr>
              <a:t>implemtn</a:t>
            </a:r>
            <a:r>
              <a:rPr lang="en-GB" sz="1200" kern="1200" dirty="0">
                <a:solidFill>
                  <a:schemeClr val="tx1"/>
                </a:solidFill>
                <a:effectLst/>
                <a:latin typeface="+mn-lt"/>
                <a:ea typeface="+mn-ea"/>
                <a:cs typeface="+mn-cs"/>
              </a:rPr>
              <a:t> their plan and monitor progress – they know where and what the goal is. Student will question their strategy to suit the goal. </a:t>
            </a:r>
          </a:p>
          <a:p>
            <a:r>
              <a:rPr lang="en-GB" sz="1200" kern="1200" dirty="0" err="1">
                <a:solidFill>
                  <a:schemeClr val="tx1"/>
                </a:solidFill>
                <a:effectLst/>
                <a:latin typeface="+mn-lt"/>
                <a:ea typeface="+mn-ea"/>
                <a:cs typeface="+mn-cs"/>
              </a:rPr>
              <a:t>Evalutation</a:t>
            </a:r>
            <a:r>
              <a:rPr lang="en-GB" sz="1200" kern="1200" dirty="0">
                <a:solidFill>
                  <a:schemeClr val="tx1"/>
                </a:solidFill>
                <a:effectLst/>
                <a:latin typeface="+mn-lt"/>
                <a:ea typeface="+mn-ea"/>
                <a:cs typeface="+mn-cs"/>
              </a:rPr>
              <a:t> phase -  How successful was my strategy? What could I do differently next time?</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2 Stars and a wish better than a grade – </a:t>
            </a:r>
            <a:r>
              <a:rPr lang="en-GB" sz="1200" kern="1200" dirty="0" err="1">
                <a:solidFill>
                  <a:schemeClr val="tx1"/>
                </a:solidFill>
                <a:effectLst/>
                <a:latin typeface="+mn-lt"/>
                <a:ea typeface="+mn-ea"/>
                <a:cs typeface="+mn-cs"/>
              </a:rPr>
              <a:t>youtube</a:t>
            </a:r>
            <a:r>
              <a:rPr lang="en-GB" sz="1200" kern="1200" dirty="0">
                <a:solidFill>
                  <a:schemeClr val="tx1"/>
                </a:solidFill>
                <a:effectLst/>
                <a:latin typeface="+mn-lt"/>
                <a:ea typeface="+mn-ea"/>
                <a:cs typeface="+mn-cs"/>
              </a:rPr>
              <a:t>, </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Students given marks are likely to see it as a way to compare themselves with others; those given only comments see it as helping them to improve. The latter group outperforms the former. Black et al </a:t>
            </a:r>
          </a:p>
          <a:p>
            <a:pPr lvl="0"/>
            <a:r>
              <a:rPr lang="en-GB" sz="1200" kern="1200" dirty="0">
                <a:solidFill>
                  <a:schemeClr val="tx1"/>
                </a:solidFill>
                <a:effectLst/>
                <a:latin typeface="+mn-lt"/>
                <a:ea typeface="+mn-ea"/>
                <a:cs typeface="+mn-cs"/>
              </a:rPr>
              <a:t>Setting the scene – clarifying subject – Global warming </a:t>
            </a:r>
          </a:p>
          <a:p>
            <a:pPr lvl="0"/>
            <a:r>
              <a:rPr lang="en-GB" sz="1200" kern="1200" dirty="0">
                <a:solidFill>
                  <a:schemeClr val="tx1"/>
                </a:solidFill>
                <a:effectLst/>
                <a:latin typeface="+mn-lt"/>
                <a:ea typeface="+mn-ea"/>
                <a:cs typeface="+mn-cs"/>
              </a:rPr>
              <a:t>Give word definitions certain – uncertain </a:t>
            </a:r>
          </a:p>
          <a:p>
            <a:pPr lvl="0"/>
            <a:r>
              <a:rPr lang="en-GB" sz="1200" kern="1200" dirty="0">
                <a:solidFill>
                  <a:schemeClr val="tx1"/>
                </a:solidFill>
                <a:effectLst/>
                <a:latin typeface="+mn-lt"/>
                <a:ea typeface="+mn-ea"/>
                <a:cs typeface="+mn-cs"/>
              </a:rPr>
              <a:t>Give cards red and green right and wrong. </a:t>
            </a:r>
          </a:p>
          <a:p>
            <a:pPr lvl="0"/>
            <a:r>
              <a:rPr lang="en-GB" sz="1200" kern="1200" dirty="0" err="1">
                <a:solidFill>
                  <a:schemeClr val="tx1"/>
                </a:solidFill>
                <a:effectLst/>
                <a:latin typeface="+mn-lt"/>
                <a:ea typeface="+mn-ea"/>
                <a:cs typeface="+mn-cs"/>
              </a:rPr>
              <a:t>Enagages</a:t>
            </a:r>
            <a:r>
              <a:rPr lang="en-GB" sz="1200" kern="1200" dirty="0">
                <a:solidFill>
                  <a:schemeClr val="tx1"/>
                </a:solidFill>
                <a:effectLst/>
                <a:latin typeface="+mn-lt"/>
                <a:ea typeface="+mn-ea"/>
                <a:cs typeface="+mn-cs"/>
              </a:rPr>
              <a:t> the student with the teacher and the lesson. </a:t>
            </a:r>
          </a:p>
          <a:p>
            <a:pPr lvl="0"/>
            <a:r>
              <a:rPr lang="en-GB" sz="1200" kern="1200" dirty="0">
                <a:solidFill>
                  <a:schemeClr val="tx1"/>
                </a:solidFill>
                <a:effectLst/>
                <a:latin typeface="+mn-lt"/>
                <a:ea typeface="+mn-ea"/>
                <a:cs typeface="+mn-cs"/>
              </a:rPr>
              <a:t>Questioning - </a:t>
            </a:r>
          </a:p>
          <a:p>
            <a:pPr lvl="0"/>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E54C97D-91EA-4AB8-9A5B-F95400E03464}" type="slidenum">
              <a:rPr lang="en-GB" smtClean="0"/>
              <a:t>5</a:t>
            </a:fld>
            <a:endParaRPr lang="en-GB" dirty="0"/>
          </a:p>
        </p:txBody>
      </p:sp>
    </p:spTree>
    <p:extLst>
      <p:ext uri="{BB962C8B-B14F-4D97-AF65-F5344CB8AC3E}">
        <p14:creationId xmlns:p14="http://schemas.microsoft.com/office/powerpoint/2010/main" val="5850541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it will take effort and energy to implement AFL within our schools but it is a vital compote net for a sustainable future. If we do not introduce such factors within the classroom the pupils will lose out on vital information and in essence if we will fail them as educators. Thank you for taking your time out to attend this meeting and I hope we can work together in the future to provide an adequate learning environment for our pupils. </a:t>
            </a:r>
          </a:p>
        </p:txBody>
      </p:sp>
      <p:sp>
        <p:nvSpPr>
          <p:cNvPr id="4" name="Slide Number Placeholder 3"/>
          <p:cNvSpPr>
            <a:spLocks noGrp="1"/>
          </p:cNvSpPr>
          <p:nvPr>
            <p:ph type="sldNum" sz="quarter" idx="5"/>
          </p:nvPr>
        </p:nvSpPr>
        <p:spPr/>
        <p:txBody>
          <a:bodyPr/>
          <a:lstStyle/>
          <a:p>
            <a:fld id="{AE54C97D-91EA-4AB8-9A5B-F95400E03464}" type="slidenum">
              <a:rPr lang="en-GB" smtClean="0"/>
              <a:t>6</a:t>
            </a:fld>
            <a:endParaRPr lang="en-GB" dirty="0"/>
          </a:p>
        </p:txBody>
      </p:sp>
    </p:spTree>
    <p:extLst>
      <p:ext uri="{BB962C8B-B14F-4D97-AF65-F5344CB8AC3E}">
        <p14:creationId xmlns:p14="http://schemas.microsoft.com/office/powerpoint/2010/main" val="17013256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chemeClr val="bg1"/>
              </a:solidFill>
            </a:endParaRPr>
          </a:p>
          <a:p>
            <a:r>
              <a:rPr lang="en-GB" sz="1200" b="0" i="0" kern="1200" dirty="0">
                <a:solidFill>
                  <a:schemeClr val="tx1"/>
                </a:solidFill>
                <a:effectLst/>
                <a:latin typeface="+mn-lt"/>
                <a:ea typeface="+mn-ea"/>
                <a:cs typeface="+mn-cs"/>
              </a:rPr>
              <a:t>Ambrose, S., Bridges, M., DiPietro, M., Lovett, M., Norman, M. and Mayer, R. (2010). </a:t>
            </a:r>
            <a:r>
              <a:rPr lang="en-GB" sz="1200" b="0" i="1" kern="1200" dirty="0">
                <a:solidFill>
                  <a:schemeClr val="tx1"/>
                </a:solidFill>
                <a:effectLst/>
                <a:latin typeface="+mn-lt"/>
                <a:ea typeface="+mn-ea"/>
                <a:cs typeface="+mn-cs"/>
              </a:rPr>
              <a:t>How Learning Works</a:t>
            </a:r>
            <a:r>
              <a:rPr lang="en-GB" sz="1200" b="0" i="0" kern="1200" dirty="0">
                <a:solidFill>
                  <a:schemeClr val="tx1"/>
                </a:solidFill>
                <a:effectLst/>
                <a:latin typeface="+mn-lt"/>
                <a:ea typeface="+mn-ea"/>
                <a:cs typeface="+mn-cs"/>
              </a:rPr>
              <a:t>. New York, NY: John Wiley &amp; Sons.</a:t>
            </a:r>
            <a:endParaRPr lang="en-GB" dirty="0">
              <a:solidFill>
                <a:schemeClr val="bg1"/>
              </a:solidFill>
            </a:endParaRPr>
          </a:p>
          <a:p>
            <a:endParaRPr lang="en-GB" dirty="0">
              <a:solidFill>
                <a:schemeClr val="bg1"/>
              </a:solidFill>
            </a:endParaRPr>
          </a:p>
          <a:p>
            <a:r>
              <a:rPr lang="en-GB" dirty="0">
                <a:solidFill>
                  <a:schemeClr val="bg1"/>
                </a:solidFill>
              </a:rPr>
              <a:t>Davies, A (2019) Assessment for Learning Strategies - Key classroom strategies [Video] Available at https://www.youtube.com/watch?v=X0_SnxqZrUI (Accessed: 15 February 2020)	 </a:t>
            </a:r>
          </a:p>
          <a:p>
            <a:endParaRPr lang="en-GB" dirty="0">
              <a:solidFill>
                <a:schemeClr val="bg1"/>
              </a:solidFill>
            </a:endParaRPr>
          </a:p>
          <a:p>
            <a:r>
              <a:rPr lang="en-GB" dirty="0"/>
              <a:t>Pritchard, A. (2018). </a:t>
            </a:r>
            <a:r>
              <a:rPr lang="en-GB" i="1" dirty="0"/>
              <a:t>Ways of Learning</a:t>
            </a:r>
            <a:r>
              <a:rPr lang="en-GB" dirty="0"/>
              <a:t>. 4th ed. London: Taylor and Francis.</a:t>
            </a:r>
          </a:p>
          <a:p>
            <a:endParaRPr lang="en-GB" dirty="0">
              <a:solidFill>
                <a:schemeClr val="bg1"/>
              </a:solidFill>
            </a:endParaRPr>
          </a:p>
          <a:p>
            <a:endParaRPr lang="en-GB" dirty="0">
              <a:solidFill>
                <a:schemeClr val="bg1"/>
              </a:solidFill>
            </a:endParaRPr>
          </a:p>
          <a:p>
            <a:r>
              <a:rPr lang="en-GB" dirty="0"/>
              <a:t>Vygotsky, L. (1978). </a:t>
            </a:r>
            <a:r>
              <a:rPr lang="en-GB" i="1" dirty="0"/>
              <a:t>Mind In Society</a:t>
            </a:r>
            <a:r>
              <a:rPr lang="en-GB" dirty="0"/>
              <a:t>. Massachusetts: Harvard.</a:t>
            </a:r>
          </a:p>
          <a:p>
            <a:endParaRPr lang="en-GB" dirty="0"/>
          </a:p>
          <a:p>
            <a:r>
              <a:rPr lang="en-GB" sz="1200" b="0" i="0" kern="1200" dirty="0">
                <a:solidFill>
                  <a:schemeClr val="tx1"/>
                </a:solidFill>
                <a:effectLst/>
                <a:latin typeface="+mn-lt"/>
                <a:ea typeface="+mn-ea"/>
                <a:cs typeface="+mn-cs"/>
              </a:rPr>
              <a:t>Cambridge (2019). </a:t>
            </a:r>
            <a:r>
              <a:rPr lang="en-GB" sz="1200" b="0" i="1" kern="1200" dirty="0">
                <a:solidFill>
                  <a:schemeClr val="tx1"/>
                </a:solidFill>
                <a:effectLst/>
                <a:latin typeface="+mn-lt"/>
                <a:ea typeface="+mn-ea"/>
                <a:cs typeface="+mn-cs"/>
              </a:rPr>
              <a:t>Assessment for learning</a:t>
            </a:r>
            <a:r>
              <a:rPr lang="en-GB" sz="1200" b="0" i="0" kern="1200" dirty="0">
                <a:solidFill>
                  <a:schemeClr val="tx1"/>
                </a:solidFill>
                <a:effectLst/>
                <a:latin typeface="+mn-lt"/>
                <a:ea typeface="+mn-ea"/>
                <a:cs typeface="+mn-cs"/>
              </a:rPr>
              <a:t>. [online] Available at: https://www.cambridgeinternational.org/Images/271179-assessment-for-learning.pdf [Accessed 18 Feb. 2020].</a:t>
            </a:r>
            <a:endParaRPr lang="en-GB" dirty="0"/>
          </a:p>
          <a:p>
            <a:endParaRPr lang="en-GB" dirty="0"/>
          </a:p>
          <a:p>
            <a:r>
              <a:rPr lang="en-GB" dirty="0" err="1"/>
              <a:t>Stiggins</a:t>
            </a:r>
            <a:r>
              <a:rPr lang="en-GB" dirty="0"/>
              <a:t>, R. (2002). Assessment Crisis: The Absence of Assessment for Learning. Phi Delta </a:t>
            </a:r>
            <a:r>
              <a:rPr lang="en-GB" dirty="0" err="1"/>
              <a:t>Kappan</a:t>
            </a:r>
            <a:r>
              <a:rPr lang="en-GB" dirty="0"/>
              <a:t>, [online] 83(10), pp.758-765. Available at: https://journals.sagepub.com/doi/10.1177/003172170208301010 [Accessed 18 Feb. 2020].</a:t>
            </a:r>
          </a:p>
          <a:p>
            <a:endParaRPr lang="en-GB" dirty="0"/>
          </a:p>
          <a:p>
            <a:r>
              <a:rPr lang="en-GB" sz="1200" b="0" i="0" kern="1200" dirty="0">
                <a:solidFill>
                  <a:schemeClr val="tx1"/>
                </a:solidFill>
                <a:effectLst/>
                <a:latin typeface="+mn-lt"/>
                <a:ea typeface="+mn-ea"/>
                <a:cs typeface="+mn-cs"/>
              </a:rPr>
              <a:t>Robinson, D. (2019). </a:t>
            </a:r>
            <a:r>
              <a:rPr lang="en-GB" sz="1200" b="0" i="1" kern="1200" dirty="0">
                <a:solidFill>
                  <a:schemeClr val="tx1"/>
                </a:solidFill>
                <a:effectLst/>
                <a:latin typeface="+mn-lt"/>
                <a:ea typeface="+mn-ea"/>
                <a:cs typeface="+mn-cs"/>
              </a:rPr>
              <a:t>10 - Peer and self assessment in student work: principles and criteria - Teaching Quality Assurance Manual - University of Exeter</a:t>
            </a:r>
            <a:r>
              <a:rPr lang="en-GB" sz="1200" b="0" i="0" kern="1200" dirty="0">
                <a:solidFill>
                  <a:schemeClr val="tx1"/>
                </a:solidFill>
                <a:effectLst/>
                <a:latin typeface="+mn-lt"/>
                <a:ea typeface="+mn-ea"/>
                <a:cs typeface="+mn-cs"/>
              </a:rPr>
              <a:t>. [online] As.exeter.ac.uk. Available at: http://as.exeter.ac.uk/academic-policy-standards/tqa-manual/lts/peerselfassessment/ [Accessed 18 Feb. 2020].</a:t>
            </a:r>
            <a:endParaRPr lang="en-GB" dirty="0"/>
          </a:p>
          <a:p>
            <a:endParaRPr lang="en-GB" dirty="0"/>
          </a:p>
          <a:p>
            <a:r>
              <a:rPr lang="en-GB" dirty="0"/>
              <a:t>Heritage, M. (2010). Formative assessment. Thousand Oaks, California : Corwin.</a:t>
            </a:r>
          </a:p>
          <a:p>
            <a:r>
              <a:rPr lang="en-GB" dirty="0"/>
              <a:t>Black, P. and </a:t>
            </a:r>
            <a:r>
              <a:rPr lang="en-GB" dirty="0" err="1"/>
              <a:t>Wiliam</a:t>
            </a:r>
            <a:r>
              <a:rPr lang="en-GB" dirty="0"/>
              <a:t>, D. (1998). Assessment and Classroom Learning. Assessment in Education: Principles, Policy &amp; Practice, 5(1), pp.7-74.</a:t>
            </a:r>
          </a:p>
          <a:p>
            <a:endParaRPr lang="en-GB" dirty="0"/>
          </a:p>
          <a:p>
            <a:r>
              <a:rPr lang="en-GB" sz="1200" b="0" i="0" kern="1200" dirty="0">
                <a:solidFill>
                  <a:schemeClr val="tx1"/>
                </a:solidFill>
                <a:effectLst/>
                <a:latin typeface="+mn-lt"/>
                <a:ea typeface="+mn-ea"/>
                <a:cs typeface="+mn-cs"/>
              </a:rPr>
              <a:t>Sadler, D. (1989). Formative assessment and the design of instructional systems. </a:t>
            </a:r>
            <a:r>
              <a:rPr lang="en-GB" sz="1200" b="0" i="1" kern="1200" dirty="0">
                <a:solidFill>
                  <a:schemeClr val="tx1"/>
                </a:solidFill>
                <a:effectLst/>
                <a:latin typeface="+mn-lt"/>
                <a:ea typeface="+mn-ea"/>
                <a:cs typeface="+mn-cs"/>
              </a:rPr>
              <a:t>Instructional Science</a:t>
            </a:r>
            <a:r>
              <a:rPr lang="en-GB" sz="1200" b="0" i="0" kern="1200" dirty="0">
                <a:solidFill>
                  <a:schemeClr val="tx1"/>
                </a:solidFill>
                <a:effectLst/>
                <a:latin typeface="+mn-lt"/>
                <a:ea typeface="+mn-ea"/>
                <a:cs typeface="+mn-cs"/>
              </a:rPr>
              <a:t>, 18(2), pp.119-144.</a:t>
            </a:r>
            <a:endParaRPr lang="en-GB" dirty="0"/>
          </a:p>
        </p:txBody>
      </p:sp>
      <p:sp>
        <p:nvSpPr>
          <p:cNvPr id="4" name="Slide Number Placeholder 3"/>
          <p:cNvSpPr>
            <a:spLocks noGrp="1"/>
          </p:cNvSpPr>
          <p:nvPr>
            <p:ph type="sldNum" sz="quarter" idx="5"/>
          </p:nvPr>
        </p:nvSpPr>
        <p:spPr/>
        <p:txBody>
          <a:bodyPr/>
          <a:lstStyle/>
          <a:p>
            <a:fld id="{AE54C97D-91EA-4AB8-9A5B-F95400E03464}" type="slidenum">
              <a:rPr lang="en-GB" smtClean="0"/>
              <a:t>7</a:t>
            </a:fld>
            <a:endParaRPr lang="en-GB" dirty="0"/>
          </a:p>
        </p:txBody>
      </p:sp>
    </p:spTree>
    <p:extLst>
      <p:ext uri="{BB962C8B-B14F-4D97-AF65-F5344CB8AC3E}">
        <p14:creationId xmlns:p14="http://schemas.microsoft.com/office/powerpoint/2010/main" val="27433594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7FC7E-BDB9-44B9-9FF0-B687F2A72FB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FED027D-2088-4A63-91DE-AB239D709F2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AB25420-7644-48F2-9DEF-A1ACE4BFFDE4}"/>
              </a:ext>
            </a:extLst>
          </p:cNvPr>
          <p:cNvSpPr>
            <a:spLocks noGrp="1"/>
          </p:cNvSpPr>
          <p:nvPr>
            <p:ph type="dt" sz="half" idx="10"/>
          </p:nvPr>
        </p:nvSpPr>
        <p:spPr/>
        <p:txBody>
          <a:bodyPr/>
          <a:lstStyle/>
          <a:p>
            <a:fld id="{0560B6EA-C7FE-468C-9529-A5A61D907647}" type="datetimeFigureOut">
              <a:rPr lang="en-GB" smtClean="0"/>
              <a:t>18/02/2020</a:t>
            </a:fld>
            <a:endParaRPr lang="en-GB" dirty="0"/>
          </a:p>
        </p:txBody>
      </p:sp>
      <p:sp>
        <p:nvSpPr>
          <p:cNvPr id="5" name="Footer Placeholder 4">
            <a:extLst>
              <a:ext uri="{FF2B5EF4-FFF2-40B4-BE49-F238E27FC236}">
                <a16:creationId xmlns:a16="http://schemas.microsoft.com/office/drawing/2014/main" id="{C7301D2C-0987-4C53-B84D-45683D914E5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B6387B4-B91A-4766-933C-75059755F52C}"/>
              </a:ext>
            </a:extLst>
          </p:cNvPr>
          <p:cNvSpPr>
            <a:spLocks noGrp="1"/>
          </p:cNvSpPr>
          <p:nvPr>
            <p:ph type="sldNum" sz="quarter" idx="12"/>
          </p:nvPr>
        </p:nvSpPr>
        <p:spPr/>
        <p:txBody>
          <a:bodyPr/>
          <a:lstStyle/>
          <a:p>
            <a:fld id="{7DFA3FAA-DB4A-47EE-AF54-3DD939AE949B}" type="slidenum">
              <a:rPr lang="en-GB" smtClean="0"/>
              <a:t>‹#›</a:t>
            </a:fld>
            <a:endParaRPr lang="en-GB" dirty="0"/>
          </a:p>
        </p:txBody>
      </p:sp>
    </p:spTree>
    <p:extLst>
      <p:ext uri="{BB962C8B-B14F-4D97-AF65-F5344CB8AC3E}">
        <p14:creationId xmlns:p14="http://schemas.microsoft.com/office/powerpoint/2010/main" val="34868850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206AC1-21B6-41E1-A7A3-D46E00C7996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57A423C-2CB7-4695-A6C2-C08D8CBEFECB}"/>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006FF9-2CD8-48B6-8F8B-C12AD7C729E9}"/>
              </a:ext>
            </a:extLst>
          </p:cNvPr>
          <p:cNvSpPr>
            <a:spLocks noGrp="1"/>
          </p:cNvSpPr>
          <p:nvPr>
            <p:ph type="dt" sz="half" idx="10"/>
          </p:nvPr>
        </p:nvSpPr>
        <p:spPr/>
        <p:txBody>
          <a:bodyPr/>
          <a:lstStyle/>
          <a:p>
            <a:fld id="{0560B6EA-C7FE-468C-9529-A5A61D907647}" type="datetimeFigureOut">
              <a:rPr lang="en-GB" smtClean="0"/>
              <a:t>18/02/2020</a:t>
            </a:fld>
            <a:endParaRPr lang="en-GB" dirty="0"/>
          </a:p>
        </p:txBody>
      </p:sp>
      <p:sp>
        <p:nvSpPr>
          <p:cNvPr id="5" name="Footer Placeholder 4">
            <a:extLst>
              <a:ext uri="{FF2B5EF4-FFF2-40B4-BE49-F238E27FC236}">
                <a16:creationId xmlns:a16="http://schemas.microsoft.com/office/drawing/2014/main" id="{8F01CC06-BDB4-43D5-9F2B-0ABC272A823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94F5E52-9E73-4F30-9827-0DACD256A08D}"/>
              </a:ext>
            </a:extLst>
          </p:cNvPr>
          <p:cNvSpPr>
            <a:spLocks noGrp="1"/>
          </p:cNvSpPr>
          <p:nvPr>
            <p:ph type="sldNum" sz="quarter" idx="12"/>
          </p:nvPr>
        </p:nvSpPr>
        <p:spPr/>
        <p:txBody>
          <a:bodyPr/>
          <a:lstStyle/>
          <a:p>
            <a:fld id="{7DFA3FAA-DB4A-47EE-AF54-3DD939AE949B}" type="slidenum">
              <a:rPr lang="en-GB" smtClean="0"/>
              <a:t>‹#›</a:t>
            </a:fld>
            <a:endParaRPr lang="en-GB" dirty="0"/>
          </a:p>
        </p:txBody>
      </p:sp>
    </p:spTree>
    <p:extLst>
      <p:ext uri="{BB962C8B-B14F-4D97-AF65-F5344CB8AC3E}">
        <p14:creationId xmlns:p14="http://schemas.microsoft.com/office/powerpoint/2010/main" val="32975654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5A6BA-E8AE-4474-8C84-FC20B9D91A2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CD2B710-FA28-4203-8D35-7CB952F4269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EB0228C3-2AB8-402B-B6B6-59C27000A215}"/>
              </a:ext>
            </a:extLst>
          </p:cNvPr>
          <p:cNvSpPr>
            <a:spLocks noGrp="1"/>
          </p:cNvSpPr>
          <p:nvPr>
            <p:ph type="dt" sz="half" idx="10"/>
          </p:nvPr>
        </p:nvSpPr>
        <p:spPr/>
        <p:txBody>
          <a:bodyPr/>
          <a:lstStyle/>
          <a:p>
            <a:fld id="{0560B6EA-C7FE-468C-9529-A5A61D907647}" type="datetimeFigureOut">
              <a:rPr lang="en-GB" smtClean="0"/>
              <a:t>18/02/2020</a:t>
            </a:fld>
            <a:endParaRPr lang="en-GB" dirty="0"/>
          </a:p>
        </p:txBody>
      </p:sp>
      <p:sp>
        <p:nvSpPr>
          <p:cNvPr id="5" name="Footer Placeholder 4">
            <a:extLst>
              <a:ext uri="{FF2B5EF4-FFF2-40B4-BE49-F238E27FC236}">
                <a16:creationId xmlns:a16="http://schemas.microsoft.com/office/drawing/2014/main" id="{172B3CF3-68B7-475F-AE41-61F7BCBF1D2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FE88839-154A-4637-80B4-A8D26F83951E}"/>
              </a:ext>
            </a:extLst>
          </p:cNvPr>
          <p:cNvSpPr>
            <a:spLocks noGrp="1"/>
          </p:cNvSpPr>
          <p:nvPr>
            <p:ph type="sldNum" sz="quarter" idx="12"/>
          </p:nvPr>
        </p:nvSpPr>
        <p:spPr/>
        <p:txBody>
          <a:bodyPr/>
          <a:lstStyle/>
          <a:p>
            <a:fld id="{7DFA3FAA-DB4A-47EE-AF54-3DD939AE949B}" type="slidenum">
              <a:rPr lang="en-GB" smtClean="0"/>
              <a:t>‹#›</a:t>
            </a:fld>
            <a:endParaRPr lang="en-GB" dirty="0"/>
          </a:p>
        </p:txBody>
      </p:sp>
    </p:spTree>
    <p:extLst>
      <p:ext uri="{BB962C8B-B14F-4D97-AF65-F5344CB8AC3E}">
        <p14:creationId xmlns:p14="http://schemas.microsoft.com/office/powerpoint/2010/main" val="22327893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D4527-9B38-4C7D-98F7-E8C840CC3A7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421F239-79FF-41B8-A7D1-28F70258437F}"/>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149C8D2-0D9E-4465-810F-1626A50A1940}"/>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68FBC35-3CAB-427C-BBE1-C9F0C75D71C5}"/>
              </a:ext>
            </a:extLst>
          </p:cNvPr>
          <p:cNvSpPr>
            <a:spLocks noGrp="1"/>
          </p:cNvSpPr>
          <p:nvPr>
            <p:ph type="dt" sz="half" idx="10"/>
          </p:nvPr>
        </p:nvSpPr>
        <p:spPr/>
        <p:txBody>
          <a:bodyPr/>
          <a:lstStyle/>
          <a:p>
            <a:fld id="{0560B6EA-C7FE-468C-9529-A5A61D907647}" type="datetimeFigureOut">
              <a:rPr lang="en-GB" smtClean="0"/>
              <a:t>18/02/2020</a:t>
            </a:fld>
            <a:endParaRPr lang="en-GB" dirty="0"/>
          </a:p>
        </p:txBody>
      </p:sp>
      <p:sp>
        <p:nvSpPr>
          <p:cNvPr id="6" name="Footer Placeholder 5">
            <a:extLst>
              <a:ext uri="{FF2B5EF4-FFF2-40B4-BE49-F238E27FC236}">
                <a16:creationId xmlns:a16="http://schemas.microsoft.com/office/drawing/2014/main" id="{07C4C70E-4D76-4AD1-86F6-650505DF6660}"/>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7366CEDC-5553-41F0-87C6-4DB8614EE870}"/>
              </a:ext>
            </a:extLst>
          </p:cNvPr>
          <p:cNvSpPr>
            <a:spLocks noGrp="1"/>
          </p:cNvSpPr>
          <p:nvPr>
            <p:ph type="sldNum" sz="quarter" idx="12"/>
          </p:nvPr>
        </p:nvSpPr>
        <p:spPr/>
        <p:txBody>
          <a:bodyPr/>
          <a:lstStyle/>
          <a:p>
            <a:fld id="{7DFA3FAA-DB4A-47EE-AF54-3DD939AE949B}" type="slidenum">
              <a:rPr lang="en-GB" smtClean="0"/>
              <a:t>‹#›</a:t>
            </a:fld>
            <a:endParaRPr lang="en-GB" dirty="0"/>
          </a:p>
        </p:txBody>
      </p:sp>
    </p:spTree>
    <p:extLst>
      <p:ext uri="{BB962C8B-B14F-4D97-AF65-F5344CB8AC3E}">
        <p14:creationId xmlns:p14="http://schemas.microsoft.com/office/powerpoint/2010/main" val="28611619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02112-8FE8-49D7-983F-20DD74962D0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495F0C2-9233-4395-9693-7542241687C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A02C8845-7205-4436-ADE3-6FFE9A306BE2}"/>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BFEC1B6-246F-412E-8222-C4BD32B081E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D2BAC3EE-BCBA-46D2-85D5-139E79CF7A18}"/>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E228846-DF02-4778-9F07-824E0FEFED88}"/>
              </a:ext>
            </a:extLst>
          </p:cNvPr>
          <p:cNvSpPr>
            <a:spLocks noGrp="1"/>
          </p:cNvSpPr>
          <p:nvPr>
            <p:ph type="dt" sz="half" idx="10"/>
          </p:nvPr>
        </p:nvSpPr>
        <p:spPr/>
        <p:txBody>
          <a:bodyPr/>
          <a:lstStyle/>
          <a:p>
            <a:fld id="{0560B6EA-C7FE-468C-9529-A5A61D907647}" type="datetimeFigureOut">
              <a:rPr lang="en-GB" smtClean="0"/>
              <a:t>18/02/2020</a:t>
            </a:fld>
            <a:endParaRPr lang="en-GB" dirty="0"/>
          </a:p>
        </p:txBody>
      </p:sp>
      <p:sp>
        <p:nvSpPr>
          <p:cNvPr id="8" name="Footer Placeholder 7">
            <a:extLst>
              <a:ext uri="{FF2B5EF4-FFF2-40B4-BE49-F238E27FC236}">
                <a16:creationId xmlns:a16="http://schemas.microsoft.com/office/drawing/2014/main" id="{D5F03010-2027-452D-9136-D73355520430}"/>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5DC28846-683D-4948-BB9A-88F599249966}"/>
              </a:ext>
            </a:extLst>
          </p:cNvPr>
          <p:cNvSpPr>
            <a:spLocks noGrp="1"/>
          </p:cNvSpPr>
          <p:nvPr>
            <p:ph type="sldNum" sz="quarter" idx="12"/>
          </p:nvPr>
        </p:nvSpPr>
        <p:spPr/>
        <p:txBody>
          <a:bodyPr/>
          <a:lstStyle/>
          <a:p>
            <a:fld id="{7DFA3FAA-DB4A-47EE-AF54-3DD939AE949B}" type="slidenum">
              <a:rPr lang="en-GB" smtClean="0"/>
              <a:t>‹#›</a:t>
            </a:fld>
            <a:endParaRPr lang="en-GB" dirty="0"/>
          </a:p>
        </p:txBody>
      </p:sp>
    </p:spTree>
    <p:extLst>
      <p:ext uri="{BB962C8B-B14F-4D97-AF65-F5344CB8AC3E}">
        <p14:creationId xmlns:p14="http://schemas.microsoft.com/office/powerpoint/2010/main" val="36381241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8140E-C8D0-48B1-A2FD-B30EC173B68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0E38153-F3BB-4A11-921C-AD2E271195E9}"/>
              </a:ext>
            </a:extLst>
          </p:cNvPr>
          <p:cNvSpPr>
            <a:spLocks noGrp="1"/>
          </p:cNvSpPr>
          <p:nvPr>
            <p:ph type="dt" sz="half" idx="10"/>
          </p:nvPr>
        </p:nvSpPr>
        <p:spPr/>
        <p:txBody>
          <a:bodyPr/>
          <a:lstStyle/>
          <a:p>
            <a:fld id="{0560B6EA-C7FE-468C-9529-A5A61D907647}" type="datetimeFigureOut">
              <a:rPr lang="en-GB" smtClean="0"/>
              <a:t>18/02/2020</a:t>
            </a:fld>
            <a:endParaRPr lang="en-GB" dirty="0"/>
          </a:p>
        </p:txBody>
      </p:sp>
      <p:sp>
        <p:nvSpPr>
          <p:cNvPr id="4" name="Footer Placeholder 3">
            <a:extLst>
              <a:ext uri="{FF2B5EF4-FFF2-40B4-BE49-F238E27FC236}">
                <a16:creationId xmlns:a16="http://schemas.microsoft.com/office/drawing/2014/main" id="{23730DC5-B3A0-429B-A27B-64830205F977}"/>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9DC28679-B5D1-4436-B56D-4020848E68D0}"/>
              </a:ext>
            </a:extLst>
          </p:cNvPr>
          <p:cNvSpPr>
            <a:spLocks noGrp="1"/>
          </p:cNvSpPr>
          <p:nvPr>
            <p:ph type="sldNum" sz="quarter" idx="12"/>
          </p:nvPr>
        </p:nvSpPr>
        <p:spPr/>
        <p:txBody>
          <a:bodyPr/>
          <a:lstStyle/>
          <a:p>
            <a:fld id="{7DFA3FAA-DB4A-47EE-AF54-3DD939AE949B}" type="slidenum">
              <a:rPr lang="en-GB" smtClean="0"/>
              <a:t>‹#›</a:t>
            </a:fld>
            <a:endParaRPr lang="en-GB" dirty="0"/>
          </a:p>
        </p:txBody>
      </p:sp>
    </p:spTree>
    <p:extLst>
      <p:ext uri="{BB962C8B-B14F-4D97-AF65-F5344CB8AC3E}">
        <p14:creationId xmlns:p14="http://schemas.microsoft.com/office/powerpoint/2010/main" val="30496622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B9331DC-C8DF-4BF7-8352-04E111583872}"/>
              </a:ext>
            </a:extLst>
          </p:cNvPr>
          <p:cNvSpPr>
            <a:spLocks noGrp="1"/>
          </p:cNvSpPr>
          <p:nvPr>
            <p:ph type="dt" sz="half" idx="10"/>
          </p:nvPr>
        </p:nvSpPr>
        <p:spPr/>
        <p:txBody>
          <a:bodyPr/>
          <a:lstStyle/>
          <a:p>
            <a:fld id="{0560B6EA-C7FE-468C-9529-A5A61D907647}" type="datetimeFigureOut">
              <a:rPr lang="en-GB" smtClean="0"/>
              <a:t>18/02/2020</a:t>
            </a:fld>
            <a:endParaRPr lang="en-GB" dirty="0"/>
          </a:p>
        </p:txBody>
      </p:sp>
      <p:sp>
        <p:nvSpPr>
          <p:cNvPr id="3" name="Footer Placeholder 2">
            <a:extLst>
              <a:ext uri="{FF2B5EF4-FFF2-40B4-BE49-F238E27FC236}">
                <a16:creationId xmlns:a16="http://schemas.microsoft.com/office/drawing/2014/main" id="{8466E763-E21A-4C15-8731-6F1B4F47C32B}"/>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E0022DBF-BAEA-4F82-9076-E775BDD2937D}"/>
              </a:ext>
            </a:extLst>
          </p:cNvPr>
          <p:cNvSpPr>
            <a:spLocks noGrp="1"/>
          </p:cNvSpPr>
          <p:nvPr>
            <p:ph type="sldNum" sz="quarter" idx="12"/>
          </p:nvPr>
        </p:nvSpPr>
        <p:spPr/>
        <p:txBody>
          <a:bodyPr/>
          <a:lstStyle/>
          <a:p>
            <a:fld id="{7DFA3FAA-DB4A-47EE-AF54-3DD939AE949B}" type="slidenum">
              <a:rPr lang="en-GB" smtClean="0"/>
              <a:t>‹#›</a:t>
            </a:fld>
            <a:endParaRPr lang="en-GB" dirty="0"/>
          </a:p>
        </p:txBody>
      </p:sp>
    </p:spTree>
    <p:extLst>
      <p:ext uri="{BB962C8B-B14F-4D97-AF65-F5344CB8AC3E}">
        <p14:creationId xmlns:p14="http://schemas.microsoft.com/office/powerpoint/2010/main" val="4680429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F964A-CE20-4DC8-B96B-8401BCBE19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D9D0199-BEEC-42B0-AE74-CE0FCEA3207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6D9E515-02DA-4D64-AB62-3DE755A5E4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248C82B-E74D-4AD5-B407-A7F83AE04DBF}"/>
              </a:ext>
            </a:extLst>
          </p:cNvPr>
          <p:cNvSpPr>
            <a:spLocks noGrp="1"/>
          </p:cNvSpPr>
          <p:nvPr>
            <p:ph type="dt" sz="half" idx="10"/>
          </p:nvPr>
        </p:nvSpPr>
        <p:spPr/>
        <p:txBody>
          <a:bodyPr/>
          <a:lstStyle/>
          <a:p>
            <a:fld id="{0560B6EA-C7FE-468C-9529-A5A61D907647}" type="datetimeFigureOut">
              <a:rPr lang="en-GB" smtClean="0"/>
              <a:t>18/02/2020</a:t>
            </a:fld>
            <a:endParaRPr lang="en-GB" dirty="0"/>
          </a:p>
        </p:txBody>
      </p:sp>
      <p:sp>
        <p:nvSpPr>
          <p:cNvPr id="6" name="Footer Placeholder 5">
            <a:extLst>
              <a:ext uri="{FF2B5EF4-FFF2-40B4-BE49-F238E27FC236}">
                <a16:creationId xmlns:a16="http://schemas.microsoft.com/office/drawing/2014/main" id="{7EBBAFA8-09BF-47D1-9FC9-FAFFB96BB78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51C0E2BE-9EF4-4777-8B34-DF88C360FD49}"/>
              </a:ext>
            </a:extLst>
          </p:cNvPr>
          <p:cNvSpPr>
            <a:spLocks noGrp="1"/>
          </p:cNvSpPr>
          <p:nvPr>
            <p:ph type="sldNum" sz="quarter" idx="12"/>
          </p:nvPr>
        </p:nvSpPr>
        <p:spPr/>
        <p:txBody>
          <a:bodyPr/>
          <a:lstStyle/>
          <a:p>
            <a:fld id="{7DFA3FAA-DB4A-47EE-AF54-3DD939AE949B}" type="slidenum">
              <a:rPr lang="en-GB" smtClean="0"/>
              <a:t>‹#›</a:t>
            </a:fld>
            <a:endParaRPr lang="en-GB" dirty="0"/>
          </a:p>
        </p:txBody>
      </p:sp>
    </p:spTree>
    <p:extLst>
      <p:ext uri="{BB962C8B-B14F-4D97-AF65-F5344CB8AC3E}">
        <p14:creationId xmlns:p14="http://schemas.microsoft.com/office/powerpoint/2010/main" val="538884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D9198-B8AF-4254-AAE5-12E025A8BAA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C7EF24C-12C3-4D4B-882A-5A6A7486444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60CA8343-A64B-4F5F-874E-3E2318B0928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3A9F98B-5EA2-4DD1-B390-3A6027F386D5}"/>
              </a:ext>
            </a:extLst>
          </p:cNvPr>
          <p:cNvSpPr>
            <a:spLocks noGrp="1"/>
          </p:cNvSpPr>
          <p:nvPr>
            <p:ph type="dt" sz="half" idx="10"/>
          </p:nvPr>
        </p:nvSpPr>
        <p:spPr/>
        <p:txBody>
          <a:bodyPr/>
          <a:lstStyle/>
          <a:p>
            <a:fld id="{0560B6EA-C7FE-468C-9529-A5A61D907647}" type="datetimeFigureOut">
              <a:rPr lang="en-GB" smtClean="0"/>
              <a:t>18/02/2020</a:t>
            </a:fld>
            <a:endParaRPr lang="en-GB" dirty="0"/>
          </a:p>
        </p:txBody>
      </p:sp>
      <p:sp>
        <p:nvSpPr>
          <p:cNvPr id="6" name="Footer Placeholder 5">
            <a:extLst>
              <a:ext uri="{FF2B5EF4-FFF2-40B4-BE49-F238E27FC236}">
                <a16:creationId xmlns:a16="http://schemas.microsoft.com/office/drawing/2014/main" id="{795F0A61-DD10-454E-A77A-E5ECFC09692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B917135B-6387-4170-BDE7-2CFED8318EE8}"/>
              </a:ext>
            </a:extLst>
          </p:cNvPr>
          <p:cNvSpPr>
            <a:spLocks noGrp="1"/>
          </p:cNvSpPr>
          <p:nvPr>
            <p:ph type="sldNum" sz="quarter" idx="12"/>
          </p:nvPr>
        </p:nvSpPr>
        <p:spPr/>
        <p:txBody>
          <a:bodyPr/>
          <a:lstStyle/>
          <a:p>
            <a:fld id="{7DFA3FAA-DB4A-47EE-AF54-3DD939AE949B}" type="slidenum">
              <a:rPr lang="en-GB" smtClean="0"/>
              <a:t>‹#›</a:t>
            </a:fld>
            <a:endParaRPr lang="en-GB" dirty="0"/>
          </a:p>
        </p:txBody>
      </p:sp>
    </p:spTree>
    <p:extLst>
      <p:ext uri="{BB962C8B-B14F-4D97-AF65-F5344CB8AC3E}">
        <p14:creationId xmlns:p14="http://schemas.microsoft.com/office/powerpoint/2010/main" val="17899857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8F47A-14AA-4BF1-9DAC-399D7D240AD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C8B91A7-5141-4968-9372-F5DC998E92F0}"/>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188B46-6948-48F1-B900-DEDB75431985}"/>
              </a:ext>
            </a:extLst>
          </p:cNvPr>
          <p:cNvSpPr>
            <a:spLocks noGrp="1"/>
          </p:cNvSpPr>
          <p:nvPr>
            <p:ph type="dt" sz="half" idx="10"/>
          </p:nvPr>
        </p:nvSpPr>
        <p:spPr/>
        <p:txBody>
          <a:bodyPr/>
          <a:lstStyle/>
          <a:p>
            <a:fld id="{0560B6EA-C7FE-468C-9529-A5A61D907647}" type="datetimeFigureOut">
              <a:rPr lang="en-GB" smtClean="0"/>
              <a:t>18/02/2020</a:t>
            </a:fld>
            <a:endParaRPr lang="en-GB" dirty="0"/>
          </a:p>
        </p:txBody>
      </p:sp>
      <p:sp>
        <p:nvSpPr>
          <p:cNvPr id="5" name="Footer Placeholder 4">
            <a:extLst>
              <a:ext uri="{FF2B5EF4-FFF2-40B4-BE49-F238E27FC236}">
                <a16:creationId xmlns:a16="http://schemas.microsoft.com/office/drawing/2014/main" id="{970F1988-ECD2-4AD5-829F-82CFEAB4105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6C93092-3349-454B-A953-CE87D7A70A47}"/>
              </a:ext>
            </a:extLst>
          </p:cNvPr>
          <p:cNvSpPr>
            <a:spLocks noGrp="1"/>
          </p:cNvSpPr>
          <p:nvPr>
            <p:ph type="sldNum" sz="quarter" idx="12"/>
          </p:nvPr>
        </p:nvSpPr>
        <p:spPr/>
        <p:txBody>
          <a:bodyPr/>
          <a:lstStyle/>
          <a:p>
            <a:fld id="{7DFA3FAA-DB4A-47EE-AF54-3DD939AE949B}" type="slidenum">
              <a:rPr lang="en-GB" smtClean="0"/>
              <a:t>‹#›</a:t>
            </a:fld>
            <a:endParaRPr lang="en-GB" dirty="0"/>
          </a:p>
        </p:txBody>
      </p:sp>
    </p:spTree>
    <p:extLst>
      <p:ext uri="{BB962C8B-B14F-4D97-AF65-F5344CB8AC3E}">
        <p14:creationId xmlns:p14="http://schemas.microsoft.com/office/powerpoint/2010/main" val="5512481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041F6F5-9366-433A-8A12-341C1B5C67C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158812-3177-4E93-A122-EEC88F141099}"/>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76D497-BD14-4FF0-90DA-829E2CD0EFBC}"/>
              </a:ext>
            </a:extLst>
          </p:cNvPr>
          <p:cNvSpPr>
            <a:spLocks noGrp="1"/>
          </p:cNvSpPr>
          <p:nvPr>
            <p:ph type="dt" sz="half" idx="10"/>
          </p:nvPr>
        </p:nvSpPr>
        <p:spPr/>
        <p:txBody>
          <a:bodyPr/>
          <a:lstStyle/>
          <a:p>
            <a:fld id="{0560B6EA-C7FE-468C-9529-A5A61D907647}" type="datetimeFigureOut">
              <a:rPr lang="en-GB" smtClean="0"/>
              <a:t>18/02/2020</a:t>
            </a:fld>
            <a:endParaRPr lang="en-GB" dirty="0"/>
          </a:p>
        </p:txBody>
      </p:sp>
      <p:sp>
        <p:nvSpPr>
          <p:cNvPr id="5" name="Footer Placeholder 4">
            <a:extLst>
              <a:ext uri="{FF2B5EF4-FFF2-40B4-BE49-F238E27FC236}">
                <a16:creationId xmlns:a16="http://schemas.microsoft.com/office/drawing/2014/main" id="{89DA9577-BC25-4E96-9D5C-8021D58BE13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8E7CBEA-A9B0-4746-B630-99060917F24C}"/>
              </a:ext>
            </a:extLst>
          </p:cNvPr>
          <p:cNvSpPr>
            <a:spLocks noGrp="1"/>
          </p:cNvSpPr>
          <p:nvPr>
            <p:ph type="sldNum" sz="quarter" idx="12"/>
          </p:nvPr>
        </p:nvSpPr>
        <p:spPr/>
        <p:txBody>
          <a:bodyPr/>
          <a:lstStyle/>
          <a:p>
            <a:fld id="{7DFA3FAA-DB4A-47EE-AF54-3DD939AE949B}" type="slidenum">
              <a:rPr lang="en-GB" smtClean="0"/>
              <a:t>‹#›</a:t>
            </a:fld>
            <a:endParaRPr lang="en-GB" dirty="0"/>
          </a:p>
        </p:txBody>
      </p:sp>
    </p:spTree>
    <p:extLst>
      <p:ext uri="{BB962C8B-B14F-4D97-AF65-F5344CB8AC3E}">
        <p14:creationId xmlns:p14="http://schemas.microsoft.com/office/powerpoint/2010/main" val="14650163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FBD2DED-6AD0-4A1C-9E42-53A6BB57F61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24CE49F-01A3-45B7-B29F-0D01B816999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FE2016-ED52-433D-BD01-D304CAB0AF1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560B6EA-C7FE-468C-9529-A5A61D907647}" type="datetimeFigureOut">
              <a:rPr lang="en-GB" smtClean="0"/>
              <a:t>18/02/2020</a:t>
            </a:fld>
            <a:endParaRPr lang="en-GB" dirty="0"/>
          </a:p>
        </p:txBody>
      </p:sp>
      <p:sp>
        <p:nvSpPr>
          <p:cNvPr id="5" name="Footer Placeholder 4">
            <a:extLst>
              <a:ext uri="{FF2B5EF4-FFF2-40B4-BE49-F238E27FC236}">
                <a16:creationId xmlns:a16="http://schemas.microsoft.com/office/drawing/2014/main" id="{06679F3D-3F64-42D4-B1A1-8077B86C825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79AE115B-6CB8-45C5-B578-99C72A1AAB6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DFA3FAA-DB4A-47EE-AF54-3DD939AE949B}" type="slidenum">
              <a:rPr lang="en-GB" smtClean="0"/>
              <a:t>‹#›</a:t>
            </a:fld>
            <a:endParaRPr lang="en-GB" dirty="0"/>
          </a:p>
        </p:txBody>
      </p:sp>
    </p:spTree>
    <p:extLst>
      <p:ext uri="{BB962C8B-B14F-4D97-AF65-F5344CB8AC3E}">
        <p14:creationId xmlns:p14="http://schemas.microsoft.com/office/powerpoint/2010/main" val="22596632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2.png"/><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A3899C7-C34A-4766-A71B-742E3F54B246}"/>
              </a:ext>
            </a:extLst>
          </p:cNvPr>
          <p:cNvSpPr/>
          <p:nvPr/>
        </p:nvSpPr>
        <p:spPr>
          <a:xfrm>
            <a:off x="0" y="0"/>
            <a:ext cx="12192000" cy="6858000"/>
          </a:xfrm>
          <a:prstGeom prst="rect">
            <a:avLst/>
          </a:prstGeom>
          <a:blipFill dpi="0" rotWithShape="1">
            <a:blip r:embed="rId3">
              <a:alphaModFix amt="96000"/>
              <a:extLst>
                <a:ext uri="{BEBA8EAE-BF5A-486C-A8C5-ECC9F3942E4B}">
                  <a14:imgProps xmlns:a14="http://schemas.microsoft.com/office/drawing/2010/main">
                    <a14:imgLayer r:embed="rId4">
                      <a14:imgEffect>
                        <a14:sharpenSoften amount="23000"/>
                      </a14:imgEffect>
                      <a14:imgEffect>
                        <a14:brightnessContrast bright="-15000" contrast="34000"/>
                      </a14:imgEffect>
                    </a14:imgLayer>
                  </a14:imgProps>
                </a:ext>
                <a:ext uri="{28A0092B-C50C-407E-A947-70E740481C1C}">
                  <a14:useLocalDpi xmlns:a14="http://schemas.microsoft.com/office/drawing/2010/main" val="0"/>
                </a:ext>
              </a:extLst>
            </a:blip>
            <a:srcRect/>
            <a:stretch>
              <a:fillRect/>
            </a:stretch>
          </a:blipFill>
          <a:effectLst>
            <a:glow>
              <a:schemeClr val="accent1"/>
            </a:glow>
            <a:outerShdw blurRad="50800" dist="50800" dir="5400000" algn="ctr" rotWithShape="0">
              <a:srgbClr val="000000"/>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endParaRPr lang="en-GB" dirty="0">
              <a:latin typeface="Adobe Song Std L" panose="02020300000000000000" pitchFamily="18" charset="-128"/>
              <a:ea typeface="Adobe Song Std L" panose="02020300000000000000" pitchFamily="18" charset="-128"/>
            </a:endParaRPr>
          </a:p>
        </p:txBody>
      </p:sp>
      <p:sp>
        <p:nvSpPr>
          <p:cNvPr id="2" name="TextBox 1">
            <a:extLst>
              <a:ext uri="{FF2B5EF4-FFF2-40B4-BE49-F238E27FC236}">
                <a16:creationId xmlns:a16="http://schemas.microsoft.com/office/drawing/2014/main" id="{16ED2EA1-6DBB-45E6-A67D-78544154C359}"/>
              </a:ext>
            </a:extLst>
          </p:cNvPr>
          <p:cNvSpPr txBox="1"/>
          <p:nvPr/>
        </p:nvSpPr>
        <p:spPr>
          <a:xfrm>
            <a:off x="2519082" y="2351782"/>
            <a:ext cx="7153835" cy="1446550"/>
          </a:xfrm>
          <a:prstGeom prst="rect">
            <a:avLst/>
          </a:prstGeom>
          <a:noFill/>
        </p:spPr>
        <p:txBody>
          <a:bodyPr wrap="square" rtlCol="0">
            <a:spAutoFit/>
          </a:bodyPr>
          <a:lstStyle/>
          <a:p>
            <a:pPr algn="ctr"/>
            <a:r>
              <a:rPr lang="en-GB" sz="4400" b="1" u="sng" dirty="0">
                <a:solidFill>
                  <a:schemeClr val="bg1"/>
                </a:solidFill>
                <a:effectLst>
                  <a:outerShdw blurRad="38100" dist="38100" dir="2700000" algn="tl">
                    <a:srgbClr val="000000">
                      <a:alpha val="43137"/>
                    </a:srgbClr>
                  </a:outerShdw>
                </a:effectLst>
                <a:latin typeface="Adobe Song Std L" panose="02020300000000000000" pitchFamily="18" charset="-128"/>
                <a:ea typeface="Adobe Song Std L" panose="02020300000000000000" pitchFamily="18" charset="-128"/>
              </a:rPr>
              <a:t>Assessment &amp; Evaluation Presentation  </a:t>
            </a:r>
          </a:p>
        </p:txBody>
      </p:sp>
      <p:sp>
        <p:nvSpPr>
          <p:cNvPr id="5" name="TextBox 4">
            <a:extLst>
              <a:ext uri="{FF2B5EF4-FFF2-40B4-BE49-F238E27FC236}">
                <a16:creationId xmlns:a16="http://schemas.microsoft.com/office/drawing/2014/main" id="{B61B8D30-7E68-485D-A0FE-6752AD92E71D}"/>
              </a:ext>
            </a:extLst>
          </p:cNvPr>
          <p:cNvSpPr txBox="1"/>
          <p:nvPr/>
        </p:nvSpPr>
        <p:spPr>
          <a:xfrm>
            <a:off x="5038165" y="6150114"/>
            <a:ext cx="7153835" cy="523220"/>
          </a:xfrm>
          <a:prstGeom prst="rect">
            <a:avLst/>
          </a:prstGeom>
          <a:noFill/>
        </p:spPr>
        <p:txBody>
          <a:bodyPr wrap="square" rtlCol="0">
            <a:spAutoFit/>
          </a:bodyPr>
          <a:lstStyle/>
          <a:p>
            <a:pPr algn="r"/>
            <a:r>
              <a:rPr lang="en-GB" sz="2800" b="1" u="sng" dirty="0">
                <a:solidFill>
                  <a:schemeClr val="bg1"/>
                </a:solidFill>
                <a:effectLst>
                  <a:outerShdw blurRad="38100" dist="38100" dir="2700000" algn="tl">
                    <a:srgbClr val="000000">
                      <a:alpha val="43137"/>
                    </a:srgbClr>
                  </a:outerShdw>
                </a:effectLst>
                <a:latin typeface="Adobe Song Std L" panose="02020300000000000000" pitchFamily="18" charset="-128"/>
                <a:ea typeface="Adobe Song Std L" panose="02020300000000000000" pitchFamily="18" charset="-128"/>
              </a:rPr>
              <a:t>Akbar Ali - 1704828</a:t>
            </a:r>
          </a:p>
        </p:txBody>
      </p:sp>
    </p:spTree>
    <p:extLst>
      <p:ext uri="{BB962C8B-B14F-4D97-AF65-F5344CB8AC3E}">
        <p14:creationId xmlns:p14="http://schemas.microsoft.com/office/powerpoint/2010/main" val="16317878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A3899C7-C34A-4766-A71B-742E3F54B246}"/>
              </a:ext>
            </a:extLst>
          </p:cNvPr>
          <p:cNvSpPr/>
          <p:nvPr/>
        </p:nvSpPr>
        <p:spPr>
          <a:xfrm>
            <a:off x="0" y="8965"/>
            <a:ext cx="12192000" cy="6858000"/>
          </a:xfrm>
          <a:prstGeom prst="rect">
            <a:avLst/>
          </a:prstGeom>
          <a:blipFill dpi="0" rotWithShape="1">
            <a:blip r:embed="rId3">
              <a:alphaModFix amt="96000"/>
              <a:extLst>
                <a:ext uri="{BEBA8EAE-BF5A-486C-A8C5-ECC9F3942E4B}">
                  <a14:imgProps xmlns:a14="http://schemas.microsoft.com/office/drawing/2010/main">
                    <a14:imgLayer r:embed="rId4">
                      <a14:imgEffect>
                        <a14:sharpenSoften amount="23000"/>
                      </a14:imgEffect>
                      <a14:imgEffect>
                        <a14:brightnessContrast bright="-15000" contrast="34000"/>
                      </a14:imgEffect>
                    </a14:imgLayer>
                  </a14:imgProps>
                </a:ext>
                <a:ext uri="{28A0092B-C50C-407E-A947-70E740481C1C}">
                  <a14:useLocalDpi xmlns:a14="http://schemas.microsoft.com/office/drawing/2010/main" val="0"/>
                </a:ext>
              </a:extLst>
            </a:blip>
            <a:srcRect/>
            <a:stretch>
              <a:fillRect/>
            </a:stretch>
          </a:blipFill>
          <a:effectLst>
            <a:glow>
              <a:schemeClr val="accent1"/>
            </a:glow>
            <a:outerShdw blurRad="50800" dist="50800" dir="5400000" algn="ctr" rotWithShape="0">
              <a:srgbClr val="000000"/>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endParaRPr lang="en-GB" dirty="0">
              <a:latin typeface="Adobe Song Std L" panose="02020300000000000000" pitchFamily="18" charset="-128"/>
              <a:ea typeface="Adobe Song Std L" panose="02020300000000000000" pitchFamily="18" charset="-128"/>
            </a:endParaRPr>
          </a:p>
        </p:txBody>
      </p:sp>
      <p:sp>
        <p:nvSpPr>
          <p:cNvPr id="2" name="TextBox 1">
            <a:extLst>
              <a:ext uri="{FF2B5EF4-FFF2-40B4-BE49-F238E27FC236}">
                <a16:creationId xmlns:a16="http://schemas.microsoft.com/office/drawing/2014/main" id="{7C5406E5-43D0-4BE0-8B71-155B0023FA8F}"/>
              </a:ext>
            </a:extLst>
          </p:cNvPr>
          <p:cNvSpPr txBox="1"/>
          <p:nvPr/>
        </p:nvSpPr>
        <p:spPr>
          <a:xfrm>
            <a:off x="-878541" y="358588"/>
            <a:ext cx="5880847" cy="523220"/>
          </a:xfrm>
          <a:prstGeom prst="rect">
            <a:avLst/>
          </a:prstGeom>
          <a:noFill/>
        </p:spPr>
        <p:txBody>
          <a:bodyPr wrap="square" rtlCol="0">
            <a:spAutoFit/>
          </a:bodyPr>
          <a:lstStyle/>
          <a:p>
            <a:pPr algn="ctr"/>
            <a:r>
              <a:rPr lang="en-GB" sz="2800" u="sng" dirty="0">
                <a:solidFill>
                  <a:schemeClr val="bg1"/>
                </a:solidFill>
                <a:latin typeface="Adobe Song Std L" panose="02020300000000000000" pitchFamily="18" charset="-128"/>
                <a:ea typeface="Adobe Song Std L" panose="02020300000000000000" pitchFamily="18" charset="-128"/>
              </a:rPr>
              <a:t>Current Structure </a:t>
            </a:r>
          </a:p>
        </p:txBody>
      </p:sp>
      <p:sp>
        <p:nvSpPr>
          <p:cNvPr id="5" name="TextBox 4">
            <a:extLst>
              <a:ext uri="{FF2B5EF4-FFF2-40B4-BE49-F238E27FC236}">
                <a16:creationId xmlns:a16="http://schemas.microsoft.com/office/drawing/2014/main" id="{A77F8BB4-8346-4F27-9702-BEB6C6D0B922}"/>
              </a:ext>
            </a:extLst>
          </p:cNvPr>
          <p:cNvSpPr txBox="1"/>
          <p:nvPr/>
        </p:nvSpPr>
        <p:spPr>
          <a:xfrm>
            <a:off x="537882" y="1093694"/>
            <a:ext cx="4446494" cy="3785652"/>
          </a:xfrm>
          <a:prstGeom prst="rect">
            <a:avLst/>
          </a:prstGeom>
          <a:noFill/>
        </p:spPr>
        <p:txBody>
          <a:bodyPr wrap="square" rtlCol="0">
            <a:spAutoFit/>
          </a:bodyPr>
          <a:lstStyle/>
          <a:p>
            <a:pPr marL="285750" indent="-285750">
              <a:buFont typeface="Wingdings" panose="05000000000000000000" pitchFamily="2" charset="2"/>
              <a:buChar char="u"/>
            </a:pPr>
            <a:r>
              <a:rPr lang="en-GB" sz="2400" dirty="0">
                <a:solidFill>
                  <a:schemeClr val="bg1"/>
                </a:solidFill>
                <a:latin typeface="Adobe Song Std L" panose="02020300000000000000" pitchFamily="18" charset="-128"/>
                <a:ea typeface="Adobe Song Std L" panose="02020300000000000000" pitchFamily="18" charset="-128"/>
                <a:sym typeface="Wingdings" panose="05000000000000000000" pitchFamily="2" charset="2"/>
              </a:rPr>
              <a:t> Summative Assessment </a:t>
            </a:r>
          </a:p>
          <a:p>
            <a:pPr marL="285750" indent="-285750">
              <a:buFont typeface="Wingdings" panose="05000000000000000000" pitchFamily="2" charset="2"/>
              <a:buChar char="u"/>
            </a:pPr>
            <a:endParaRPr lang="en-GB" sz="2400" dirty="0">
              <a:solidFill>
                <a:schemeClr val="bg1"/>
              </a:solidFill>
              <a:latin typeface="Adobe Song Std L" panose="02020300000000000000" pitchFamily="18" charset="-128"/>
              <a:ea typeface="Adobe Song Std L" panose="02020300000000000000" pitchFamily="18" charset="-128"/>
              <a:sym typeface="Wingdings" panose="05000000000000000000" pitchFamily="2" charset="2"/>
            </a:endParaRPr>
          </a:p>
          <a:p>
            <a:pPr marL="285750" indent="-285750">
              <a:buFont typeface="Wingdings" panose="05000000000000000000" pitchFamily="2" charset="2"/>
              <a:buChar char="u"/>
            </a:pPr>
            <a:endParaRPr lang="en-GB" sz="2400" dirty="0">
              <a:solidFill>
                <a:schemeClr val="bg1"/>
              </a:solidFill>
              <a:latin typeface="Adobe Song Std L" panose="02020300000000000000" pitchFamily="18" charset="-128"/>
              <a:ea typeface="Adobe Song Std L" panose="02020300000000000000" pitchFamily="18" charset="-128"/>
              <a:sym typeface="Wingdings" panose="05000000000000000000" pitchFamily="2" charset="2"/>
            </a:endParaRPr>
          </a:p>
          <a:p>
            <a:pPr marL="285750" indent="-285750">
              <a:buFont typeface="Wingdings" panose="05000000000000000000" pitchFamily="2" charset="2"/>
              <a:buChar char="u"/>
            </a:pPr>
            <a:r>
              <a:rPr lang="en-GB" sz="2400" dirty="0">
                <a:solidFill>
                  <a:schemeClr val="bg1"/>
                </a:solidFill>
                <a:latin typeface="Adobe Song Std L" panose="02020300000000000000" pitchFamily="18" charset="-128"/>
                <a:ea typeface="Adobe Song Std L" panose="02020300000000000000" pitchFamily="18" charset="-128"/>
                <a:sym typeface="Wingdings" panose="05000000000000000000" pitchFamily="2" charset="2"/>
              </a:rPr>
              <a:t> Accountability </a:t>
            </a:r>
          </a:p>
          <a:p>
            <a:pPr marL="285750" indent="-285750">
              <a:buFont typeface="Wingdings" panose="05000000000000000000" pitchFamily="2" charset="2"/>
              <a:buChar char="u"/>
            </a:pPr>
            <a:endParaRPr lang="en-GB" sz="2400" dirty="0">
              <a:solidFill>
                <a:schemeClr val="bg1"/>
              </a:solidFill>
              <a:latin typeface="Adobe Song Std L" panose="02020300000000000000" pitchFamily="18" charset="-128"/>
              <a:ea typeface="Adobe Song Std L" panose="02020300000000000000" pitchFamily="18" charset="-128"/>
              <a:sym typeface="Wingdings" panose="05000000000000000000" pitchFamily="2" charset="2"/>
            </a:endParaRPr>
          </a:p>
          <a:p>
            <a:pPr marL="285750" indent="-285750">
              <a:buFont typeface="Wingdings" panose="05000000000000000000" pitchFamily="2" charset="2"/>
              <a:buChar char="u"/>
            </a:pPr>
            <a:endParaRPr lang="en-GB" sz="2400" dirty="0">
              <a:solidFill>
                <a:schemeClr val="bg1"/>
              </a:solidFill>
              <a:latin typeface="Adobe Song Std L" panose="02020300000000000000" pitchFamily="18" charset="-128"/>
              <a:ea typeface="Adobe Song Std L" panose="02020300000000000000" pitchFamily="18" charset="-128"/>
              <a:sym typeface="Wingdings" panose="05000000000000000000" pitchFamily="2" charset="2"/>
            </a:endParaRPr>
          </a:p>
          <a:p>
            <a:pPr marL="285750" indent="-285750">
              <a:buFont typeface="Wingdings" panose="05000000000000000000" pitchFamily="2" charset="2"/>
              <a:buChar char="u"/>
            </a:pPr>
            <a:r>
              <a:rPr lang="en-GB" sz="2400" dirty="0">
                <a:solidFill>
                  <a:schemeClr val="bg1"/>
                </a:solidFill>
                <a:latin typeface="Adobe Song Std L" panose="02020300000000000000" pitchFamily="18" charset="-128"/>
                <a:ea typeface="Adobe Song Std L" panose="02020300000000000000" pitchFamily="18" charset="-128"/>
                <a:sym typeface="Wingdings" panose="05000000000000000000" pitchFamily="2" charset="2"/>
              </a:rPr>
              <a:t> Authoritative role of Teacher</a:t>
            </a:r>
          </a:p>
          <a:p>
            <a:pPr marL="285750" indent="-285750">
              <a:buFont typeface="Wingdings" panose="05000000000000000000" pitchFamily="2" charset="2"/>
              <a:buChar char="u"/>
            </a:pPr>
            <a:endParaRPr lang="en-GB" sz="2400" dirty="0">
              <a:solidFill>
                <a:schemeClr val="bg1"/>
              </a:solidFill>
              <a:latin typeface="Adobe Song Std L" panose="02020300000000000000" pitchFamily="18" charset="-128"/>
              <a:ea typeface="Adobe Song Std L" panose="02020300000000000000" pitchFamily="18" charset="-128"/>
              <a:sym typeface="Wingdings" panose="05000000000000000000" pitchFamily="2" charset="2"/>
            </a:endParaRPr>
          </a:p>
          <a:p>
            <a:pPr marL="285750" indent="-285750">
              <a:buFont typeface="Wingdings" panose="05000000000000000000" pitchFamily="2" charset="2"/>
              <a:buChar char="u"/>
            </a:pPr>
            <a:endParaRPr lang="en-GB" sz="2400" dirty="0">
              <a:solidFill>
                <a:schemeClr val="bg1"/>
              </a:solidFill>
              <a:latin typeface="Adobe Song Std L" panose="02020300000000000000" pitchFamily="18" charset="-128"/>
              <a:ea typeface="Adobe Song Std L" panose="02020300000000000000" pitchFamily="18" charset="-128"/>
              <a:sym typeface="Wingdings" panose="05000000000000000000" pitchFamily="2" charset="2"/>
            </a:endParaRPr>
          </a:p>
          <a:p>
            <a:pPr marL="285750" indent="-285750">
              <a:buFont typeface="Wingdings" panose="05000000000000000000" pitchFamily="2" charset="2"/>
              <a:buChar char="u"/>
            </a:pPr>
            <a:r>
              <a:rPr lang="en-GB" sz="2400" dirty="0">
                <a:solidFill>
                  <a:schemeClr val="bg1"/>
                </a:solidFill>
                <a:latin typeface="Adobe Song Std L" panose="02020300000000000000" pitchFamily="18" charset="-128"/>
                <a:ea typeface="Adobe Song Std L" panose="02020300000000000000" pitchFamily="18" charset="-128"/>
                <a:sym typeface="Wingdings" panose="05000000000000000000" pitchFamily="2" charset="2"/>
              </a:rPr>
              <a:t> Work graded </a:t>
            </a:r>
            <a:r>
              <a:rPr lang="en-GB" sz="2400" i="1" dirty="0">
                <a:solidFill>
                  <a:schemeClr val="bg1"/>
                </a:solidFill>
                <a:latin typeface="Adobe Song Std L" panose="02020300000000000000" pitchFamily="18" charset="-128"/>
                <a:ea typeface="Adobe Song Std L" panose="02020300000000000000" pitchFamily="18" charset="-128"/>
                <a:sym typeface="Wingdings" panose="05000000000000000000" pitchFamily="2" charset="2"/>
              </a:rPr>
              <a:t>externally</a:t>
            </a:r>
            <a:r>
              <a:rPr lang="en-GB" sz="2400" dirty="0">
                <a:solidFill>
                  <a:schemeClr val="bg1"/>
                </a:solidFill>
                <a:latin typeface="Adobe Song Std L" panose="02020300000000000000" pitchFamily="18" charset="-128"/>
                <a:ea typeface="Adobe Song Std L" panose="02020300000000000000" pitchFamily="18" charset="-128"/>
                <a:sym typeface="Wingdings" panose="05000000000000000000" pitchFamily="2" charset="2"/>
              </a:rPr>
              <a:t> </a:t>
            </a:r>
            <a:endParaRPr lang="en-GB" sz="2400" dirty="0">
              <a:solidFill>
                <a:schemeClr val="bg1"/>
              </a:solidFill>
              <a:latin typeface="Adobe Song Std L" panose="02020300000000000000" pitchFamily="18" charset="-128"/>
              <a:ea typeface="Adobe Song Std L" panose="02020300000000000000" pitchFamily="18" charset="-128"/>
            </a:endParaRPr>
          </a:p>
        </p:txBody>
      </p:sp>
      <p:sp>
        <p:nvSpPr>
          <p:cNvPr id="6" name="TextBox 5">
            <a:extLst>
              <a:ext uri="{FF2B5EF4-FFF2-40B4-BE49-F238E27FC236}">
                <a16:creationId xmlns:a16="http://schemas.microsoft.com/office/drawing/2014/main" id="{EFC8BB72-E270-4A9C-93AD-342B0F50976E}"/>
              </a:ext>
            </a:extLst>
          </p:cNvPr>
          <p:cNvSpPr txBox="1"/>
          <p:nvPr/>
        </p:nvSpPr>
        <p:spPr>
          <a:xfrm>
            <a:off x="7485529" y="1093694"/>
            <a:ext cx="4446494" cy="3785652"/>
          </a:xfrm>
          <a:prstGeom prst="rect">
            <a:avLst/>
          </a:prstGeom>
          <a:noFill/>
        </p:spPr>
        <p:txBody>
          <a:bodyPr wrap="square" rtlCol="0">
            <a:spAutoFit/>
          </a:bodyPr>
          <a:lstStyle/>
          <a:p>
            <a:pPr marL="285750" indent="-285750">
              <a:buFont typeface="Wingdings" panose="05000000000000000000" pitchFamily="2" charset="2"/>
              <a:buChar char="u"/>
            </a:pPr>
            <a:r>
              <a:rPr lang="en-GB" sz="2400" dirty="0">
                <a:solidFill>
                  <a:schemeClr val="bg1"/>
                </a:solidFill>
                <a:latin typeface="Adobe Song Std L" panose="02020300000000000000" pitchFamily="18" charset="-128"/>
                <a:ea typeface="Adobe Song Std L" panose="02020300000000000000" pitchFamily="18" charset="-128"/>
                <a:sym typeface="Wingdings" panose="05000000000000000000" pitchFamily="2" charset="2"/>
              </a:rPr>
              <a:t> Constructivist Approach </a:t>
            </a:r>
          </a:p>
          <a:p>
            <a:pPr marL="285750" indent="-285750">
              <a:buFont typeface="Wingdings" panose="05000000000000000000" pitchFamily="2" charset="2"/>
              <a:buChar char="u"/>
            </a:pPr>
            <a:endParaRPr lang="en-GB" sz="2400" dirty="0">
              <a:solidFill>
                <a:schemeClr val="bg1"/>
              </a:solidFill>
              <a:latin typeface="Adobe Song Std L" panose="02020300000000000000" pitchFamily="18" charset="-128"/>
              <a:ea typeface="Adobe Song Std L" panose="02020300000000000000" pitchFamily="18" charset="-128"/>
              <a:sym typeface="Wingdings" panose="05000000000000000000" pitchFamily="2" charset="2"/>
            </a:endParaRPr>
          </a:p>
          <a:p>
            <a:pPr marL="285750" indent="-285750">
              <a:buFont typeface="Wingdings" panose="05000000000000000000" pitchFamily="2" charset="2"/>
              <a:buChar char="u"/>
            </a:pPr>
            <a:endParaRPr lang="en-GB" sz="2400" dirty="0">
              <a:solidFill>
                <a:schemeClr val="bg1"/>
              </a:solidFill>
              <a:latin typeface="Adobe Song Std L" panose="02020300000000000000" pitchFamily="18" charset="-128"/>
              <a:ea typeface="Adobe Song Std L" panose="02020300000000000000" pitchFamily="18" charset="-128"/>
              <a:sym typeface="Wingdings" panose="05000000000000000000" pitchFamily="2" charset="2"/>
            </a:endParaRPr>
          </a:p>
          <a:p>
            <a:pPr marL="285750" indent="-285750">
              <a:buFont typeface="Wingdings" panose="05000000000000000000" pitchFamily="2" charset="2"/>
              <a:buChar char="u"/>
            </a:pPr>
            <a:r>
              <a:rPr lang="en-GB" sz="2400" dirty="0">
                <a:solidFill>
                  <a:schemeClr val="bg1"/>
                </a:solidFill>
                <a:latin typeface="Adobe Song Std L" panose="02020300000000000000" pitchFamily="18" charset="-128"/>
                <a:ea typeface="Adobe Song Std L" panose="02020300000000000000" pitchFamily="18" charset="-128"/>
                <a:sym typeface="Wingdings" panose="05000000000000000000" pitchFamily="2" charset="2"/>
              </a:rPr>
              <a:t> Feedback &amp; Improvement  </a:t>
            </a:r>
          </a:p>
          <a:p>
            <a:pPr marL="285750" indent="-285750">
              <a:buFont typeface="Wingdings" panose="05000000000000000000" pitchFamily="2" charset="2"/>
              <a:buChar char="u"/>
            </a:pPr>
            <a:endParaRPr lang="en-GB" sz="2400" dirty="0">
              <a:solidFill>
                <a:schemeClr val="bg1"/>
              </a:solidFill>
              <a:latin typeface="Adobe Song Std L" panose="02020300000000000000" pitchFamily="18" charset="-128"/>
              <a:ea typeface="Adobe Song Std L" panose="02020300000000000000" pitchFamily="18" charset="-128"/>
              <a:sym typeface="Wingdings" panose="05000000000000000000" pitchFamily="2" charset="2"/>
            </a:endParaRPr>
          </a:p>
          <a:p>
            <a:pPr marL="285750" indent="-285750">
              <a:buFont typeface="Wingdings" panose="05000000000000000000" pitchFamily="2" charset="2"/>
              <a:buChar char="u"/>
            </a:pPr>
            <a:endParaRPr lang="en-GB" sz="2400" dirty="0">
              <a:solidFill>
                <a:schemeClr val="bg1"/>
              </a:solidFill>
              <a:latin typeface="Adobe Song Std L" panose="02020300000000000000" pitchFamily="18" charset="-128"/>
              <a:ea typeface="Adobe Song Std L" panose="02020300000000000000" pitchFamily="18" charset="-128"/>
              <a:sym typeface="Wingdings" panose="05000000000000000000" pitchFamily="2" charset="2"/>
            </a:endParaRPr>
          </a:p>
          <a:p>
            <a:pPr marL="285750" indent="-285750">
              <a:buFont typeface="Wingdings" panose="05000000000000000000" pitchFamily="2" charset="2"/>
              <a:buChar char="u"/>
            </a:pPr>
            <a:r>
              <a:rPr lang="en-GB" sz="2400" dirty="0">
                <a:solidFill>
                  <a:schemeClr val="bg1"/>
                </a:solidFill>
                <a:latin typeface="Adobe Song Std L" panose="02020300000000000000" pitchFamily="18" charset="-128"/>
                <a:ea typeface="Adobe Song Std L" panose="02020300000000000000" pitchFamily="18" charset="-128"/>
                <a:sym typeface="Wingdings" panose="05000000000000000000" pitchFamily="2" charset="2"/>
              </a:rPr>
              <a:t> Teacher = Facilitator </a:t>
            </a:r>
          </a:p>
          <a:p>
            <a:pPr marL="285750" indent="-285750">
              <a:buFont typeface="Wingdings" panose="05000000000000000000" pitchFamily="2" charset="2"/>
              <a:buChar char="u"/>
            </a:pPr>
            <a:endParaRPr lang="en-GB" sz="2400" dirty="0">
              <a:solidFill>
                <a:schemeClr val="bg1"/>
              </a:solidFill>
              <a:latin typeface="Adobe Song Std L" panose="02020300000000000000" pitchFamily="18" charset="-128"/>
              <a:ea typeface="Adobe Song Std L" panose="02020300000000000000" pitchFamily="18" charset="-128"/>
              <a:sym typeface="Wingdings" panose="05000000000000000000" pitchFamily="2" charset="2"/>
            </a:endParaRPr>
          </a:p>
          <a:p>
            <a:pPr marL="285750" indent="-285750">
              <a:buFont typeface="Wingdings" panose="05000000000000000000" pitchFamily="2" charset="2"/>
              <a:buChar char="u"/>
            </a:pPr>
            <a:endParaRPr lang="en-GB" sz="2400" dirty="0">
              <a:solidFill>
                <a:schemeClr val="bg1"/>
              </a:solidFill>
              <a:latin typeface="Adobe Song Std L" panose="02020300000000000000" pitchFamily="18" charset="-128"/>
              <a:ea typeface="Adobe Song Std L" panose="02020300000000000000" pitchFamily="18" charset="-128"/>
              <a:sym typeface="Wingdings" panose="05000000000000000000" pitchFamily="2" charset="2"/>
            </a:endParaRPr>
          </a:p>
          <a:p>
            <a:pPr marL="285750" indent="-285750">
              <a:buFont typeface="Wingdings" panose="05000000000000000000" pitchFamily="2" charset="2"/>
              <a:buChar char="u"/>
            </a:pPr>
            <a:r>
              <a:rPr lang="en-GB" sz="2400" dirty="0">
                <a:solidFill>
                  <a:schemeClr val="bg1"/>
                </a:solidFill>
                <a:latin typeface="Adobe Song Std L" panose="02020300000000000000" pitchFamily="18" charset="-128"/>
                <a:ea typeface="Adobe Song Std L" panose="02020300000000000000" pitchFamily="18" charset="-128"/>
                <a:sym typeface="Wingdings" panose="05000000000000000000" pitchFamily="2" charset="2"/>
              </a:rPr>
              <a:t> Work graded by Teachers</a:t>
            </a:r>
            <a:endParaRPr lang="en-GB" sz="2400" dirty="0">
              <a:solidFill>
                <a:schemeClr val="bg1"/>
              </a:solidFill>
              <a:latin typeface="Adobe Song Std L" panose="02020300000000000000" pitchFamily="18" charset="-128"/>
              <a:ea typeface="Adobe Song Std L" panose="02020300000000000000" pitchFamily="18" charset="-128"/>
            </a:endParaRPr>
          </a:p>
        </p:txBody>
      </p:sp>
      <p:sp>
        <p:nvSpPr>
          <p:cNvPr id="7" name="TextBox 6">
            <a:extLst>
              <a:ext uri="{FF2B5EF4-FFF2-40B4-BE49-F238E27FC236}">
                <a16:creationId xmlns:a16="http://schemas.microsoft.com/office/drawing/2014/main" id="{BF2C8E46-19C7-47F5-A7D9-57EBEA7526DB}"/>
              </a:ext>
            </a:extLst>
          </p:cNvPr>
          <p:cNvSpPr txBox="1"/>
          <p:nvPr/>
        </p:nvSpPr>
        <p:spPr>
          <a:xfrm>
            <a:off x="6311153" y="405662"/>
            <a:ext cx="5880847" cy="523220"/>
          </a:xfrm>
          <a:prstGeom prst="rect">
            <a:avLst/>
          </a:prstGeom>
          <a:noFill/>
        </p:spPr>
        <p:txBody>
          <a:bodyPr wrap="square" rtlCol="0">
            <a:spAutoFit/>
          </a:bodyPr>
          <a:lstStyle/>
          <a:p>
            <a:pPr algn="ctr"/>
            <a:r>
              <a:rPr lang="en-GB" sz="2800" u="sng" dirty="0">
                <a:solidFill>
                  <a:schemeClr val="bg1"/>
                </a:solidFill>
                <a:latin typeface="Adobe Song Std L" panose="02020300000000000000" pitchFamily="18" charset="-128"/>
                <a:ea typeface="Adobe Song Std L" panose="02020300000000000000" pitchFamily="18" charset="-128"/>
              </a:rPr>
              <a:t>Assessment For Learning </a:t>
            </a:r>
          </a:p>
        </p:txBody>
      </p:sp>
      <p:sp>
        <p:nvSpPr>
          <p:cNvPr id="8" name="TextBox 7">
            <a:extLst>
              <a:ext uri="{FF2B5EF4-FFF2-40B4-BE49-F238E27FC236}">
                <a16:creationId xmlns:a16="http://schemas.microsoft.com/office/drawing/2014/main" id="{8519CEEC-3DC5-469A-AB00-E361E93F44D0}"/>
              </a:ext>
            </a:extLst>
          </p:cNvPr>
          <p:cNvSpPr txBox="1"/>
          <p:nvPr/>
        </p:nvSpPr>
        <p:spPr>
          <a:xfrm>
            <a:off x="2581835" y="2647966"/>
            <a:ext cx="6167718" cy="738664"/>
          </a:xfrm>
          <a:prstGeom prst="rect">
            <a:avLst/>
          </a:prstGeom>
          <a:noFill/>
        </p:spPr>
        <p:txBody>
          <a:bodyPr wrap="square" rtlCol="0">
            <a:spAutoFit/>
          </a:bodyPr>
          <a:lstStyle/>
          <a:p>
            <a:pPr algn="ctr"/>
            <a:r>
              <a:rPr lang="en-GB" sz="2400" b="1" u="sng" dirty="0">
                <a:solidFill>
                  <a:schemeClr val="bg1"/>
                </a:solidFill>
                <a:effectLst>
                  <a:outerShdw blurRad="38100" dist="38100" dir="2700000" algn="tl">
                    <a:srgbClr val="000000">
                      <a:alpha val="43137"/>
                    </a:srgbClr>
                  </a:outerShdw>
                </a:effectLst>
                <a:latin typeface="Adobe Song Std L" panose="02020300000000000000" pitchFamily="18" charset="-128"/>
                <a:ea typeface="Adobe Song Std L" panose="02020300000000000000" pitchFamily="18" charset="-128"/>
              </a:rPr>
              <a:t>Accountability Vs Improvement </a:t>
            </a:r>
          </a:p>
          <a:p>
            <a:endParaRPr lang="en-GB" dirty="0">
              <a:latin typeface="Adobe Song Std L" panose="02020300000000000000" pitchFamily="18" charset="-128"/>
              <a:ea typeface="Adobe Song Std L" panose="02020300000000000000" pitchFamily="18" charset="-128"/>
            </a:endParaRPr>
          </a:p>
        </p:txBody>
      </p:sp>
      <p:sp>
        <p:nvSpPr>
          <p:cNvPr id="9" name="TextBox 8">
            <a:extLst>
              <a:ext uri="{FF2B5EF4-FFF2-40B4-BE49-F238E27FC236}">
                <a16:creationId xmlns:a16="http://schemas.microsoft.com/office/drawing/2014/main" id="{06E989EA-C35A-46B9-99DD-6E193D62AEC0}"/>
              </a:ext>
            </a:extLst>
          </p:cNvPr>
          <p:cNvSpPr txBox="1"/>
          <p:nvPr/>
        </p:nvSpPr>
        <p:spPr>
          <a:xfrm>
            <a:off x="2133600" y="5587913"/>
            <a:ext cx="7351059" cy="1292662"/>
          </a:xfrm>
          <a:prstGeom prst="rect">
            <a:avLst/>
          </a:prstGeom>
          <a:noFill/>
        </p:spPr>
        <p:txBody>
          <a:bodyPr wrap="square" rtlCol="0">
            <a:spAutoFit/>
          </a:bodyPr>
          <a:lstStyle/>
          <a:p>
            <a:pPr algn="ctr"/>
            <a:r>
              <a:rPr lang="en-GB" sz="2000" b="1" i="1" dirty="0">
                <a:solidFill>
                  <a:schemeClr val="bg1"/>
                </a:solidFill>
                <a:latin typeface="Adobe Song Std L" panose="02020300000000000000" pitchFamily="18" charset="-128"/>
                <a:ea typeface="Adobe Song Std L" panose="02020300000000000000" pitchFamily="18" charset="-128"/>
              </a:rPr>
              <a:t>If we are finally to connect assessment to school improvement in meaningful ways, we must come to see assessment through new eyes’(</a:t>
            </a:r>
            <a:r>
              <a:rPr lang="en-GB" sz="2000" b="1" i="1" dirty="0" err="1">
                <a:solidFill>
                  <a:schemeClr val="bg1"/>
                </a:solidFill>
                <a:latin typeface="Adobe Song Std L" panose="02020300000000000000" pitchFamily="18" charset="-128"/>
                <a:ea typeface="Adobe Song Std L" panose="02020300000000000000" pitchFamily="18" charset="-128"/>
              </a:rPr>
              <a:t>Stiggins</a:t>
            </a:r>
            <a:r>
              <a:rPr lang="en-GB" sz="2000" b="1" i="1" dirty="0">
                <a:solidFill>
                  <a:schemeClr val="bg1"/>
                </a:solidFill>
                <a:latin typeface="Adobe Song Std L" panose="02020300000000000000" pitchFamily="18" charset="-128"/>
                <a:ea typeface="Adobe Song Std L" panose="02020300000000000000" pitchFamily="18" charset="-128"/>
              </a:rPr>
              <a:t> 2002).</a:t>
            </a:r>
          </a:p>
          <a:p>
            <a:endParaRPr lang="en-GB" dirty="0">
              <a:solidFill>
                <a:schemeClr val="bg1"/>
              </a:solidFill>
              <a:latin typeface="Adobe Song Std L" panose="02020300000000000000" pitchFamily="18" charset="-128"/>
              <a:ea typeface="Adobe Song Std L" panose="02020300000000000000" pitchFamily="18" charset="-128"/>
            </a:endParaRPr>
          </a:p>
        </p:txBody>
      </p:sp>
      <p:sp>
        <p:nvSpPr>
          <p:cNvPr id="10" name="TextBox 9">
            <a:extLst>
              <a:ext uri="{FF2B5EF4-FFF2-40B4-BE49-F238E27FC236}">
                <a16:creationId xmlns:a16="http://schemas.microsoft.com/office/drawing/2014/main" id="{27872B03-7A7B-44D0-993D-DEAA749BE4C8}"/>
              </a:ext>
            </a:extLst>
          </p:cNvPr>
          <p:cNvSpPr txBox="1"/>
          <p:nvPr/>
        </p:nvSpPr>
        <p:spPr>
          <a:xfrm>
            <a:off x="8749553" y="4879346"/>
            <a:ext cx="2805953" cy="338554"/>
          </a:xfrm>
          <a:prstGeom prst="rect">
            <a:avLst/>
          </a:prstGeom>
          <a:noFill/>
        </p:spPr>
        <p:txBody>
          <a:bodyPr wrap="square" rtlCol="0">
            <a:spAutoFit/>
          </a:bodyPr>
          <a:lstStyle/>
          <a:p>
            <a:pPr algn="r"/>
            <a:r>
              <a:rPr lang="en-GB" sz="1600" dirty="0">
                <a:solidFill>
                  <a:schemeClr val="bg1"/>
                </a:solidFill>
                <a:latin typeface="Adobe Song Std L" panose="02020300000000000000" pitchFamily="18" charset="-128"/>
                <a:ea typeface="Adobe Song Std L" panose="02020300000000000000" pitchFamily="18" charset="-128"/>
              </a:rPr>
              <a:t>Davies (2019)</a:t>
            </a:r>
          </a:p>
        </p:txBody>
      </p:sp>
    </p:spTree>
    <p:extLst>
      <p:ext uri="{BB962C8B-B14F-4D97-AF65-F5344CB8AC3E}">
        <p14:creationId xmlns:p14="http://schemas.microsoft.com/office/powerpoint/2010/main" val="3527474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500"/>
                                        <p:tgtEl>
                                          <p:spTgt spid="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Effect transition="in" filter="fade">
                                      <p:cBhvr>
                                        <p:cTn id="17" dur="500"/>
                                        <p:tgtEl>
                                          <p:spTgt spid="5">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6" end="6"/>
                                            </p:txEl>
                                          </p:spTgt>
                                        </p:tgtEl>
                                        <p:attrNameLst>
                                          <p:attrName>style.visibility</p:attrName>
                                        </p:attrNameLst>
                                      </p:cBhvr>
                                      <p:to>
                                        <p:strVal val="visible"/>
                                      </p:to>
                                    </p:set>
                                    <p:animEffect transition="in" filter="fade">
                                      <p:cBhvr>
                                        <p:cTn id="22" dur="500"/>
                                        <p:tgtEl>
                                          <p:spTgt spid="5">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xEl>
                                              <p:pRg st="9" end="9"/>
                                            </p:txEl>
                                          </p:spTgt>
                                        </p:tgtEl>
                                        <p:attrNameLst>
                                          <p:attrName>style.visibility</p:attrName>
                                        </p:attrNameLst>
                                      </p:cBhvr>
                                      <p:to>
                                        <p:strVal val="visible"/>
                                      </p:to>
                                    </p:set>
                                    <p:animEffect transition="in" filter="fade">
                                      <p:cBhvr>
                                        <p:cTn id="27" dur="500"/>
                                        <p:tgtEl>
                                          <p:spTgt spid="5">
                                            <p:txEl>
                                              <p:pRg st="9" end="9"/>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500"/>
                                        <p:tgtEl>
                                          <p:spTgt spid="7"/>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0" end="0"/>
                                            </p:txEl>
                                          </p:spTgt>
                                        </p:tgtEl>
                                        <p:attrNameLst>
                                          <p:attrName>style.visibility</p:attrName>
                                        </p:attrNameLst>
                                      </p:cBhvr>
                                      <p:to>
                                        <p:strVal val="visible"/>
                                      </p:to>
                                    </p:set>
                                    <p:animEffect transition="in" filter="fade">
                                      <p:cBhvr>
                                        <p:cTn id="37" dur="500"/>
                                        <p:tgtEl>
                                          <p:spTgt spid="6">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3" end="3"/>
                                            </p:txEl>
                                          </p:spTgt>
                                        </p:tgtEl>
                                        <p:attrNameLst>
                                          <p:attrName>style.visibility</p:attrName>
                                        </p:attrNameLst>
                                      </p:cBhvr>
                                      <p:to>
                                        <p:strVal val="visible"/>
                                      </p:to>
                                    </p:set>
                                    <p:animEffect transition="in" filter="fade">
                                      <p:cBhvr>
                                        <p:cTn id="42" dur="500"/>
                                        <p:tgtEl>
                                          <p:spTgt spid="6">
                                            <p:txEl>
                                              <p:pRg st="3" end="3"/>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xEl>
                                              <p:pRg st="6" end="6"/>
                                            </p:txEl>
                                          </p:spTgt>
                                        </p:tgtEl>
                                        <p:attrNameLst>
                                          <p:attrName>style.visibility</p:attrName>
                                        </p:attrNameLst>
                                      </p:cBhvr>
                                      <p:to>
                                        <p:strVal val="visible"/>
                                      </p:to>
                                    </p:set>
                                    <p:animEffect transition="in" filter="fade">
                                      <p:cBhvr>
                                        <p:cTn id="47" dur="500"/>
                                        <p:tgtEl>
                                          <p:spTgt spid="6">
                                            <p:txEl>
                                              <p:pRg st="6" end="6"/>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6">
                                            <p:txEl>
                                              <p:pRg st="9" end="9"/>
                                            </p:txEl>
                                          </p:spTgt>
                                        </p:tgtEl>
                                        <p:attrNameLst>
                                          <p:attrName>style.visibility</p:attrName>
                                        </p:attrNameLst>
                                      </p:cBhvr>
                                      <p:to>
                                        <p:strVal val="visible"/>
                                      </p:to>
                                    </p:set>
                                    <p:animEffect transition="in" filter="fade">
                                      <p:cBhvr>
                                        <p:cTn id="52" dur="500"/>
                                        <p:tgtEl>
                                          <p:spTgt spid="6">
                                            <p:txEl>
                                              <p:pRg st="9" end="9"/>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10">
                                            <p:txEl>
                                              <p:pRg st="0" end="0"/>
                                            </p:txEl>
                                          </p:spTgt>
                                        </p:tgtEl>
                                        <p:attrNameLst>
                                          <p:attrName>style.visibility</p:attrName>
                                        </p:attrNameLst>
                                      </p:cBhvr>
                                      <p:to>
                                        <p:strVal val="visible"/>
                                      </p:to>
                                    </p:set>
                                    <p:animEffect transition="in" filter="fade">
                                      <p:cBhvr>
                                        <p:cTn id="57" dur="500"/>
                                        <p:tgtEl>
                                          <p:spTgt spid="10">
                                            <p:txEl>
                                              <p:pRg st="0" end="0"/>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2" presetClass="entr" presetSubtype="4" fill="hold" grpId="0" nodeType="clickEffect">
                                  <p:stCondLst>
                                    <p:cond delay="0"/>
                                  </p:stCondLst>
                                  <p:childTnLst>
                                    <p:set>
                                      <p:cBhvr>
                                        <p:cTn id="61" dur="1" fill="hold">
                                          <p:stCondLst>
                                            <p:cond delay="0"/>
                                          </p:stCondLst>
                                        </p:cTn>
                                        <p:tgtEl>
                                          <p:spTgt spid="8"/>
                                        </p:tgtEl>
                                        <p:attrNameLst>
                                          <p:attrName>style.visibility</p:attrName>
                                        </p:attrNameLst>
                                      </p:cBhvr>
                                      <p:to>
                                        <p:strVal val="visible"/>
                                      </p:to>
                                    </p:set>
                                    <p:anim calcmode="lin" valueType="num">
                                      <p:cBhvr additive="base">
                                        <p:cTn id="62" dur="500" fill="hold"/>
                                        <p:tgtEl>
                                          <p:spTgt spid="8"/>
                                        </p:tgtEl>
                                        <p:attrNameLst>
                                          <p:attrName>ppt_x</p:attrName>
                                        </p:attrNameLst>
                                      </p:cBhvr>
                                      <p:tavLst>
                                        <p:tav tm="0">
                                          <p:val>
                                            <p:strVal val="#ppt_x"/>
                                          </p:val>
                                        </p:tav>
                                        <p:tav tm="100000">
                                          <p:val>
                                            <p:strVal val="#ppt_x"/>
                                          </p:val>
                                        </p:tav>
                                      </p:tavLst>
                                    </p:anim>
                                    <p:anim calcmode="lin" valueType="num">
                                      <p:cBhvr additive="base">
                                        <p:cTn id="63"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53" presetClass="entr" presetSubtype="16" fill="hold" grpId="0" nodeType="clickEffect">
                                  <p:stCondLst>
                                    <p:cond delay="0"/>
                                  </p:stCondLst>
                                  <p:childTnLst>
                                    <p:set>
                                      <p:cBhvr>
                                        <p:cTn id="67" dur="1" fill="hold">
                                          <p:stCondLst>
                                            <p:cond delay="0"/>
                                          </p:stCondLst>
                                        </p:cTn>
                                        <p:tgtEl>
                                          <p:spTgt spid="9"/>
                                        </p:tgtEl>
                                        <p:attrNameLst>
                                          <p:attrName>style.visibility</p:attrName>
                                        </p:attrNameLst>
                                      </p:cBhvr>
                                      <p:to>
                                        <p:strVal val="visible"/>
                                      </p:to>
                                    </p:set>
                                    <p:anim calcmode="lin" valueType="num">
                                      <p:cBhvr>
                                        <p:cTn id="68" dur="500" fill="hold"/>
                                        <p:tgtEl>
                                          <p:spTgt spid="9"/>
                                        </p:tgtEl>
                                        <p:attrNameLst>
                                          <p:attrName>ppt_w</p:attrName>
                                        </p:attrNameLst>
                                      </p:cBhvr>
                                      <p:tavLst>
                                        <p:tav tm="0">
                                          <p:val>
                                            <p:fltVal val="0"/>
                                          </p:val>
                                        </p:tav>
                                        <p:tav tm="100000">
                                          <p:val>
                                            <p:strVal val="#ppt_w"/>
                                          </p:val>
                                        </p:tav>
                                      </p:tavLst>
                                    </p:anim>
                                    <p:anim calcmode="lin" valueType="num">
                                      <p:cBhvr>
                                        <p:cTn id="69" dur="500" fill="hold"/>
                                        <p:tgtEl>
                                          <p:spTgt spid="9"/>
                                        </p:tgtEl>
                                        <p:attrNameLst>
                                          <p:attrName>ppt_h</p:attrName>
                                        </p:attrNameLst>
                                      </p:cBhvr>
                                      <p:tavLst>
                                        <p:tav tm="0">
                                          <p:val>
                                            <p:fltVal val="0"/>
                                          </p:val>
                                        </p:tav>
                                        <p:tav tm="100000">
                                          <p:val>
                                            <p:strVal val="#ppt_h"/>
                                          </p:val>
                                        </p:tav>
                                      </p:tavLst>
                                    </p:anim>
                                    <p:animEffect transition="in" filter="fade">
                                      <p:cBhvr>
                                        <p:cTn id="7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P spid="8" grpId="0"/>
      <p:bldP spid="9"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D0E4F-B211-4DD0-BF5E-AABEEFD92D3C}"/>
              </a:ext>
            </a:extLst>
          </p:cNvPr>
          <p:cNvSpPr>
            <a:spLocks noGrp="1"/>
          </p:cNvSpPr>
          <p:nvPr>
            <p:ph type="title"/>
          </p:nvPr>
        </p:nvSpPr>
        <p:spPr/>
        <p:txBody>
          <a:bodyPr/>
          <a:lstStyle/>
          <a:p>
            <a:endParaRPr lang="en-GB">
              <a:solidFill>
                <a:schemeClr val="bg1"/>
              </a:solidFill>
              <a:latin typeface="Adobe Song Std L" panose="02020300000000000000" pitchFamily="18" charset="-128"/>
              <a:ea typeface="Adobe Song Std L" panose="02020300000000000000" pitchFamily="18" charset="-128"/>
            </a:endParaRPr>
          </a:p>
        </p:txBody>
      </p:sp>
      <p:sp>
        <p:nvSpPr>
          <p:cNvPr id="3" name="Content Placeholder 2">
            <a:extLst>
              <a:ext uri="{FF2B5EF4-FFF2-40B4-BE49-F238E27FC236}">
                <a16:creationId xmlns:a16="http://schemas.microsoft.com/office/drawing/2014/main" id="{B071716E-29F8-4C40-B7C9-8E164ADE3182}"/>
              </a:ext>
            </a:extLst>
          </p:cNvPr>
          <p:cNvSpPr>
            <a:spLocks noGrp="1"/>
          </p:cNvSpPr>
          <p:nvPr>
            <p:ph idx="1"/>
          </p:nvPr>
        </p:nvSpPr>
        <p:spPr/>
        <p:txBody>
          <a:bodyPr/>
          <a:lstStyle/>
          <a:p>
            <a:endParaRPr lang="en-GB">
              <a:solidFill>
                <a:schemeClr val="bg1"/>
              </a:solidFill>
              <a:latin typeface="Adobe Song Std L" panose="02020300000000000000" pitchFamily="18" charset="-128"/>
              <a:ea typeface="Adobe Song Std L" panose="02020300000000000000" pitchFamily="18" charset="-128"/>
            </a:endParaRPr>
          </a:p>
        </p:txBody>
      </p:sp>
      <p:sp>
        <p:nvSpPr>
          <p:cNvPr id="4" name="Rectangle 3">
            <a:extLst>
              <a:ext uri="{FF2B5EF4-FFF2-40B4-BE49-F238E27FC236}">
                <a16:creationId xmlns:a16="http://schemas.microsoft.com/office/drawing/2014/main" id="{38CA1B36-EE5B-42BE-BE52-AB47AD8DA77B}"/>
              </a:ext>
            </a:extLst>
          </p:cNvPr>
          <p:cNvSpPr/>
          <p:nvPr/>
        </p:nvSpPr>
        <p:spPr>
          <a:xfrm>
            <a:off x="0" y="0"/>
            <a:ext cx="12192000" cy="6858000"/>
          </a:xfrm>
          <a:prstGeom prst="rect">
            <a:avLst/>
          </a:prstGeom>
          <a:blipFill dpi="0" rotWithShape="1">
            <a:blip r:embed="rId3">
              <a:alphaModFix amt="96000"/>
              <a:extLst>
                <a:ext uri="{BEBA8EAE-BF5A-486C-A8C5-ECC9F3942E4B}">
                  <a14:imgProps xmlns:a14="http://schemas.microsoft.com/office/drawing/2010/main">
                    <a14:imgLayer r:embed="rId4">
                      <a14:imgEffect>
                        <a14:sharpenSoften amount="23000"/>
                      </a14:imgEffect>
                      <a14:imgEffect>
                        <a14:brightnessContrast bright="-15000" contrast="34000"/>
                      </a14:imgEffect>
                    </a14:imgLayer>
                  </a14:imgProps>
                </a:ext>
                <a:ext uri="{28A0092B-C50C-407E-A947-70E740481C1C}">
                  <a14:useLocalDpi xmlns:a14="http://schemas.microsoft.com/office/drawing/2010/main" val="0"/>
                </a:ext>
              </a:extLst>
            </a:blip>
            <a:srcRect/>
            <a:stretch>
              <a:fillRect/>
            </a:stretch>
          </a:blipFill>
          <a:effectLst>
            <a:glow>
              <a:schemeClr val="accent1"/>
            </a:glow>
            <a:outerShdw blurRad="50800" dist="50800" dir="5400000" algn="ctr" rotWithShape="0">
              <a:srgbClr val="000000"/>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endParaRPr lang="en-GB" dirty="0">
              <a:solidFill>
                <a:schemeClr val="bg1"/>
              </a:solidFill>
              <a:latin typeface="Adobe Song Std L" panose="02020300000000000000" pitchFamily="18" charset="-128"/>
              <a:ea typeface="Adobe Song Std L" panose="02020300000000000000" pitchFamily="18" charset="-128"/>
            </a:endParaRPr>
          </a:p>
        </p:txBody>
      </p:sp>
      <p:sp>
        <p:nvSpPr>
          <p:cNvPr id="5" name="TextBox 4">
            <a:extLst>
              <a:ext uri="{FF2B5EF4-FFF2-40B4-BE49-F238E27FC236}">
                <a16:creationId xmlns:a16="http://schemas.microsoft.com/office/drawing/2014/main" id="{F8756A97-54C5-4122-8EC8-4DACA79AD930}"/>
              </a:ext>
            </a:extLst>
          </p:cNvPr>
          <p:cNvSpPr txBox="1"/>
          <p:nvPr/>
        </p:nvSpPr>
        <p:spPr>
          <a:xfrm>
            <a:off x="502024" y="365125"/>
            <a:ext cx="5880847" cy="461665"/>
          </a:xfrm>
          <a:prstGeom prst="rect">
            <a:avLst/>
          </a:prstGeom>
          <a:noFill/>
        </p:spPr>
        <p:txBody>
          <a:bodyPr wrap="square" rtlCol="0">
            <a:spAutoFit/>
          </a:bodyPr>
          <a:lstStyle/>
          <a:p>
            <a:r>
              <a:rPr lang="en-GB" sz="2400" b="1" u="sng" dirty="0">
                <a:solidFill>
                  <a:schemeClr val="bg1"/>
                </a:solidFill>
                <a:latin typeface="Adobe Song Std L" panose="02020300000000000000" pitchFamily="18" charset="-128"/>
                <a:ea typeface="Adobe Song Std L" panose="02020300000000000000" pitchFamily="18" charset="-128"/>
              </a:rPr>
              <a:t>Peer Assessment </a:t>
            </a:r>
          </a:p>
        </p:txBody>
      </p:sp>
      <p:sp>
        <p:nvSpPr>
          <p:cNvPr id="6" name="TextBox 5">
            <a:extLst>
              <a:ext uri="{FF2B5EF4-FFF2-40B4-BE49-F238E27FC236}">
                <a16:creationId xmlns:a16="http://schemas.microsoft.com/office/drawing/2014/main" id="{329952DC-7585-41DC-A313-3B5DEF4A043F}"/>
              </a:ext>
            </a:extLst>
          </p:cNvPr>
          <p:cNvSpPr txBox="1"/>
          <p:nvPr/>
        </p:nvSpPr>
        <p:spPr>
          <a:xfrm>
            <a:off x="7486652" y="1455648"/>
            <a:ext cx="4851026" cy="1200329"/>
          </a:xfrm>
          <a:prstGeom prst="rect">
            <a:avLst/>
          </a:prstGeom>
          <a:noFill/>
        </p:spPr>
        <p:txBody>
          <a:bodyPr wrap="square" rtlCol="0">
            <a:spAutoFit/>
          </a:bodyPr>
          <a:lstStyle/>
          <a:p>
            <a:pPr algn="ctr"/>
            <a:r>
              <a:rPr lang="en-GB" b="1" dirty="0">
                <a:solidFill>
                  <a:schemeClr val="bg1"/>
                </a:solidFill>
                <a:latin typeface="Adobe Song Std L" panose="02020300000000000000" pitchFamily="18" charset="-128"/>
                <a:ea typeface="Adobe Song Std L" panose="02020300000000000000" pitchFamily="18" charset="-128"/>
              </a:rPr>
              <a:t>Black &amp; William (1998) found that formative assessments would increase achievement by       50 - 70% in the rate of student learning. </a:t>
            </a:r>
            <a:endParaRPr lang="en-GB" dirty="0">
              <a:solidFill>
                <a:schemeClr val="bg1"/>
              </a:solidFill>
              <a:latin typeface="Adobe Song Std L" panose="02020300000000000000" pitchFamily="18" charset="-128"/>
              <a:ea typeface="Adobe Song Std L" panose="02020300000000000000" pitchFamily="18" charset="-128"/>
            </a:endParaRPr>
          </a:p>
          <a:p>
            <a:endParaRPr lang="en-GB" dirty="0">
              <a:solidFill>
                <a:schemeClr val="bg1"/>
              </a:solidFill>
              <a:latin typeface="Adobe Song Std L" panose="02020300000000000000" pitchFamily="18" charset="-128"/>
              <a:ea typeface="Adobe Song Std L" panose="02020300000000000000" pitchFamily="18" charset="-128"/>
            </a:endParaRPr>
          </a:p>
        </p:txBody>
      </p:sp>
      <p:sp>
        <p:nvSpPr>
          <p:cNvPr id="7" name="TextBox 6">
            <a:extLst>
              <a:ext uri="{FF2B5EF4-FFF2-40B4-BE49-F238E27FC236}">
                <a16:creationId xmlns:a16="http://schemas.microsoft.com/office/drawing/2014/main" id="{048EA038-98AA-4B46-B317-650E5649CE1C}"/>
              </a:ext>
            </a:extLst>
          </p:cNvPr>
          <p:cNvSpPr txBox="1"/>
          <p:nvPr/>
        </p:nvSpPr>
        <p:spPr>
          <a:xfrm>
            <a:off x="7543800" y="3219450"/>
            <a:ext cx="4146176" cy="2031325"/>
          </a:xfrm>
          <a:prstGeom prst="rect">
            <a:avLst/>
          </a:prstGeom>
          <a:noFill/>
        </p:spPr>
        <p:txBody>
          <a:bodyPr wrap="square" rtlCol="0">
            <a:spAutoFit/>
          </a:bodyPr>
          <a:lstStyle/>
          <a:p>
            <a:pPr algn="ctr"/>
            <a:r>
              <a:rPr lang="en-GB" dirty="0">
                <a:solidFill>
                  <a:schemeClr val="bg1"/>
                </a:solidFill>
                <a:latin typeface="Adobe Song Std L" panose="02020300000000000000" pitchFamily="18" charset="-128"/>
                <a:ea typeface="Adobe Song Std L" panose="02020300000000000000" pitchFamily="18" charset="-128"/>
              </a:rPr>
              <a:t> </a:t>
            </a:r>
            <a:r>
              <a:rPr lang="en-GB" b="1" dirty="0">
                <a:solidFill>
                  <a:schemeClr val="bg1"/>
                </a:solidFill>
                <a:latin typeface="Adobe Song Std L" panose="02020300000000000000" pitchFamily="18" charset="-128"/>
                <a:ea typeface="Adobe Song Std L" panose="02020300000000000000" pitchFamily="18" charset="-128"/>
              </a:rPr>
              <a:t>Theorists such as Vygotsky (1978) have stressed the importance of social interaction in the development of cognition and believed the community plays a pivotal role in the process of “</a:t>
            </a:r>
            <a:r>
              <a:rPr lang="en-GB" b="1" i="1" dirty="0">
                <a:solidFill>
                  <a:schemeClr val="bg1"/>
                </a:solidFill>
                <a:latin typeface="Adobe Song Std L" panose="02020300000000000000" pitchFamily="18" charset="-128"/>
                <a:ea typeface="Adobe Song Std L" panose="02020300000000000000" pitchFamily="18" charset="-128"/>
              </a:rPr>
              <a:t>making meaning</a:t>
            </a:r>
            <a:r>
              <a:rPr lang="en-GB" b="1" dirty="0">
                <a:solidFill>
                  <a:schemeClr val="bg1"/>
                </a:solidFill>
                <a:latin typeface="Adobe Song Std L" panose="02020300000000000000" pitchFamily="18" charset="-128"/>
                <a:ea typeface="Adobe Song Std L" panose="02020300000000000000" pitchFamily="18" charset="-128"/>
              </a:rPr>
              <a:t>”.</a:t>
            </a:r>
            <a:endParaRPr lang="en-GB" dirty="0">
              <a:solidFill>
                <a:schemeClr val="bg1"/>
              </a:solidFill>
              <a:latin typeface="Adobe Song Std L" panose="02020300000000000000" pitchFamily="18" charset="-128"/>
              <a:ea typeface="Adobe Song Std L" panose="02020300000000000000" pitchFamily="18" charset="-128"/>
            </a:endParaRPr>
          </a:p>
          <a:p>
            <a:endParaRPr lang="en-GB" dirty="0">
              <a:solidFill>
                <a:schemeClr val="bg1"/>
              </a:solidFill>
              <a:latin typeface="Adobe Song Std L" panose="02020300000000000000" pitchFamily="18" charset="-128"/>
              <a:ea typeface="Adobe Song Std L" panose="02020300000000000000" pitchFamily="18" charset="-128"/>
            </a:endParaRPr>
          </a:p>
        </p:txBody>
      </p:sp>
      <p:sp>
        <p:nvSpPr>
          <p:cNvPr id="9" name="TextBox 8">
            <a:extLst>
              <a:ext uri="{FF2B5EF4-FFF2-40B4-BE49-F238E27FC236}">
                <a16:creationId xmlns:a16="http://schemas.microsoft.com/office/drawing/2014/main" id="{085FCBC2-A0F8-4BE7-AC19-2A959773B36F}"/>
              </a:ext>
            </a:extLst>
          </p:cNvPr>
          <p:cNvSpPr txBox="1"/>
          <p:nvPr/>
        </p:nvSpPr>
        <p:spPr>
          <a:xfrm>
            <a:off x="3032312" y="5520601"/>
            <a:ext cx="6184526" cy="1200329"/>
          </a:xfrm>
          <a:prstGeom prst="rect">
            <a:avLst/>
          </a:prstGeom>
          <a:noFill/>
        </p:spPr>
        <p:txBody>
          <a:bodyPr wrap="square" rtlCol="0">
            <a:spAutoFit/>
          </a:bodyPr>
          <a:lstStyle/>
          <a:p>
            <a:pPr algn="ctr"/>
            <a:r>
              <a:rPr lang="en-GB" b="1" dirty="0">
                <a:solidFill>
                  <a:schemeClr val="bg1"/>
                </a:solidFill>
                <a:latin typeface="Adobe Song Std L" panose="02020300000000000000" pitchFamily="18" charset="-128"/>
                <a:ea typeface="Adobe Song Std L" panose="02020300000000000000" pitchFamily="18" charset="-128"/>
              </a:rPr>
              <a:t>Peer Assessment is where “students use criteria and apply standards to the work of their peers in order to judge that work.” (Robinson , 2019)</a:t>
            </a:r>
          </a:p>
          <a:p>
            <a:endParaRPr lang="en-GB" dirty="0">
              <a:solidFill>
                <a:schemeClr val="bg1"/>
              </a:solidFill>
              <a:latin typeface="Adobe Song Std L" panose="02020300000000000000" pitchFamily="18" charset="-128"/>
              <a:ea typeface="Adobe Song Std L" panose="02020300000000000000" pitchFamily="18" charset="-128"/>
            </a:endParaRPr>
          </a:p>
        </p:txBody>
      </p:sp>
      <p:sp>
        <p:nvSpPr>
          <p:cNvPr id="11" name="TextBox 10">
            <a:extLst>
              <a:ext uri="{FF2B5EF4-FFF2-40B4-BE49-F238E27FC236}">
                <a16:creationId xmlns:a16="http://schemas.microsoft.com/office/drawing/2014/main" id="{6DE0F80D-073C-47AA-87C5-1CBACC58ABBE}"/>
              </a:ext>
            </a:extLst>
          </p:cNvPr>
          <p:cNvSpPr txBox="1"/>
          <p:nvPr/>
        </p:nvSpPr>
        <p:spPr>
          <a:xfrm>
            <a:off x="502024" y="1219200"/>
            <a:ext cx="4203326" cy="5909310"/>
          </a:xfrm>
          <a:prstGeom prst="rect">
            <a:avLst/>
          </a:prstGeom>
          <a:noFill/>
        </p:spPr>
        <p:txBody>
          <a:bodyPr wrap="square" rtlCol="0">
            <a:spAutoFit/>
          </a:bodyPr>
          <a:lstStyle/>
          <a:p>
            <a:pPr marL="285750" indent="-285750">
              <a:buFont typeface="Wingdings" panose="05000000000000000000" pitchFamily="2" charset="2"/>
              <a:buChar char="u"/>
            </a:pPr>
            <a:r>
              <a:rPr lang="en-GB" sz="2000" dirty="0">
                <a:solidFill>
                  <a:schemeClr val="bg1"/>
                </a:solidFill>
                <a:latin typeface="Adobe Song Std L" panose="02020300000000000000" pitchFamily="18" charset="-128"/>
                <a:ea typeface="Adobe Song Std L" panose="02020300000000000000" pitchFamily="18" charset="-128"/>
              </a:rPr>
              <a:t>Enhance students’ active engagement with their  studies</a:t>
            </a:r>
            <a:br>
              <a:rPr lang="en-GB" sz="2000" dirty="0">
                <a:solidFill>
                  <a:schemeClr val="bg1"/>
                </a:solidFill>
                <a:latin typeface="Adobe Song Std L" panose="02020300000000000000" pitchFamily="18" charset="-128"/>
                <a:ea typeface="Adobe Song Std L" panose="02020300000000000000" pitchFamily="18" charset="-128"/>
              </a:rPr>
            </a:br>
            <a:endParaRPr lang="en-GB" sz="2000" dirty="0">
              <a:solidFill>
                <a:schemeClr val="bg1"/>
              </a:solidFill>
              <a:latin typeface="Adobe Song Std L" panose="02020300000000000000" pitchFamily="18" charset="-128"/>
              <a:ea typeface="Adobe Song Std L" panose="02020300000000000000" pitchFamily="18" charset="-128"/>
            </a:endParaRPr>
          </a:p>
          <a:p>
            <a:pPr marL="285750" indent="-285750">
              <a:buFont typeface="Wingdings" panose="05000000000000000000" pitchFamily="2" charset="2"/>
              <a:buChar char="u"/>
            </a:pPr>
            <a:r>
              <a:rPr lang="en-GB" sz="2000" dirty="0">
                <a:solidFill>
                  <a:schemeClr val="bg1"/>
                </a:solidFill>
                <a:latin typeface="Adobe Song Std L" panose="02020300000000000000" pitchFamily="18" charset="-128"/>
                <a:ea typeface="Adobe Song Std L" panose="02020300000000000000" pitchFamily="18" charset="-128"/>
              </a:rPr>
              <a:t>Augment learning as peer feedback invariably requires explanation and justification</a:t>
            </a:r>
          </a:p>
          <a:p>
            <a:pPr marL="285750" indent="-285750">
              <a:buFont typeface="Wingdings" panose="05000000000000000000" pitchFamily="2" charset="2"/>
              <a:buChar char="u"/>
            </a:pPr>
            <a:endParaRPr lang="en-GB" sz="2000" dirty="0">
              <a:solidFill>
                <a:schemeClr val="bg1"/>
              </a:solidFill>
              <a:latin typeface="Adobe Song Std L" panose="02020300000000000000" pitchFamily="18" charset="-128"/>
              <a:ea typeface="Adobe Song Std L" panose="02020300000000000000" pitchFamily="18" charset="-128"/>
            </a:endParaRPr>
          </a:p>
          <a:p>
            <a:pPr marL="285750" indent="-285750">
              <a:buFont typeface="Wingdings" panose="05000000000000000000" pitchFamily="2" charset="2"/>
              <a:buChar char="u"/>
            </a:pPr>
            <a:r>
              <a:rPr lang="en-GB" sz="2000" dirty="0">
                <a:solidFill>
                  <a:schemeClr val="bg1"/>
                </a:solidFill>
                <a:latin typeface="Adobe Song Std L" panose="02020300000000000000" pitchFamily="18" charset="-128"/>
                <a:ea typeface="Adobe Song Std L" panose="02020300000000000000" pitchFamily="18" charset="-128"/>
              </a:rPr>
              <a:t>Help students understand what is considered good work and why, thereby increasing their ability to achieve</a:t>
            </a:r>
          </a:p>
          <a:p>
            <a:pPr marL="285750" indent="-285750">
              <a:buFont typeface="Wingdings" panose="05000000000000000000" pitchFamily="2" charset="2"/>
              <a:buChar char="u"/>
            </a:pPr>
            <a:endParaRPr lang="en-GB" sz="2000" dirty="0">
              <a:solidFill>
                <a:schemeClr val="bg1"/>
              </a:solidFill>
              <a:latin typeface="Adobe Song Std L" panose="02020300000000000000" pitchFamily="18" charset="-128"/>
              <a:ea typeface="Adobe Song Std L" panose="02020300000000000000" pitchFamily="18" charset="-128"/>
            </a:endParaRPr>
          </a:p>
          <a:p>
            <a:pPr marL="285750" indent="-285750">
              <a:buFont typeface="Wingdings" panose="05000000000000000000" pitchFamily="2" charset="2"/>
              <a:buChar char="u"/>
            </a:pPr>
            <a:r>
              <a:rPr lang="en-GB" sz="2000" dirty="0">
                <a:solidFill>
                  <a:schemeClr val="bg1"/>
                </a:solidFill>
                <a:latin typeface="Adobe Song Std L" panose="02020300000000000000" pitchFamily="18" charset="-128"/>
                <a:ea typeface="Adobe Song Std L" panose="02020300000000000000" pitchFamily="18" charset="-128"/>
              </a:rPr>
              <a:t>Emphasised importance of collaboration </a:t>
            </a:r>
          </a:p>
          <a:p>
            <a:pPr marL="285750" indent="-285750">
              <a:buFont typeface="Wingdings" panose="05000000000000000000" pitchFamily="2" charset="2"/>
              <a:buChar char="u"/>
            </a:pPr>
            <a:endParaRPr lang="en-GB" sz="2000" dirty="0">
              <a:solidFill>
                <a:schemeClr val="bg1"/>
              </a:solidFill>
              <a:latin typeface="Adobe Song Std L" panose="02020300000000000000" pitchFamily="18" charset="-128"/>
              <a:ea typeface="Adobe Song Std L" panose="02020300000000000000" pitchFamily="18" charset="-128"/>
            </a:endParaRPr>
          </a:p>
          <a:p>
            <a:pPr marL="285750" indent="-285750">
              <a:buFont typeface="Wingdings" panose="05000000000000000000" pitchFamily="2" charset="2"/>
              <a:buChar char="u"/>
            </a:pPr>
            <a:endParaRPr lang="en-GB" sz="2000" dirty="0">
              <a:solidFill>
                <a:schemeClr val="bg1"/>
              </a:solidFill>
              <a:latin typeface="Adobe Song Std L" panose="02020300000000000000" pitchFamily="18" charset="-128"/>
              <a:ea typeface="Adobe Song Std L" panose="02020300000000000000" pitchFamily="18" charset="-128"/>
            </a:endParaRPr>
          </a:p>
          <a:p>
            <a:pPr marL="285750" indent="-285750">
              <a:buFont typeface="Wingdings" panose="05000000000000000000" pitchFamily="2" charset="2"/>
              <a:buChar char="u"/>
            </a:pPr>
            <a:endParaRPr lang="en-GB" sz="2000" dirty="0">
              <a:solidFill>
                <a:schemeClr val="bg1"/>
              </a:solidFill>
              <a:latin typeface="Adobe Song Std L" panose="02020300000000000000" pitchFamily="18" charset="-128"/>
              <a:ea typeface="Adobe Song Std L" panose="02020300000000000000" pitchFamily="18" charset="-128"/>
            </a:endParaRPr>
          </a:p>
          <a:p>
            <a:pPr marL="285750" indent="-285750">
              <a:buFont typeface="Wingdings" panose="05000000000000000000" pitchFamily="2" charset="2"/>
              <a:buChar char="u"/>
            </a:pPr>
            <a:endParaRPr lang="en-GB" sz="2000" dirty="0">
              <a:solidFill>
                <a:schemeClr val="bg1"/>
              </a:solidFill>
              <a:latin typeface="Adobe Song Std L" panose="02020300000000000000" pitchFamily="18" charset="-128"/>
              <a:ea typeface="Adobe Song Std L" panose="02020300000000000000" pitchFamily="18" charset="-128"/>
            </a:endParaRPr>
          </a:p>
          <a:p>
            <a:pPr marL="285750" indent="-285750">
              <a:buFont typeface="Wingdings" panose="05000000000000000000" pitchFamily="2" charset="2"/>
              <a:buChar char="u"/>
            </a:pPr>
            <a:endParaRPr lang="en-GB" sz="2000" dirty="0">
              <a:solidFill>
                <a:schemeClr val="bg1"/>
              </a:solidFill>
              <a:latin typeface="Adobe Song Std L" panose="02020300000000000000" pitchFamily="18" charset="-128"/>
              <a:ea typeface="Adobe Song Std L" panose="02020300000000000000" pitchFamily="18" charset="-128"/>
            </a:endParaRPr>
          </a:p>
        </p:txBody>
      </p:sp>
    </p:spTree>
    <p:extLst>
      <p:ext uri="{BB962C8B-B14F-4D97-AF65-F5344CB8AC3E}">
        <p14:creationId xmlns:p14="http://schemas.microsoft.com/office/powerpoint/2010/main" val="1351477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11">
                                            <p:txEl>
                                              <p:pRg st="0" end="0"/>
                                            </p:txEl>
                                          </p:spTgt>
                                        </p:tgtEl>
                                        <p:attrNameLst>
                                          <p:attrName>style.visibility</p:attrName>
                                        </p:attrNameLst>
                                      </p:cBhvr>
                                      <p:to>
                                        <p:strVal val="visible"/>
                                      </p:to>
                                    </p:set>
                                    <p:animEffect transition="in" filter="barn(inVertical)">
                                      <p:cBhvr>
                                        <p:cTn id="12" dur="500"/>
                                        <p:tgtEl>
                                          <p:spTgt spid="1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11">
                                            <p:txEl>
                                              <p:pRg st="1" end="1"/>
                                            </p:txEl>
                                          </p:spTgt>
                                        </p:tgtEl>
                                        <p:attrNameLst>
                                          <p:attrName>style.visibility</p:attrName>
                                        </p:attrNameLst>
                                      </p:cBhvr>
                                      <p:to>
                                        <p:strVal val="visible"/>
                                      </p:to>
                                    </p:set>
                                    <p:animEffect transition="in" filter="barn(inVertical)">
                                      <p:cBhvr>
                                        <p:cTn id="17" dur="500"/>
                                        <p:tgtEl>
                                          <p:spTgt spid="11">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11">
                                            <p:txEl>
                                              <p:pRg st="3" end="3"/>
                                            </p:txEl>
                                          </p:spTgt>
                                        </p:tgtEl>
                                        <p:attrNameLst>
                                          <p:attrName>style.visibility</p:attrName>
                                        </p:attrNameLst>
                                      </p:cBhvr>
                                      <p:to>
                                        <p:strVal val="visible"/>
                                      </p:to>
                                    </p:set>
                                    <p:animEffect transition="in" filter="barn(inVertical)">
                                      <p:cBhvr>
                                        <p:cTn id="22" dur="500"/>
                                        <p:tgtEl>
                                          <p:spTgt spid="11">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11">
                                            <p:txEl>
                                              <p:pRg st="5" end="5"/>
                                            </p:txEl>
                                          </p:spTgt>
                                        </p:tgtEl>
                                        <p:attrNameLst>
                                          <p:attrName>style.visibility</p:attrName>
                                        </p:attrNameLst>
                                      </p:cBhvr>
                                      <p:to>
                                        <p:strVal val="visible"/>
                                      </p:to>
                                    </p:set>
                                    <p:animEffect transition="in" filter="barn(inVertical)">
                                      <p:cBhvr>
                                        <p:cTn id="27" dur="500"/>
                                        <p:tgtEl>
                                          <p:spTgt spid="11">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6" presetClass="entr" presetSubtype="0" fill="hold" nodeType="clickEffect">
                                  <p:stCondLst>
                                    <p:cond delay="0"/>
                                  </p:stCondLst>
                                  <p:childTnLst>
                                    <p:set>
                                      <p:cBhvr>
                                        <p:cTn id="31" dur="1" fill="hold">
                                          <p:stCondLst>
                                            <p:cond delay="0"/>
                                          </p:stCondLst>
                                        </p:cTn>
                                        <p:tgtEl>
                                          <p:spTgt spid="6">
                                            <p:txEl>
                                              <p:pRg st="0" end="0"/>
                                            </p:txEl>
                                          </p:spTgt>
                                        </p:tgtEl>
                                        <p:attrNameLst>
                                          <p:attrName>style.visibility</p:attrName>
                                        </p:attrNameLst>
                                      </p:cBhvr>
                                      <p:to>
                                        <p:strVal val="visible"/>
                                      </p:to>
                                    </p:set>
                                    <p:animEffect transition="in" filter="wipe(down)">
                                      <p:cBhvr>
                                        <p:cTn id="32" dur="290">
                                          <p:stCondLst>
                                            <p:cond delay="0"/>
                                          </p:stCondLst>
                                        </p:cTn>
                                        <p:tgtEl>
                                          <p:spTgt spid="6">
                                            <p:txEl>
                                              <p:pRg st="0" end="0"/>
                                            </p:txEl>
                                          </p:spTgt>
                                        </p:tgtEl>
                                      </p:cBhvr>
                                    </p:animEffect>
                                    <p:anim calcmode="lin" valueType="num">
                                      <p:cBhvr>
                                        <p:cTn id="33" dur="911" tmFilter="0,0; 0.14,0.36; 0.43,0.73; 0.71,0.91; 1.0,1.0">
                                          <p:stCondLst>
                                            <p:cond delay="0"/>
                                          </p:stCondLst>
                                        </p:cTn>
                                        <p:tgtEl>
                                          <p:spTgt spid="6">
                                            <p:txEl>
                                              <p:pRg st="0" end="0"/>
                                            </p:txEl>
                                          </p:spTgt>
                                        </p:tgtEl>
                                        <p:attrNameLst>
                                          <p:attrName>ppt_x</p:attrName>
                                        </p:attrNameLst>
                                      </p:cBhvr>
                                      <p:tavLst>
                                        <p:tav tm="0">
                                          <p:val>
                                            <p:strVal val="#ppt_x-0.25"/>
                                          </p:val>
                                        </p:tav>
                                        <p:tav tm="100000">
                                          <p:val>
                                            <p:strVal val="#ppt_x"/>
                                          </p:val>
                                        </p:tav>
                                      </p:tavLst>
                                    </p:anim>
                                    <p:anim calcmode="lin" valueType="num">
                                      <p:cBhvr>
                                        <p:cTn id="34" dur="332" tmFilter="0.0,0.0; 0.25,0.07; 0.50,0.2; 0.75,0.467; 1.0,1.0">
                                          <p:stCondLst>
                                            <p:cond delay="0"/>
                                          </p:stCondLst>
                                        </p:cTn>
                                        <p:tgtEl>
                                          <p:spTgt spid="6">
                                            <p:txEl>
                                              <p:pRg st="0" end="0"/>
                                            </p:txEl>
                                          </p:spTgt>
                                        </p:tgtEl>
                                        <p:attrNameLst>
                                          <p:attrName>ppt_y</p:attrName>
                                        </p:attrNameLst>
                                      </p:cBhvr>
                                      <p:tavLst>
                                        <p:tav tm="0" fmla="#ppt_y-sin(pi*$)/3">
                                          <p:val>
                                            <p:fltVal val="0.5"/>
                                          </p:val>
                                        </p:tav>
                                        <p:tav tm="100000">
                                          <p:val>
                                            <p:fltVal val="1"/>
                                          </p:val>
                                        </p:tav>
                                      </p:tavLst>
                                    </p:anim>
                                    <p:anim calcmode="lin" valueType="num">
                                      <p:cBhvr>
                                        <p:cTn id="35" dur="332" tmFilter="0, 0; 0.125,0.2665; 0.25,0.4; 0.375,0.465; 0.5,0.5;  0.625,0.535; 0.75,0.6; 0.875,0.7335; 1,1">
                                          <p:stCondLst>
                                            <p:cond delay="332"/>
                                          </p:stCondLst>
                                        </p:cTn>
                                        <p:tgtEl>
                                          <p:spTgt spid="6">
                                            <p:txEl>
                                              <p:pRg st="0" end="0"/>
                                            </p:txEl>
                                          </p:spTgt>
                                        </p:tgtEl>
                                        <p:attrNameLst>
                                          <p:attrName>ppt_y</p:attrName>
                                        </p:attrNameLst>
                                      </p:cBhvr>
                                      <p:tavLst>
                                        <p:tav tm="0" fmla="#ppt_y-sin(pi*$)/9">
                                          <p:val>
                                            <p:fltVal val="0"/>
                                          </p:val>
                                        </p:tav>
                                        <p:tav tm="100000">
                                          <p:val>
                                            <p:fltVal val="1"/>
                                          </p:val>
                                        </p:tav>
                                      </p:tavLst>
                                    </p:anim>
                                    <p:anim calcmode="lin" valueType="num">
                                      <p:cBhvr>
                                        <p:cTn id="36" dur="166" tmFilter="0, 0; 0.125,0.2665; 0.25,0.4; 0.375,0.465; 0.5,0.5;  0.625,0.535; 0.75,0.6; 0.875,0.7335; 1,1">
                                          <p:stCondLst>
                                            <p:cond delay="662"/>
                                          </p:stCondLst>
                                        </p:cTn>
                                        <p:tgtEl>
                                          <p:spTgt spid="6">
                                            <p:txEl>
                                              <p:pRg st="0" end="0"/>
                                            </p:txEl>
                                          </p:spTgt>
                                        </p:tgtEl>
                                        <p:attrNameLst>
                                          <p:attrName>ppt_y</p:attrName>
                                        </p:attrNameLst>
                                      </p:cBhvr>
                                      <p:tavLst>
                                        <p:tav tm="0" fmla="#ppt_y-sin(pi*$)/27">
                                          <p:val>
                                            <p:fltVal val="0"/>
                                          </p:val>
                                        </p:tav>
                                        <p:tav tm="100000">
                                          <p:val>
                                            <p:fltVal val="1"/>
                                          </p:val>
                                        </p:tav>
                                      </p:tavLst>
                                    </p:anim>
                                    <p:anim calcmode="lin" valueType="num">
                                      <p:cBhvr>
                                        <p:cTn id="37" dur="82" tmFilter="0, 0; 0.125,0.2665; 0.25,0.4; 0.375,0.465; 0.5,0.5;  0.625,0.535; 0.75,0.6; 0.875,0.7335; 1,1">
                                          <p:stCondLst>
                                            <p:cond delay="828"/>
                                          </p:stCondLst>
                                        </p:cTn>
                                        <p:tgtEl>
                                          <p:spTgt spid="6">
                                            <p:txEl>
                                              <p:pRg st="0" end="0"/>
                                            </p:txEl>
                                          </p:spTgt>
                                        </p:tgtEl>
                                        <p:attrNameLst>
                                          <p:attrName>ppt_y</p:attrName>
                                        </p:attrNameLst>
                                      </p:cBhvr>
                                      <p:tavLst>
                                        <p:tav tm="0" fmla="#ppt_y-sin(pi*$)/81">
                                          <p:val>
                                            <p:fltVal val="0"/>
                                          </p:val>
                                        </p:tav>
                                        <p:tav tm="100000">
                                          <p:val>
                                            <p:fltVal val="1"/>
                                          </p:val>
                                        </p:tav>
                                      </p:tavLst>
                                    </p:anim>
                                    <p:animScale>
                                      <p:cBhvr>
                                        <p:cTn id="38" dur="13">
                                          <p:stCondLst>
                                            <p:cond delay="325"/>
                                          </p:stCondLst>
                                        </p:cTn>
                                        <p:tgtEl>
                                          <p:spTgt spid="6">
                                            <p:txEl>
                                              <p:pRg st="0" end="0"/>
                                            </p:txEl>
                                          </p:spTgt>
                                        </p:tgtEl>
                                      </p:cBhvr>
                                      <p:to x="100000" y="60000"/>
                                    </p:animScale>
                                    <p:animScale>
                                      <p:cBhvr>
                                        <p:cTn id="39" dur="83" decel="50000">
                                          <p:stCondLst>
                                            <p:cond delay="338"/>
                                          </p:stCondLst>
                                        </p:cTn>
                                        <p:tgtEl>
                                          <p:spTgt spid="6">
                                            <p:txEl>
                                              <p:pRg st="0" end="0"/>
                                            </p:txEl>
                                          </p:spTgt>
                                        </p:tgtEl>
                                      </p:cBhvr>
                                      <p:to x="100000" y="100000"/>
                                    </p:animScale>
                                    <p:animScale>
                                      <p:cBhvr>
                                        <p:cTn id="40" dur="13">
                                          <p:stCondLst>
                                            <p:cond delay="656"/>
                                          </p:stCondLst>
                                        </p:cTn>
                                        <p:tgtEl>
                                          <p:spTgt spid="6">
                                            <p:txEl>
                                              <p:pRg st="0" end="0"/>
                                            </p:txEl>
                                          </p:spTgt>
                                        </p:tgtEl>
                                      </p:cBhvr>
                                      <p:to x="100000" y="80000"/>
                                    </p:animScale>
                                    <p:animScale>
                                      <p:cBhvr>
                                        <p:cTn id="41" dur="83" decel="50000">
                                          <p:stCondLst>
                                            <p:cond delay="669"/>
                                          </p:stCondLst>
                                        </p:cTn>
                                        <p:tgtEl>
                                          <p:spTgt spid="6">
                                            <p:txEl>
                                              <p:pRg st="0" end="0"/>
                                            </p:txEl>
                                          </p:spTgt>
                                        </p:tgtEl>
                                      </p:cBhvr>
                                      <p:to x="100000" y="100000"/>
                                    </p:animScale>
                                    <p:animScale>
                                      <p:cBhvr>
                                        <p:cTn id="42" dur="13">
                                          <p:stCondLst>
                                            <p:cond delay="821"/>
                                          </p:stCondLst>
                                        </p:cTn>
                                        <p:tgtEl>
                                          <p:spTgt spid="6">
                                            <p:txEl>
                                              <p:pRg st="0" end="0"/>
                                            </p:txEl>
                                          </p:spTgt>
                                        </p:tgtEl>
                                      </p:cBhvr>
                                      <p:to x="100000" y="90000"/>
                                    </p:animScale>
                                    <p:animScale>
                                      <p:cBhvr>
                                        <p:cTn id="43" dur="83" decel="50000">
                                          <p:stCondLst>
                                            <p:cond delay="834"/>
                                          </p:stCondLst>
                                        </p:cTn>
                                        <p:tgtEl>
                                          <p:spTgt spid="6">
                                            <p:txEl>
                                              <p:pRg st="0" end="0"/>
                                            </p:txEl>
                                          </p:spTgt>
                                        </p:tgtEl>
                                      </p:cBhvr>
                                      <p:to x="100000" y="100000"/>
                                    </p:animScale>
                                    <p:animScale>
                                      <p:cBhvr>
                                        <p:cTn id="44" dur="13">
                                          <p:stCondLst>
                                            <p:cond delay="904"/>
                                          </p:stCondLst>
                                        </p:cTn>
                                        <p:tgtEl>
                                          <p:spTgt spid="6">
                                            <p:txEl>
                                              <p:pRg st="0" end="0"/>
                                            </p:txEl>
                                          </p:spTgt>
                                        </p:tgtEl>
                                      </p:cBhvr>
                                      <p:to x="100000" y="95000"/>
                                    </p:animScale>
                                    <p:animScale>
                                      <p:cBhvr>
                                        <p:cTn id="45" dur="83" decel="50000">
                                          <p:stCondLst>
                                            <p:cond delay="917"/>
                                          </p:stCondLst>
                                        </p:cTn>
                                        <p:tgtEl>
                                          <p:spTgt spid="6">
                                            <p:txEl>
                                              <p:pRg st="0" end="0"/>
                                            </p:txEl>
                                          </p:spTgt>
                                        </p:tgtEl>
                                      </p:cBhvr>
                                      <p:to x="100000" y="100000"/>
                                    </p:animScale>
                                  </p:childTnLst>
                                </p:cTn>
                              </p:par>
                            </p:childTnLst>
                          </p:cTn>
                        </p:par>
                      </p:childTnLst>
                    </p:cTn>
                  </p:par>
                  <p:par>
                    <p:cTn id="46" fill="hold">
                      <p:stCondLst>
                        <p:cond delay="indefinite"/>
                      </p:stCondLst>
                      <p:childTnLst>
                        <p:par>
                          <p:cTn id="47" fill="hold">
                            <p:stCondLst>
                              <p:cond delay="0"/>
                            </p:stCondLst>
                            <p:childTnLst>
                              <p:par>
                                <p:cTn id="48" presetID="6" presetClass="entr" presetSubtype="16" fill="hold" grpId="0" nodeType="clickEffect">
                                  <p:stCondLst>
                                    <p:cond delay="0"/>
                                  </p:stCondLst>
                                  <p:childTnLst>
                                    <p:set>
                                      <p:cBhvr>
                                        <p:cTn id="49" dur="1" fill="hold">
                                          <p:stCondLst>
                                            <p:cond delay="0"/>
                                          </p:stCondLst>
                                        </p:cTn>
                                        <p:tgtEl>
                                          <p:spTgt spid="9"/>
                                        </p:tgtEl>
                                        <p:attrNameLst>
                                          <p:attrName>style.visibility</p:attrName>
                                        </p:attrNameLst>
                                      </p:cBhvr>
                                      <p:to>
                                        <p:strVal val="visible"/>
                                      </p:to>
                                    </p:set>
                                    <p:animEffect transition="in" filter="circle(in)">
                                      <p:cBhvr>
                                        <p:cTn id="50" dur="2000"/>
                                        <p:tgtEl>
                                          <p:spTgt spid="9"/>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7"/>
                                        </p:tgtEl>
                                        <p:attrNameLst>
                                          <p:attrName>style.visibility</p:attrName>
                                        </p:attrNameLst>
                                      </p:cBhvr>
                                      <p:to>
                                        <p:strVal val="visible"/>
                                      </p:to>
                                    </p:set>
                                    <p:animEffect transition="in" filter="fade">
                                      <p:cBhvr>
                                        <p:cTn id="5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9"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6F96DA6-323C-4ED6-95B1-17C1631A2824}"/>
              </a:ext>
            </a:extLst>
          </p:cNvPr>
          <p:cNvSpPr/>
          <p:nvPr/>
        </p:nvSpPr>
        <p:spPr>
          <a:xfrm>
            <a:off x="0" y="0"/>
            <a:ext cx="12192000" cy="6858000"/>
          </a:xfrm>
          <a:prstGeom prst="rect">
            <a:avLst/>
          </a:prstGeom>
          <a:blipFill dpi="0" rotWithShape="1">
            <a:blip r:embed="rId3">
              <a:alphaModFix amt="96000"/>
              <a:extLst>
                <a:ext uri="{BEBA8EAE-BF5A-486C-A8C5-ECC9F3942E4B}">
                  <a14:imgProps xmlns:a14="http://schemas.microsoft.com/office/drawing/2010/main">
                    <a14:imgLayer r:embed="rId4">
                      <a14:imgEffect>
                        <a14:sharpenSoften amount="23000"/>
                      </a14:imgEffect>
                      <a14:imgEffect>
                        <a14:brightnessContrast bright="-15000" contrast="34000"/>
                      </a14:imgEffect>
                    </a14:imgLayer>
                  </a14:imgProps>
                </a:ext>
                <a:ext uri="{28A0092B-C50C-407E-A947-70E740481C1C}">
                  <a14:useLocalDpi xmlns:a14="http://schemas.microsoft.com/office/drawing/2010/main" val="0"/>
                </a:ext>
              </a:extLst>
            </a:blip>
            <a:srcRect/>
            <a:stretch>
              <a:fillRect/>
            </a:stretch>
          </a:blipFill>
          <a:effectLst>
            <a:glow>
              <a:schemeClr val="accent1"/>
            </a:glow>
            <a:outerShdw blurRad="50800" dist="50800" dir="5400000" algn="ctr" rotWithShape="0">
              <a:srgbClr val="000000"/>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endParaRPr lang="en-GB" dirty="0">
              <a:solidFill>
                <a:schemeClr val="bg1"/>
              </a:solidFill>
            </a:endParaRPr>
          </a:p>
        </p:txBody>
      </p:sp>
      <p:sp>
        <p:nvSpPr>
          <p:cNvPr id="5" name="TextBox 4">
            <a:extLst>
              <a:ext uri="{FF2B5EF4-FFF2-40B4-BE49-F238E27FC236}">
                <a16:creationId xmlns:a16="http://schemas.microsoft.com/office/drawing/2014/main" id="{833AEEE5-EF0E-446D-93F9-0720FA4DFB6C}"/>
              </a:ext>
            </a:extLst>
          </p:cNvPr>
          <p:cNvSpPr txBox="1"/>
          <p:nvPr/>
        </p:nvSpPr>
        <p:spPr>
          <a:xfrm>
            <a:off x="573740" y="358588"/>
            <a:ext cx="6055659" cy="461665"/>
          </a:xfrm>
          <a:prstGeom prst="rect">
            <a:avLst/>
          </a:prstGeom>
          <a:noFill/>
        </p:spPr>
        <p:txBody>
          <a:bodyPr wrap="square" rtlCol="0">
            <a:spAutoFit/>
          </a:bodyPr>
          <a:lstStyle/>
          <a:p>
            <a:r>
              <a:rPr lang="en-GB" sz="2400" b="1" u="sng" dirty="0">
                <a:solidFill>
                  <a:schemeClr val="bg1"/>
                </a:solidFill>
                <a:effectLst>
                  <a:outerShdw blurRad="38100" dist="38100" dir="2700000" algn="tl">
                    <a:srgbClr val="000000">
                      <a:alpha val="43137"/>
                    </a:srgbClr>
                  </a:outerShdw>
                </a:effectLst>
              </a:rPr>
              <a:t>Metacognition &amp; Self Regulated Learners (SRL) </a:t>
            </a:r>
          </a:p>
        </p:txBody>
      </p:sp>
      <p:sp>
        <p:nvSpPr>
          <p:cNvPr id="2" name="TextBox 1">
            <a:extLst>
              <a:ext uri="{FF2B5EF4-FFF2-40B4-BE49-F238E27FC236}">
                <a16:creationId xmlns:a16="http://schemas.microsoft.com/office/drawing/2014/main" id="{6C5EB9AF-D2E8-4D05-BEEE-F5C59404A19F}"/>
              </a:ext>
            </a:extLst>
          </p:cNvPr>
          <p:cNvSpPr txBox="1"/>
          <p:nvPr/>
        </p:nvSpPr>
        <p:spPr>
          <a:xfrm>
            <a:off x="573740" y="2153604"/>
            <a:ext cx="6055659" cy="3693319"/>
          </a:xfrm>
          <a:prstGeom prst="rect">
            <a:avLst/>
          </a:prstGeom>
          <a:noFill/>
        </p:spPr>
        <p:txBody>
          <a:bodyPr wrap="square" rtlCol="0">
            <a:spAutoFit/>
          </a:bodyPr>
          <a:lstStyle/>
          <a:p>
            <a:pPr marL="285750" indent="-285750">
              <a:buFont typeface="Wingdings" panose="05000000000000000000" pitchFamily="2" charset="2"/>
              <a:buChar char="u"/>
            </a:pPr>
            <a:r>
              <a:rPr lang="en-GB" dirty="0">
                <a:solidFill>
                  <a:schemeClr val="bg1"/>
                </a:solidFill>
              </a:rPr>
              <a:t>Great for self-regulation</a:t>
            </a:r>
          </a:p>
          <a:p>
            <a:pPr marL="285750" indent="-285750">
              <a:buFont typeface="Wingdings" panose="05000000000000000000" pitchFamily="2" charset="2"/>
              <a:buChar char="u"/>
            </a:pPr>
            <a:endParaRPr lang="en-GB" dirty="0">
              <a:solidFill>
                <a:schemeClr val="bg1"/>
              </a:solidFill>
            </a:endParaRPr>
          </a:p>
          <a:p>
            <a:pPr marL="285750" indent="-285750">
              <a:buFont typeface="Wingdings" panose="05000000000000000000" pitchFamily="2" charset="2"/>
              <a:buChar char="u"/>
            </a:pPr>
            <a:endParaRPr lang="en-GB" dirty="0">
              <a:solidFill>
                <a:schemeClr val="bg1"/>
              </a:solidFill>
            </a:endParaRPr>
          </a:p>
          <a:p>
            <a:pPr marL="285750" indent="-285750">
              <a:buFont typeface="Wingdings" panose="05000000000000000000" pitchFamily="2" charset="2"/>
              <a:buChar char="u"/>
            </a:pPr>
            <a:r>
              <a:rPr lang="en-GB" dirty="0">
                <a:solidFill>
                  <a:schemeClr val="bg1"/>
                </a:solidFill>
              </a:rPr>
              <a:t>Learning to learn</a:t>
            </a:r>
          </a:p>
          <a:p>
            <a:pPr marL="285750" indent="-285750">
              <a:buFont typeface="Wingdings" panose="05000000000000000000" pitchFamily="2" charset="2"/>
              <a:buChar char="u"/>
            </a:pPr>
            <a:endParaRPr lang="en-GB" dirty="0">
              <a:solidFill>
                <a:schemeClr val="bg1"/>
              </a:solidFill>
            </a:endParaRPr>
          </a:p>
          <a:p>
            <a:pPr marL="285750" indent="-285750">
              <a:buFont typeface="Wingdings" panose="05000000000000000000" pitchFamily="2" charset="2"/>
              <a:buChar char="u"/>
            </a:pPr>
            <a:endParaRPr lang="en-GB" dirty="0">
              <a:solidFill>
                <a:schemeClr val="bg1"/>
              </a:solidFill>
            </a:endParaRPr>
          </a:p>
          <a:p>
            <a:pPr marL="285750" indent="-285750">
              <a:buFont typeface="Wingdings" panose="05000000000000000000" pitchFamily="2" charset="2"/>
              <a:buChar char="u"/>
            </a:pPr>
            <a:r>
              <a:rPr lang="en-GB" dirty="0">
                <a:solidFill>
                  <a:schemeClr val="bg1"/>
                </a:solidFill>
              </a:rPr>
              <a:t>Helping kids deal with ‘</a:t>
            </a:r>
            <a:r>
              <a:rPr lang="en-GB" i="1" dirty="0">
                <a:solidFill>
                  <a:schemeClr val="bg1"/>
                </a:solidFill>
              </a:rPr>
              <a:t>Issues’</a:t>
            </a:r>
            <a:endParaRPr lang="en-GB" dirty="0">
              <a:solidFill>
                <a:schemeClr val="bg1"/>
              </a:solidFill>
            </a:endParaRPr>
          </a:p>
          <a:p>
            <a:br>
              <a:rPr lang="en-GB" dirty="0"/>
            </a:br>
            <a:endParaRPr lang="en-GB" dirty="0">
              <a:solidFill>
                <a:schemeClr val="bg1"/>
              </a:solidFill>
            </a:endParaRPr>
          </a:p>
          <a:p>
            <a:pPr marL="285750" indent="-285750">
              <a:buFont typeface="Wingdings" panose="05000000000000000000" pitchFamily="2" charset="2"/>
              <a:buChar char="u"/>
            </a:pPr>
            <a:endParaRPr lang="en-GB" dirty="0">
              <a:solidFill>
                <a:schemeClr val="bg1"/>
              </a:solidFill>
            </a:endParaRPr>
          </a:p>
          <a:p>
            <a:pPr marL="285750" indent="-285750">
              <a:buFont typeface="Wingdings" panose="05000000000000000000" pitchFamily="2" charset="2"/>
              <a:buChar char="u"/>
            </a:pPr>
            <a:endParaRPr lang="en-GB" dirty="0">
              <a:solidFill>
                <a:schemeClr val="bg1"/>
              </a:solidFill>
            </a:endParaRPr>
          </a:p>
          <a:p>
            <a:br>
              <a:rPr lang="en-GB" dirty="0">
                <a:solidFill>
                  <a:schemeClr val="bg1"/>
                </a:solidFill>
              </a:rPr>
            </a:br>
            <a:endParaRPr lang="en-GB" dirty="0">
              <a:solidFill>
                <a:schemeClr val="bg1"/>
              </a:solidFill>
            </a:endParaRPr>
          </a:p>
        </p:txBody>
      </p:sp>
      <p:sp>
        <p:nvSpPr>
          <p:cNvPr id="3" name="TextBox 2">
            <a:extLst>
              <a:ext uri="{FF2B5EF4-FFF2-40B4-BE49-F238E27FC236}">
                <a16:creationId xmlns:a16="http://schemas.microsoft.com/office/drawing/2014/main" id="{917C7FDE-4C07-4BCA-AF1B-04201DB97727}"/>
              </a:ext>
            </a:extLst>
          </p:cNvPr>
          <p:cNvSpPr txBox="1"/>
          <p:nvPr/>
        </p:nvSpPr>
        <p:spPr>
          <a:xfrm>
            <a:off x="5429250" y="4610189"/>
            <a:ext cx="6762750" cy="1938992"/>
          </a:xfrm>
          <a:prstGeom prst="rect">
            <a:avLst/>
          </a:prstGeom>
          <a:noFill/>
        </p:spPr>
        <p:txBody>
          <a:bodyPr wrap="square" rtlCol="0">
            <a:spAutoFit/>
          </a:bodyPr>
          <a:lstStyle/>
          <a:p>
            <a:pPr lvl="0" algn="ctr"/>
            <a:r>
              <a:rPr lang="en-GB" sz="2000" b="1" dirty="0">
                <a:solidFill>
                  <a:schemeClr val="bg1"/>
                </a:solidFill>
              </a:rPr>
              <a:t>Metacognition is “that if an individual learner is able to gain insight into their own thought processes and come to understand better the ways in which they learn, then they are better equipped as learners and likely to make good progress at times when they might otherwise find learning less than straightforward. “ (Pritchard, 2018)</a:t>
            </a:r>
          </a:p>
        </p:txBody>
      </p:sp>
      <p:sp>
        <p:nvSpPr>
          <p:cNvPr id="6" name="TextBox 5">
            <a:extLst>
              <a:ext uri="{FF2B5EF4-FFF2-40B4-BE49-F238E27FC236}">
                <a16:creationId xmlns:a16="http://schemas.microsoft.com/office/drawing/2014/main" id="{D1120BF7-E0DD-46E7-BAEF-79BC971D2D54}"/>
              </a:ext>
            </a:extLst>
          </p:cNvPr>
          <p:cNvSpPr txBox="1"/>
          <p:nvPr/>
        </p:nvSpPr>
        <p:spPr>
          <a:xfrm>
            <a:off x="5716120" y="1676400"/>
            <a:ext cx="6189010" cy="1600438"/>
          </a:xfrm>
          <a:prstGeom prst="rect">
            <a:avLst/>
          </a:prstGeom>
          <a:noFill/>
        </p:spPr>
        <p:txBody>
          <a:bodyPr wrap="square" rtlCol="0">
            <a:spAutoFit/>
          </a:bodyPr>
          <a:lstStyle/>
          <a:p>
            <a:pPr algn="ctr"/>
            <a:r>
              <a:rPr lang="en-GB" sz="2000" b="1" dirty="0">
                <a:solidFill>
                  <a:schemeClr val="bg1"/>
                </a:solidFill>
              </a:rPr>
              <a:t>Learn to assess the demands of the task, evaluate their own knowledge and skills, plan their approach, monitor their progress, and adjust their strategies as needed. (Ambrose et al. 2010)</a:t>
            </a:r>
          </a:p>
          <a:p>
            <a:endParaRPr lang="en-GB" dirty="0"/>
          </a:p>
        </p:txBody>
      </p:sp>
    </p:spTree>
    <p:extLst>
      <p:ext uri="{BB962C8B-B14F-4D97-AF65-F5344CB8AC3E}">
        <p14:creationId xmlns:p14="http://schemas.microsoft.com/office/powerpoint/2010/main" val="3304839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2">
                                            <p:txEl>
                                              <p:pRg st="0" end="0"/>
                                            </p:txEl>
                                          </p:spTgt>
                                        </p:tgtEl>
                                        <p:attrNameLst>
                                          <p:attrName>style.visibility</p:attrName>
                                        </p:attrNameLst>
                                      </p:cBhvr>
                                      <p:to>
                                        <p:strVal val="visible"/>
                                      </p:to>
                                    </p:set>
                                    <p:animEffect transition="in" filter="fade">
                                      <p:cBhvr>
                                        <p:cTn id="21" dur="500"/>
                                        <p:tgtEl>
                                          <p:spTgt spid="2">
                                            <p:txEl>
                                              <p:pRg st="0" end="0"/>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2">
                                            <p:txEl>
                                              <p:pRg st="3" end="3"/>
                                            </p:txEl>
                                          </p:spTgt>
                                        </p:tgtEl>
                                        <p:attrNameLst>
                                          <p:attrName>style.visibility</p:attrName>
                                        </p:attrNameLst>
                                      </p:cBhvr>
                                      <p:to>
                                        <p:strVal val="visible"/>
                                      </p:to>
                                    </p:set>
                                    <p:animEffect transition="in" filter="fade">
                                      <p:cBhvr>
                                        <p:cTn id="26" dur="500"/>
                                        <p:tgtEl>
                                          <p:spTgt spid="2">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animEffect transition="in" filter="fade">
                                      <p:cBhvr>
                                        <p:cTn id="31" dur="500"/>
                                        <p:tgtEl>
                                          <p:spTgt spid="2">
                                            <p:txEl>
                                              <p:pRg st="6" end="6"/>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53" presetClass="entr" presetSubtype="16" fill="hold" grpId="0" nodeType="clickEffect">
                                  <p:stCondLst>
                                    <p:cond delay="0"/>
                                  </p:stCondLst>
                                  <p:childTnLst>
                                    <p:set>
                                      <p:cBhvr>
                                        <p:cTn id="35" dur="1" fill="hold">
                                          <p:stCondLst>
                                            <p:cond delay="0"/>
                                          </p:stCondLst>
                                        </p:cTn>
                                        <p:tgtEl>
                                          <p:spTgt spid="6"/>
                                        </p:tgtEl>
                                        <p:attrNameLst>
                                          <p:attrName>style.visibility</p:attrName>
                                        </p:attrNameLst>
                                      </p:cBhvr>
                                      <p:to>
                                        <p:strVal val="visible"/>
                                      </p:to>
                                    </p:set>
                                    <p:anim calcmode="lin" valueType="num">
                                      <p:cBhvr>
                                        <p:cTn id="36" dur="500" fill="hold"/>
                                        <p:tgtEl>
                                          <p:spTgt spid="6"/>
                                        </p:tgtEl>
                                        <p:attrNameLst>
                                          <p:attrName>ppt_w</p:attrName>
                                        </p:attrNameLst>
                                      </p:cBhvr>
                                      <p:tavLst>
                                        <p:tav tm="0">
                                          <p:val>
                                            <p:fltVal val="0"/>
                                          </p:val>
                                        </p:tav>
                                        <p:tav tm="100000">
                                          <p:val>
                                            <p:strVal val="#ppt_w"/>
                                          </p:val>
                                        </p:tav>
                                      </p:tavLst>
                                    </p:anim>
                                    <p:anim calcmode="lin" valueType="num">
                                      <p:cBhvr>
                                        <p:cTn id="37" dur="500" fill="hold"/>
                                        <p:tgtEl>
                                          <p:spTgt spid="6"/>
                                        </p:tgtEl>
                                        <p:attrNameLst>
                                          <p:attrName>ppt_h</p:attrName>
                                        </p:attrNameLst>
                                      </p:cBhvr>
                                      <p:tavLst>
                                        <p:tav tm="0">
                                          <p:val>
                                            <p:fltVal val="0"/>
                                          </p:val>
                                        </p:tav>
                                        <p:tav tm="100000">
                                          <p:val>
                                            <p:strVal val="#ppt_h"/>
                                          </p:val>
                                        </p:tav>
                                      </p:tavLst>
                                    </p:anim>
                                    <p:animEffect transition="in" filter="fade">
                                      <p:cBhvr>
                                        <p:cTn id="38"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3" grpId="0"/>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D0E4F-B211-4DD0-BF5E-AABEEFD92D3C}"/>
              </a:ext>
            </a:extLst>
          </p:cNvPr>
          <p:cNvSpPr>
            <a:spLocks noGrp="1"/>
          </p:cNvSpPr>
          <p:nvPr>
            <p:ph type="title"/>
          </p:nvPr>
        </p:nvSpPr>
        <p:spPr/>
        <p:txBody>
          <a:bodyPr/>
          <a:lstStyle/>
          <a:p>
            <a:endParaRPr lang="en-GB">
              <a:latin typeface="Adobe Song Std L" panose="02020300000000000000" pitchFamily="18" charset="-128"/>
              <a:ea typeface="Adobe Song Std L" panose="02020300000000000000" pitchFamily="18" charset="-128"/>
            </a:endParaRPr>
          </a:p>
        </p:txBody>
      </p:sp>
      <p:sp>
        <p:nvSpPr>
          <p:cNvPr id="3" name="Content Placeholder 2">
            <a:extLst>
              <a:ext uri="{FF2B5EF4-FFF2-40B4-BE49-F238E27FC236}">
                <a16:creationId xmlns:a16="http://schemas.microsoft.com/office/drawing/2014/main" id="{B071716E-29F8-4C40-B7C9-8E164ADE3182}"/>
              </a:ext>
            </a:extLst>
          </p:cNvPr>
          <p:cNvSpPr>
            <a:spLocks noGrp="1"/>
          </p:cNvSpPr>
          <p:nvPr>
            <p:ph idx="1"/>
          </p:nvPr>
        </p:nvSpPr>
        <p:spPr/>
        <p:txBody>
          <a:bodyPr/>
          <a:lstStyle/>
          <a:p>
            <a:endParaRPr lang="en-GB">
              <a:latin typeface="Adobe Song Std L" panose="02020300000000000000" pitchFamily="18" charset="-128"/>
              <a:ea typeface="Adobe Song Std L" panose="02020300000000000000" pitchFamily="18" charset="-128"/>
            </a:endParaRPr>
          </a:p>
        </p:txBody>
      </p:sp>
      <p:sp>
        <p:nvSpPr>
          <p:cNvPr id="4" name="Rectangle 3">
            <a:extLst>
              <a:ext uri="{FF2B5EF4-FFF2-40B4-BE49-F238E27FC236}">
                <a16:creationId xmlns:a16="http://schemas.microsoft.com/office/drawing/2014/main" id="{38CA1B36-EE5B-42BE-BE52-AB47AD8DA77B}"/>
              </a:ext>
            </a:extLst>
          </p:cNvPr>
          <p:cNvSpPr/>
          <p:nvPr/>
        </p:nvSpPr>
        <p:spPr>
          <a:xfrm>
            <a:off x="0" y="0"/>
            <a:ext cx="12192000" cy="6858000"/>
          </a:xfrm>
          <a:prstGeom prst="rect">
            <a:avLst/>
          </a:prstGeom>
          <a:blipFill dpi="0" rotWithShape="1">
            <a:blip r:embed="rId3">
              <a:alphaModFix amt="96000"/>
              <a:duotone>
                <a:schemeClr val="bg2">
                  <a:shade val="45000"/>
                  <a:satMod val="135000"/>
                </a:schemeClr>
                <a:prstClr val="white"/>
              </a:duotone>
              <a:extLst>
                <a:ext uri="{BEBA8EAE-BF5A-486C-A8C5-ECC9F3942E4B}">
                  <a14:imgProps xmlns:a14="http://schemas.microsoft.com/office/drawing/2010/main">
                    <a14:imgLayer r:embed="rId4">
                      <a14:imgEffect>
                        <a14:sharpenSoften amount="23000"/>
                      </a14:imgEffect>
                      <a14:imgEffect>
                        <a14:brightnessContrast bright="-15000" contrast="34000"/>
                      </a14:imgEffect>
                    </a14:imgLayer>
                  </a14:imgProps>
                </a:ext>
                <a:ext uri="{28A0092B-C50C-407E-A947-70E740481C1C}">
                  <a14:useLocalDpi xmlns:a14="http://schemas.microsoft.com/office/drawing/2010/main" val="0"/>
                </a:ext>
              </a:extLst>
            </a:blip>
            <a:srcRect/>
            <a:stretch>
              <a:fillRect/>
            </a:stretch>
          </a:blipFill>
          <a:effectLst>
            <a:glow>
              <a:schemeClr val="accent1"/>
            </a:glow>
            <a:outerShdw blurRad="50800" dist="50800" dir="5400000" algn="ctr" rotWithShape="0">
              <a:srgbClr val="000000"/>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endParaRPr lang="en-GB" dirty="0">
              <a:latin typeface="Adobe Song Std L" panose="02020300000000000000" pitchFamily="18" charset="-128"/>
              <a:ea typeface="Adobe Song Std L" panose="02020300000000000000" pitchFamily="18" charset="-128"/>
            </a:endParaRPr>
          </a:p>
        </p:txBody>
      </p:sp>
      <p:sp>
        <p:nvSpPr>
          <p:cNvPr id="5" name="TextBox 4">
            <a:extLst>
              <a:ext uri="{FF2B5EF4-FFF2-40B4-BE49-F238E27FC236}">
                <a16:creationId xmlns:a16="http://schemas.microsoft.com/office/drawing/2014/main" id="{F8756A97-54C5-4122-8EC8-4DACA79AD930}"/>
              </a:ext>
            </a:extLst>
          </p:cNvPr>
          <p:cNvSpPr txBox="1"/>
          <p:nvPr/>
        </p:nvSpPr>
        <p:spPr>
          <a:xfrm>
            <a:off x="502024" y="365125"/>
            <a:ext cx="5880847" cy="369332"/>
          </a:xfrm>
          <a:prstGeom prst="rect">
            <a:avLst/>
          </a:prstGeom>
          <a:noFill/>
        </p:spPr>
        <p:txBody>
          <a:bodyPr wrap="square" rtlCol="0">
            <a:spAutoFit/>
          </a:bodyPr>
          <a:lstStyle/>
          <a:p>
            <a:endParaRPr lang="en-GB" dirty="0">
              <a:solidFill>
                <a:schemeClr val="bg1"/>
              </a:solidFill>
              <a:latin typeface="Adobe Song Std L" panose="02020300000000000000" pitchFamily="18" charset="-128"/>
              <a:ea typeface="Adobe Song Std L" panose="02020300000000000000" pitchFamily="18" charset="-128"/>
            </a:endParaRPr>
          </a:p>
        </p:txBody>
      </p:sp>
      <p:sp>
        <p:nvSpPr>
          <p:cNvPr id="7" name="TextBox 6">
            <a:extLst>
              <a:ext uri="{FF2B5EF4-FFF2-40B4-BE49-F238E27FC236}">
                <a16:creationId xmlns:a16="http://schemas.microsoft.com/office/drawing/2014/main" id="{B1CEDB02-5BA6-4020-9E47-CA3892B46F13}"/>
              </a:ext>
            </a:extLst>
          </p:cNvPr>
          <p:cNvSpPr txBox="1"/>
          <p:nvPr/>
        </p:nvSpPr>
        <p:spPr>
          <a:xfrm>
            <a:off x="573740" y="358588"/>
            <a:ext cx="5880847" cy="738664"/>
          </a:xfrm>
          <a:prstGeom prst="rect">
            <a:avLst/>
          </a:prstGeom>
          <a:noFill/>
        </p:spPr>
        <p:txBody>
          <a:bodyPr wrap="square" rtlCol="0">
            <a:spAutoFit/>
          </a:bodyPr>
          <a:lstStyle/>
          <a:p>
            <a:r>
              <a:rPr lang="en-GB" sz="2400" b="1" u="sng" dirty="0">
                <a:effectLst>
                  <a:outerShdw blurRad="38100" dist="38100" dir="2700000" algn="tl">
                    <a:srgbClr val="000000">
                      <a:alpha val="43137"/>
                    </a:srgbClr>
                  </a:outerShdw>
                </a:effectLst>
                <a:latin typeface="Adobe Song Std L" panose="02020300000000000000" pitchFamily="18" charset="-128"/>
                <a:ea typeface="Adobe Song Std L" panose="02020300000000000000" pitchFamily="18" charset="-128"/>
              </a:rPr>
              <a:t>Engagement between teacher and Student </a:t>
            </a:r>
          </a:p>
          <a:p>
            <a:endParaRPr lang="en-GB" dirty="0">
              <a:solidFill>
                <a:schemeClr val="bg1"/>
              </a:solidFill>
              <a:latin typeface="Adobe Song Std L" panose="02020300000000000000" pitchFamily="18" charset="-128"/>
              <a:ea typeface="Adobe Song Std L" panose="02020300000000000000" pitchFamily="18" charset="-128"/>
            </a:endParaRPr>
          </a:p>
        </p:txBody>
      </p:sp>
      <p:sp>
        <p:nvSpPr>
          <p:cNvPr id="6" name="TextBox 5">
            <a:extLst>
              <a:ext uri="{FF2B5EF4-FFF2-40B4-BE49-F238E27FC236}">
                <a16:creationId xmlns:a16="http://schemas.microsoft.com/office/drawing/2014/main" id="{C8BED5AC-C0BF-48A3-A7DD-F850ECDDA02C}"/>
              </a:ext>
            </a:extLst>
          </p:cNvPr>
          <p:cNvSpPr txBox="1"/>
          <p:nvPr/>
        </p:nvSpPr>
        <p:spPr>
          <a:xfrm>
            <a:off x="838200" y="1097252"/>
            <a:ext cx="6454587" cy="2308324"/>
          </a:xfrm>
          <a:prstGeom prst="rect">
            <a:avLst/>
          </a:prstGeom>
          <a:noFill/>
        </p:spPr>
        <p:txBody>
          <a:bodyPr wrap="square" rtlCol="0">
            <a:spAutoFit/>
          </a:bodyPr>
          <a:lstStyle/>
          <a:p>
            <a:pPr marL="285750" indent="-285750">
              <a:buFont typeface="Wingdings" panose="05000000000000000000" pitchFamily="2" charset="2"/>
              <a:buChar char="u"/>
            </a:pPr>
            <a:r>
              <a:rPr lang="en-GB" dirty="0">
                <a:latin typeface="Adobe Song Std L" panose="02020300000000000000" pitchFamily="18" charset="-128"/>
                <a:ea typeface="Adobe Song Std L" panose="02020300000000000000" pitchFamily="18" charset="-128"/>
                <a:sym typeface="Wingdings" panose="05000000000000000000" pitchFamily="2" charset="2"/>
              </a:rPr>
              <a:t>Teacher  = Facilitator </a:t>
            </a:r>
          </a:p>
          <a:p>
            <a:pPr marL="285750" indent="-285750">
              <a:buFont typeface="Wingdings" panose="05000000000000000000" pitchFamily="2" charset="2"/>
              <a:buChar char="u"/>
            </a:pPr>
            <a:endParaRPr lang="en-GB" dirty="0">
              <a:latin typeface="Adobe Song Std L" panose="02020300000000000000" pitchFamily="18" charset="-128"/>
              <a:ea typeface="Adobe Song Std L" panose="02020300000000000000" pitchFamily="18" charset="-128"/>
              <a:sym typeface="Wingdings" panose="05000000000000000000" pitchFamily="2" charset="2"/>
            </a:endParaRPr>
          </a:p>
          <a:p>
            <a:pPr marL="285750" indent="-285750">
              <a:buFont typeface="Wingdings" panose="05000000000000000000" pitchFamily="2" charset="2"/>
              <a:buChar char="u"/>
            </a:pPr>
            <a:r>
              <a:rPr lang="en-GB" dirty="0">
                <a:latin typeface="Adobe Song Std L" panose="02020300000000000000" pitchFamily="18" charset="-128"/>
                <a:ea typeface="Adobe Song Std L" panose="02020300000000000000" pitchFamily="18" charset="-128"/>
                <a:sym typeface="Wingdings" panose="05000000000000000000" pitchFamily="2" charset="2"/>
              </a:rPr>
              <a:t>Dialogue/ Questioning </a:t>
            </a:r>
          </a:p>
          <a:p>
            <a:pPr marL="285750" indent="-285750">
              <a:buFont typeface="Wingdings" panose="05000000000000000000" pitchFamily="2" charset="2"/>
              <a:buChar char="u"/>
            </a:pPr>
            <a:endParaRPr lang="en-GB" dirty="0">
              <a:latin typeface="Adobe Song Std L" panose="02020300000000000000" pitchFamily="18" charset="-128"/>
              <a:ea typeface="Adobe Song Std L" panose="02020300000000000000" pitchFamily="18" charset="-128"/>
              <a:sym typeface="Wingdings" panose="05000000000000000000" pitchFamily="2" charset="2"/>
            </a:endParaRPr>
          </a:p>
          <a:p>
            <a:pPr marL="285750" indent="-285750">
              <a:buFont typeface="Wingdings" panose="05000000000000000000" pitchFamily="2" charset="2"/>
              <a:buChar char="u"/>
            </a:pPr>
            <a:r>
              <a:rPr lang="en-GB" dirty="0">
                <a:latin typeface="Adobe Song Std L" panose="02020300000000000000" pitchFamily="18" charset="-128"/>
                <a:ea typeface="Adobe Song Std L" panose="02020300000000000000" pitchFamily="18" charset="-128"/>
                <a:sym typeface="Wingdings" panose="05000000000000000000" pitchFamily="2" charset="2"/>
              </a:rPr>
              <a:t>2 Stars and a wish </a:t>
            </a:r>
          </a:p>
          <a:p>
            <a:pPr marL="285750" indent="-285750">
              <a:buFont typeface="Wingdings" panose="05000000000000000000" pitchFamily="2" charset="2"/>
              <a:buChar char="u"/>
            </a:pPr>
            <a:endParaRPr lang="en-GB" dirty="0">
              <a:latin typeface="Adobe Song Std L" panose="02020300000000000000" pitchFamily="18" charset="-128"/>
              <a:ea typeface="Adobe Song Std L" panose="02020300000000000000" pitchFamily="18" charset="-128"/>
              <a:sym typeface="Wingdings" panose="05000000000000000000" pitchFamily="2" charset="2"/>
            </a:endParaRPr>
          </a:p>
          <a:p>
            <a:pPr marL="285750" indent="-285750">
              <a:buFont typeface="Wingdings" panose="05000000000000000000" pitchFamily="2" charset="2"/>
              <a:buChar char="u"/>
            </a:pPr>
            <a:r>
              <a:rPr lang="en-GB" dirty="0">
                <a:latin typeface="Adobe Song Std L" panose="02020300000000000000" pitchFamily="18" charset="-128"/>
                <a:ea typeface="Adobe Song Std L" panose="02020300000000000000" pitchFamily="18" charset="-128"/>
                <a:sym typeface="Wingdings" panose="05000000000000000000" pitchFamily="2" charset="2"/>
              </a:rPr>
              <a:t>Immersing the student within context of lesson</a:t>
            </a:r>
            <a:r>
              <a:rPr lang="en-GB" dirty="0">
                <a:solidFill>
                  <a:schemeClr val="bg1"/>
                </a:solidFill>
                <a:latin typeface="Adobe Song Std L" panose="02020300000000000000" pitchFamily="18" charset="-128"/>
                <a:ea typeface="Adobe Song Std L" panose="02020300000000000000" pitchFamily="18" charset="-128"/>
                <a:sym typeface="Wingdings" panose="05000000000000000000" pitchFamily="2" charset="2"/>
              </a:rPr>
              <a:t>. </a:t>
            </a:r>
          </a:p>
          <a:p>
            <a:pPr marL="285750" indent="-285750">
              <a:buFont typeface="Wingdings" panose="05000000000000000000" pitchFamily="2" charset="2"/>
              <a:buChar char="u"/>
            </a:pPr>
            <a:endParaRPr lang="en-GB" dirty="0">
              <a:solidFill>
                <a:schemeClr val="bg1"/>
              </a:solidFill>
              <a:latin typeface="Adobe Song Std L" panose="02020300000000000000" pitchFamily="18" charset="-128"/>
              <a:ea typeface="Adobe Song Std L" panose="02020300000000000000" pitchFamily="18" charset="-128"/>
              <a:sym typeface="Wingdings" panose="05000000000000000000" pitchFamily="2" charset="2"/>
            </a:endParaRPr>
          </a:p>
        </p:txBody>
      </p:sp>
      <p:sp>
        <p:nvSpPr>
          <p:cNvPr id="8" name="Rectangle 7">
            <a:extLst>
              <a:ext uri="{FF2B5EF4-FFF2-40B4-BE49-F238E27FC236}">
                <a16:creationId xmlns:a16="http://schemas.microsoft.com/office/drawing/2014/main" id="{2432FA31-A27D-4BF7-BD83-9EC198F24E64}"/>
              </a:ext>
            </a:extLst>
          </p:cNvPr>
          <p:cNvSpPr/>
          <p:nvPr/>
        </p:nvSpPr>
        <p:spPr>
          <a:xfrm>
            <a:off x="358587" y="3879381"/>
            <a:ext cx="6096000" cy="1200329"/>
          </a:xfrm>
          <a:prstGeom prst="rect">
            <a:avLst/>
          </a:prstGeom>
        </p:spPr>
        <p:txBody>
          <a:bodyPr>
            <a:spAutoFit/>
          </a:bodyPr>
          <a:lstStyle/>
          <a:p>
            <a:r>
              <a:rPr lang="en-GB" b="1" dirty="0">
                <a:latin typeface="Adobe Song Std L" panose="02020300000000000000" pitchFamily="18" charset="-128"/>
                <a:ea typeface="Adobe Song Std L" panose="02020300000000000000" pitchFamily="18" charset="-128"/>
              </a:rPr>
              <a:t>Instead of considering formative assessment within the context of a measurement paradigm, perhaps we should be focusing on firmly situating the process of formative assessment within a learning paradigm. (Heritage 2010, 15)</a:t>
            </a:r>
            <a:endParaRPr lang="en-GB" dirty="0">
              <a:latin typeface="Adobe Song Std L" panose="02020300000000000000" pitchFamily="18" charset="-128"/>
              <a:ea typeface="Adobe Song Std L" panose="02020300000000000000" pitchFamily="18" charset="-128"/>
            </a:endParaRPr>
          </a:p>
        </p:txBody>
      </p:sp>
      <p:pic>
        <p:nvPicPr>
          <p:cNvPr id="9" name="Picture 8" descr="https://cambridge-community.org.uk/professional-development/gswmeta/media/mc_m1_aw_008_cu9akcc.png">
            <a:extLst>
              <a:ext uri="{FF2B5EF4-FFF2-40B4-BE49-F238E27FC236}">
                <a16:creationId xmlns:a16="http://schemas.microsoft.com/office/drawing/2014/main" id="{E0101A26-5671-4F85-96FC-2F8CE3E2D78C}"/>
              </a:ext>
            </a:extLst>
          </p:cNvPr>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382871" y="681037"/>
            <a:ext cx="5307105" cy="3273892"/>
          </a:xfrm>
          <a:prstGeom prst="rect">
            <a:avLst/>
          </a:prstGeom>
          <a:noFill/>
          <a:ln>
            <a:noFill/>
          </a:ln>
        </p:spPr>
      </p:pic>
      <p:sp>
        <p:nvSpPr>
          <p:cNvPr id="10" name="Rectangle 9">
            <a:extLst>
              <a:ext uri="{FF2B5EF4-FFF2-40B4-BE49-F238E27FC236}">
                <a16:creationId xmlns:a16="http://schemas.microsoft.com/office/drawing/2014/main" id="{1A6F96F2-1690-40E8-ACA0-5946831E409D}"/>
              </a:ext>
            </a:extLst>
          </p:cNvPr>
          <p:cNvSpPr/>
          <p:nvPr/>
        </p:nvSpPr>
        <p:spPr>
          <a:xfrm>
            <a:off x="9712133" y="3954929"/>
            <a:ext cx="1996059" cy="369332"/>
          </a:xfrm>
          <a:prstGeom prst="rect">
            <a:avLst/>
          </a:prstGeom>
        </p:spPr>
        <p:txBody>
          <a:bodyPr wrap="none">
            <a:spAutoFit/>
          </a:bodyPr>
          <a:lstStyle/>
          <a:p>
            <a:r>
              <a:rPr lang="en-GB" b="1" dirty="0">
                <a:latin typeface="Adobe Song Std L" panose="02020300000000000000" pitchFamily="18" charset="-128"/>
                <a:ea typeface="Adobe Song Std L" panose="02020300000000000000" pitchFamily="18" charset="-128"/>
              </a:rPr>
              <a:t>Cambridge (2019) </a:t>
            </a:r>
            <a:endParaRPr lang="en-GB" dirty="0">
              <a:latin typeface="Adobe Song Std L" panose="02020300000000000000" pitchFamily="18" charset="-128"/>
              <a:ea typeface="Adobe Song Std L" panose="02020300000000000000" pitchFamily="18" charset="-128"/>
            </a:endParaRPr>
          </a:p>
        </p:txBody>
      </p:sp>
      <p:sp>
        <p:nvSpPr>
          <p:cNvPr id="11" name="Rectangle 10">
            <a:extLst>
              <a:ext uri="{FF2B5EF4-FFF2-40B4-BE49-F238E27FC236}">
                <a16:creationId xmlns:a16="http://schemas.microsoft.com/office/drawing/2014/main" id="{3C33E0D5-34AC-4F40-B5B2-D9DD90D35FA3}"/>
              </a:ext>
            </a:extLst>
          </p:cNvPr>
          <p:cNvSpPr/>
          <p:nvPr/>
        </p:nvSpPr>
        <p:spPr>
          <a:xfrm>
            <a:off x="6241488" y="5160583"/>
            <a:ext cx="6096001" cy="1200329"/>
          </a:xfrm>
          <a:prstGeom prst="rect">
            <a:avLst/>
          </a:prstGeom>
        </p:spPr>
        <p:txBody>
          <a:bodyPr>
            <a:spAutoFit/>
          </a:bodyPr>
          <a:lstStyle/>
          <a:p>
            <a:pPr lvl="0">
              <a:defRPr/>
            </a:pPr>
            <a:r>
              <a:rPr lang="en-GB" dirty="0">
                <a:latin typeface="Adobe Song Std L" panose="02020300000000000000" pitchFamily="18" charset="-128"/>
                <a:ea typeface="Adobe Song Std L" panose="02020300000000000000" pitchFamily="18" charset="-128"/>
              </a:rPr>
              <a:t>As Vygotsky advised, “Self-supported competence is only possible if successful performance has been established through assisted learning (Pritchard, 2018).</a:t>
            </a:r>
            <a:br>
              <a:rPr lang="en-GB" dirty="0">
                <a:latin typeface="Adobe Song Std L" panose="02020300000000000000" pitchFamily="18" charset="-128"/>
                <a:ea typeface="Adobe Song Std L" panose="02020300000000000000" pitchFamily="18" charset="-128"/>
              </a:rPr>
            </a:br>
            <a:endParaRPr lang="en-GB" dirty="0">
              <a:latin typeface="Adobe Song Std L" panose="02020300000000000000" pitchFamily="18" charset="-128"/>
              <a:ea typeface="Adobe Song Std L" panose="02020300000000000000" pitchFamily="18" charset="-128"/>
            </a:endParaRPr>
          </a:p>
        </p:txBody>
      </p:sp>
    </p:spTree>
    <p:extLst>
      <p:ext uri="{BB962C8B-B14F-4D97-AF65-F5344CB8AC3E}">
        <p14:creationId xmlns:p14="http://schemas.microsoft.com/office/powerpoint/2010/main" val="3821516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barn(inVertical)">
                                      <p:cBhvr>
                                        <p:cTn id="12" dur="500"/>
                                        <p:tgtEl>
                                          <p:spTgt spid="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barn(inVertical)">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6">
                                            <p:txEl>
                                              <p:pRg st="4" end="4"/>
                                            </p:txEl>
                                          </p:spTgt>
                                        </p:tgtEl>
                                        <p:attrNameLst>
                                          <p:attrName>style.visibility</p:attrName>
                                        </p:attrNameLst>
                                      </p:cBhvr>
                                      <p:to>
                                        <p:strVal val="visible"/>
                                      </p:to>
                                    </p:set>
                                    <p:animEffect transition="in" filter="barn(inVertical)">
                                      <p:cBhvr>
                                        <p:cTn id="22" dur="500"/>
                                        <p:tgtEl>
                                          <p:spTgt spid="6">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6">
                                            <p:txEl>
                                              <p:pRg st="6" end="6"/>
                                            </p:txEl>
                                          </p:spTgt>
                                        </p:tgtEl>
                                        <p:attrNameLst>
                                          <p:attrName>style.visibility</p:attrName>
                                        </p:attrNameLst>
                                      </p:cBhvr>
                                      <p:to>
                                        <p:strVal val="visible"/>
                                      </p:to>
                                    </p:set>
                                    <p:animEffect transition="in" filter="barn(inVertical)">
                                      <p:cBhvr>
                                        <p:cTn id="27" dur="500"/>
                                        <p:tgtEl>
                                          <p:spTgt spid="6">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0">
                                            <p:txEl>
                                              <p:pRg st="0" end="0"/>
                                            </p:txEl>
                                          </p:spTgt>
                                        </p:tgtEl>
                                        <p:attrNameLst>
                                          <p:attrName>style.visibility</p:attrName>
                                        </p:attrNameLst>
                                      </p:cBhvr>
                                      <p:to>
                                        <p:strVal val="visible"/>
                                      </p:to>
                                    </p:set>
                                    <p:animEffect transition="in" filter="fade">
                                      <p:cBhvr>
                                        <p:cTn id="37" dur="500"/>
                                        <p:tgtEl>
                                          <p:spTgt spid="10">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11"/>
                                        </p:tgtEl>
                                        <p:attrNameLst>
                                          <p:attrName>style.visibility</p:attrName>
                                        </p:attrNameLst>
                                      </p:cBhvr>
                                      <p:to>
                                        <p:strVal val="visible"/>
                                      </p:to>
                                    </p:set>
                                    <p:animEffect transition="in" filter="fade">
                                      <p:cBhvr>
                                        <p:cTn id="42" dur="1000"/>
                                        <p:tgtEl>
                                          <p:spTgt spid="11"/>
                                        </p:tgtEl>
                                      </p:cBhvr>
                                    </p:animEffect>
                                    <p:anim calcmode="lin" valueType="num">
                                      <p:cBhvr>
                                        <p:cTn id="43" dur="1000" fill="hold"/>
                                        <p:tgtEl>
                                          <p:spTgt spid="11"/>
                                        </p:tgtEl>
                                        <p:attrNameLst>
                                          <p:attrName>ppt_x</p:attrName>
                                        </p:attrNameLst>
                                      </p:cBhvr>
                                      <p:tavLst>
                                        <p:tav tm="0">
                                          <p:val>
                                            <p:strVal val="#ppt_x"/>
                                          </p:val>
                                        </p:tav>
                                        <p:tav tm="100000">
                                          <p:val>
                                            <p:strVal val="#ppt_x"/>
                                          </p:val>
                                        </p:tav>
                                      </p:tavLst>
                                    </p:anim>
                                    <p:anim calcmode="lin" valueType="num">
                                      <p:cBhvr>
                                        <p:cTn id="44"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2" presetClass="entr" presetSubtype="4" fill="hold" grpId="0" nodeType="clickEffect">
                                  <p:stCondLst>
                                    <p:cond delay="0"/>
                                  </p:stCondLst>
                                  <p:childTnLst>
                                    <p:set>
                                      <p:cBhvr>
                                        <p:cTn id="48" dur="1" fill="hold">
                                          <p:stCondLst>
                                            <p:cond delay="0"/>
                                          </p:stCondLst>
                                        </p:cTn>
                                        <p:tgtEl>
                                          <p:spTgt spid="8"/>
                                        </p:tgtEl>
                                        <p:attrNameLst>
                                          <p:attrName>style.visibility</p:attrName>
                                        </p:attrNameLst>
                                      </p:cBhvr>
                                      <p:to>
                                        <p:strVal val="visible"/>
                                      </p:to>
                                    </p:set>
                                    <p:animEffect transition="in" filter="wipe(down)">
                                      <p:cBhvr>
                                        <p:cTn id="49"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11"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AEFB3-84EF-4646-B5B5-EEDC5539C41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5D48E91-F4F4-4EFE-8D34-FC84BAB7ABF4}"/>
              </a:ext>
            </a:extLst>
          </p:cNvPr>
          <p:cNvSpPr>
            <a:spLocks noGrp="1"/>
          </p:cNvSpPr>
          <p:nvPr>
            <p:ph idx="1"/>
          </p:nvPr>
        </p:nvSpPr>
        <p:spPr/>
        <p:txBody>
          <a:bodyPr/>
          <a:lstStyle/>
          <a:p>
            <a:endParaRPr lang="en-GB"/>
          </a:p>
        </p:txBody>
      </p:sp>
      <p:pic>
        <p:nvPicPr>
          <p:cNvPr id="1026" name="Picture 2" descr="Image result for education journey">
            <a:extLst>
              <a:ext uri="{FF2B5EF4-FFF2-40B4-BE49-F238E27FC236}">
                <a16:creationId xmlns:a16="http://schemas.microsoft.com/office/drawing/2014/main" id="{AFB213BD-545B-4526-B507-5C2792AEB2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40809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D0E4F-B211-4DD0-BF5E-AABEEFD92D3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071716E-29F8-4C40-B7C9-8E164ADE3182}"/>
              </a:ext>
            </a:extLst>
          </p:cNvPr>
          <p:cNvSpPr>
            <a:spLocks noGrp="1"/>
          </p:cNvSpPr>
          <p:nvPr>
            <p:ph idx="1"/>
          </p:nvPr>
        </p:nvSpPr>
        <p:spPr/>
        <p:txBody>
          <a:bodyPr/>
          <a:lstStyle/>
          <a:p>
            <a:endParaRPr lang="en-GB"/>
          </a:p>
        </p:txBody>
      </p:sp>
      <p:sp>
        <p:nvSpPr>
          <p:cNvPr id="4" name="Rectangle 3">
            <a:extLst>
              <a:ext uri="{FF2B5EF4-FFF2-40B4-BE49-F238E27FC236}">
                <a16:creationId xmlns:a16="http://schemas.microsoft.com/office/drawing/2014/main" id="{38CA1B36-EE5B-42BE-BE52-AB47AD8DA77B}"/>
              </a:ext>
            </a:extLst>
          </p:cNvPr>
          <p:cNvSpPr/>
          <p:nvPr/>
        </p:nvSpPr>
        <p:spPr>
          <a:xfrm>
            <a:off x="0" y="0"/>
            <a:ext cx="12192000" cy="6858000"/>
          </a:xfrm>
          <a:prstGeom prst="rect">
            <a:avLst/>
          </a:prstGeom>
          <a:blipFill dpi="0" rotWithShape="1">
            <a:blip r:embed="rId3">
              <a:alphaModFix amt="96000"/>
              <a:extLst>
                <a:ext uri="{BEBA8EAE-BF5A-486C-A8C5-ECC9F3942E4B}">
                  <a14:imgProps xmlns:a14="http://schemas.microsoft.com/office/drawing/2010/main">
                    <a14:imgLayer r:embed="rId4">
                      <a14:imgEffect>
                        <a14:sharpenSoften amount="23000"/>
                      </a14:imgEffect>
                      <a14:imgEffect>
                        <a14:brightnessContrast bright="-15000" contrast="34000"/>
                      </a14:imgEffect>
                    </a14:imgLayer>
                  </a14:imgProps>
                </a:ext>
                <a:ext uri="{28A0092B-C50C-407E-A947-70E740481C1C}">
                  <a14:useLocalDpi xmlns:a14="http://schemas.microsoft.com/office/drawing/2010/main" val="0"/>
                </a:ext>
              </a:extLst>
            </a:blip>
            <a:srcRect/>
            <a:stretch>
              <a:fillRect/>
            </a:stretch>
          </a:blipFill>
          <a:effectLst>
            <a:glow>
              <a:schemeClr val="accent1"/>
            </a:glow>
            <a:outerShdw blurRad="50800" dist="50800" dir="5400000" algn="ctr" rotWithShape="0">
              <a:srgbClr val="000000"/>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endParaRPr lang="en-GB" dirty="0"/>
          </a:p>
        </p:txBody>
      </p:sp>
      <p:sp>
        <p:nvSpPr>
          <p:cNvPr id="5" name="TextBox 4">
            <a:extLst>
              <a:ext uri="{FF2B5EF4-FFF2-40B4-BE49-F238E27FC236}">
                <a16:creationId xmlns:a16="http://schemas.microsoft.com/office/drawing/2014/main" id="{F8756A97-54C5-4122-8EC8-4DACA79AD930}"/>
              </a:ext>
            </a:extLst>
          </p:cNvPr>
          <p:cNvSpPr txBox="1"/>
          <p:nvPr/>
        </p:nvSpPr>
        <p:spPr>
          <a:xfrm>
            <a:off x="502024" y="365125"/>
            <a:ext cx="5880847" cy="369332"/>
          </a:xfrm>
          <a:prstGeom prst="rect">
            <a:avLst/>
          </a:prstGeom>
          <a:noFill/>
        </p:spPr>
        <p:txBody>
          <a:bodyPr wrap="square" rtlCol="0">
            <a:spAutoFit/>
          </a:bodyPr>
          <a:lstStyle/>
          <a:p>
            <a:endParaRPr lang="en-GB" dirty="0">
              <a:solidFill>
                <a:schemeClr val="bg1"/>
              </a:solidFill>
            </a:endParaRPr>
          </a:p>
        </p:txBody>
      </p:sp>
      <p:sp>
        <p:nvSpPr>
          <p:cNvPr id="7" name="TextBox 6">
            <a:extLst>
              <a:ext uri="{FF2B5EF4-FFF2-40B4-BE49-F238E27FC236}">
                <a16:creationId xmlns:a16="http://schemas.microsoft.com/office/drawing/2014/main" id="{478DD116-B895-498F-BFC1-9303656C611D}"/>
              </a:ext>
            </a:extLst>
          </p:cNvPr>
          <p:cNvSpPr txBox="1"/>
          <p:nvPr/>
        </p:nvSpPr>
        <p:spPr>
          <a:xfrm>
            <a:off x="502024" y="365125"/>
            <a:ext cx="9408892" cy="6586418"/>
          </a:xfrm>
          <a:prstGeom prst="rect">
            <a:avLst/>
          </a:prstGeom>
          <a:noFill/>
        </p:spPr>
        <p:txBody>
          <a:bodyPr wrap="square" rtlCol="0">
            <a:spAutoFit/>
          </a:bodyPr>
          <a:lstStyle/>
          <a:p>
            <a:r>
              <a:rPr lang="en-GB" sz="2000" b="1" u="sng" dirty="0">
                <a:solidFill>
                  <a:schemeClr val="bg1"/>
                </a:solidFill>
                <a:latin typeface="Adobe Song Std L" panose="02020300000000000000" pitchFamily="18" charset="-128"/>
                <a:ea typeface="Adobe Song Std L" panose="02020300000000000000" pitchFamily="18" charset="-128"/>
              </a:rPr>
              <a:t>References</a:t>
            </a:r>
          </a:p>
          <a:p>
            <a:endParaRPr lang="en-GB" b="1" u="sng" dirty="0">
              <a:solidFill>
                <a:schemeClr val="bg1"/>
              </a:solidFill>
              <a:latin typeface="Adobe Song Std L" panose="02020300000000000000" pitchFamily="18" charset="-128"/>
              <a:ea typeface="Adobe Song Std L" panose="02020300000000000000" pitchFamily="18" charset="-128"/>
            </a:endParaRPr>
          </a:p>
          <a:p>
            <a:r>
              <a:rPr lang="en-GB" sz="1400" dirty="0">
                <a:solidFill>
                  <a:schemeClr val="bg1"/>
                </a:solidFill>
                <a:latin typeface="Adobe Song Std L" panose="02020300000000000000" pitchFamily="18" charset="-128"/>
                <a:ea typeface="Adobe Song Std L" panose="02020300000000000000" pitchFamily="18" charset="-128"/>
              </a:rPr>
              <a:t>Ambrose, S., Bridges, M., DiPietro, M., Lovett, M., Norman, M. and Mayer, R. (2010). </a:t>
            </a:r>
            <a:r>
              <a:rPr lang="en-GB" sz="1400" i="1" dirty="0">
                <a:solidFill>
                  <a:schemeClr val="bg1"/>
                </a:solidFill>
                <a:latin typeface="Adobe Song Std L" panose="02020300000000000000" pitchFamily="18" charset="-128"/>
                <a:ea typeface="Adobe Song Std L" panose="02020300000000000000" pitchFamily="18" charset="-128"/>
              </a:rPr>
              <a:t>How Learning Works</a:t>
            </a:r>
            <a:r>
              <a:rPr lang="en-GB" sz="1400" dirty="0">
                <a:solidFill>
                  <a:schemeClr val="bg1"/>
                </a:solidFill>
                <a:latin typeface="Adobe Song Std L" panose="02020300000000000000" pitchFamily="18" charset="-128"/>
                <a:ea typeface="Adobe Song Std L" panose="02020300000000000000" pitchFamily="18" charset="-128"/>
              </a:rPr>
              <a:t>. New York, NY: John Wiley &amp; Sons.</a:t>
            </a:r>
          </a:p>
          <a:p>
            <a:endParaRPr lang="en-GB" sz="1400" dirty="0">
              <a:solidFill>
                <a:schemeClr val="bg1"/>
              </a:solidFill>
              <a:latin typeface="Adobe Song Std L" panose="02020300000000000000" pitchFamily="18" charset="-128"/>
              <a:ea typeface="Adobe Song Std L" panose="02020300000000000000" pitchFamily="18" charset="-128"/>
            </a:endParaRPr>
          </a:p>
          <a:p>
            <a:r>
              <a:rPr lang="en-GB" sz="1400" dirty="0">
                <a:solidFill>
                  <a:schemeClr val="bg1"/>
                </a:solidFill>
                <a:latin typeface="Adobe Song Std L" panose="02020300000000000000" pitchFamily="18" charset="-128"/>
                <a:ea typeface="Adobe Song Std L" panose="02020300000000000000" pitchFamily="18" charset="-128"/>
              </a:rPr>
              <a:t>Black, P. and </a:t>
            </a:r>
            <a:r>
              <a:rPr lang="en-GB" sz="1400" dirty="0" err="1">
                <a:solidFill>
                  <a:schemeClr val="bg1"/>
                </a:solidFill>
                <a:latin typeface="Adobe Song Std L" panose="02020300000000000000" pitchFamily="18" charset="-128"/>
                <a:ea typeface="Adobe Song Std L" panose="02020300000000000000" pitchFamily="18" charset="-128"/>
              </a:rPr>
              <a:t>Wiliam</a:t>
            </a:r>
            <a:r>
              <a:rPr lang="en-GB" sz="1400" dirty="0">
                <a:solidFill>
                  <a:schemeClr val="bg1"/>
                </a:solidFill>
                <a:latin typeface="Adobe Song Std L" panose="02020300000000000000" pitchFamily="18" charset="-128"/>
                <a:ea typeface="Adobe Song Std L" panose="02020300000000000000" pitchFamily="18" charset="-128"/>
              </a:rPr>
              <a:t>, D. (1998). Assessment and Classroom Learning. Assessment in Education: Principles, Policy &amp; Practice, 5(1), pp.7-74.</a:t>
            </a:r>
          </a:p>
          <a:p>
            <a:endParaRPr lang="en-GB" sz="1400" dirty="0">
              <a:solidFill>
                <a:schemeClr val="bg1"/>
              </a:solidFill>
              <a:latin typeface="Adobe Song Std L" panose="02020300000000000000" pitchFamily="18" charset="-128"/>
              <a:ea typeface="Adobe Song Std L" panose="02020300000000000000" pitchFamily="18" charset="-128"/>
            </a:endParaRPr>
          </a:p>
          <a:p>
            <a:r>
              <a:rPr lang="en-GB" sz="1400" dirty="0">
                <a:solidFill>
                  <a:schemeClr val="bg1"/>
                </a:solidFill>
                <a:latin typeface="Adobe Song Std L" panose="02020300000000000000" pitchFamily="18" charset="-128"/>
                <a:ea typeface="Adobe Song Std L" panose="02020300000000000000" pitchFamily="18" charset="-128"/>
              </a:rPr>
              <a:t>Cambridge (2019). </a:t>
            </a:r>
            <a:r>
              <a:rPr lang="en-GB" sz="1400" i="1" dirty="0">
                <a:solidFill>
                  <a:schemeClr val="bg1"/>
                </a:solidFill>
                <a:latin typeface="Adobe Song Std L" panose="02020300000000000000" pitchFamily="18" charset="-128"/>
                <a:ea typeface="Adobe Song Std L" panose="02020300000000000000" pitchFamily="18" charset="-128"/>
              </a:rPr>
              <a:t>Assessment for learning</a:t>
            </a:r>
            <a:r>
              <a:rPr lang="en-GB" sz="1400" dirty="0">
                <a:solidFill>
                  <a:schemeClr val="bg1"/>
                </a:solidFill>
                <a:latin typeface="Adobe Song Std L" panose="02020300000000000000" pitchFamily="18" charset="-128"/>
                <a:ea typeface="Adobe Song Std L" panose="02020300000000000000" pitchFamily="18" charset="-128"/>
              </a:rPr>
              <a:t>. [online] Available at: https://www.cambridgeinternational.org/Images/271179-assessment-for-learning.pdf [Accessed 18 Feb. 2020].</a:t>
            </a:r>
          </a:p>
          <a:p>
            <a:endParaRPr lang="en-GB" sz="1400" dirty="0">
              <a:solidFill>
                <a:schemeClr val="bg1"/>
              </a:solidFill>
              <a:latin typeface="Adobe Song Std L" panose="02020300000000000000" pitchFamily="18" charset="-128"/>
              <a:ea typeface="Adobe Song Std L" panose="02020300000000000000" pitchFamily="18" charset="-128"/>
            </a:endParaRPr>
          </a:p>
          <a:p>
            <a:r>
              <a:rPr lang="en-GB" sz="1400" dirty="0">
                <a:solidFill>
                  <a:schemeClr val="bg1"/>
                </a:solidFill>
                <a:latin typeface="Adobe Song Std L" panose="02020300000000000000" pitchFamily="18" charset="-128"/>
                <a:ea typeface="Adobe Song Std L" panose="02020300000000000000" pitchFamily="18" charset="-128"/>
              </a:rPr>
              <a:t>Davies, A (2019) Assessment for Learning Strategies - Key classroom strategies [Video] Available at https://www.youtube.com/watch?v=X0_SnxqZrUI (Accessed: 15 February 2020)	</a:t>
            </a:r>
          </a:p>
          <a:p>
            <a:r>
              <a:rPr lang="en-GB" sz="1400" dirty="0">
                <a:solidFill>
                  <a:schemeClr val="bg1"/>
                </a:solidFill>
                <a:latin typeface="Adobe Song Std L" panose="02020300000000000000" pitchFamily="18" charset="-128"/>
                <a:ea typeface="Adobe Song Std L" panose="02020300000000000000" pitchFamily="18" charset="-128"/>
              </a:rPr>
              <a:t> </a:t>
            </a:r>
          </a:p>
          <a:p>
            <a:r>
              <a:rPr lang="en-GB" sz="1400" dirty="0">
                <a:solidFill>
                  <a:schemeClr val="bg1"/>
                </a:solidFill>
                <a:latin typeface="Adobe Song Std L" panose="02020300000000000000" pitchFamily="18" charset="-128"/>
                <a:ea typeface="Adobe Song Std L" panose="02020300000000000000" pitchFamily="18" charset="-128"/>
              </a:rPr>
              <a:t>Heritage, M. (2010). Formative assessment. Thousand Oaks, California : Corwin.</a:t>
            </a:r>
          </a:p>
          <a:p>
            <a:endParaRPr lang="en-GB" sz="1400" dirty="0">
              <a:solidFill>
                <a:schemeClr val="bg1"/>
              </a:solidFill>
              <a:latin typeface="Adobe Song Std L" panose="02020300000000000000" pitchFamily="18" charset="-128"/>
              <a:ea typeface="Adobe Song Std L" panose="02020300000000000000" pitchFamily="18" charset="-128"/>
            </a:endParaRPr>
          </a:p>
          <a:p>
            <a:r>
              <a:rPr lang="en-GB" sz="1400" dirty="0">
                <a:solidFill>
                  <a:schemeClr val="bg1"/>
                </a:solidFill>
                <a:latin typeface="Adobe Song Std L" panose="02020300000000000000" pitchFamily="18" charset="-128"/>
                <a:ea typeface="Adobe Song Std L" panose="02020300000000000000" pitchFamily="18" charset="-128"/>
              </a:rPr>
              <a:t>Pritchard, A. (2018). </a:t>
            </a:r>
            <a:r>
              <a:rPr lang="en-GB" sz="1400" i="1" dirty="0">
                <a:solidFill>
                  <a:schemeClr val="bg1"/>
                </a:solidFill>
                <a:latin typeface="Adobe Song Std L" panose="02020300000000000000" pitchFamily="18" charset="-128"/>
                <a:ea typeface="Adobe Song Std L" panose="02020300000000000000" pitchFamily="18" charset="-128"/>
              </a:rPr>
              <a:t>Ways of Learning</a:t>
            </a:r>
            <a:r>
              <a:rPr lang="en-GB" sz="1400" dirty="0">
                <a:solidFill>
                  <a:schemeClr val="bg1"/>
                </a:solidFill>
                <a:latin typeface="Adobe Song Std L" panose="02020300000000000000" pitchFamily="18" charset="-128"/>
                <a:ea typeface="Adobe Song Std L" panose="02020300000000000000" pitchFamily="18" charset="-128"/>
              </a:rPr>
              <a:t>. 4th ed. London: Taylor and Francis.</a:t>
            </a:r>
          </a:p>
          <a:p>
            <a:endParaRPr lang="en-GB" sz="1400" dirty="0">
              <a:solidFill>
                <a:schemeClr val="bg1"/>
              </a:solidFill>
              <a:latin typeface="Adobe Song Std L" panose="02020300000000000000" pitchFamily="18" charset="-128"/>
              <a:ea typeface="Adobe Song Std L" panose="02020300000000000000" pitchFamily="18" charset="-128"/>
            </a:endParaRPr>
          </a:p>
          <a:p>
            <a:r>
              <a:rPr lang="en-GB" sz="1400" dirty="0">
                <a:solidFill>
                  <a:schemeClr val="bg1"/>
                </a:solidFill>
                <a:latin typeface="Adobe Song Std L" panose="02020300000000000000" pitchFamily="18" charset="-128"/>
                <a:ea typeface="Adobe Song Std L" panose="02020300000000000000" pitchFamily="18" charset="-128"/>
              </a:rPr>
              <a:t>Robinson, D. (2019). </a:t>
            </a:r>
            <a:r>
              <a:rPr lang="en-GB" sz="1400" i="1" dirty="0">
                <a:solidFill>
                  <a:schemeClr val="bg1"/>
                </a:solidFill>
                <a:latin typeface="Adobe Song Std L" panose="02020300000000000000" pitchFamily="18" charset="-128"/>
                <a:ea typeface="Adobe Song Std L" panose="02020300000000000000" pitchFamily="18" charset="-128"/>
              </a:rPr>
              <a:t>10 - Peer and self assessment in student work: principles and criteria - Teaching Quality Assurance Manual - University of Exeter</a:t>
            </a:r>
            <a:r>
              <a:rPr lang="en-GB" sz="1400" dirty="0">
                <a:solidFill>
                  <a:schemeClr val="bg1"/>
                </a:solidFill>
                <a:latin typeface="Adobe Song Std L" panose="02020300000000000000" pitchFamily="18" charset="-128"/>
                <a:ea typeface="Adobe Song Std L" panose="02020300000000000000" pitchFamily="18" charset="-128"/>
              </a:rPr>
              <a:t>. [online] As.exeter.ac.uk. Available at: http://as.exeter.ac.uk/academic-policy-standards/tqa-manual/lts/peerselfassessment/ [Accessed 18 Feb. 2020].</a:t>
            </a:r>
          </a:p>
          <a:p>
            <a:endParaRPr lang="en-GB" sz="1400" dirty="0">
              <a:solidFill>
                <a:schemeClr val="bg1"/>
              </a:solidFill>
              <a:latin typeface="Adobe Song Std L" panose="02020300000000000000" pitchFamily="18" charset="-128"/>
              <a:ea typeface="Adobe Song Std L" panose="02020300000000000000" pitchFamily="18" charset="-128"/>
            </a:endParaRPr>
          </a:p>
          <a:p>
            <a:r>
              <a:rPr lang="en-GB" sz="1400" dirty="0">
                <a:solidFill>
                  <a:schemeClr val="bg1"/>
                </a:solidFill>
                <a:latin typeface="Adobe Song Std L" panose="02020300000000000000" pitchFamily="18" charset="-128"/>
                <a:ea typeface="Adobe Song Std L" panose="02020300000000000000" pitchFamily="18" charset="-128"/>
              </a:rPr>
              <a:t>https://journals.sagepub.com/doi/10.1177/003172170208301010 [Accessed 18 Feb. 2020].</a:t>
            </a:r>
          </a:p>
          <a:p>
            <a:r>
              <a:rPr lang="en-GB" sz="1400" dirty="0">
                <a:solidFill>
                  <a:schemeClr val="bg1"/>
                </a:solidFill>
                <a:latin typeface="Adobe Song Std L" panose="02020300000000000000" pitchFamily="18" charset="-128"/>
                <a:ea typeface="Adobe Song Std L" panose="02020300000000000000" pitchFamily="18" charset="-128"/>
              </a:rPr>
              <a:t>Sadler, D. (1989). Formative assessment and the design of instructional systems. </a:t>
            </a:r>
            <a:r>
              <a:rPr lang="en-GB" sz="1400" i="1" dirty="0">
                <a:solidFill>
                  <a:schemeClr val="bg1"/>
                </a:solidFill>
                <a:latin typeface="Adobe Song Std L" panose="02020300000000000000" pitchFamily="18" charset="-128"/>
                <a:ea typeface="Adobe Song Std L" panose="02020300000000000000" pitchFamily="18" charset="-128"/>
              </a:rPr>
              <a:t>Instructional Science</a:t>
            </a:r>
            <a:r>
              <a:rPr lang="en-GB" sz="1400" dirty="0">
                <a:solidFill>
                  <a:schemeClr val="bg1"/>
                </a:solidFill>
                <a:latin typeface="Adobe Song Std L" panose="02020300000000000000" pitchFamily="18" charset="-128"/>
                <a:ea typeface="Adobe Song Std L" panose="02020300000000000000" pitchFamily="18" charset="-128"/>
              </a:rPr>
              <a:t>, 18(2), pp.119-144.</a:t>
            </a:r>
          </a:p>
          <a:p>
            <a:endParaRPr lang="en-GB" sz="1400" dirty="0">
              <a:solidFill>
                <a:schemeClr val="bg1"/>
              </a:solidFill>
              <a:latin typeface="Adobe Song Std L" panose="02020300000000000000" pitchFamily="18" charset="-128"/>
              <a:ea typeface="Adobe Song Std L" panose="02020300000000000000" pitchFamily="18" charset="-128"/>
            </a:endParaRPr>
          </a:p>
          <a:p>
            <a:r>
              <a:rPr lang="en-GB" sz="1400" dirty="0" err="1">
                <a:solidFill>
                  <a:schemeClr val="bg1"/>
                </a:solidFill>
                <a:latin typeface="Adobe Song Std L" panose="02020300000000000000" pitchFamily="18" charset="-128"/>
                <a:ea typeface="Adobe Song Std L" panose="02020300000000000000" pitchFamily="18" charset="-128"/>
              </a:rPr>
              <a:t>Stiggins</a:t>
            </a:r>
            <a:r>
              <a:rPr lang="en-GB" sz="1400" dirty="0">
                <a:solidFill>
                  <a:schemeClr val="bg1"/>
                </a:solidFill>
                <a:latin typeface="Adobe Song Std L" panose="02020300000000000000" pitchFamily="18" charset="-128"/>
                <a:ea typeface="Adobe Song Std L" panose="02020300000000000000" pitchFamily="18" charset="-128"/>
              </a:rPr>
              <a:t>, R. (2002). Assessment Crisis: The Absence of Assessment for Learning. Phi Delta </a:t>
            </a:r>
            <a:r>
              <a:rPr lang="en-GB" sz="1400" dirty="0" err="1">
                <a:solidFill>
                  <a:schemeClr val="bg1"/>
                </a:solidFill>
                <a:latin typeface="Adobe Song Std L" panose="02020300000000000000" pitchFamily="18" charset="-128"/>
                <a:ea typeface="Adobe Song Std L" panose="02020300000000000000" pitchFamily="18" charset="-128"/>
              </a:rPr>
              <a:t>Kappan</a:t>
            </a:r>
            <a:r>
              <a:rPr lang="en-GB" sz="1400" dirty="0">
                <a:solidFill>
                  <a:schemeClr val="bg1"/>
                </a:solidFill>
                <a:latin typeface="Adobe Song Std L" panose="02020300000000000000" pitchFamily="18" charset="-128"/>
                <a:ea typeface="Adobe Song Std L" panose="02020300000000000000" pitchFamily="18" charset="-128"/>
              </a:rPr>
              <a:t>, ] 83(10), pp.758-765.</a:t>
            </a:r>
          </a:p>
          <a:p>
            <a:endParaRPr lang="en-GB" sz="1400" dirty="0">
              <a:solidFill>
                <a:schemeClr val="bg1"/>
              </a:solidFill>
              <a:latin typeface="Adobe Song Std L" panose="02020300000000000000" pitchFamily="18" charset="-128"/>
              <a:ea typeface="Adobe Song Std L" panose="02020300000000000000" pitchFamily="18" charset="-128"/>
            </a:endParaRPr>
          </a:p>
          <a:p>
            <a:r>
              <a:rPr lang="en-GB" sz="1400" dirty="0">
                <a:solidFill>
                  <a:schemeClr val="bg1"/>
                </a:solidFill>
                <a:latin typeface="Adobe Song Std L" panose="02020300000000000000" pitchFamily="18" charset="-128"/>
                <a:ea typeface="Adobe Song Std L" panose="02020300000000000000" pitchFamily="18" charset="-128"/>
              </a:rPr>
              <a:t>Vygotsky, L. (1978). </a:t>
            </a:r>
            <a:r>
              <a:rPr lang="en-GB" sz="1400" i="1" dirty="0">
                <a:solidFill>
                  <a:schemeClr val="bg1"/>
                </a:solidFill>
                <a:latin typeface="Adobe Song Std L" panose="02020300000000000000" pitchFamily="18" charset="-128"/>
                <a:ea typeface="Adobe Song Std L" panose="02020300000000000000" pitchFamily="18" charset="-128"/>
              </a:rPr>
              <a:t>Mind In Society</a:t>
            </a:r>
            <a:r>
              <a:rPr lang="en-GB" sz="1400" dirty="0">
                <a:solidFill>
                  <a:schemeClr val="bg1"/>
                </a:solidFill>
                <a:latin typeface="Adobe Song Std L" panose="02020300000000000000" pitchFamily="18" charset="-128"/>
                <a:ea typeface="Adobe Song Std L" panose="02020300000000000000" pitchFamily="18" charset="-128"/>
              </a:rPr>
              <a:t>. Massachusetts: Harvard</a:t>
            </a:r>
          </a:p>
          <a:p>
            <a:endParaRPr lang="en-GB" sz="2000" b="1" u="sng" dirty="0">
              <a:solidFill>
                <a:schemeClr val="bg1"/>
              </a:solidFill>
              <a:latin typeface="Adobe Song Std L" panose="02020300000000000000" pitchFamily="18" charset="-128"/>
              <a:ea typeface="Adobe Song Std L" panose="02020300000000000000" pitchFamily="18" charset="-128"/>
            </a:endParaRPr>
          </a:p>
        </p:txBody>
      </p:sp>
    </p:spTree>
    <p:extLst>
      <p:ext uri="{BB962C8B-B14F-4D97-AF65-F5344CB8AC3E}">
        <p14:creationId xmlns:p14="http://schemas.microsoft.com/office/powerpoint/2010/main" val="32877288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351</TotalTime>
  <Words>3080</Words>
  <Application>Microsoft Office PowerPoint</Application>
  <PresentationFormat>Widescreen</PresentationFormat>
  <Paragraphs>205</Paragraphs>
  <Slides>7</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Adobe Song Std L</vt:lpstr>
      <vt:lpstr>Arial</vt:lpstr>
      <vt:lpstr>Calibri</vt:lpstr>
      <vt:lpstr>Calibri Light</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Akbar Ali (1704828)</dc:creator>
  <cp:lastModifiedBy>Akbar Ali (1704828)</cp:lastModifiedBy>
  <cp:revision>43</cp:revision>
  <dcterms:created xsi:type="dcterms:W3CDTF">2020-02-17T19:31:34Z</dcterms:created>
  <dcterms:modified xsi:type="dcterms:W3CDTF">2020-02-18T12:49:21Z</dcterms:modified>
</cp:coreProperties>
</file>