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4089" r:id="rId2"/>
  </p:sldMasterIdLst>
  <p:notesMasterIdLst>
    <p:notesMasterId r:id="rId11"/>
  </p:notesMasterIdLst>
  <p:sldIdLst>
    <p:sldId id="257" r:id="rId3"/>
    <p:sldId id="259" r:id="rId4"/>
    <p:sldId id="262" r:id="rId5"/>
    <p:sldId id="286" r:id="rId6"/>
    <p:sldId id="268" r:id="rId7"/>
    <p:sldId id="271" r:id="rId8"/>
    <p:sldId id="290" r:id="rId9"/>
    <p:sldId id="295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5CE94D-1E88-92A7-D2E6-14046B078AFB}" v="31" dt="2025-11-26T14:17:31.168"/>
    <p1510:client id="{AD428D25-1A60-693E-BAC4-A09A9DBDCD8B}" v="2" dt="2025-11-26T14:21:53.6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by James (2500109)" userId="S::2500109@student.uwtsd.ac.uk::798297e3-e58e-43ad-b2ad-06ed6cc080d6" providerId="AD" clId="Web-{AD428D25-1A60-693E-BAC4-A09A9DBDCD8B}"/>
    <pc:docChg chg="addSld delSld">
      <pc:chgData name="Ruby James (2500109)" userId="S::2500109@student.uwtsd.ac.uk::798297e3-e58e-43ad-b2ad-06ed6cc080d6" providerId="AD" clId="Web-{AD428D25-1A60-693E-BAC4-A09A9DBDCD8B}" dt="2025-11-26T14:21:53.637" v="2"/>
      <pc:docMkLst>
        <pc:docMk/>
      </pc:docMkLst>
      <pc:sldChg chg="add del">
        <pc:chgData name="Ruby James (2500109)" userId="S::2500109@student.uwtsd.ac.uk::798297e3-e58e-43ad-b2ad-06ed6cc080d6" providerId="AD" clId="Web-{AD428D25-1A60-693E-BAC4-A09A9DBDCD8B}" dt="2025-11-26T14:21:53.637" v="2"/>
        <pc:sldMkLst>
          <pc:docMk/>
          <pc:sldMk cId="597593075" sldId="295"/>
        </pc:sldMkLst>
      </pc:sldChg>
    </pc:docChg>
  </pc:docChgLst>
  <pc:docChgLst>
    <pc:chgData name="Ruby James (2500109)" userId="S::2500109@student.uwtsd.ac.uk::798297e3-e58e-43ad-b2ad-06ed6cc080d6" providerId="AD" clId="Web-{585CE94D-1E88-92A7-D2E6-14046B078AFB}"/>
    <pc:docChg chg="addSld delSld modSld addMainMaster">
      <pc:chgData name="Ruby James (2500109)" userId="S::2500109@student.uwtsd.ac.uk::798297e3-e58e-43ad-b2ad-06ed6cc080d6" providerId="AD" clId="Web-{585CE94D-1E88-92A7-D2E6-14046B078AFB}" dt="2025-11-26T14:17:31.168" v="38"/>
      <pc:docMkLst>
        <pc:docMk/>
      </pc:docMkLst>
      <pc:sldChg chg="del">
        <pc:chgData name="Ruby James (2500109)" userId="S::2500109@student.uwtsd.ac.uk::798297e3-e58e-43ad-b2ad-06ed6cc080d6" providerId="AD" clId="Web-{585CE94D-1E88-92A7-D2E6-14046B078AFB}" dt="2025-11-26T14:09:11.934" v="1"/>
        <pc:sldMkLst>
          <pc:docMk/>
          <pc:sldMk cId="109857222" sldId="256"/>
        </pc:sldMkLst>
      </pc:sldChg>
      <pc:sldChg chg="new del">
        <pc:chgData name="Ruby James (2500109)" userId="S::2500109@student.uwtsd.ac.uk::798297e3-e58e-43ad-b2ad-06ed6cc080d6" providerId="AD" clId="Web-{585CE94D-1E88-92A7-D2E6-14046B078AFB}" dt="2025-11-26T14:11:47.566" v="20"/>
        <pc:sldMkLst>
          <pc:docMk/>
          <pc:sldMk cId="1967322719" sldId="256"/>
        </pc:sldMkLst>
      </pc:sldChg>
      <pc:sldChg chg="new del">
        <pc:chgData name="Ruby James (2500109)" userId="S::2500109@student.uwtsd.ac.uk::798297e3-e58e-43ad-b2ad-06ed6cc080d6" providerId="AD" clId="Web-{585CE94D-1E88-92A7-D2E6-14046B078AFB}" dt="2025-11-26T14:11:15.190" v="12"/>
        <pc:sldMkLst>
          <pc:docMk/>
          <pc:sldMk cId="2211532625" sldId="256"/>
        </pc:sldMkLst>
      </pc:sldChg>
      <pc:sldChg chg="modSp add del">
        <pc:chgData name="Ruby James (2500109)" userId="S::2500109@student.uwtsd.ac.uk::798297e3-e58e-43ad-b2ad-06ed6cc080d6" providerId="AD" clId="Web-{585CE94D-1E88-92A7-D2E6-14046B078AFB}" dt="2025-11-26T14:11:44.769" v="19"/>
        <pc:sldMkLst>
          <pc:docMk/>
          <pc:sldMk cId="1286540119" sldId="257"/>
        </pc:sldMkLst>
        <pc:spChg chg="mod">
          <ac:chgData name="Ruby James (2500109)" userId="S::2500109@student.uwtsd.ac.uk::798297e3-e58e-43ad-b2ad-06ed6cc080d6" providerId="AD" clId="Web-{585CE94D-1E88-92A7-D2E6-14046B078AFB}" dt="2025-11-26T14:09:34.185" v="3" actId="1076"/>
          <ac:spMkLst>
            <pc:docMk/>
            <pc:sldMk cId="1286540119" sldId="257"/>
            <ac:spMk id="2" creationId="{D94DFDB9-F1A5-28E4-E723-5FD2FFF55820}"/>
          </ac:spMkLst>
        </pc:spChg>
        <pc:spChg chg="mod">
          <ac:chgData name="Ruby James (2500109)" userId="S::2500109@student.uwtsd.ac.uk::798297e3-e58e-43ad-b2ad-06ed6cc080d6" providerId="AD" clId="Web-{585CE94D-1E88-92A7-D2E6-14046B078AFB}" dt="2025-11-26T14:10:00.999" v="5"/>
          <ac:spMkLst>
            <pc:docMk/>
            <pc:sldMk cId="1286540119" sldId="257"/>
            <ac:spMk id="3" creationId="{33C00CA8-2D85-DC9E-ACDF-AB09559513F8}"/>
          </ac:spMkLst>
        </pc:spChg>
      </pc:sldChg>
      <pc:sldChg chg="modSp add del">
        <pc:chgData name="Ruby James (2500109)" userId="S::2500109@student.uwtsd.ac.uk::798297e3-e58e-43ad-b2ad-06ed6cc080d6" providerId="AD" clId="Web-{585CE94D-1E88-92A7-D2E6-14046B078AFB}" dt="2025-11-26T14:12:32.615" v="23"/>
        <pc:sldMkLst>
          <pc:docMk/>
          <pc:sldMk cId="3322972240" sldId="259"/>
        </pc:sldMkLst>
        <pc:spChg chg="mod">
          <ac:chgData name="Ruby James (2500109)" userId="S::2500109@student.uwtsd.ac.uk::798297e3-e58e-43ad-b2ad-06ed6cc080d6" providerId="AD" clId="Web-{585CE94D-1E88-92A7-D2E6-14046B078AFB}" dt="2025-11-26T14:10:10.406" v="7" actId="1076"/>
          <ac:spMkLst>
            <pc:docMk/>
            <pc:sldMk cId="3322972240" sldId="259"/>
            <ac:spMk id="2" creationId="{CDE64759-F779-7DD4-60DE-1A4E2F6A0EDE}"/>
          </ac:spMkLst>
        </pc:spChg>
      </pc:sldChg>
      <pc:sldChg chg="add del">
        <pc:chgData name="Ruby James (2500109)" userId="S::2500109@student.uwtsd.ac.uk::798297e3-e58e-43ad-b2ad-06ed6cc080d6" providerId="AD" clId="Web-{585CE94D-1E88-92A7-D2E6-14046B078AFB}" dt="2025-11-26T14:13:21.022" v="26"/>
        <pc:sldMkLst>
          <pc:docMk/>
          <pc:sldMk cId="593668889" sldId="262"/>
        </pc:sldMkLst>
      </pc:sldChg>
      <pc:sldChg chg="add del">
        <pc:chgData name="Ruby James (2500109)" userId="S::2500109@student.uwtsd.ac.uk::798297e3-e58e-43ad-b2ad-06ed6cc080d6" providerId="AD" clId="Web-{585CE94D-1E88-92A7-D2E6-14046B078AFB}" dt="2025-11-26T14:15:02.822" v="32"/>
        <pc:sldMkLst>
          <pc:docMk/>
          <pc:sldMk cId="365064018" sldId="268"/>
        </pc:sldMkLst>
      </pc:sldChg>
      <pc:sldChg chg="add del">
        <pc:chgData name="Ruby James (2500109)" userId="S::2500109@student.uwtsd.ac.uk::798297e3-e58e-43ad-b2ad-06ed6cc080d6" providerId="AD" clId="Web-{585CE94D-1E88-92A7-D2E6-14046B078AFB}" dt="2025-11-26T14:15:35.260" v="35"/>
        <pc:sldMkLst>
          <pc:docMk/>
          <pc:sldMk cId="2962816691" sldId="271"/>
        </pc:sldMkLst>
      </pc:sldChg>
      <pc:sldChg chg="add del">
        <pc:chgData name="Ruby James (2500109)" userId="S::2500109@student.uwtsd.ac.uk::798297e3-e58e-43ad-b2ad-06ed6cc080d6" providerId="AD" clId="Web-{585CE94D-1E88-92A7-D2E6-14046B078AFB}" dt="2025-11-26T14:14:36.352" v="29"/>
        <pc:sldMkLst>
          <pc:docMk/>
          <pc:sldMk cId="2269745505" sldId="286"/>
        </pc:sldMkLst>
      </pc:sldChg>
      <pc:sldChg chg="add del">
        <pc:chgData name="Ruby James (2500109)" userId="S::2500109@student.uwtsd.ac.uk::798297e3-e58e-43ad-b2ad-06ed6cc080d6" providerId="AD" clId="Web-{585CE94D-1E88-92A7-D2E6-14046B078AFB}" dt="2025-11-26T14:17:31.168" v="38"/>
        <pc:sldMkLst>
          <pc:docMk/>
          <pc:sldMk cId="668479884" sldId="290"/>
        </pc:sldMkLst>
      </pc:sldChg>
      <pc:sldMasterChg chg="add addSldLayout">
        <pc:chgData name="Ruby James (2500109)" userId="S::2500109@student.uwtsd.ac.uk::798297e3-e58e-43ad-b2ad-06ed6cc080d6" providerId="AD" clId="Web-{585CE94D-1E88-92A7-D2E6-14046B078AFB}" dt="2025-11-26T14:11:44.769" v="19"/>
        <pc:sldMasterMkLst>
          <pc:docMk/>
          <pc:sldMasterMk cId="1191035188" sldId="2147484089"/>
        </pc:sldMasterMkLst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453439044" sldId="2147484090"/>
          </pc:sldLayoutMkLst>
        </pc:sldLayoutChg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2891094098" sldId="2147484091"/>
          </pc:sldLayoutMkLst>
        </pc:sldLayoutChg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1267400779" sldId="2147484092"/>
          </pc:sldLayoutMkLst>
        </pc:sldLayoutChg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296588406" sldId="2147484093"/>
          </pc:sldLayoutMkLst>
        </pc:sldLayoutChg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374059407" sldId="2147484094"/>
          </pc:sldLayoutMkLst>
        </pc:sldLayoutChg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3530464223" sldId="2147484095"/>
          </pc:sldLayoutMkLst>
        </pc:sldLayoutChg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3232976410" sldId="2147484096"/>
          </pc:sldLayoutMkLst>
        </pc:sldLayoutChg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2023131755" sldId="2147484097"/>
          </pc:sldLayoutMkLst>
        </pc:sldLayoutChg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668303482" sldId="2147484098"/>
          </pc:sldLayoutMkLst>
        </pc:sldLayoutChg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915032137" sldId="2147484099"/>
          </pc:sldLayoutMkLst>
        </pc:sldLayoutChg>
        <pc:sldLayoutChg chg="add">
          <pc:chgData name="Ruby James (2500109)" userId="S::2500109@student.uwtsd.ac.uk::798297e3-e58e-43ad-b2ad-06ed6cc080d6" providerId="AD" clId="Web-{585CE94D-1E88-92A7-D2E6-14046B078AFB}" dt="2025-11-26T14:11:44.769" v="19"/>
          <pc:sldLayoutMkLst>
            <pc:docMk/>
            <pc:sldMasterMk cId="1191035188" sldId="2147484089"/>
            <pc:sldLayoutMk cId="2629493917" sldId="2147484100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FC45F4-24B4-4CAA-B79B-ECC706CDCB49}" type="datetimeFigureOut">
              <a:t>11/26/2025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896F8F-CBEF-445B-89CF-04906C02DA1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302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operant-conditioning.html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researchgate.net/figure/BF-Skinner-Operant-Conditioning-Theory_fig4_306106480" TargetMode="External"/><Relationship Id="rId4" Type="http://schemas.openxmlformats.org/officeDocument/2006/relationships/hyperlink" Target="https://www.britannica.com/biography/B-F-Skinner" TargetMode="Externa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mind.com/operant-conditioning-a2-2794863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doi.org/10.59055/se.v3i1.43" TargetMode="Externa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ructural-learning.com/post/skinners-theories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gov.uk/government/case-studies/using-rewards-encouraging-good-behaviour" TargetMode="Externa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teachkloud.com/psychology/the-5-key-theories-of-educational-psychology-in-early-childhood-education-and-care/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bmd.com/mental-health/what-is-operant-conditioning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strobeleducation.com/blog/growth-mindset-in-teaching/" TargetMode="External"/><Relationship Id="rId4" Type="http://schemas.openxmlformats.org/officeDocument/2006/relationships/hyperlink" Target="https://uk.indeed.com/career-advice/career-development/behavioral-learning-theory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Reference list for this slide:</a:t>
            </a:r>
          </a:p>
          <a:p>
            <a:endParaRPr lang="en-US"/>
          </a:p>
          <a:p>
            <a:r>
              <a:rPr lang="en-US">
                <a:ea typeface="Calibri"/>
                <a:cs typeface="Calibri"/>
              </a:rPr>
              <a:t>McLeod, S (2025). Operant conditioning. What it is, how it is, and examples [online] Simply Psychology. Available at </a:t>
            </a:r>
            <a:r>
              <a:rPr lang="en-US">
                <a:hlinkClick r:id="rId3"/>
              </a:rPr>
              <a:t>https://www.simplypsychology.org/operant-conditioning.html</a:t>
            </a:r>
            <a:r>
              <a:rPr lang="en-US"/>
              <a:t> (Accessed on 10th November 2025)</a:t>
            </a:r>
            <a:endParaRPr lang="en-US">
              <a:ea typeface="Calibri"/>
              <a:cs typeface="Calibri"/>
            </a:endParaRPr>
          </a:p>
          <a:p>
            <a:r>
              <a:rPr lang="en-US" err="1"/>
              <a:t>Murtoff</a:t>
            </a:r>
            <a:r>
              <a:rPr lang="en-US"/>
              <a:t>, J and Britannica Editors. (2019 last updated 2025) Operant conditioning.[image]  Available at </a:t>
            </a:r>
            <a:r>
              <a:rPr lang="en-US" u="sng">
                <a:hlinkClick r:id="rId4"/>
              </a:rPr>
              <a:t>https://www.britannica.com/biography/B-F-Skinner</a:t>
            </a:r>
            <a:r>
              <a:rPr lang="en-US"/>
              <a:t>  (Accessed on the 13</a:t>
            </a:r>
            <a:r>
              <a:rPr lang="en-US" baseline="30000"/>
              <a:t>th</a:t>
            </a:r>
            <a:r>
              <a:rPr lang="en-US"/>
              <a:t> of </a:t>
            </a:r>
            <a:r>
              <a:rPr lang="en-US" err="1"/>
              <a:t>Novemeber</a:t>
            </a:r>
            <a:r>
              <a:rPr lang="en-US"/>
              <a:t> 2025)</a:t>
            </a: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Parchment, P (2016). Figure 4, B.F. Skinner Operant Conditioning Theory [image]  ResearchGate. Available at </a:t>
            </a:r>
            <a:r>
              <a:rPr lang="en-US">
                <a:hlinkClick r:id="rId5"/>
              </a:rPr>
              <a:t>https://www.researchgate.net/figure/BF-Skinner-Operant-Conditioning-Theory_fig4_306106480</a:t>
            </a:r>
            <a:r>
              <a:rPr lang="en-US"/>
              <a:t> (Accessed on the 13th of November 2025)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2F86DC-C421-44BB-A6D5-BA9BA1F0CCCE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3952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 Cherry, K. (2024) Operant </a:t>
            </a:r>
            <a:r>
              <a:rPr lang="en-US" err="1"/>
              <a:t>Conditoning</a:t>
            </a:r>
            <a:r>
              <a:rPr lang="en-US"/>
              <a:t> in Psychology [online] </a:t>
            </a:r>
            <a:r>
              <a:rPr lang="en-US" err="1"/>
              <a:t>Verywell</a:t>
            </a:r>
            <a:r>
              <a:rPr lang="en-US"/>
              <a:t> Mind. Available at </a:t>
            </a:r>
            <a:r>
              <a:rPr lang="en-US">
                <a:hlinkClick r:id="rId3"/>
              </a:rPr>
              <a:t>https://www.verywellmind.com/operant-conditioning-a2-2794863</a:t>
            </a:r>
            <a:r>
              <a:rPr lang="en-US"/>
              <a:t> [Accessed 17th November 2025]</a:t>
            </a:r>
          </a:p>
          <a:p>
            <a:endParaRPr lang="en-US"/>
          </a:p>
          <a:p>
            <a:r>
              <a:rPr lang="en-US"/>
              <a:t> Mohamed Nawi, S.N.A. and Nordin, M.N. (2025) B.F. Skinner’s Learning Theory and teaching strategies for special education students. Special Education [SE], Volume 3(Issue 1), p.e0043. DOI:</a:t>
            </a:r>
            <a:r>
              <a:rPr lang="en-US">
                <a:hlinkClick r:id="rId4"/>
              </a:rPr>
              <a:t>https://doi.org/10.59055/se.v3i1.43</a:t>
            </a:r>
            <a:r>
              <a:rPr lang="en-US"/>
              <a:t> </a:t>
            </a:r>
          </a:p>
          <a:p>
            <a:endParaRPr lang="en-US">
              <a:solidFill>
                <a:srgbClr val="000000"/>
              </a:solidFill>
            </a:endParaRPr>
          </a:p>
          <a:p>
            <a:endParaRPr lang="en-US" i="1">
              <a:solidFill>
                <a:srgbClr val="0000FF"/>
              </a:solidFill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2F86DC-C421-44BB-A6D5-BA9BA1F0CCCE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2003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Main, P (2023) Skinner's Theories. Structural Learning. Available at </a:t>
            </a:r>
            <a:r>
              <a:rPr lang="en-US">
                <a:hlinkClick r:id="rId3"/>
              </a:rPr>
              <a:t>https://www.structural-learning.com/post/skinners-theories</a:t>
            </a:r>
            <a:r>
              <a:rPr lang="en-US"/>
              <a:t>[Accessed on the 18th of </a:t>
            </a:r>
            <a:r>
              <a:rPr lang="en-US" err="1"/>
              <a:t>Novemeber</a:t>
            </a:r>
            <a:r>
              <a:rPr lang="en-US"/>
              <a:t> 2025]</a:t>
            </a:r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To mention during the presentation - </a:t>
            </a:r>
            <a:r>
              <a:rPr lang="en-US"/>
              <a:t>Department for Education (2014) Using rewards: encouraging good behavior [online] GOV.UK. Available at </a:t>
            </a:r>
            <a:r>
              <a:rPr lang="en-US" u="sng">
                <a:hlinkClick r:id="rId4"/>
              </a:rPr>
              <a:t>https://www.gov.uk/government/case-studies/using-rewards-encouraging-good-behaviour</a:t>
            </a:r>
            <a:r>
              <a:rPr lang="en-US"/>
              <a:t> [Accessed on the 19th of </a:t>
            </a:r>
            <a:r>
              <a:rPr lang="en-US" err="1"/>
              <a:t>Novemeber</a:t>
            </a:r>
            <a:r>
              <a:rPr lang="en-US"/>
              <a:t> 2025]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2F86DC-C421-44BB-A6D5-BA9BA1F0CCCE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135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>
                <a:ea typeface="Calibri"/>
                <a:cs typeface="Calibri"/>
              </a:rPr>
              <a:t>TeachKloud</a:t>
            </a:r>
            <a:r>
              <a:rPr lang="en-US">
                <a:ea typeface="Calibri"/>
                <a:cs typeface="Calibri"/>
              </a:rPr>
              <a:t>(2023) The 5 Key Theories of Educational Psychology in Early Childhood Education and Care – </a:t>
            </a:r>
            <a:r>
              <a:rPr lang="en-US" err="1">
                <a:ea typeface="Calibri"/>
                <a:cs typeface="Calibri"/>
              </a:rPr>
              <a:t>TeachKloud</a:t>
            </a:r>
            <a:r>
              <a:rPr lang="en-US">
                <a:ea typeface="Calibri"/>
                <a:cs typeface="Calibri"/>
              </a:rPr>
              <a:t> [online] Available at </a:t>
            </a:r>
            <a:r>
              <a:rPr lang="en-US">
                <a:hlinkClick r:id="rId3"/>
              </a:rPr>
              <a:t>https://teachkloud.com/psychology/the-5-key-theories-of-educational-psychology-in-early-childhood-education-and-care/</a:t>
            </a:r>
            <a:r>
              <a:rPr lang="en-US"/>
              <a:t> [</a:t>
            </a:r>
            <a:r>
              <a:rPr lang="en-US" err="1"/>
              <a:t>Accesssed</a:t>
            </a:r>
            <a:r>
              <a:rPr lang="en-US"/>
              <a:t> 20th of </a:t>
            </a:r>
            <a:r>
              <a:rPr lang="en-US" err="1"/>
              <a:t>Novemever</a:t>
            </a:r>
            <a:r>
              <a:rPr lang="en-US"/>
              <a:t> 2025]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2F86DC-C421-44BB-A6D5-BA9BA1F0CCCE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1662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McMillen M (2023) Operant Conditioning. What it.is and how it works. WebMD. Available at </a:t>
            </a:r>
            <a:r>
              <a:rPr lang="en-US" dirty="0">
                <a:hlinkClick r:id="rId3"/>
              </a:rPr>
              <a:t>https://www.webmd.com/mental-health/what-is-operant-conditioning</a:t>
            </a:r>
            <a:r>
              <a:rPr lang="en-US" dirty="0"/>
              <a:t> [Accessed on the 21st of November]</a:t>
            </a: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Indeed Career Guide (2024) what is behavior learning theory? (plus strategies) Available at </a:t>
            </a:r>
            <a:r>
              <a:rPr lang="en-US" dirty="0">
                <a:hlinkClick r:id="rId4"/>
              </a:rPr>
              <a:t>https://uk.indeed.com/career-advice/career-development/behavioral-learning-theory</a:t>
            </a:r>
            <a:r>
              <a:rPr lang="en-US" dirty="0"/>
              <a:t> [Accessed on the 22nd of November 2025]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Strobeleducation.com. (2023) Growth Mindset in Teaching. Benefits, strategies, and Implications. Strobe Education [Image] Available at </a:t>
            </a:r>
            <a:r>
              <a:rPr lang="en-US" dirty="0">
                <a:hlinkClick r:id="rId5"/>
              </a:rPr>
              <a:t>https://strobeleducation.com/blog/growth-mindset-in-teaching/</a:t>
            </a:r>
            <a:r>
              <a:rPr lang="en-US" dirty="0"/>
              <a:t> [Accessed on the 22nd of </a:t>
            </a:r>
            <a:r>
              <a:rPr lang="en-US" dirty="0" err="1"/>
              <a:t>Novemebr</a:t>
            </a:r>
            <a:r>
              <a:rPr lang="en-US" dirty="0"/>
              <a:t> 2025]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2F86DC-C421-44BB-A6D5-BA9BA1F0CCCE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5562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2F86DC-C421-44BB-A6D5-BA9BA1F0CCCE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4463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70CF7-838D-41F7-9297-B5F83BDCEB13}" type="datetimeFigureOut">
              <a:rPr lang="en-US" dirty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453439044"/>
      </p:ext>
    </p:extLst>
  </p:cSld>
  <p:clrMapOvr>
    <a:masterClrMapping/>
  </p:clrMapOvr>
  <p:hf sldNum="0"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69DA-BCAC-469D-B81F-5CD529FD1EE6}" type="datetimeFigureOut">
              <a:rPr lang="en-US" dirty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094098"/>
      </p:ext>
    </p:extLst>
  </p:cSld>
  <p:clrMapOvr>
    <a:masterClrMapping/>
  </p:clrMapOvr>
  <p:hf sldNum="0"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3242985" y="511814"/>
            <a:ext cx="5706031" cy="57060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709738"/>
            <a:ext cx="4893617" cy="25538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2249" y="4540468"/>
            <a:ext cx="4067503" cy="115403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 b="1" cap="all" spc="6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4B3F2-5297-4D62-BDB7-590764A696AF}" type="datetimeFigureOut">
              <a:rPr lang="en-US" dirty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400779"/>
      </p:ext>
    </p:extLst>
  </p:cSld>
  <p:clrMapOvr>
    <a:masterClrMapping/>
  </p:clrMapOvr>
  <p:hf sldNum="0"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FAC0-A4F5-4A85-98AE-9E6BDD843B92}" type="datetimeFigureOut">
              <a:rPr lang="en-US" dirty="0"/>
              <a:t>11/26/2025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88406"/>
      </p:ext>
    </p:extLst>
  </p:cSld>
  <p:clrMapOvr>
    <a:masterClrMapping/>
  </p:clrMapOvr>
  <p:hf sldNum="0"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F58DF-B20E-4829-8712-7D40EB90064E}" type="datetimeFigureOut">
              <a:rPr lang="en-US" dirty="0"/>
              <a:t>11/26/2025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059407"/>
      </p:ext>
    </p:extLst>
  </p:cSld>
  <p:clrMapOvr>
    <a:masterClrMapping/>
  </p:clrMapOvr>
  <p:hf sldNum="0" hdr="0" ft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983769"/>
            <a:ext cx="10094770" cy="1180574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82880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52F2A-FD05-43F8-9927-AF9F6AA75EA1}" type="datetimeFigureOut">
              <a:rPr lang="en-US" dirty="0"/>
              <a:t>11/26/2025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464223"/>
      </p:ext>
    </p:extLst>
  </p:cSld>
  <p:clrMapOvr>
    <a:masterClrMapping/>
  </p:clrMapOvr>
  <p:hf sldNum="0" hdr="0" ft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12728-8AF2-421E-A3EE-3D32DADA7E63}" type="datetimeFigureOut">
              <a:rPr lang="en-US" dirty="0"/>
              <a:t>11/26/2025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976410"/>
      </p:ext>
    </p:extLst>
  </p:cSld>
  <p:clrMapOvr>
    <a:masterClrMapping/>
  </p:clrMapOvr>
  <p:hf sldNum="0" hdr="0" ftr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64D57-1513-4084-818F-075C9D0922CD}" type="datetimeFigureOut">
              <a:rPr lang="en-US" dirty="0"/>
              <a:t>11/26/2025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131755"/>
      </p:ext>
    </p:extLst>
  </p:cSld>
  <p:clrMapOvr>
    <a:masterClrMapping/>
  </p:clrMapOvr>
  <p:hf sldNum="0" hdr="0" ftr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1DC6D-53F2-404B-944C-46E1F58C3149}" type="datetimeFigureOut">
              <a:rPr lang="en-US" dirty="0"/>
              <a:t>11/26/2025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303482"/>
      </p:ext>
    </p:extLst>
  </p:cSld>
  <p:clrMapOvr>
    <a:masterClrMapping/>
  </p:clrMapOvr>
  <p:hf sldNum="0" hdr="0" ftr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6330A-4522-49F4-ACCE-A07321703478}" type="datetimeFigureOut">
              <a:rPr lang="en-US" dirty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915032137"/>
      </p:ext>
    </p:extLst>
  </p:cSld>
  <p:clrMapOvr>
    <a:masterClrMapping/>
  </p:clrMapOvr>
  <p:hf sldNum="0" hdr="0" ftr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53914" y="624313"/>
            <a:ext cx="2537986" cy="55097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0100" y="624313"/>
            <a:ext cx="7816542" cy="55097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C5DDF-A796-4D56-9973-341789785817}" type="datetimeFigureOut">
              <a:rPr lang="en-US" dirty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629493917"/>
      </p:ext>
    </p:extLst>
  </p:cSld>
  <p:clrMapOvr>
    <a:masterClrMapping/>
  </p:clrMapOvr>
  <p:hf sldNum="0" hdr="0" ftr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sv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5014" y="63420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3716B609-2A26-46AA-B595-3671F5470576}" type="datetimeFigureOut">
              <a:rPr lang="en-US" dirty="0"/>
              <a:t>11/26/2025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8DFDE724-0293-4953-AE9D-4D814FA589B0}" type="slidenum">
              <a:rPr lang="en-US" dirty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 r:embed="rId13">
                <a:extLst>
                  <a:ext uri="{96DAC541-7B7A-43D3-8B79-37D633B846F1}">
                    <asvg:svgBlip xmlns:asvg="http://schemas.microsoft.com/office/drawing/2016/SVG/main" r:embed="rId14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191035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</p:sldLayoutIdLst>
  <p:hf sldNum="0" hdr="0" ft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592" userDrawn="1">
          <p15:clr>
            <a:srgbClr val="F26B43"/>
          </p15:clr>
        </p15:guide>
        <p15:guide id="2" pos="504" userDrawn="1">
          <p15:clr>
            <a:srgbClr val="F26B43"/>
          </p15:clr>
        </p15:guide>
        <p15:guide id="3" pos="7176" userDrawn="1">
          <p15:clr>
            <a:srgbClr val="F26B43"/>
          </p15:clr>
        </p15:guide>
        <p15:guide id="5" orient="horz" pos="1272" userDrawn="1">
          <p15:clr>
            <a:srgbClr val="F26B43"/>
          </p15:clr>
        </p15:guide>
        <p15:guide id="6" orient="horz" pos="1728" userDrawn="1">
          <p15:clr>
            <a:srgbClr val="F26B43"/>
          </p15:clr>
        </p15:guide>
        <p15:guide id="7" orient="horz" pos="3864" userDrawn="1">
          <p15:clr>
            <a:srgbClr val="F26B43"/>
          </p15:clr>
        </p15:guide>
        <p15:guide id="8" orient="horz" pos="3432" userDrawn="1">
          <p15:clr>
            <a:srgbClr val="F26B43"/>
          </p15:clr>
        </p15:guide>
        <p15:guide id="9" pos="100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ebmd.com/mental-health/what-is-operant-conditioning" TargetMode="External"/><Relationship Id="rId13" Type="http://schemas.openxmlformats.org/officeDocument/2006/relationships/hyperlink" Target="https://realitypathing.com/ideas-for-repetition-games-to-reinforce-math-concepts/" TargetMode="External"/><Relationship Id="rId3" Type="http://schemas.openxmlformats.org/officeDocument/2006/relationships/hyperlink" Target="https://www.verywellmind.com/operant-conditioning-a2-2794863" TargetMode="External"/><Relationship Id="rId7" Type="http://schemas.openxmlformats.org/officeDocument/2006/relationships/hyperlink" Target="https://www.simplypsychology.org/operant-conditioning.html" TargetMode="External"/><Relationship Id="rId12" Type="http://schemas.openxmlformats.org/officeDocument/2006/relationships/hyperlink" Target="http://realitypathing.com/" TargetMode="External"/><Relationship Id="rId17" Type="http://schemas.openxmlformats.org/officeDocument/2006/relationships/hyperlink" Target="https://teachkloud.com/psychology/the-5-key-theories-of-educational-psychology-in-early-childhood-education-and-care/" TargetMode="External"/><Relationship Id="rId2" Type="http://schemas.openxmlformats.org/officeDocument/2006/relationships/notesSlide" Target="../notesSlides/notesSlide6.xml"/><Relationship Id="rId16" Type="http://schemas.openxmlformats.org/officeDocument/2006/relationships/hyperlink" Target="https://www.teachingchannel.com/k12-hub/blog/reinforcement-theory-classroom/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structural-learning.com/post/skinners-theories" TargetMode="External"/><Relationship Id="rId11" Type="http://schemas.openxmlformats.org/officeDocument/2006/relationships/hyperlink" Target="https://www.researchgate.net/figure/BF-Skinner-Operant-Conditioning-Theory_fig4_306106480" TargetMode="External"/><Relationship Id="rId5" Type="http://schemas.openxmlformats.org/officeDocument/2006/relationships/hyperlink" Target="https://uk.indeed.com/career-advice/career-development/behavioral-learning-theory" TargetMode="External"/><Relationship Id="rId15" Type="http://schemas.openxmlformats.org/officeDocument/2006/relationships/hyperlink" Target="https://teachhq.com/article/show/skinners-behavioural-theories-in-uk-schools" TargetMode="External"/><Relationship Id="rId10" Type="http://schemas.openxmlformats.org/officeDocument/2006/relationships/hyperlink" Target="https://www.britannica.com/biography/B-F-Skinner" TargetMode="External"/><Relationship Id="rId4" Type="http://schemas.openxmlformats.org/officeDocument/2006/relationships/hyperlink" Target="https://www.gov.uk/government/case-studies/using-rewards-encouraging-good-behaviour" TargetMode="External"/><Relationship Id="rId9" Type="http://schemas.openxmlformats.org/officeDocument/2006/relationships/hyperlink" Target="https://doi.org/10.59055/se.v3i1.43" TargetMode="External"/><Relationship Id="rId14" Type="http://schemas.openxmlformats.org/officeDocument/2006/relationships/hyperlink" Target="https://strobeleducation.com/blog/growth-mindset-in-teach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DFDB9-F1A5-28E4-E723-5FD2FFF558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9679806" cy="2852928"/>
          </a:xfrm>
        </p:spPr>
        <p:txBody>
          <a:bodyPr>
            <a:normAutofit/>
          </a:bodyPr>
          <a:lstStyle/>
          <a:p>
            <a:r>
              <a:rPr lang="en-US" sz="3400" dirty="0">
                <a:latin typeface="Calibri"/>
                <a:ea typeface="Calibri"/>
                <a:cs typeface="Calibri"/>
              </a:rPr>
              <a:t>Demonstrate How Learning Theories Can Support Effective Teaching and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C00CA8-2D85-DC9E-ACDF-AB09559513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16326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highlight>
                  <a:srgbClr val="FF00FF"/>
                </a:highlight>
                <a:latin typeface="Calibri"/>
                <a:ea typeface="Calibri"/>
                <a:cs typeface="Calibri"/>
              </a:rPr>
              <a:t>Ellie Morgan – 2500888</a:t>
            </a:r>
          </a:p>
          <a:p>
            <a:r>
              <a:rPr lang="en-US" dirty="0">
                <a:highlight>
                  <a:srgbClr val="00FFFF"/>
                </a:highlight>
                <a:latin typeface="Calibri"/>
                <a:ea typeface="Calibri"/>
                <a:cs typeface="Calibri"/>
              </a:rPr>
              <a:t>Ruby James – 2500109</a:t>
            </a:r>
          </a:p>
          <a:p>
            <a:r>
              <a:rPr lang="en-US" dirty="0">
                <a:highlight>
                  <a:srgbClr val="FFFF00"/>
                </a:highlight>
                <a:latin typeface="Calibri"/>
                <a:ea typeface="Calibri"/>
                <a:cs typeface="Calibri"/>
              </a:rPr>
              <a:t>Erin Jones – 2500764</a:t>
            </a:r>
          </a:p>
        </p:txBody>
      </p:sp>
    </p:spTree>
    <p:extLst>
      <p:ext uri="{BB962C8B-B14F-4D97-AF65-F5344CB8AC3E}">
        <p14:creationId xmlns:p14="http://schemas.microsoft.com/office/powerpoint/2010/main" val="12865401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F4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64759-F779-7DD4-60DE-1A4E2F6A0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-719884"/>
            <a:ext cx="10357666" cy="1438450"/>
          </a:xfrm>
        </p:spPr>
        <p:txBody>
          <a:bodyPr>
            <a:normAutofit/>
          </a:bodyPr>
          <a:lstStyle/>
          <a:p>
            <a:r>
              <a:rPr lang="en-US" sz="3400" b="1" dirty="0">
                <a:latin typeface="Calibri"/>
                <a:ea typeface="Calibri"/>
                <a:cs typeface="Calibri"/>
              </a:rPr>
              <a:t>B.f. Skinner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11144-11F6-A7EC-9DF0-BE2AB56164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69" y="731197"/>
            <a:ext cx="7890937" cy="237396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 sz="2400" dirty="0">
                <a:latin typeface="Calibri"/>
                <a:ea typeface="Calibri"/>
                <a:cs typeface="Calibri"/>
              </a:rPr>
              <a:t>Famous = Learning theory of Behaviorism, learning process of conditioning through positive and negative reinforcement </a:t>
            </a:r>
            <a:endParaRPr lang="en-US" sz="2400"/>
          </a:p>
          <a:p>
            <a:r>
              <a:rPr lang="en-US" sz="2400" dirty="0">
                <a:latin typeface="Calibri"/>
                <a:ea typeface="Calibri"/>
                <a:cs typeface="Calibri"/>
              </a:rPr>
              <a:t>'Operant conditioning is a type of learning where behavior is shaped by its consequences' </a:t>
            </a:r>
            <a:r>
              <a:rPr lang="en-US" sz="2400" dirty="0">
                <a:latin typeface="Calibri"/>
                <a:ea typeface="Calibri"/>
                <a:cs typeface="Times New Roman"/>
              </a:rPr>
              <a:t>(McLeod, 2025)</a:t>
            </a:r>
            <a:endParaRPr lang="en-US" sz="2400"/>
          </a:p>
          <a:p>
            <a:pPr>
              <a:buFont typeface="Calibri" panose="020B0604020202020204" pitchFamily="34" charset="0"/>
              <a:buChar char="-"/>
            </a:pPr>
            <a:endParaRPr lang="en-US" sz="1700">
              <a:latin typeface="Georgia"/>
            </a:endParaRPr>
          </a:p>
          <a:p>
            <a:pPr marL="0" indent="0">
              <a:buNone/>
            </a:pPr>
            <a:endParaRPr lang="en-US">
              <a:latin typeface="Avenir Next LT Pro Light"/>
              <a:cs typeface="Times New Roman"/>
            </a:endParaRPr>
          </a:p>
        </p:txBody>
      </p:sp>
      <p:pic>
        <p:nvPicPr>
          <p:cNvPr id="6" name="Picture 5" descr="A person in glasses and tie&#10;&#10;AI-generated content may be incorrect.">
            <a:extLst>
              <a:ext uri="{FF2B5EF4-FFF2-40B4-BE49-F238E27FC236}">
                <a16:creationId xmlns:a16="http://schemas.microsoft.com/office/drawing/2014/main" id="{3BDA4659-FFB4-EFF2-86EE-B88B8766306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992" t="11002" r="-375" b="7073"/>
          <a:stretch>
            <a:fillRect/>
          </a:stretch>
        </p:blipFill>
        <p:spPr>
          <a:xfrm>
            <a:off x="7750000" y="720430"/>
            <a:ext cx="3993788" cy="461095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E05C20D-A726-54BA-F2E2-CA135E85906C}"/>
              </a:ext>
            </a:extLst>
          </p:cNvPr>
          <p:cNvSpPr txBox="1"/>
          <p:nvPr/>
        </p:nvSpPr>
        <p:spPr>
          <a:xfrm>
            <a:off x="8088499" y="5331015"/>
            <a:ext cx="3864440" cy="3847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900" err="1">
                <a:latin typeface="Calibri"/>
                <a:ea typeface="Calibri"/>
                <a:cs typeface="Calibri"/>
              </a:rPr>
              <a:t>Murtoff</a:t>
            </a:r>
            <a:r>
              <a:rPr lang="en-GB" sz="1900" dirty="0">
                <a:latin typeface="Calibri"/>
                <a:ea typeface="Calibri"/>
                <a:cs typeface="Calibri"/>
              </a:rPr>
              <a:t>, J &amp; Britannica Editors 2019</a:t>
            </a:r>
          </a:p>
        </p:txBody>
      </p:sp>
      <p:pic>
        <p:nvPicPr>
          <p:cNvPr id="4" name="Picture 3" descr="A diagram of a condition&#10;&#10;AI-generated content may be incorrect.">
            <a:extLst>
              <a:ext uri="{FF2B5EF4-FFF2-40B4-BE49-F238E27FC236}">
                <a16:creationId xmlns:a16="http://schemas.microsoft.com/office/drawing/2014/main" id="{3A662953-3D01-4E80-1225-EFB078CF44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6916" y="3118947"/>
            <a:ext cx="6424084" cy="33794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A4A093-C6A3-9282-D974-F497635C8163}"/>
              </a:ext>
            </a:extLst>
          </p:cNvPr>
          <p:cNvSpPr txBox="1"/>
          <p:nvPr/>
        </p:nvSpPr>
        <p:spPr>
          <a:xfrm>
            <a:off x="4627980" y="6492853"/>
            <a:ext cx="51261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Parchment, P (2016)</a:t>
            </a:r>
          </a:p>
        </p:txBody>
      </p:sp>
    </p:spTree>
    <p:extLst>
      <p:ext uri="{BB962C8B-B14F-4D97-AF65-F5344CB8AC3E}">
        <p14:creationId xmlns:p14="http://schemas.microsoft.com/office/powerpoint/2010/main" val="3322972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F4F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55B1C4-C4D1-375E-BBD6-CC7F9FD976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D6A8B-64D5-21B6-D28B-97F3D679EB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267" y="1297140"/>
            <a:ext cx="11647949" cy="5567398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2100" dirty="0">
              <a:latin typeface="Calibri"/>
              <a:ea typeface="Calibri"/>
              <a:cs typeface="Calibri"/>
            </a:endParaRPr>
          </a:p>
          <a:p>
            <a:r>
              <a:rPr lang="en-US" sz="2100" dirty="0">
                <a:latin typeface="Calibri"/>
                <a:ea typeface="Calibri"/>
                <a:cs typeface="Calibri"/>
              </a:rPr>
              <a:t>Skinner believed learning is modified by positive and negative reinforcement. </a:t>
            </a:r>
          </a:p>
          <a:p>
            <a:endParaRPr lang="en-US" sz="2100" dirty="0">
              <a:latin typeface="Calibri"/>
              <a:ea typeface="Calibri"/>
              <a:cs typeface="Calibri"/>
            </a:endParaRPr>
          </a:p>
          <a:p>
            <a:r>
              <a:rPr lang="en-US" sz="2100" dirty="0">
                <a:latin typeface="Calibri"/>
                <a:ea typeface="Calibri"/>
                <a:cs typeface="Calibri"/>
              </a:rPr>
              <a:t>Link with primary school setting = using rewards to encourage positive </a:t>
            </a:r>
            <a:r>
              <a:rPr lang="en-US" sz="2100" err="1">
                <a:latin typeface="Calibri"/>
                <a:ea typeface="Calibri"/>
                <a:cs typeface="Calibri"/>
              </a:rPr>
              <a:t>behaviours</a:t>
            </a:r>
            <a:r>
              <a:rPr lang="en-US" sz="2100" dirty="0">
                <a:latin typeface="Calibri"/>
                <a:ea typeface="Calibri"/>
                <a:cs typeface="Calibri"/>
              </a:rPr>
              <a:t>  &amp; to have the same impact  to hinder the negative </a:t>
            </a:r>
            <a:r>
              <a:rPr lang="en-US" sz="2100" err="1">
                <a:latin typeface="Calibri"/>
                <a:ea typeface="Calibri"/>
                <a:cs typeface="Calibri"/>
              </a:rPr>
              <a:t>behaviours</a:t>
            </a:r>
            <a:r>
              <a:rPr lang="en-US" sz="2100" dirty="0">
                <a:latin typeface="Calibri"/>
                <a:ea typeface="Calibri"/>
                <a:cs typeface="Calibri"/>
              </a:rPr>
              <a:t>. </a:t>
            </a:r>
          </a:p>
          <a:p>
            <a:endParaRPr lang="en-US" sz="2100" dirty="0">
              <a:latin typeface="Calibri"/>
              <a:ea typeface="Calibri"/>
              <a:cs typeface="Times New Roman"/>
            </a:endParaRPr>
          </a:p>
          <a:p>
            <a:r>
              <a:rPr lang="en-US" sz="2100" dirty="0">
                <a:latin typeface="Calibri"/>
                <a:ea typeface="Calibri"/>
                <a:cs typeface="Times New Roman"/>
              </a:rPr>
              <a:t>Students may receive praise or small rewards each time they show improvement in focus or a reduction in which in turn reinforces the </a:t>
            </a:r>
            <a:r>
              <a:rPr lang="en-US" sz="2100" err="1">
                <a:latin typeface="Calibri"/>
                <a:ea typeface="Calibri"/>
                <a:cs typeface="Times New Roman"/>
              </a:rPr>
              <a:t>behaviours</a:t>
            </a:r>
            <a:r>
              <a:rPr lang="en-US" sz="2100" dirty="0">
                <a:latin typeface="Calibri"/>
                <a:ea typeface="Calibri"/>
                <a:cs typeface="Times New Roman"/>
              </a:rPr>
              <a:t>. [Mohamed Nawi and Nordin 2025] </a:t>
            </a:r>
          </a:p>
          <a:p>
            <a:endParaRPr lang="en-US" sz="2100" dirty="0">
              <a:latin typeface="Calibri"/>
              <a:ea typeface="Calibri"/>
              <a:cs typeface="Times New Roman"/>
            </a:endParaRPr>
          </a:p>
          <a:p>
            <a:r>
              <a:rPr lang="en-US" sz="2100" dirty="0">
                <a:latin typeface="Calibri"/>
                <a:ea typeface="Calibri"/>
                <a:cs typeface="Calibri"/>
              </a:rPr>
              <a:t>Link to theory – link / align with Skinner's theory that </a:t>
            </a:r>
            <a:r>
              <a:rPr lang="en-US" sz="2100" err="1">
                <a:latin typeface="Calibri"/>
                <a:ea typeface="Calibri"/>
                <a:cs typeface="Calibri"/>
              </a:rPr>
              <a:t>behaviour</a:t>
            </a:r>
            <a:r>
              <a:rPr lang="en-US" sz="2100" dirty="0">
                <a:latin typeface="Calibri"/>
                <a:ea typeface="Calibri"/>
                <a:cs typeface="Calibri"/>
              </a:rPr>
              <a:t> changes based on its consequences. (Cherry 2024)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CA94EBF-51CD-C757-CCE2-473B3E141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2" y="365125"/>
            <a:ext cx="11637249" cy="1366564"/>
          </a:xfrm>
        </p:spPr>
        <p:txBody>
          <a:bodyPr>
            <a:normAutofit/>
          </a:bodyPr>
          <a:lstStyle/>
          <a:p>
            <a:r>
              <a:rPr lang="en-US" dirty="0">
                <a:latin typeface="Calibri"/>
                <a:ea typeface="Calibri"/>
                <a:cs typeface="Calibri"/>
              </a:rPr>
              <a:t>How Skinner Facilitates the Development of Skills and Knowledge</a:t>
            </a:r>
          </a:p>
        </p:txBody>
      </p:sp>
    </p:spTree>
    <p:extLst>
      <p:ext uri="{BB962C8B-B14F-4D97-AF65-F5344CB8AC3E}">
        <p14:creationId xmlns:p14="http://schemas.microsoft.com/office/powerpoint/2010/main" val="593668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F4F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F5BE597-1A84-CF89-C5ED-D578B72BCB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249F5-2DB2-00D5-62FC-32C78C9E7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" y="-231775"/>
            <a:ext cx="11234684" cy="789292"/>
          </a:xfrm>
        </p:spPr>
        <p:txBody>
          <a:bodyPr>
            <a:normAutofit/>
          </a:bodyPr>
          <a:lstStyle/>
          <a:p>
            <a:r>
              <a:rPr lang="en-US" sz="3400" dirty="0">
                <a:latin typeface="Calibri"/>
                <a:ea typeface="Calibri"/>
                <a:cs typeface="Calibri"/>
              </a:rPr>
              <a:t>How Can the Learning be Planned?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F94E83-D114-D821-05EB-BD1A91F537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331" y="564350"/>
            <a:ext cx="11883702" cy="280952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>
                <a:latin typeface="Calibri"/>
                <a:ea typeface="Calibri"/>
                <a:cs typeface="Calibri"/>
              </a:rPr>
              <a:t>Structured lessons, setting clear aims &amp; objectives </a:t>
            </a:r>
          </a:p>
          <a:p>
            <a:r>
              <a:rPr lang="en-US" dirty="0">
                <a:latin typeface="Calibri"/>
                <a:ea typeface="Calibri"/>
                <a:cs typeface="Calibri"/>
              </a:rPr>
              <a:t>Break down more complex tasks into manageable steps to suit the children's class setting</a:t>
            </a:r>
          </a:p>
          <a:p>
            <a:r>
              <a:rPr lang="en-US" dirty="0" err="1">
                <a:latin typeface="Calibri"/>
                <a:ea typeface="Calibri"/>
                <a:cs typeface="Calibri"/>
              </a:rPr>
              <a:t>e.e.</a:t>
            </a:r>
            <a:r>
              <a:rPr lang="en-US" dirty="0">
                <a:latin typeface="Calibri"/>
                <a:ea typeface="Calibri"/>
                <a:cs typeface="Calibri"/>
              </a:rPr>
              <a:t> whilst </a:t>
            </a:r>
            <a:r>
              <a:rPr lang="en-US" dirty="0" err="1">
                <a:latin typeface="Calibri"/>
                <a:ea typeface="Calibri"/>
                <a:cs typeface="Calibri"/>
              </a:rPr>
              <a:t>focussing</a:t>
            </a:r>
            <a:r>
              <a:rPr lang="en-US" dirty="0">
                <a:latin typeface="Calibri"/>
                <a:ea typeface="Calibri"/>
                <a:cs typeface="Calibri"/>
              </a:rPr>
              <a:t> on numeracy , use methods like repetition and real-life situations to reinforce correct problem solving skills. (Realitypathing.com 2025)</a:t>
            </a:r>
          </a:p>
          <a:p>
            <a:r>
              <a:rPr lang="en-US" dirty="0">
                <a:latin typeface="Calibri"/>
                <a:ea typeface="Calibri"/>
                <a:cs typeface="Calibri"/>
              </a:rPr>
              <a:t>Relevant framework = ensure the best practice for children </a:t>
            </a:r>
            <a:r>
              <a:rPr lang="en-US" dirty="0" err="1">
                <a:latin typeface="Calibri"/>
                <a:ea typeface="Calibri"/>
                <a:cs typeface="Calibri"/>
              </a:rPr>
              <a:t>e.e.</a:t>
            </a:r>
            <a:r>
              <a:rPr lang="en-US" dirty="0">
                <a:latin typeface="Calibri"/>
                <a:ea typeface="Calibri"/>
                <a:cs typeface="Calibri"/>
              </a:rPr>
              <a:t>  reward charts to engage with the positive reinforcement &amp; to increase motivation within the classroom.</a:t>
            </a:r>
          </a:p>
          <a:p>
            <a:endParaRPr lang="en-US" sz="1800"/>
          </a:p>
          <a:p>
            <a:endParaRPr lang="en-US" sz="180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C0705F8-2CB8-ED5B-70B3-C6699B7B5F3A}"/>
              </a:ext>
            </a:extLst>
          </p:cNvPr>
          <p:cNvGraphicFramePr>
            <a:graphicFrameLocks noGrp="1"/>
          </p:cNvGraphicFramePr>
          <p:nvPr/>
        </p:nvGraphicFramePr>
        <p:xfrm>
          <a:off x="30178" y="3493128"/>
          <a:ext cx="12163248" cy="3032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27288">
                  <a:extLst>
                    <a:ext uri="{9D8B030D-6E8A-4147-A177-3AD203B41FA5}">
                      <a16:colId xmlns:a16="http://schemas.microsoft.com/office/drawing/2014/main" val="1774712900"/>
                    </a:ext>
                  </a:extLst>
                </a:gridCol>
                <a:gridCol w="7335960">
                  <a:extLst>
                    <a:ext uri="{9D8B030D-6E8A-4147-A177-3AD203B41FA5}">
                      <a16:colId xmlns:a16="http://schemas.microsoft.com/office/drawing/2014/main" val="265460556"/>
                    </a:ext>
                  </a:extLst>
                </a:gridCol>
              </a:tblGrid>
              <a:tr h="37909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>
                          <a:latin typeface="Calibri"/>
                        </a:rPr>
                        <a:t>Steps to implement behavior</a:t>
                      </a:r>
                      <a:endParaRPr lang="en-GB" err="1">
                        <a:latin typeface="Calibri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Calibri"/>
                        </a:rPr>
                        <a:t>Explination</a:t>
                      </a:r>
                      <a:endParaRPr lang="en-GB" err="1">
                        <a:latin typeface="Calibri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4537340"/>
                  </a:ext>
                </a:extLst>
              </a:tr>
              <a:tr h="410681"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/>
                        </a:rPr>
                        <a:t>Behaviour Goal Setting</a:t>
                      </a:r>
                    </a:p>
                  </a:txBody>
                  <a:tcPr>
                    <a:solidFill>
                      <a:srgbClr val="3DC4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Calibri"/>
                        </a:rPr>
                        <a:t>Teacher needs to make the behavior they'd like to see aware.</a:t>
                      </a:r>
                    </a:p>
                  </a:txBody>
                  <a:tcPr>
                    <a:solidFill>
                      <a:srgbClr val="3DC4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4583939"/>
                  </a:ext>
                </a:extLst>
              </a:tr>
              <a:tr h="710795"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/>
                        </a:rPr>
                        <a:t>Determine reasonable ways for a behaviour reinforcement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/>
                        </a:rPr>
                        <a:t>Be clear with positive &amp; negative reinforcement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1956863"/>
                  </a:ext>
                </a:extLst>
              </a:tr>
              <a:tr h="410681">
                <a:tc>
                  <a:txBody>
                    <a:bodyPr/>
                    <a:lstStyle/>
                    <a:p>
                      <a:r>
                        <a:rPr lang="en-GB">
                          <a:latin typeface="Calibri"/>
                        </a:rPr>
                        <a:t>Select techniques to change behvaiors</a:t>
                      </a:r>
                      <a:endParaRPr lang="en-GB" err="1">
                        <a:latin typeface="Calibri"/>
                      </a:endParaRPr>
                    </a:p>
                  </a:txBody>
                  <a:tcPr>
                    <a:solidFill>
                      <a:srgbClr val="3DC4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/>
                        </a:rPr>
                        <a:t>Teacher needs to find a strategy to keep the students engaged</a:t>
                      </a:r>
                    </a:p>
                  </a:txBody>
                  <a:tcPr>
                    <a:solidFill>
                      <a:srgbClr val="3DC4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9349552"/>
                  </a:ext>
                </a:extLst>
              </a:tr>
              <a:tr h="710795">
                <a:tc>
                  <a:txBody>
                    <a:bodyPr/>
                    <a:lstStyle/>
                    <a:p>
                      <a:r>
                        <a:rPr lang="en-GB">
                          <a:latin typeface="Calibri"/>
                        </a:rPr>
                        <a:t>Select a technique to change a behavior</a:t>
                      </a:r>
                      <a:endParaRPr lang="en-GB" err="1">
                        <a:latin typeface="Calibri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/>
                        </a:rPr>
                        <a:t>Apply the new techniques &amp; record results = assess the results to see the difference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2999338"/>
                  </a:ext>
                </a:extLst>
              </a:tr>
              <a:tr h="410681"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/>
                        </a:rPr>
                        <a:t>Evaluate and improve if needed</a:t>
                      </a:r>
                    </a:p>
                  </a:txBody>
                  <a:tcPr>
                    <a:solidFill>
                      <a:srgbClr val="3DC4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/>
                        </a:rPr>
                        <a:t>Try something new or repeat the successful techniques </a:t>
                      </a:r>
                    </a:p>
                  </a:txBody>
                  <a:tcPr>
                    <a:solidFill>
                      <a:srgbClr val="3DC4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776803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664C911-849C-8EEC-E5BD-A36B8F87DFE9}"/>
              </a:ext>
            </a:extLst>
          </p:cNvPr>
          <p:cNvSpPr txBox="1"/>
          <p:nvPr/>
        </p:nvSpPr>
        <p:spPr>
          <a:xfrm>
            <a:off x="5619750" y="6486525"/>
            <a:ext cx="6496050" cy="3847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</a:t>
            </a:r>
            <a:r>
              <a:rPr lang="en-GB" sz="1900" dirty="0">
                <a:latin typeface="Calibri"/>
                <a:ea typeface="Calibri"/>
                <a:cs typeface="Calibri"/>
              </a:rPr>
              <a:t>nformation in the table from Structural learning (Main 2023)</a:t>
            </a:r>
          </a:p>
        </p:txBody>
      </p:sp>
    </p:spTree>
    <p:extLst>
      <p:ext uri="{BB962C8B-B14F-4D97-AF65-F5344CB8AC3E}">
        <p14:creationId xmlns:p14="http://schemas.microsoft.com/office/powerpoint/2010/main" val="22697455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F4F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5E2B747-57F6-6D82-648E-C5BD778BB5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077A2-01F7-4A99-93FA-D481E203C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445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dirty="0">
                <a:latin typeface="Calibri"/>
                <a:ea typeface="Calibri"/>
                <a:cs typeface="Calibri"/>
              </a:rPr>
              <a:t>Evident in the primary setting through using reward system to </a:t>
            </a:r>
            <a:r>
              <a:rPr lang="en-US" sz="2200" err="1">
                <a:latin typeface="Calibri"/>
                <a:ea typeface="Calibri"/>
                <a:cs typeface="Calibri"/>
              </a:rPr>
              <a:t>enourage</a:t>
            </a:r>
            <a:r>
              <a:rPr lang="en-US" sz="2200" dirty="0">
                <a:latin typeface="Calibri"/>
                <a:ea typeface="Calibri"/>
                <a:cs typeface="Calibri"/>
              </a:rPr>
              <a:t> and increase the chance of repeating the </a:t>
            </a:r>
            <a:r>
              <a:rPr lang="en-US" sz="2200" err="1">
                <a:latin typeface="Calibri"/>
                <a:ea typeface="Calibri"/>
                <a:cs typeface="Calibri"/>
              </a:rPr>
              <a:t>behaviour</a:t>
            </a:r>
            <a:r>
              <a:rPr lang="en-US" sz="2200" dirty="0">
                <a:latin typeface="Calibri"/>
                <a:ea typeface="Calibri"/>
                <a:cs typeface="Calibri"/>
              </a:rPr>
              <a:t>. </a:t>
            </a:r>
          </a:p>
          <a:p>
            <a:r>
              <a:rPr lang="en-US" sz="2200" dirty="0">
                <a:latin typeface="Calibri"/>
                <a:ea typeface="Calibri"/>
                <a:cs typeface="Calibri"/>
              </a:rPr>
              <a:t>Gamified learning </a:t>
            </a:r>
            <a:r>
              <a:rPr lang="en-US" sz="2200" dirty="0" err="1">
                <a:latin typeface="Calibri"/>
                <a:ea typeface="Calibri"/>
                <a:cs typeface="Calibri"/>
              </a:rPr>
              <a:t>e.e.</a:t>
            </a:r>
            <a:r>
              <a:rPr lang="en-US" sz="2200" dirty="0">
                <a:latin typeface="Calibri"/>
                <a:ea typeface="Calibri"/>
                <a:cs typeface="Calibri"/>
              </a:rPr>
              <a:t> Kahoot = instant rewards</a:t>
            </a:r>
          </a:p>
          <a:p>
            <a:r>
              <a:rPr lang="en-US" sz="2200" dirty="0">
                <a:latin typeface="Calibri"/>
                <a:ea typeface="Calibri"/>
                <a:cs typeface="Calibri"/>
              </a:rPr>
              <a:t>Class dojo – reward system that will notify parents about their </a:t>
            </a:r>
            <a:r>
              <a:rPr lang="en-US" sz="2200" err="1">
                <a:latin typeface="Calibri"/>
                <a:ea typeface="Calibri"/>
                <a:cs typeface="Calibri"/>
              </a:rPr>
              <a:t>childs</a:t>
            </a:r>
            <a:r>
              <a:rPr lang="en-US" sz="2200" dirty="0">
                <a:latin typeface="Calibri"/>
                <a:ea typeface="Calibri"/>
                <a:cs typeface="Calibri"/>
              </a:rPr>
              <a:t> </a:t>
            </a:r>
            <a:r>
              <a:rPr lang="en-US" sz="2200" err="1">
                <a:latin typeface="Calibri"/>
                <a:ea typeface="Calibri"/>
                <a:cs typeface="Calibri"/>
              </a:rPr>
              <a:t>behaviour</a:t>
            </a:r>
            <a:r>
              <a:rPr lang="en-US" sz="2200" dirty="0">
                <a:latin typeface="Calibri"/>
                <a:ea typeface="Calibri"/>
                <a:cs typeface="Calibri"/>
              </a:rPr>
              <a:t> (positive reinforcement = purpose is to increase motivation and improved </a:t>
            </a:r>
            <a:r>
              <a:rPr lang="en-US" sz="2200" err="1">
                <a:latin typeface="Calibri"/>
                <a:ea typeface="Calibri"/>
                <a:cs typeface="Calibri"/>
              </a:rPr>
              <a:t>behaviour</a:t>
            </a:r>
            <a:r>
              <a:rPr lang="en-US" sz="2200" dirty="0">
                <a:latin typeface="Calibri"/>
                <a:ea typeface="Calibri"/>
                <a:cs typeface="Calibri"/>
              </a:rPr>
              <a:t>.</a:t>
            </a:r>
          </a:p>
          <a:p>
            <a:r>
              <a:rPr lang="en-US" sz="2200" dirty="0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"</a:t>
            </a:r>
            <a:r>
              <a:rPr lang="en-US" sz="2200" dirty="0" err="1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Behaviourism</a:t>
            </a:r>
            <a:r>
              <a:rPr lang="en-US" sz="2200" dirty="0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 serves as a driving force in the classroom notably in shaping desirable </a:t>
            </a:r>
            <a:r>
              <a:rPr lang="en-US" sz="2200" dirty="0" err="1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behaviour</a:t>
            </a:r>
            <a:r>
              <a:rPr lang="en-US" sz="2200" dirty="0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 and discouraging acts of disobedience or disruption. By allowing teachers to selectively reinforce rewarding </a:t>
            </a:r>
            <a:r>
              <a:rPr lang="en-US" sz="2200" dirty="0" err="1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behaviours</a:t>
            </a:r>
            <a:r>
              <a:rPr lang="en-US" sz="2200" dirty="0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 and punish undesirable ones, schools can create a positive atmosphere conducive to active learning." (</a:t>
            </a:r>
            <a:r>
              <a:rPr lang="en-US" sz="2200" dirty="0" err="1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TeachKloud</a:t>
            </a:r>
            <a:r>
              <a:rPr lang="en-US" sz="2200" dirty="0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, 2023)</a:t>
            </a:r>
            <a:endParaRPr lang="en-US" sz="2200" dirty="0">
              <a:latin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62A05B0-A07C-D99F-06BE-897F1AF4F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1234684" cy="1366564"/>
          </a:xfrm>
        </p:spPr>
        <p:txBody>
          <a:bodyPr>
            <a:normAutofit/>
          </a:bodyPr>
          <a:lstStyle/>
          <a:p>
            <a:r>
              <a:rPr lang="en-US" dirty="0">
                <a:latin typeface="Calibri"/>
                <a:ea typeface="Calibri"/>
                <a:cs typeface="Calibri"/>
              </a:rPr>
              <a:t>How are the theories of LEARNING evident within the primary setting</a:t>
            </a:r>
          </a:p>
        </p:txBody>
      </p:sp>
    </p:spTree>
    <p:extLst>
      <p:ext uri="{BB962C8B-B14F-4D97-AF65-F5344CB8AC3E}">
        <p14:creationId xmlns:p14="http://schemas.microsoft.com/office/powerpoint/2010/main" val="365064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F4F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12AE144-9CDC-FE97-FFB1-1C9D41D00F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5FAA175-A075-0592-AE4F-0A941D47A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439" y="365125"/>
            <a:ext cx="10837443" cy="139611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cap="all" spc="700" baseline="0" dirty="0">
                <a:latin typeface="Calibri"/>
                <a:ea typeface="Calibri"/>
                <a:cs typeface="Calibri"/>
              </a:rPr>
              <a:t>What are the implications for the future?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F20177B-FA4E-0686-88EB-7AC0B49C265F}"/>
              </a:ext>
            </a:extLst>
          </p:cNvPr>
          <p:cNvSpPr txBox="1">
            <a:spLocks/>
          </p:cNvSpPr>
          <p:nvPr/>
        </p:nvSpPr>
        <p:spPr>
          <a:xfrm>
            <a:off x="403754" y="1737077"/>
            <a:ext cx="5474796" cy="477855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1887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dirty="0">
                <a:latin typeface="Calibri"/>
                <a:ea typeface="Calibri"/>
                <a:cs typeface="Calibri"/>
              </a:rPr>
              <a:t> Education settings over rely on skinners theory (</a:t>
            </a:r>
            <a:r>
              <a:rPr lang="en-US" sz="2100" err="1">
                <a:latin typeface="Calibri"/>
                <a:ea typeface="Calibri"/>
                <a:cs typeface="Calibri"/>
              </a:rPr>
              <a:t>TeachHQ</a:t>
            </a:r>
            <a:r>
              <a:rPr lang="en-US" sz="2100" dirty="0">
                <a:latin typeface="Calibri"/>
                <a:ea typeface="Calibri"/>
                <a:cs typeface="Calibri"/>
              </a:rPr>
              <a:t> 2025)</a:t>
            </a:r>
          </a:p>
          <a:p>
            <a:pPr>
              <a:lnSpc>
                <a:spcPct val="120000"/>
              </a:lnSpc>
            </a:pPr>
            <a:endParaRPr lang="en-US" sz="2100" dirty="0">
              <a:latin typeface="Calibri"/>
              <a:ea typeface="Calibri"/>
              <a:cs typeface="Calibri"/>
            </a:endParaRPr>
          </a:p>
          <a:p>
            <a:pPr>
              <a:lnSpc>
                <a:spcPct val="120000"/>
              </a:lnSpc>
            </a:pPr>
            <a:r>
              <a:rPr lang="en-US" sz="2100" dirty="0">
                <a:latin typeface="Calibri"/>
                <a:ea typeface="Calibri"/>
                <a:cs typeface="Calibri"/>
              </a:rPr>
              <a:t>Ethical concerns when punishment is </a:t>
            </a:r>
            <a:r>
              <a:rPr lang="en-US" sz="2100" err="1">
                <a:latin typeface="Calibri"/>
                <a:ea typeface="Calibri"/>
                <a:cs typeface="Calibri"/>
              </a:rPr>
              <a:t>encourgaed</a:t>
            </a:r>
            <a:r>
              <a:rPr lang="en-US" sz="2100" dirty="0">
                <a:latin typeface="Calibri"/>
                <a:ea typeface="Calibri"/>
                <a:cs typeface="Calibri"/>
              </a:rPr>
              <a:t>  (</a:t>
            </a:r>
            <a:r>
              <a:rPr lang="en-US" sz="2100" err="1">
                <a:latin typeface="Calibri"/>
                <a:ea typeface="Calibri"/>
                <a:cs typeface="Calibri"/>
              </a:rPr>
              <a:t>TeachHQ</a:t>
            </a:r>
            <a:r>
              <a:rPr lang="en-US" sz="2100" dirty="0">
                <a:latin typeface="Calibri"/>
                <a:ea typeface="Calibri"/>
                <a:cs typeface="Calibri"/>
              </a:rPr>
              <a:t> 2025)</a:t>
            </a:r>
          </a:p>
          <a:p>
            <a:pPr>
              <a:lnSpc>
                <a:spcPct val="120000"/>
              </a:lnSpc>
            </a:pPr>
            <a:endParaRPr lang="en-US" sz="2100" dirty="0">
              <a:latin typeface="Calibri"/>
              <a:ea typeface="Calibri"/>
              <a:cs typeface="Calibri"/>
            </a:endParaRPr>
          </a:p>
          <a:p>
            <a:pPr>
              <a:lnSpc>
                <a:spcPct val="120000"/>
              </a:lnSpc>
            </a:pPr>
            <a:r>
              <a:rPr lang="en-US" sz="2100" dirty="0">
                <a:latin typeface="Calibri"/>
                <a:ea typeface="Calibri"/>
                <a:cs typeface="Calibri"/>
              </a:rPr>
              <a:t>Part time solution – only </a:t>
            </a:r>
            <a:r>
              <a:rPr lang="en-US" sz="2100" err="1">
                <a:latin typeface="Calibri"/>
                <a:ea typeface="Calibri"/>
                <a:cs typeface="Calibri"/>
              </a:rPr>
              <a:t>succesful</a:t>
            </a:r>
            <a:r>
              <a:rPr lang="en-US" sz="2100" dirty="0">
                <a:latin typeface="Calibri"/>
                <a:ea typeface="Calibri"/>
                <a:cs typeface="Calibri"/>
              </a:rPr>
              <a:t> with constant rewards ? </a:t>
            </a:r>
          </a:p>
          <a:p>
            <a:pPr>
              <a:lnSpc>
                <a:spcPct val="120000"/>
              </a:lnSpc>
            </a:pPr>
            <a:endParaRPr lang="en-US" sz="2100" dirty="0">
              <a:latin typeface="Calibri"/>
              <a:ea typeface="Calibri"/>
              <a:cs typeface="Calibri"/>
            </a:endParaRPr>
          </a:p>
          <a:p>
            <a:pPr>
              <a:lnSpc>
                <a:spcPct val="120000"/>
              </a:lnSpc>
            </a:pPr>
            <a:r>
              <a:rPr lang="en-US" sz="2100" dirty="0">
                <a:latin typeface="Calibri"/>
                <a:ea typeface="Calibri"/>
                <a:cs typeface="Calibri"/>
              </a:rPr>
              <a:t>Structured learning </a:t>
            </a:r>
          </a:p>
          <a:p>
            <a:pPr>
              <a:lnSpc>
                <a:spcPct val="120000"/>
              </a:lnSpc>
            </a:pPr>
            <a:endParaRPr lang="en-US" sz="1700"/>
          </a:p>
        </p:txBody>
      </p:sp>
      <p:pic>
        <p:nvPicPr>
          <p:cNvPr id="3" name="Picture 2" descr="A group of students raising their hands in a classroom&#10;&#10;AI-generated content may be incorrect.">
            <a:extLst>
              <a:ext uri="{FF2B5EF4-FFF2-40B4-BE49-F238E27FC236}">
                <a16:creationId xmlns:a16="http://schemas.microsoft.com/office/drawing/2014/main" id="{64ACE5FE-79C0-902A-044A-8BCA71D38D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3718" y="2350917"/>
            <a:ext cx="5027954" cy="3494427"/>
          </a:xfrm>
          <a:prstGeom prst="rect">
            <a:avLst/>
          </a:prstGeom>
          <a:noFill/>
        </p:spPr>
      </p:pic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A7945C09-BA88-D97B-358A-E0B7B632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604082-7230-43D5-8714-705E8C99581C}" type="datetime1">
              <a:pPr>
                <a:spcAft>
                  <a:spcPts val="600"/>
                </a:spcAft>
              </a:pPr>
              <a:t>11/26/2025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964D2C-1F39-E527-046A-6F2153080ECF}"/>
              </a:ext>
            </a:extLst>
          </p:cNvPr>
          <p:cNvSpPr txBox="1"/>
          <p:nvPr/>
        </p:nvSpPr>
        <p:spPr>
          <a:xfrm>
            <a:off x="8803673" y="5837850"/>
            <a:ext cx="2532529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 dirty="0">
                <a:latin typeface="Calibri"/>
                <a:ea typeface="Calibri"/>
                <a:cs typeface="Calibri"/>
              </a:rPr>
              <a:t>Strobeleducation.com (2023)</a:t>
            </a:r>
          </a:p>
        </p:txBody>
      </p:sp>
    </p:spTree>
    <p:extLst>
      <p:ext uri="{BB962C8B-B14F-4D97-AF65-F5344CB8AC3E}">
        <p14:creationId xmlns:p14="http://schemas.microsoft.com/office/powerpoint/2010/main" val="2962816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92F654F-3955-0153-BD8F-386343B580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583FA-235A-2119-2E4D-A271C7CA2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001" y="278861"/>
            <a:ext cx="11320948" cy="705206"/>
          </a:xfrm>
        </p:spPr>
        <p:txBody>
          <a:bodyPr>
            <a:normAutofit/>
          </a:bodyPr>
          <a:lstStyle/>
          <a:p>
            <a:r>
              <a:rPr lang="en-US" b="1" dirty="0">
                <a:latin typeface="Calibri"/>
                <a:ea typeface="Calibri"/>
                <a:cs typeface="Calibri"/>
              </a:rPr>
              <a:t>Conclusion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CB997E5-7B4B-EB1A-A87C-2AC48E56C896}"/>
              </a:ext>
            </a:extLst>
          </p:cNvPr>
          <p:cNvSpPr txBox="1">
            <a:spLocks/>
          </p:cNvSpPr>
          <p:nvPr/>
        </p:nvSpPr>
        <p:spPr>
          <a:xfrm>
            <a:off x="-2219" y="978378"/>
            <a:ext cx="3945365" cy="588321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1887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200" u="sng" dirty="0">
                <a:latin typeface="Calibri"/>
                <a:ea typeface="Calibri"/>
                <a:cs typeface="Calibri"/>
              </a:rPr>
              <a:t>Montessori: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Encourages independence and self-discipline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Hands-on learning for deeper understanding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Prepared environment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Holistic development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2200" dirty="0">
              <a:latin typeface="Calibri"/>
              <a:ea typeface="Calibri"/>
              <a:cs typeface="Calibri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9862F6B-1B5A-27F7-27F4-3FA6DFC0372B}"/>
              </a:ext>
            </a:extLst>
          </p:cNvPr>
          <p:cNvSpPr txBox="1">
            <a:spLocks/>
          </p:cNvSpPr>
          <p:nvPr/>
        </p:nvSpPr>
        <p:spPr>
          <a:xfrm>
            <a:off x="4124082" y="978377"/>
            <a:ext cx="3945365" cy="5883215"/>
          </a:xfrm>
          <a:prstGeom prst="rect">
            <a:avLst/>
          </a:prstGeom>
          <a:solidFill>
            <a:srgbClr val="CDF4FA"/>
          </a:solidFill>
          <a:ln>
            <a:noFill/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1887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200" u="sng" dirty="0">
                <a:latin typeface="Calibri"/>
                <a:ea typeface="Calibri"/>
                <a:cs typeface="Calibri"/>
              </a:rPr>
              <a:t>Skinner: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Learning is shaped by consequences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2200" dirty="0">
              <a:latin typeface="Calibri"/>
              <a:ea typeface="Calibri"/>
              <a:cs typeface="Calibri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Teacher led = behavior  set on the impact of the staff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2200" dirty="0">
              <a:latin typeface="Calibri"/>
              <a:ea typeface="Calibri"/>
              <a:cs typeface="Calibri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Structured environment 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2200" dirty="0">
              <a:latin typeface="Calibri"/>
              <a:ea typeface="Calibri"/>
              <a:cs typeface="Calibri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Reductionist theory of learning</a:t>
            </a:r>
          </a:p>
          <a:p>
            <a:pPr>
              <a:buFont typeface="Calibri" panose="020B0604020202020204" pitchFamily="34" charset="0"/>
              <a:buChar char="-"/>
            </a:pPr>
            <a:endParaRPr lang="en-US"/>
          </a:p>
          <a:p>
            <a:pPr>
              <a:buFont typeface="Calibri" panose="020B0604020202020204" pitchFamily="34" charset="0"/>
              <a:buChar char="-"/>
            </a:pPr>
            <a:endParaRPr lang="en-US"/>
          </a:p>
          <a:p>
            <a:pPr>
              <a:buFont typeface="Calibri" panose="020B0604020202020204" pitchFamily="34" charset="0"/>
              <a:buChar char="-"/>
            </a:pPr>
            <a:endParaRPr lang="en-US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6B7425E4-056C-F7A8-9B72-D675BB7B08D1}"/>
              </a:ext>
            </a:extLst>
          </p:cNvPr>
          <p:cNvSpPr txBox="1">
            <a:spLocks/>
          </p:cNvSpPr>
          <p:nvPr/>
        </p:nvSpPr>
        <p:spPr>
          <a:xfrm>
            <a:off x="8250385" y="978378"/>
            <a:ext cx="3945365" cy="5883215"/>
          </a:xfrm>
          <a:prstGeom prst="rect">
            <a:avLst/>
          </a:prstGeom>
          <a:solidFill>
            <a:srgbClr val="FAF2C5"/>
          </a:solidFill>
          <a:ln>
            <a:noFill/>
          </a:ln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18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100584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100000"/>
              <a:buFont typeface="Avenir Next LT Pro Light" panose="020B0304020202020204" pitchFamily="34" charset="0"/>
              <a:buChar char="–"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4pPr>
            <a:lvl5pPr marL="118872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SzPct val="8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200" u="sng" dirty="0">
                <a:latin typeface="Calibri"/>
                <a:ea typeface="Calibri"/>
                <a:cs typeface="Calibri"/>
              </a:rPr>
              <a:t>Vygotsky: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Overall Vygotsky encourages children to learn and play through hands on learning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Teaches social skills improves them over time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Child centered– zone of proximal development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It's okay to ask for help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200" dirty="0">
                <a:latin typeface="Calibri"/>
                <a:ea typeface="Calibri"/>
                <a:cs typeface="Calibri"/>
              </a:rPr>
              <a:t>Improves cognitive, social and  language development</a:t>
            </a:r>
          </a:p>
          <a:p>
            <a:pPr>
              <a:buFont typeface="Calibri" panose="020B0604020202020204" pitchFamily="34" charset="0"/>
              <a:buChar char="-"/>
            </a:pPr>
            <a:endParaRPr lang="en-US"/>
          </a:p>
          <a:p>
            <a:pPr>
              <a:buFont typeface="Calibri" panose="020B0604020202020204" pitchFamily="34" charset="0"/>
              <a:buChar char="-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4798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899DA3-948A-7B78-3D74-3B5A8C4F34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A2A51-69A8-4467-BACC-9DFD68CBD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8" y="-1764"/>
            <a:ext cx="10357666" cy="591784"/>
          </a:xfrm>
        </p:spPr>
        <p:txBody>
          <a:bodyPr>
            <a:normAutofit fontScale="90000"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Reference List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805C64-4ECE-37C3-D704-15EEDF2927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7A3B7-E44F-44F7-BF1B-52D9E72B6C74}" type="datetime1">
              <a:rPr lang="en-GB"/>
              <a:t>26/11/2025</a:t>
            </a:fld>
            <a:endParaRPr lang="en-US"/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DEAA5CEF-B286-599E-7521-8D7F3F38EC83}"/>
              </a:ext>
            </a:extLst>
          </p:cNvPr>
          <p:cNvGraphicFramePr>
            <a:graphicFrameLocks noGrp="1"/>
          </p:cNvGraphicFramePr>
          <p:nvPr/>
        </p:nvGraphicFramePr>
        <p:xfrm>
          <a:off x="126999" y="479777"/>
          <a:ext cx="11670631" cy="6276062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1670631">
                  <a:extLst>
                    <a:ext uri="{9D8B030D-6E8A-4147-A177-3AD203B41FA5}">
                      <a16:colId xmlns:a16="http://schemas.microsoft.com/office/drawing/2014/main" val="3198006194"/>
                    </a:ext>
                  </a:extLst>
                </a:gridCol>
              </a:tblGrid>
              <a:tr h="427789">
                <a:tc>
                  <a:txBody>
                    <a:bodyPr/>
                    <a:lstStyle/>
                    <a:p>
                      <a:r>
                        <a:rPr lang="en-US" sz="2200"/>
                        <a:t>Ruby</a:t>
                      </a:r>
                    </a:p>
                  </a:txBody>
                  <a:tcPr>
                    <a:solidFill>
                      <a:srgbClr val="1C96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4660031"/>
                  </a:ext>
                </a:extLst>
              </a:tr>
              <a:tr h="5848273">
                <a:tc>
                  <a:txBody>
                    <a:bodyPr/>
                    <a:lstStyle/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 Cherry, K. (2024) Operant Conditoning in Psychology [online] Verywell Mind.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3"/>
                        </a:rPr>
                        <a:t>https://www.verywellmind.com/operant-conditioning-a2-2794863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[Accessed 17th November 2025]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Department for Education (2014) Using rewards: encouraging good behavior [online] GOV.UK.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4"/>
                        </a:rPr>
                        <a:t>https://www.gov.uk/government/case-studies/using-rewards-encouraging-good-behaviour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[Accessed on the 19th of Novemeber 2025]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Indeed Career Guide (2024) what is behavior learning theory? (plus strategies)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5"/>
                        </a:rPr>
                        <a:t>https://uk.indeed.com/career-advice/career-development/behavioral-learning-theory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[Accessed on the 22nd of November 2025]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Main, P (2023) Skinner's Theories. Structural Learning.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6"/>
                        </a:rPr>
                        <a:t>https://www.structural-learning.com/post/skinners-theories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[Accessed on the 18th of Novemeber 2025]</a:t>
                      </a:r>
                      <a:endParaRPr lang="en-US" sz="1300" b="1">
                        <a:latin typeface="Calibri"/>
                      </a:endParaRP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McLeod, S (2025). Operant conditioning. What it is, how it is, and examples [online] Simply Psychology.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7"/>
                        </a:rPr>
                        <a:t>https://www.simplypsychology.org/operant-conditioning.html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(Accessed on 10th November 2025)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McMillen M (2023) Operant Conditioning. What it.is and how it works. WebMD.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8"/>
                        </a:rPr>
                        <a:t>https://www.webmd.com/mental-health/what-is-operant-conditioning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[Accessed on the 21st of November]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Mohamed Nawi, S.N.A. and Nordin, M.N. (2025) B.F. Skinner’s Learning Theory and teaching strategies for special education students. Special Education [SE], Volume 3(Issue 1), p.e0043. DOI:</a:t>
                      </a:r>
                      <a:r>
                        <a:rPr lang="en-US" sz="1300" b="1" i="0" u="none" strike="noStrike" noProof="0">
                          <a:latin typeface="Calibri"/>
                          <a:hlinkClick r:id="rId9"/>
                        </a:rPr>
                        <a:t>https://doi.org/10.59055/se.v3i1.43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  (Accessed on the 17th of Novemeber 2025)</a:t>
                      </a:r>
                      <a:endParaRPr lang="en-US" sz="1300" b="1">
                        <a:latin typeface="Calibri"/>
                      </a:endParaRP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 Murtoff, J and Britannica Editors. (2019 last updated 2025) Operant conditioning.[image]  Available at </a:t>
                      </a:r>
                      <a:r>
                        <a:rPr lang="en-US" sz="1300" b="1" i="0" u="none" strike="noStrike" noProof="0">
                          <a:latin typeface="Calibri"/>
                          <a:hlinkClick r:id="rId10"/>
                        </a:rPr>
                        <a:t>https://www.britannica.com/biography/B-F-Skinner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  (Accessed on the 13th of Novemeber 2025)</a:t>
                      </a:r>
                      <a:endParaRPr lang="en-US" sz="1300" b="1">
                        <a:latin typeface="Calibri"/>
                      </a:endParaRP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Parchment, P (2016). Figure 4, B.F. Skinner Operant Conditioning Theory [image]  ResearchGate.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11"/>
                        </a:rPr>
                        <a:t>https://www.researchgate.net/figure/BF-Skinner-Operant-Conditioning-Theory_fig4_306106480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(Accessed on the 13th of November 2025) </a:t>
                      </a: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solidFill>
                            <a:schemeClr val="tx1"/>
                          </a:solidFill>
                          <a:latin typeface="Calibri"/>
                          <a:hlinkClick r:id="rId12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Realitypathing.com</a:t>
                      </a:r>
                      <a:r>
                        <a:rPr lang="en-US" sz="1300" b="1" i="0" u="none" strike="noStrike" noProof="0">
                          <a:solidFill>
                            <a:schemeClr val="tx1"/>
                          </a:solidFill>
                          <a:latin typeface="Calibri"/>
                        </a:rPr>
                        <a:t>(Las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t updated October 2025) Ideas for Repetition Games to Reinforce Math Concepts. [online]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13"/>
                        </a:rPr>
                        <a:t>https://realitypathing.com/ideas-for-repetition-games-to-reinforce-math-concepts/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[Accessed on the 19th of November 2025] </a:t>
                      </a:r>
                      <a:endParaRPr lang="en-US" sz="1300" b="1">
                        <a:latin typeface="Calibri"/>
                      </a:endParaRP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Strobeleducation.com. (2023) Growth Mindset in Teaching. Benefits, strategies, and Implications. Strobe Education [Image]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14"/>
                        </a:rPr>
                        <a:t>https://strobeleducation.com/blog/growth-mindset-in-teaching/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[Accessed on the 22nd of Novemebr 2025]</a:t>
                      </a:r>
                      <a:endParaRPr lang="en-US" sz="1300" b="1">
                        <a:latin typeface="Calibri"/>
                      </a:endParaRP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Teach HQ (2025) Skinner's Behavioural Theories and Their Univeral Impact on School Discipline. Teach HQ.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15"/>
                        </a:rPr>
                        <a:t>https://teachhq.com/article/show/skinners-behavioural-theories-in-uk-schools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[Accessed on the 22nd of </a:t>
                      </a:r>
                      <a:r>
                        <a:rPr lang="en-US" sz="1300" b="0" i="0" u="none" strike="noStrike" noProof="0">
                          <a:latin typeface="Calibri"/>
                        </a:rPr>
                        <a:t>November 2025]</a:t>
                      </a:r>
                      <a:endParaRPr lang="en-US" sz="1300" b="1" i="0" u="none" strike="noStrike" noProof="0">
                        <a:latin typeface="Calibri"/>
                      </a:endParaRP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Teaching Channel (2021) Skinner’s Reinforcement Theory in the Classroom [Online] Teaching Channel. Available at </a:t>
                      </a:r>
                      <a:r>
                        <a:rPr lang="en-US" sz="1300" b="1" i="0" u="sng" strike="noStrike" noProof="0">
                          <a:latin typeface="Calibri"/>
                          <a:hlinkClick r:id="rId16"/>
                        </a:rPr>
                        <a:t>https://www.teachingchannel.com/k12-hub/blog/reinforcement-theory-classroom/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 [Accessed on the 16</a:t>
                      </a:r>
                      <a:r>
                        <a:rPr lang="en-US" sz="1300" b="1" i="0" u="none" strike="noStrike" baseline="30000" noProof="0">
                          <a:latin typeface="Calibri"/>
                        </a:rPr>
                        <a:t>th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 of November 2025]</a:t>
                      </a:r>
                      <a:endParaRPr lang="en-US">
                        <a:latin typeface="Calibri"/>
                      </a:endParaRPr>
                    </a:p>
                    <a:p>
                      <a:pPr marL="171450" lvl="0" indent="-1714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Calibri"/>
                        <a:buChar char="-"/>
                      </a:pPr>
                      <a:r>
                        <a:rPr lang="en-US" sz="1300" b="1" i="0" u="none" strike="noStrike" noProof="0">
                          <a:latin typeface="Calibri"/>
                        </a:rPr>
                        <a:t>TeachKloud(2023) The 5 Key Theories of Educational Psychology in Early Childhood Education and Care – TeachKloud [online] Available at </a:t>
                      </a:r>
                      <a:r>
                        <a:rPr lang="en-US" sz="1300" b="1" i="0" u="none" strike="noStrike" noProof="0">
                          <a:latin typeface="Calibri"/>
                          <a:hlinkClick r:id="rId17"/>
                        </a:rPr>
                        <a:t>https://teachkloud.com/psychology/the-5-key-theories-of-educational-psychology-in-early-childhood-education-and-care/</a:t>
                      </a:r>
                      <a:r>
                        <a:rPr lang="en-US" sz="1300" b="1" i="0" u="none" strike="noStrike" noProof="0">
                          <a:latin typeface="Calibri"/>
                        </a:rPr>
                        <a:t> [Accesssed 20th of Novemever 2025]</a:t>
                      </a:r>
                      <a:endParaRPr lang="en-US" sz="1300" b="1">
                        <a:latin typeface="Calibri"/>
                      </a:endParaRPr>
                    </a:p>
                  </a:txBody>
                  <a:tcPr>
                    <a:solidFill>
                      <a:srgbClr val="3EC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2235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75930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VeniceBeachVTI">
  <a:themeElements>
    <a:clrScheme name="VeniceBeachVTI">
      <a:dk1>
        <a:sysClr val="windowText" lastClr="000000"/>
      </a:dk1>
      <a:lt1>
        <a:sysClr val="window" lastClr="FFFFFF"/>
      </a:lt1>
      <a:dk2>
        <a:srgbClr val="2B3E3D"/>
      </a:dk2>
      <a:lt2>
        <a:srgbClr val="FEF3EB"/>
      </a:lt2>
      <a:accent1>
        <a:srgbClr val="FE8542"/>
      </a:accent1>
      <a:accent2>
        <a:srgbClr val="EC6D60"/>
      </a:accent2>
      <a:accent3>
        <a:srgbClr val="CDA32B"/>
      </a:accent3>
      <a:accent4>
        <a:srgbClr val="EE66A7"/>
      </a:accent4>
      <a:accent5>
        <a:srgbClr val="EA5F48"/>
      </a:accent5>
      <a:accent6>
        <a:srgbClr val="C8466B"/>
      </a:accent6>
      <a:hlink>
        <a:srgbClr val="E46153"/>
      </a:hlink>
      <a:folHlink>
        <a:srgbClr val="CF63B0"/>
      </a:folHlink>
    </a:clrScheme>
    <a:fontScheme name="VeniceBeachVTI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VeniceBeac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54706E44-6516-4822-8F8F-6BA182D64AC9}" vid="{F71BAAD1-41E5-4D56-97E1-12A04B86E57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0" baseType="lpstr">
      <vt:lpstr>office theme</vt:lpstr>
      <vt:lpstr>VeniceBeachVTI</vt:lpstr>
      <vt:lpstr>Demonstrate How Learning Theories Can Support Effective Teaching and Learning</vt:lpstr>
      <vt:lpstr>B.f. Skinner</vt:lpstr>
      <vt:lpstr>How Skinner Facilitates the Development of Skills and Knowledge</vt:lpstr>
      <vt:lpstr>How Can the Learning be Planned?</vt:lpstr>
      <vt:lpstr>How are the theories of LEARNING evident within the primary setting</vt:lpstr>
      <vt:lpstr>What are the implications for the future?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27</cp:revision>
  <dcterms:created xsi:type="dcterms:W3CDTF">2025-11-26T14:08:47Z</dcterms:created>
  <dcterms:modified xsi:type="dcterms:W3CDTF">2025-11-26T14:22:01Z</dcterms:modified>
</cp:coreProperties>
</file>