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sldIdLst>
    <p:sldId id="256" r:id="rId5"/>
    <p:sldId id="257" r:id="rId6"/>
    <p:sldId id="264" r:id="rId7"/>
    <p:sldId id="258" r:id="rId8"/>
    <p:sldId id="259" r:id="rId9"/>
    <p:sldId id="260" r:id="rId10"/>
    <p:sldId id="261" r:id="rId11"/>
    <p:sldId id="262" r:id="rId12"/>
    <p:sldId id="263" r:id="rId13"/>
    <p:sldId id="265" r:id="rId1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B32E8ED-CAAE-4882-9E2E-DDFB52422658}" v="3" dt="2025-11-20T00:35:31.50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>
        <p:scale>
          <a:sx n="60" d="100"/>
          <a:sy n="60" d="100"/>
        </p:scale>
        <p:origin x="1863" y="1005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10/30/2025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10/30/2025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10/30/2025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g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 demonstration of leadership skills required within my role as a therapy assistant practitioner, in response to an increased caseload </a:t>
            </a:r>
            <a:br>
              <a:rPr lang="en-GB" dirty="0"/>
            </a:b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dirty="0"/>
              <a:t>Prepared by </a:t>
            </a:r>
            <a:r>
              <a:rPr lang="en-GB" dirty="0"/>
              <a:t>Darren evans </a:t>
            </a:r>
            <a:endParaRPr dirty="0"/>
          </a:p>
          <a:p>
            <a:r>
              <a:rPr lang="en-GB" dirty="0"/>
              <a:t>Rehabilitation coach </a:t>
            </a: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Leadership skills </a:t>
            </a:r>
          </a:p>
          <a:p>
            <a:endParaRPr lang="en-GB" dirty="0"/>
          </a:p>
          <a:p>
            <a:r>
              <a:rPr lang="en-GB" dirty="0"/>
              <a:t>Impact on caseload </a:t>
            </a:r>
          </a:p>
          <a:p>
            <a:endParaRPr lang="en-GB" dirty="0"/>
          </a:p>
          <a:p>
            <a:r>
              <a:rPr lang="en-GB" dirty="0"/>
              <a:t>Options</a:t>
            </a:r>
          </a:p>
          <a:p>
            <a:endParaRPr lang="en-GB" dirty="0"/>
          </a:p>
          <a:p>
            <a:r>
              <a:rPr lang="en-GB" dirty="0"/>
              <a:t>Data</a:t>
            </a:r>
          </a:p>
          <a:p>
            <a:endParaRPr lang="en-GB" dirty="0"/>
          </a:p>
          <a:p>
            <a:r>
              <a:rPr lang="en-GB" dirty="0"/>
              <a:t>Personal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9" name="Picture 8" descr="A notebook with a pen and glasses and a calculator&#10;&#10;AI-generated content may be incorrect.">
            <a:extLst>
              <a:ext uri="{FF2B5EF4-FFF2-40B4-BE49-F238E27FC236}">
                <a16:creationId xmlns:a16="http://schemas.microsoft.com/office/drawing/2014/main" id="{6BA70588-FFAA-EB52-BE81-3FD8180341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7886" y="3403600"/>
            <a:ext cx="3758072" cy="250538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2A8BFF-6648-22F5-3203-369600D78E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Importance of referrals in patient care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227AB6-2096-147C-4CC2-7B1CBA6FEF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9486" y="1605439"/>
            <a:ext cx="3792330" cy="2204562"/>
          </a:xfrm>
        </p:spPr>
        <p:txBody>
          <a:bodyPr>
            <a:normAutofit/>
          </a:bodyPr>
          <a:lstStyle/>
          <a:p>
            <a:r>
              <a:rPr lang="en-GB" sz="1600" dirty="0"/>
              <a:t>nearly 1.6 million outpatient referrals were made in Wales last year, </a:t>
            </a:r>
          </a:p>
          <a:p>
            <a:pPr marL="0" indent="0">
              <a:buNone/>
            </a:pPr>
            <a:r>
              <a:rPr lang="en-GB" sz="1600" dirty="0"/>
              <a:t>(Welsh Government, 2025).</a:t>
            </a:r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4763EF6-5DCF-3CBC-BB65-6EC8E4D79127}"/>
              </a:ext>
            </a:extLst>
          </p:cNvPr>
          <p:cNvSpPr txBox="1"/>
          <p:nvPr/>
        </p:nvSpPr>
        <p:spPr>
          <a:xfrm>
            <a:off x="398247" y="2843640"/>
            <a:ext cx="242704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</a:t>
            </a:r>
            <a:r>
              <a:rPr lang="en-GB" i="1" dirty="0"/>
              <a:t>All Wales Rehabilitation Framework</a:t>
            </a:r>
            <a:r>
              <a:rPr lang="en-GB" dirty="0"/>
              <a:t> highlights the importance of access and joined-up pathways across services (Welsh Government, 2022).</a:t>
            </a:r>
          </a:p>
        </p:txBody>
      </p:sp>
      <p:pic>
        <p:nvPicPr>
          <p:cNvPr id="10" name="Picture 9" descr="A group of people standing in front of a hospital&#10;&#10;AI-generated content may be incorrect.">
            <a:extLst>
              <a:ext uri="{FF2B5EF4-FFF2-40B4-BE49-F238E27FC236}">
                <a16:creationId xmlns:a16="http://schemas.microsoft.com/office/drawing/2014/main" id="{DB3450B3-A28F-084C-04C1-0C0F0C4123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93377" y="1202316"/>
            <a:ext cx="3847208" cy="230832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CC6F13D-15D2-C5C0-45D5-122BF59F7EF4}"/>
              </a:ext>
            </a:extLst>
          </p:cNvPr>
          <p:cNvSpPr txBox="1"/>
          <p:nvPr/>
        </p:nvSpPr>
        <p:spPr>
          <a:xfrm>
            <a:off x="3691148" y="3688393"/>
            <a:ext cx="24964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Clear</a:t>
            </a:r>
          </a:p>
          <a:p>
            <a:r>
              <a:rPr lang="en-GB" dirty="0"/>
              <a:t>Appropriate</a:t>
            </a:r>
          </a:p>
          <a:p>
            <a:r>
              <a:rPr lang="en-GB" dirty="0"/>
              <a:t>Timely</a:t>
            </a:r>
          </a:p>
        </p:txBody>
      </p:sp>
      <p:pic>
        <p:nvPicPr>
          <p:cNvPr id="13" name="Picture 12" descr="A diagram of a patient outcomes&#10;&#10;AI-generated content may be incorrect.">
            <a:extLst>
              <a:ext uri="{FF2B5EF4-FFF2-40B4-BE49-F238E27FC236}">
                <a16:creationId xmlns:a16="http://schemas.microsoft.com/office/drawing/2014/main" id="{5D32FE30-99BE-3DDC-9971-06C0C9A3868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02234" y="4438319"/>
            <a:ext cx="2496457" cy="2207770"/>
          </a:xfrm>
          <a:prstGeom prst="rect">
            <a:avLst/>
          </a:prstGeom>
        </p:spPr>
      </p:pic>
      <p:pic>
        <p:nvPicPr>
          <p:cNvPr id="17" name="Picture 16" descr="A blue brain with lines of light coming from it&#10;&#10;AI-generated content may be incorrect.">
            <a:extLst>
              <a:ext uri="{FF2B5EF4-FFF2-40B4-BE49-F238E27FC236}">
                <a16:creationId xmlns:a16="http://schemas.microsoft.com/office/drawing/2014/main" id="{BD02BC07-2D4A-721C-96D6-D7981336D35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7037" y="2198833"/>
            <a:ext cx="2242339" cy="1375675"/>
          </a:xfrm>
          <a:prstGeom prst="rect">
            <a:avLst/>
          </a:prstGeom>
        </p:spPr>
      </p:pic>
      <p:pic>
        <p:nvPicPr>
          <p:cNvPr id="19" name="Picture 18" descr="A person with pain in his back&#10;&#10;AI-generated content may be incorrect.">
            <a:extLst>
              <a:ext uri="{FF2B5EF4-FFF2-40B4-BE49-F238E27FC236}">
                <a16:creationId xmlns:a16="http://schemas.microsoft.com/office/drawing/2014/main" id="{3E2E22AA-8B6B-7D19-26F8-DE19EF2C4D7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25288" y="4882132"/>
            <a:ext cx="1806562" cy="20003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6485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8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2" dur="2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6" dur="2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Leadership Skills Needed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- Clear communication with colleagues</a:t>
            </a:r>
          </a:p>
          <a:p>
            <a:r>
              <a:rPr dirty="0"/>
              <a:t>- Delegation and time management</a:t>
            </a:r>
          </a:p>
          <a:p>
            <a:r>
              <a:rPr dirty="0"/>
              <a:t>- Motivating and supporting the team</a:t>
            </a:r>
          </a:p>
          <a:p>
            <a:r>
              <a:rPr dirty="0"/>
              <a:t>- Problem-solving and decision-making</a:t>
            </a:r>
          </a:p>
        </p:txBody>
      </p:sp>
      <p:pic>
        <p:nvPicPr>
          <p:cNvPr id="7" name="Picture 6" descr="A close-up of a logo&#10;&#10;AI-generated content may be incorrect.">
            <a:extLst>
              <a:ext uri="{FF2B5EF4-FFF2-40B4-BE49-F238E27FC236}">
                <a16:creationId xmlns:a16="http://schemas.microsoft.com/office/drawing/2014/main" id="{CC8009F3-0850-71CD-E93A-C2DA9CA04F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029200"/>
            <a:ext cx="9144000" cy="182880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49ECBF4-23DC-6A39-1476-8EDFE3E118E6}"/>
              </a:ext>
            </a:extLst>
          </p:cNvPr>
          <p:cNvSpPr txBox="1"/>
          <p:nvPr/>
        </p:nvSpPr>
        <p:spPr>
          <a:xfrm>
            <a:off x="3425372" y="4523472"/>
            <a:ext cx="32439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</a:t>
            </a:r>
            <a:r>
              <a:rPr lang="en-GB" i="1" dirty="0"/>
              <a:t>Health Education and Improvement Wales</a:t>
            </a:r>
            <a:r>
              <a:rPr lang="en-GB" dirty="0"/>
              <a:t> (2025)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Implications of Increasing Caseload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b="1" dirty="0"/>
              <a:t>Positive Implications</a:t>
            </a:r>
            <a:endParaRPr lang="en-GB" dirty="0"/>
          </a:p>
          <a:p>
            <a:r>
              <a:rPr lang="en-GB" dirty="0"/>
              <a:t>More patients access therapy and timely care</a:t>
            </a:r>
          </a:p>
          <a:p>
            <a:r>
              <a:rPr lang="en-GB" dirty="0"/>
              <a:t>Improved patient outcomes and recovery</a:t>
            </a:r>
          </a:p>
          <a:p>
            <a:r>
              <a:rPr lang="en-GB" dirty="0"/>
              <a:t>Increased service visibility and reputation</a:t>
            </a:r>
          </a:p>
          <a:p>
            <a:r>
              <a:rPr lang="en-GB" dirty="0"/>
              <a:t>Opportunities for staff growth and learning</a:t>
            </a:r>
          </a:p>
          <a:p>
            <a:r>
              <a:rPr lang="en-GB" b="1" dirty="0"/>
              <a:t>Challenges</a:t>
            </a:r>
            <a:endParaRPr lang="en-GB" dirty="0"/>
          </a:p>
          <a:p>
            <a:r>
              <a:rPr lang="en-GB" dirty="0"/>
              <a:t>Increased workload and time pressure</a:t>
            </a:r>
          </a:p>
          <a:p>
            <a:r>
              <a:rPr lang="en-GB" dirty="0"/>
              <a:t>Risk of burnout or stress in staff</a:t>
            </a:r>
          </a:p>
          <a:p>
            <a:r>
              <a:rPr lang="en-GB" dirty="0"/>
              <a:t>Potential delays or longer waiting lists</a:t>
            </a:r>
          </a:p>
          <a:p>
            <a:r>
              <a:rPr lang="en-GB" dirty="0"/>
              <a:t>Resource limitations (space, staffing, equipment)</a:t>
            </a:r>
          </a:p>
          <a:p>
            <a:endParaRPr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6D914B6-265E-D4E7-CBB3-EE14CF7E3A0C}"/>
              </a:ext>
            </a:extLst>
          </p:cNvPr>
          <p:cNvSpPr txBox="1"/>
          <p:nvPr/>
        </p:nvSpPr>
        <p:spPr>
          <a:xfrm>
            <a:off x="1640114" y="5885543"/>
            <a:ext cx="48550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“The CSP (2020) noted that therapy caseloads can become unmanageable without proper planning,</a:t>
            </a:r>
          </a:p>
        </p:txBody>
      </p:sp>
      <p:pic>
        <p:nvPicPr>
          <p:cNvPr id="7" name="Picture 6" descr="A red and green sign with white text&#10;&#10;AI-generated content may be incorrect.">
            <a:extLst>
              <a:ext uri="{FF2B5EF4-FFF2-40B4-BE49-F238E27FC236}">
                <a16:creationId xmlns:a16="http://schemas.microsoft.com/office/drawing/2014/main" id="{43C67B71-EEC5-90CF-5DD0-CA1DFE13B5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9256" y="3671686"/>
            <a:ext cx="2304152" cy="158611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Options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Introduce group sessions for patients with similar rehab needs</a:t>
            </a:r>
          </a:p>
          <a:p>
            <a:pPr marL="0" indent="0">
              <a:buNone/>
            </a:pPr>
            <a:r>
              <a:rPr lang="en-GB" dirty="0"/>
              <a:t>     </a:t>
            </a:r>
            <a:endParaRPr lang="en-GB" sz="1700" dirty="0"/>
          </a:p>
          <a:p>
            <a:endParaRPr lang="en-GB" dirty="0"/>
          </a:p>
          <a:p>
            <a:r>
              <a:rPr lang="en-GB" dirty="0"/>
              <a:t>Shorten individual session times to see more patients in a day</a:t>
            </a:r>
          </a:p>
          <a:p>
            <a:endParaRPr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F341F80-57C6-E884-18A6-F403A1F17359}"/>
              </a:ext>
            </a:extLst>
          </p:cNvPr>
          <p:cNvSpPr txBox="1"/>
          <p:nvPr/>
        </p:nvSpPr>
        <p:spPr>
          <a:xfrm>
            <a:off x="4934859" y="5383033"/>
            <a:ext cx="20715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Timing and frequency matter (El Hayek et al., 2023).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7EB13E9-A8A8-A9FC-8745-6163CD5308A9}"/>
              </a:ext>
            </a:extLst>
          </p:cNvPr>
          <p:cNvSpPr txBox="1"/>
          <p:nvPr/>
        </p:nvSpPr>
        <p:spPr>
          <a:xfrm>
            <a:off x="4731658" y="2135565"/>
            <a:ext cx="301897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There are no differences in outcomes between group and individual (O’Keeffe et al., 2017)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Data Collection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b="1" dirty="0"/>
              <a:t>Data I would use:</a:t>
            </a:r>
            <a:endParaRPr lang="en-GB" dirty="0"/>
          </a:p>
          <a:p>
            <a:r>
              <a:rPr lang="en-GB" dirty="0"/>
              <a:t>Number of new referrals received each week/month</a:t>
            </a:r>
          </a:p>
          <a:p>
            <a:r>
              <a:rPr lang="en-GB" dirty="0"/>
              <a:t>Number of patients seen and type of session (group vs individual)</a:t>
            </a:r>
          </a:p>
          <a:p>
            <a:r>
              <a:rPr lang="en-GB" dirty="0"/>
              <a:t>Average waiting time from referral to first contact</a:t>
            </a:r>
          </a:p>
          <a:p>
            <a:r>
              <a:rPr lang="en-GB" dirty="0"/>
              <a:t>Length and frequency of therapy sessions</a:t>
            </a:r>
          </a:p>
          <a:p>
            <a:r>
              <a:rPr lang="en-GB" dirty="0"/>
              <a:t>Patient outcomes (e.g., functional goals achieved, discharge progress)</a:t>
            </a:r>
          </a:p>
          <a:p>
            <a:r>
              <a:rPr lang="en-GB" dirty="0"/>
              <a:t>Patient satisfaction or feedback surveys</a:t>
            </a:r>
          </a:p>
          <a:p>
            <a:r>
              <a:rPr lang="en-GB" b="1" dirty="0"/>
              <a:t>Why I’d use it:</a:t>
            </a:r>
            <a:endParaRPr lang="en-GB" dirty="0"/>
          </a:p>
          <a:p>
            <a:r>
              <a:rPr lang="en-GB" dirty="0"/>
              <a:t>To monitor if increased referrals are being managed effectively</a:t>
            </a:r>
          </a:p>
          <a:p>
            <a:r>
              <a:rPr lang="en-GB" dirty="0"/>
              <a:t>To check whether group work or shorter sessions improve access</a:t>
            </a:r>
          </a:p>
          <a:p>
            <a:r>
              <a:rPr lang="en-GB" dirty="0"/>
              <a:t>To make sure quality and outcomes remain consistent</a:t>
            </a:r>
          </a:p>
          <a:p>
            <a:r>
              <a:rPr lang="en-GB" dirty="0"/>
              <a:t>To provide clear evidence for service evaluation and MDT discussions</a:t>
            </a:r>
          </a:p>
          <a:p>
            <a:endParaRPr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7CF4DD-1710-ED3D-9D74-2A6C7DF805F9}"/>
              </a:ext>
            </a:extLst>
          </p:cNvPr>
          <p:cNvSpPr txBox="1"/>
          <p:nvPr/>
        </p:nvSpPr>
        <p:spPr>
          <a:xfrm>
            <a:off x="1984828" y="5664498"/>
            <a:ext cx="517434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framework (</a:t>
            </a:r>
            <a:r>
              <a:rPr lang="en-GB" dirty="0" err="1"/>
              <a:t>welsh</a:t>
            </a:r>
            <a:r>
              <a:rPr lang="en-GB" dirty="0"/>
              <a:t> government, 2022) highlights the importance of collecting meaningful data to support person-centred, value-based care</a:t>
            </a:r>
          </a:p>
        </p:txBody>
      </p:sp>
      <p:pic>
        <p:nvPicPr>
          <p:cNvPr id="7" name="Picture 6" descr="A close-up of a person using a computer&#10;&#10;AI-generated content may be incorrect.">
            <a:extLst>
              <a:ext uri="{FF2B5EF4-FFF2-40B4-BE49-F238E27FC236}">
                <a16:creationId xmlns:a16="http://schemas.microsoft.com/office/drawing/2014/main" id="{EC1302AD-0371-545C-51C1-EEEEA2B89F5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59841" y="143783"/>
            <a:ext cx="2684159" cy="14047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4" dur="500" tmFilter="0, 0; .2, .5; .8, .5; 1, 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5" dur="250" autoRev="1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Personal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-</a:t>
            </a:r>
            <a:r>
              <a:rPr lang="en-GB" dirty="0"/>
              <a:t> Builds leadership and problem-solving skills</a:t>
            </a:r>
          </a:p>
          <a:p>
            <a:r>
              <a:rPr lang="en-GB" dirty="0"/>
              <a:t>Improves time management and organisation</a:t>
            </a:r>
          </a:p>
          <a:p>
            <a:r>
              <a:rPr lang="en-GB" dirty="0"/>
              <a:t>Strengthens teamwork and communication with MDT</a:t>
            </a:r>
          </a:p>
          <a:p>
            <a:r>
              <a:rPr lang="en-GB" dirty="0"/>
              <a:t>Increases confidence in service planning and evaluation</a:t>
            </a:r>
          </a:p>
          <a:p>
            <a:r>
              <a:rPr lang="en-GB" dirty="0"/>
              <a:t>Encourages evidence-based and reflective practice</a:t>
            </a:r>
          </a:p>
          <a:p>
            <a:endParaRPr dirty="0"/>
          </a:p>
        </p:txBody>
      </p:sp>
      <p:pic>
        <p:nvPicPr>
          <p:cNvPr id="6" name="Picture 5" descr="A group of people working on a project&#10;&#10;AI-generated content may be incorrect.">
            <a:extLst>
              <a:ext uri="{FF2B5EF4-FFF2-40B4-BE49-F238E27FC236}">
                <a16:creationId xmlns:a16="http://schemas.microsoft.com/office/drawing/2014/main" id="{3D08374B-EC95-74FC-A070-D0DD198E56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6810" y="5442263"/>
            <a:ext cx="2154851" cy="141573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9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45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1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57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F9328C5E-182A-B51E-0A0A-965238AA7CA2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75879" y="2499076"/>
            <a:ext cx="8400357" cy="3970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Referrals are vital for timely, effective patient care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Increasing referrals requires strong leadership and planning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Group sessions and shorter appointments could help manage capacity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Data collection supports safe, evidence-based decisions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This challenge will support my personal and professional growth</a:t>
            </a:r>
          </a:p>
        </p:txBody>
      </p:sp>
      <p:pic>
        <p:nvPicPr>
          <p:cNvPr id="7" name="Picture 6" descr="A hand placing a piece of wood to the word conclusion&#10;&#10;AI-generated content may be incorrect.">
            <a:extLst>
              <a:ext uri="{FF2B5EF4-FFF2-40B4-BE49-F238E27FC236}">
                <a16:creationId xmlns:a16="http://schemas.microsoft.com/office/drawing/2014/main" id="{AED5347A-51D0-D907-6BAF-88100884AD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26772" y="163287"/>
            <a:ext cx="4898570" cy="222431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4D3BEF-4DCC-3F3A-D6DE-7E6FFF6A3D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THANK YOU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7B76DD-0C73-5FF8-DFB6-EF0C5C6F9A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8456" y="1244601"/>
            <a:ext cx="7482115" cy="5076686"/>
          </a:xfrm>
        </p:spPr>
        <p:txBody>
          <a:bodyPr>
            <a:normAutofit fontScale="47500" lnSpcReduction="20000"/>
          </a:bodyPr>
          <a:lstStyle/>
          <a:p>
            <a:r>
              <a:rPr lang="en-GB" b="1" dirty="0"/>
              <a:t>Chartered Society of Physiotherapy (CSP), 2020.</a:t>
            </a:r>
            <a:r>
              <a:rPr lang="en-GB" dirty="0"/>
              <a:t> </a:t>
            </a:r>
            <a:r>
              <a:rPr lang="en-GB" i="1" dirty="0"/>
              <a:t>Caseload Management Domain.</a:t>
            </a:r>
            <a:r>
              <a:rPr lang="en-GB" dirty="0"/>
              <a:t> London: CSP. Available at: https://apcp.csp.org.uk/sites/default/files/journal/2020-11/5-%20Caseload%20Management%20Domain.pdf [Accessed 3 November 2025].</a:t>
            </a:r>
          </a:p>
          <a:p>
            <a:r>
              <a:rPr lang="en-GB" b="1" dirty="0"/>
              <a:t>El Hayek, M., Lobo </a:t>
            </a:r>
            <a:r>
              <a:rPr lang="en-GB" b="1" dirty="0" err="1"/>
              <a:t>Jofili</a:t>
            </a:r>
            <a:r>
              <a:rPr lang="en-GB" b="1" dirty="0"/>
              <a:t> Lopes, J.L.M., </a:t>
            </a:r>
            <a:r>
              <a:rPr lang="en-GB" b="1" dirty="0" err="1"/>
              <a:t>LeLaurin</a:t>
            </a:r>
            <a:r>
              <a:rPr lang="en-GB" b="1" dirty="0"/>
              <a:t>, J.H., Gregory, M.E., Abi Nehme, A.M., McCall-Junkin, P., Au, K.L.K., Okun, M.S. and Salloum, R.G., 2023.</a:t>
            </a:r>
            <a:r>
              <a:rPr lang="en-GB" dirty="0"/>
              <a:t> </a:t>
            </a:r>
            <a:r>
              <a:rPr lang="en-GB" i="1" dirty="0"/>
              <a:t>Type, timing, frequency, and durability of outcome of physical therapy for Parkinson disease: a systematic review and meta-analysis.</a:t>
            </a:r>
            <a:r>
              <a:rPr lang="en-GB" dirty="0"/>
              <a:t> </a:t>
            </a:r>
            <a:r>
              <a:rPr lang="en-GB" i="1" dirty="0"/>
              <a:t>JAMA Network Open,</a:t>
            </a:r>
            <a:r>
              <a:rPr lang="en-GB" dirty="0"/>
              <a:t> 6(7), e2324860. Available at: https://doi.org/10.1001/jamanetworkopen.2023.24860 [Accessed 3 November 2025].</a:t>
            </a:r>
          </a:p>
          <a:p>
            <a:r>
              <a:rPr lang="en-GB" b="1" dirty="0"/>
              <a:t>Health Education and Improvement Wales (HEIW), 2025.</a:t>
            </a:r>
            <a:r>
              <a:rPr lang="en-GB" dirty="0"/>
              <a:t> </a:t>
            </a:r>
            <a:r>
              <a:rPr lang="en-GB" i="1" dirty="0"/>
              <a:t>Shaping the future of Allied Health Profession (AHP) leadership in Wales.</a:t>
            </a:r>
            <a:r>
              <a:rPr lang="en-GB" dirty="0"/>
              <a:t> Cardiff: HEIW. Available at: https://heiw.nhs.wales/news/shaping-the-future-of-allied-health-profession-ahp-leadership-in-wales/ [Accessed 3 November 2025].</a:t>
            </a:r>
          </a:p>
          <a:p>
            <a:r>
              <a:rPr lang="en-GB" b="1" dirty="0"/>
              <a:t>O’Keeffe, M., Hayes, A., McCreesh, K., Purtill, H. and O’Sullivan, K., 2016.</a:t>
            </a:r>
            <a:r>
              <a:rPr lang="en-GB" dirty="0"/>
              <a:t> </a:t>
            </a:r>
            <a:r>
              <a:rPr lang="en-GB" i="1" dirty="0"/>
              <a:t>Are group-based and individual physiotherapy exercise programmes equally effective for musculoskeletal conditions? A systematic review and meta-analysis.</a:t>
            </a:r>
            <a:r>
              <a:rPr lang="en-GB" dirty="0"/>
              <a:t> </a:t>
            </a:r>
            <a:r>
              <a:rPr lang="en-GB" i="1" dirty="0"/>
              <a:t>British Journal of Sports Medicine,</a:t>
            </a:r>
            <a:r>
              <a:rPr lang="en-GB" dirty="0"/>
              <a:t> 51(2), pp.126–132. Available at: https://bjsm.bmj.com/content/51/2/126 [Accessed 3 November 2025].</a:t>
            </a:r>
          </a:p>
          <a:p>
            <a:r>
              <a:rPr lang="en-GB" b="1" dirty="0"/>
              <a:t>Welsh Government, 2022.</a:t>
            </a:r>
            <a:r>
              <a:rPr lang="en-GB" dirty="0"/>
              <a:t> </a:t>
            </a:r>
            <a:r>
              <a:rPr lang="en-GB" i="1" dirty="0"/>
              <a:t>All Wales Rehabilitation Framework: Principles to achieve a person-centred, value-based approach.</a:t>
            </a:r>
            <a:r>
              <a:rPr lang="en-GB" dirty="0"/>
              <a:t> Cardiff: Welsh Government. Available at: https://www.gov.wales/sites/default/files/publications/2022-10/all-wales-rehabilitation-framework.pdf [Accessed 3 November 2025].</a:t>
            </a:r>
          </a:p>
          <a:p>
            <a:r>
              <a:rPr lang="en-GB" b="1" dirty="0"/>
              <a:t>Welsh Government</a:t>
            </a:r>
            <a:r>
              <a:rPr lang="en-GB" dirty="0"/>
              <a:t>, </a:t>
            </a:r>
            <a:r>
              <a:rPr lang="en-GB" b="1" dirty="0"/>
              <a:t>2025</a:t>
            </a:r>
            <a:r>
              <a:rPr lang="en-GB" dirty="0"/>
              <a:t>. </a:t>
            </a:r>
            <a:r>
              <a:rPr lang="en-GB" i="1" dirty="0"/>
              <a:t>Trends in NHS planned care activity: as at March 2025.</a:t>
            </a:r>
            <a:r>
              <a:rPr lang="en-GB" dirty="0"/>
              <a:t> Cardiff: Welsh Government. Available at: https://www.gov.wales/trends-nhs-planned-care-activity-march-2025-html [Accessed 3 November 2025].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0202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C4E9246EAD664A9A522726E403CA17" ma:contentTypeVersion="4" ma:contentTypeDescription="Create a new document." ma:contentTypeScope="" ma:versionID="0d9bf89166696011ee482ada066b08b0">
  <xsd:schema xmlns:xsd="http://www.w3.org/2001/XMLSchema" xmlns:xs="http://www.w3.org/2001/XMLSchema" xmlns:p="http://schemas.microsoft.com/office/2006/metadata/properties" xmlns:ns3="b4f9f7ee-5770-4a14-8925-17f3d16e50b7" targetNamespace="http://schemas.microsoft.com/office/2006/metadata/properties" ma:root="true" ma:fieldsID="89789131c3e375cb3bcf354f9f4360ba" ns3:_="">
    <xsd:import namespace="b4f9f7ee-5770-4a14-8925-17f3d16e50b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f9f7ee-5770-4a14-8925-17f3d16e50b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62C78B5C-18B1-4D84-8DE4-D141600C7F5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4f9f7ee-5770-4a14-8925-17f3d16e50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156F00C-312D-4D20-964D-D31244A8FD4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9A41068-0592-4900-A2D1-FE4C96C81E2F}">
  <ds:schemaRefs>
    <ds:schemaRef ds:uri="http://purl.org/dc/dcmitype/"/>
    <ds:schemaRef ds:uri="http://www.w3.org/XML/1998/namespace"/>
    <ds:schemaRef ds:uri="http://schemas.microsoft.com/office/2006/metadata/properties"/>
    <ds:schemaRef ds:uri="b4f9f7ee-5770-4a14-8925-17f3d16e50b7"/>
    <ds:schemaRef ds:uri="http://schemas.microsoft.com/office/2006/documentManagement/types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29411</TotalTime>
  <Words>824</Words>
  <Application>Microsoft Office PowerPoint</Application>
  <PresentationFormat>On-screen Show (4:3)</PresentationFormat>
  <Paragraphs>78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Calibri</vt:lpstr>
      <vt:lpstr>Office Theme</vt:lpstr>
      <vt:lpstr>A demonstration of leadership skills required within my role as a therapy assistant practitioner, in response to an increased caseload  </vt:lpstr>
      <vt:lpstr>Introduction</vt:lpstr>
      <vt:lpstr>Importance of referrals in patient care   </vt:lpstr>
      <vt:lpstr>Leadership Skills Needed</vt:lpstr>
      <vt:lpstr>Implications of Increasing Caseload</vt:lpstr>
      <vt:lpstr>Options</vt:lpstr>
      <vt:lpstr>Data Collection</vt:lpstr>
      <vt:lpstr>Personal Development</vt:lpstr>
      <vt:lpstr>PowerPoint Presentation</vt:lpstr>
      <vt:lpstr>THANK YOU 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darren evans</dc:creator>
  <cp:keywords/>
  <dc:description>generated using python-pptx</dc:description>
  <cp:lastModifiedBy>Darren Evans (2517855)</cp:lastModifiedBy>
  <cp:revision>4</cp:revision>
  <dcterms:created xsi:type="dcterms:W3CDTF">2013-01-27T09:14:16Z</dcterms:created>
  <dcterms:modified xsi:type="dcterms:W3CDTF">2025-11-20T00:35:31Z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0x01010060C4E9246EAD664A9A522726E403CA17</vt:lpwstr>
  </property>
</Properties>
</file>