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2" r:id="rId3"/>
    <p:sldId id="261" r:id="rId4"/>
    <p:sldId id="263" r:id="rId5"/>
    <p:sldId id="264" r:id="rId6"/>
    <p:sldId id="266" r:id="rId7"/>
    <p:sldId id="267" r:id="rId8"/>
    <p:sldId id="26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4675"/>
  </p:normalViewPr>
  <p:slideViewPr>
    <p:cSldViewPr snapToGrid="0" snapToObjects="1">
      <p:cViewPr varScale="1">
        <p:scale>
          <a:sx n="81" d="100"/>
          <a:sy n="81" d="100"/>
        </p:scale>
        <p:origin x="53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E7E2C-E809-CC42-9E22-D19B44A026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10B4D4-1FC6-724C-BB9C-860521875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131348C-14B4-3D4F-ADA8-6AC15E9DDFFF}"/>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4882B701-3801-BF4A-8491-0EB1FAFB68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4C7168-045A-2047-802A-5B623A5BE9D8}"/>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792872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65A30-B81F-F64A-9C66-E1FC337B97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806366-866E-3342-9320-6C6D90D9D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6B6E0F-E189-684A-881C-AAD4B6453718}"/>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56F78BD6-C5AA-344C-B647-160E983CF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F216B-74FE-CF4A-8D09-837C197197D9}"/>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4253037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6EAA7-A380-C742-81A8-33EE9F1B21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48A544-385C-F041-9215-145F1CA471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407D0E-3C4D-3A44-AC83-4BD88C4DA4D9}"/>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2673A0DA-B2A7-9E4B-BBB8-9D63E06DF4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D6230B-D411-0447-891C-98B76A08270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382014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7594-A62F-BF44-B11F-5854943BD1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07EDD1-8746-A440-9E28-2C8093B3A1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70DC9-F84A-F042-85C4-850451101C8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FEFDBD3-B666-CE46-ABB0-96355CDF0087}"/>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6" name="Footer Placeholder 5">
            <a:extLst>
              <a:ext uri="{FF2B5EF4-FFF2-40B4-BE49-F238E27FC236}">
                <a16:creationId xmlns:a16="http://schemas.microsoft.com/office/drawing/2014/main" id="{C5DFE7F5-7DBF-904C-8DB2-2F4CE13F53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24AFA6-84D2-544C-B7BD-6834D5974C85}"/>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221332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7502-0200-E74E-A351-E4264EC3DD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E0BBD1-6932-6445-95E3-9A8EC42D27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27F90A-A33F-7346-9A9E-1C1B52B87E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5267AC4-F310-3745-BCD7-7A934C3A8B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316D82-B195-5D4E-AEB9-EDFFC6A332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825E87-690C-2744-863B-9B5E9B4BDA5D}"/>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8" name="Footer Placeholder 7">
            <a:extLst>
              <a:ext uri="{FF2B5EF4-FFF2-40B4-BE49-F238E27FC236}">
                <a16:creationId xmlns:a16="http://schemas.microsoft.com/office/drawing/2014/main" id="{28247C95-2684-8C4E-AB71-6E7BF21AAA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F96E8B-AD53-0949-9AD9-E7C4DCF8DEF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53201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219B-42B5-F948-8D97-DC60294475F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0EAA161-7711-BE4A-A5AD-1A0CC03B2854}"/>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4" name="Footer Placeholder 3">
            <a:extLst>
              <a:ext uri="{FF2B5EF4-FFF2-40B4-BE49-F238E27FC236}">
                <a16:creationId xmlns:a16="http://schemas.microsoft.com/office/drawing/2014/main" id="{AE37B961-DD3F-D546-9A70-80C0F37402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D82483-6DCC-BD4A-98A8-042CE59169F2}"/>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810316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E330F0-EC10-FD41-B812-E329178A584F}"/>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3" name="Footer Placeholder 2">
            <a:extLst>
              <a:ext uri="{FF2B5EF4-FFF2-40B4-BE49-F238E27FC236}">
                <a16:creationId xmlns:a16="http://schemas.microsoft.com/office/drawing/2014/main" id="{65D99CE4-F07F-7D4C-A9FB-C452925ECF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6462A6-74B7-1946-8D3F-DF3EF3F3E9A7}"/>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38975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6A86D-24CF-F447-9C41-CEBF55261A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49EE00-5407-2D41-A47E-EEA1370ECF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CA7CD8-123E-3D44-8874-06C0C9E00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831850-5F7B-3948-B580-E010BD2D9EBC}"/>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6" name="Footer Placeholder 5">
            <a:extLst>
              <a:ext uri="{FF2B5EF4-FFF2-40B4-BE49-F238E27FC236}">
                <a16:creationId xmlns:a16="http://schemas.microsoft.com/office/drawing/2014/main" id="{5F98EC83-588D-4A43-9F4E-5A9F08E06B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178130-5EE1-5A4A-B408-04E7707A581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0168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DE74-56F3-EE48-8861-3996A3BE03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595E016-D1E9-9D42-855A-47448EFD5C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7FEFE68-E439-7549-A2E6-0985EFCE7A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2F5AC2-6187-8041-9D4C-882D29838FEA}"/>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6" name="Footer Placeholder 5">
            <a:extLst>
              <a:ext uri="{FF2B5EF4-FFF2-40B4-BE49-F238E27FC236}">
                <a16:creationId xmlns:a16="http://schemas.microsoft.com/office/drawing/2014/main" id="{9F3CEFCC-0FE5-AF48-850A-65895ED792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F434F-8C9B-5941-9E0A-D968020F77A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006644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BC872-CD73-5248-96CF-946B95BE044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3649B7-FEBE-3544-9F16-5E6E9DA46E5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E342AC-141B-3B4D-A194-F81A8975B528}"/>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7A888559-EB9B-1D41-9B32-DB978BB9D0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21577F-15C6-814F-8635-7346B70E7C3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7044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0A29A-8C04-6340-8BBF-F344430B80B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8D5659-9CDA-8D42-ADB0-980A3C224F3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0CA678-D8B7-E64D-9D7D-BCAF6CA559FE}"/>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BA32E35B-8C51-BB4E-838D-EF6A7F707E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DA829-0856-5949-87FA-E3E7D314372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4451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356EA-A374-984C-A28D-06B027CE23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A7FFB8-C9A7-9D45-8AC8-42CBAC95A1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F4B581-8F2A-A94B-9454-70F520F5AE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94A7D872-9962-8241-9BED-B9F0D1A03A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0B9C1F-3491-6849-A04C-9E899CE528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30AFD-0A61-4847-87F9-9F43DD495889}" type="slidenum">
              <a:rPr lang="en-US" smtClean="0"/>
              <a:t>‹#›</a:t>
            </a:fld>
            <a:endParaRPr lang="en-US"/>
          </a:p>
        </p:txBody>
      </p:sp>
    </p:spTree>
    <p:extLst>
      <p:ext uri="{BB962C8B-B14F-4D97-AF65-F5344CB8AC3E}">
        <p14:creationId xmlns:p14="http://schemas.microsoft.com/office/powerpoint/2010/main" val="3207434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4A62-378F-3B4E-93E7-804E0980D8FC}"/>
              </a:ext>
            </a:extLst>
          </p:cNvPr>
          <p:cNvSpPr>
            <a:spLocks noGrp="1"/>
          </p:cNvSpPr>
          <p:nvPr>
            <p:ph type="ctrTitle"/>
          </p:nvPr>
        </p:nvSpPr>
        <p:spPr/>
        <p:txBody>
          <a:bodyPr/>
          <a:lstStyle/>
          <a:p>
            <a:r>
              <a:rPr lang="en-US" dirty="0"/>
              <a:t>Podcast:</a:t>
            </a:r>
          </a:p>
        </p:txBody>
      </p:sp>
      <p:sp>
        <p:nvSpPr>
          <p:cNvPr id="3" name="Subtitle 2">
            <a:extLst>
              <a:ext uri="{FF2B5EF4-FFF2-40B4-BE49-F238E27FC236}">
                <a16:creationId xmlns:a16="http://schemas.microsoft.com/office/drawing/2014/main" id="{86CF8A87-0CF3-D649-8599-2E28182DD75E}"/>
              </a:ext>
            </a:extLst>
          </p:cNvPr>
          <p:cNvSpPr>
            <a:spLocks noGrp="1"/>
          </p:cNvSpPr>
          <p:nvPr>
            <p:ph type="subTitle" idx="1"/>
          </p:nvPr>
        </p:nvSpPr>
        <p:spPr/>
        <p:txBody>
          <a:bodyPr/>
          <a:lstStyle/>
          <a:p>
            <a:r>
              <a:rPr lang="en-US" dirty="0"/>
              <a:t>DHEP Competency Based Workbook 2</a:t>
            </a:r>
          </a:p>
          <a:p>
            <a:r>
              <a:rPr lang="en-US" dirty="0"/>
              <a:t>Year 2</a:t>
            </a:r>
          </a:p>
          <a:p>
            <a:endParaRPr lang="en-US" dirty="0"/>
          </a:p>
        </p:txBody>
      </p:sp>
    </p:spTree>
    <p:extLst>
      <p:ext uri="{BB962C8B-B14F-4D97-AF65-F5344CB8AC3E}">
        <p14:creationId xmlns:p14="http://schemas.microsoft.com/office/powerpoint/2010/main" val="115453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A2FFCC-8F0E-8249-AE16-6366184ACB83}"/>
              </a:ext>
            </a:extLst>
          </p:cNvPr>
          <p:cNvSpPr>
            <a:spLocks noGrp="1"/>
          </p:cNvSpPr>
          <p:nvPr>
            <p:ph idx="1"/>
          </p:nvPr>
        </p:nvSpPr>
        <p:spPr>
          <a:xfrm>
            <a:off x="600075" y="1122744"/>
            <a:ext cx="10753725" cy="5370131"/>
          </a:xfrm>
        </p:spPr>
        <p:txBody>
          <a:bodyPr>
            <a:noAutofit/>
          </a:bodyPr>
          <a:lstStyle/>
          <a:p>
            <a:pPr marL="0" indent="0" fontAlgn="base">
              <a:buNone/>
            </a:pPr>
            <a:r>
              <a:rPr lang="en-GB" sz="1800" b="1" dirty="0"/>
              <a:t>Relevant areas of the National Policing Curriculum: </a:t>
            </a:r>
            <a:r>
              <a:rPr lang="en-GB" sz="1800" dirty="0"/>
              <a:t> </a:t>
            </a:r>
          </a:p>
          <a:p>
            <a:pPr marL="0" indent="0" fontAlgn="base">
              <a:buNone/>
            </a:pPr>
            <a:r>
              <a:rPr lang="en-GB" sz="1800" b="1" dirty="0"/>
              <a:t>Maintaining Professional Standards, Leadership and Team-working, Wellbeing and Resilience</a:t>
            </a:r>
            <a:r>
              <a:rPr lang="en-GB" sz="1800" dirty="0"/>
              <a:t> </a:t>
            </a:r>
          </a:p>
          <a:p>
            <a:pPr marL="0" indent="0" fontAlgn="base">
              <a:buNone/>
            </a:pPr>
            <a:endParaRPr lang="en-GB" sz="1800" dirty="0"/>
          </a:p>
          <a:p>
            <a:pPr marL="0" indent="0" fontAlgn="base">
              <a:buNone/>
            </a:pPr>
            <a:r>
              <a:rPr lang="en-GB" sz="1800" b="1" dirty="0"/>
              <a:t>Critically evaluate</a:t>
            </a:r>
            <a:r>
              <a:rPr lang="en-GB" sz="1800" dirty="0"/>
              <a:t> theories of team dynamics as a means of developing team cohesion (reasons why some teams cannot function, theories and models relating to team dynamics, ways to improve team cohesion) and to what extent group dynamics are shaped by wider organisational cultural norms.  </a:t>
            </a:r>
          </a:p>
          <a:p>
            <a:pPr marL="0" indent="0" fontAlgn="base">
              <a:buNone/>
            </a:pPr>
            <a:r>
              <a:rPr lang="en-GB" sz="1800" dirty="0"/>
              <a:t> </a:t>
            </a:r>
          </a:p>
          <a:p>
            <a:pPr marL="0" indent="0" fontAlgn="base">
              <a:buNone/>
            </a:pPr>
            <a:r>
              <a:rPr lang="en-GB" sz="1800" b="1" dirty="0"/>
              <a:t>Consider</a:t>
            </a:r>
            <a:r>
              <a:rPr lang="en-GB" sz="1800" dirty="0"/>
              <a:t> why inter-personal conflict can occur within a team and outline what strategies can be adopted to enhance individual and team performance.  </a:t>
            </a:r>
          </a:p>
          <a:p>
            <a:pPr marL="0" indent="0" fontAlgn="base">
              <a:buNone/>
            </a:pPr>
            <a:r>
              <a:rPr lang="en-GB" sz="1800" dirty="0"/>
              <a:t> </a:t>
            </a:r>
          </a:p>
          <a:p>
            <a:pPr marL="0" indent="0" fontAlgn="base">
              <a:buNone/>
            </a:pPr>
            <a:r>
              <a:rPr lang="en-GB" sz="1800" b="1" dirty="0"/>
              <a:t>Consider</a:t>
            </a:r>
            <a:r>
              <a:rPr lang="en-GB" sz="1800" dirty="0"/>
              <a:t> how team dynamics within the police service can result in failing to comply with professional standards requirements demonstrating an understanding of organisational justice in a policing context (Code of Ethics, policies, procedures, protocols or legislation). </a:t>
            </a:r>
          </a:p>
          <a:p>
            <a:pPr marL="0" indent="0" fontAlgn="base">
              <a:buNone/>
            </a:pPr>
            <a:r>
              <a:rPr lang="en-GB" sz="1800" dirty="0"/>
              <a:t> </a:t>
            </a:r>
          </a:p>
          <a:p>
            <a:pPr marL="0" indent="0" fontAlgn="base">
              <a:buNone/>
            </a:pPr>
            <a:r>
              <a:rPr lang="en-GB" sz="1800" dirty="0"/>
              <a:t>2500 words </a:t>
            </a:r>
            <a:r>
              <a:rPr lang="en-GB" sz="1800" i="1" dirty="0"/>
              <a:t>(+/- 10%: include your actual word count at the end of each section)</a:t>
            </a:r>
            <a:endParaRPr lang="en-GB" sz="1800" dirty="0"/>
          </a:p>
          <a:p>
            <a:pPr marL="0" indent="0">
              <a:buNone/>
            </a:pPr>
            <a:endParaRPr lang="en-US" sz="1800" dirty="0"/>
          </a:p>
        </p:txBody>
      </p:sp>
      <p:sp>
        <p:nvSpPr>
          <p:cNvPr id="4" name="Title 1">
            <a:extLst>
              <a:ext uri="{FF2B5EF4-FFF2-40B4-BE49-F238E27FC236}">
                <a16:creationId xmlns:a16="http://schemas.microsoft.com/office/drawing/2014/main" id="{86A2A069-0FA7-CF43-A145-9036D0FAB49F}"/>
              </a:ext>
            </a:extLst>
          </p:cNvPr>
          <p:cNvSpPr>
            <a:spLocks noGrp="1"/>
          </p:cNvSpPr>
          <p:nvPr>
            <p:ph type="title"/>
          </p:nvPr>
        </p:nvSpPr>
        <p:spPr>
          <a:xfrm>
            <a:off x="838200" y="365125"/>
            <a:ext cx="10515600" cy="757619"/>
          </a:xfrm>
        </p:spPr>
        <p:txBody>
          <a:bodyPr/>
          <a:lstStyle/>
          <a:p>
            <a:r>
              <a:rPr lang="en-US" dirty="0"/>
              <a:t>Task 1</a:t>
            </a:r>
          </a:p>
        </p:txBody>
      </p:sp>
      <p:pic>
        <p:nvPicPr>
          <p:cNvPr id="2" name="Audio 1">
            <a:hlinkClick r:id="" action="ppaction://media"/>
            <a:extLst>
              <a:ext uri="{FF2B5EF4-FFF2-40B4-BE49-F238E27FC236}">
                <a16:creationId xmlns:a16="http://schemas.microsoft.com/office/drawing/2014/main" id="{45C8F4D1-23DF-4EBF-9258-15F9D9311B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59518960"/>
      </p:ext>
    </p:extLst>
  </p:cSld>
  <p:clrMapOvr>
    <a:masterClrMapping/>
  </p:clrMapOvr>
  <mc:AlternateContent xmlns:mc="http://schemas.openxmlformats.org/markup-compatibility/2006">
    <mc:Choice xmlns:p14="http://schemas.microsoft.com/office/powerpoint/2010/main" Requires="p14">
      <p:transition spd="slow" p14:dur="2000" advTm="371091"/>
    </mc:Choice>
    <mc:Fallback>
      <p:transition spd="slow" advTm="371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2</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Autofit/>
          </a:bodyPr>
          <a:lstStyle/>
          <a:p>
            <a:pPr marL="0" indent="0" fontAlgn="base">
              <a:buNone/>
            </a:pPr>
            <a:r>
              <a:rPr lang="en-GB" sz="1800" b="1" dirty="0"/>
              <a:t>Relevant areas of the National Policing Curriculum: </a:t>
            </a:r>
            <a:r>
              <a:rPr lang="en-GB" sz="1800" dirty="0"/>
              <a:t> </a:t>
            </a:r>
          </a:p>
          <a:p>
            <a:pPr marL="0" indent="0" fontAlgn="base">
              <a:buNone/>
            </a:pPr>
            <a:r>
              <a:rPr lang="en-GB" sz="1800" b="1" dirty="0"/>
              <a:t>Vulnerability and Risk </a:t>
            </a:r>
            <a:r>
              <a:rPr lang="en-GB" sz="1800" dirty="0"/>
              <a:t> </a:t>
            </a:r>
          </a:p>
          <a:p>
            <a:pPr marL="0" indent="0" fontAlgn="base">
              <a:buNone/>
            </a:pPr>
            <a:r>
              <a:rPr lang="en-GB" sz="1800" dirty="0"/>
              <a:t>You must choose </a:t>
            </a:r>
            <a:r>
              <a:rPr lang="en-GB" sz="1800" b="1" u="sng" dirty="0"/>
              <a:t>a policing incident</a:t>
            </a:r>
            <a:r>
              <a:rPr lang="en-GB" sz="1800" b="1" dirty="0"/>
              <a:t> </a:t>
            </a:r>
            <a:r>
              <a:rPr lang="en-GB" sz="1800" dirty="0"/>
              <a:t>in which you played a significant role with a victim of crime or anti-social behaviour and reflect on what happened.  </a:t>
            </a:r>
          </a:p>
          <a:p>
            <a:pPr marL="0" indent="0" fontAlgn="base">
              <a:buNone/>
            </a:pPr>
            <a:r>
              <a:rPr lang="en-GB" sz="1800" dirty="0"/>
              <a:t> </a:t>
            </a:r>
          </a:p>
          <a:p>
            <a:pPr marL="0" indent="0" fontAlgn="base">
              <a:buNone/>
            </a:pPr>
            <a:r>
              <a:rPr lang="en-GB" sz="1800" b="1" dirty="0"/>
              <a:t>Give a brief description</a:t>
            </a:r>
            <a:r>
              <a:rPr lang="en-GB" sz="1800" dirty="0"/>
              <a:t> of the incident including social and legislative contexts and any relevant cultural, ethnicity and language issues.  </a:t>
            </a:r>
          </a:p>
          <a:p>
            <a:pPr marL="0" indent="0" fontAlgn="base">
              <a:buNone/>
            </a:pPr>
            <a:r>
              <a:rPr lang="en-GB" sz="1800" dirty="0"/>
              <a:t> </a:t>
            </a:r>
          </a:p>
          <a:p>
            <a:pPr marL="0" indent="0" fontAlgn="base">
              <a:buNone/>
            </a:pPr>
            <a:r>
              <a:rPr lang="en-GB" sz="1800" dirty="0"/>
              <a:t>Critically evaluate the appropriateness of different approaches (by professionals and the police) in supporting or managing vulnerable people or people at risk of harm.  </a:t>
            </a:r>
          </a:p>
          <a:p>
            <a:pPr marL="0" indent="0" fontAlgn="base">
              <a:buNone/>
            </a:pPr>
            <a:r>
              <a:rPr lang="en-GB" sz="1800" dirty="0"/>
              <a:t> </a:t>
            </a:r>
          </a:p>
          <a:p>
            <a:pPr marL="0" indent="0" fontAlgn="base">
              <a:buNone/>
            </a:pPr>
            <a:r>
              <a:rPr lang="en-GB" sz="1800" dirty="0"/>
              <a:t>Explore what works in relation to tackling repeat victimisation and repeat offending.  </a:t>
            </a:r>
          </a:p>
          <a:p>
            <a:pPr marL="0" indent="0" fontAlgn="base">
              <a:buNone/>
            </a:pPr>
            <a:r>
              <a:rPr lang="en-GB" sz="1800" dirty="0"/>
              <a:t> </a:t>
            </a:r>
          </a:p>
          <a:p>
            <a:pPr marL="0" indent="0" fontAlgn="base">
              <a:buNone/>
            </a:pPr>
            <a:r>
              <a:rPr lang="en-GB" sz="1800" dirty="0"/>
              <a:t>1500 words </a:t>
            </a:r>
            <a:r>
              <a:rPr lang="en-GB" sz="1800" i="1" dirty="0"/>
              <a:t>(+/- 10%: include your actual word count at the end of each section)</a:t>
            </a:r>
            <a:r>
              <a:rPr lang="en-GB" sz="1800" dirty="0"/>
              <a:t> </a:t>
            </a:r>
          </a:p>
          <a:p>
            <a:pPr marL="0" indent="0" fontAlgn="base">
              <a:buNone/>
            </a:pPr>
            <a:r>
              <a:rPr lang="en-GB" sz="1800" dirty="0"/>
              <a:t> </a:t>
            </a:r>
          </a:p>
        </p:txBody>
      </p:sp>
      <p:pic>
        <p:nvPicPr>
          <p:cNvPr id="4" name="Audio 3">
            <a:hlinkClick r:id="" action="ppaction://media"/>
            <a:extLst>
              <a:ext uri="{FF2B5EF4-FFF2-40B4-BE49-F238E27FC236}">
                <a16:creationId xmlns:a16="http://schemas.microsoft.com/office/drawing/2014/main" id="{2D28AE4D-74D6-473E-BEEE-968D906C22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26032777"/>
      </p:ext>
    </p:extLst>
  </p:cSld>
  <p:clrMapOvr>
    <a:masterClrMapping/>
  </p:clrMapOvr>
  <mc:AlternateContent xmlns:mc="http://schemas.openxmlformats.org/markup-compatibility/2006">
    <mc:Choice xmlns:p14="http://schemas.microsoft.com/office/powerpoint/2010/main" Requires="p14">
      <p:transition spd="slow" p14:dur="2000" advTm="130463"/>
    </mc:Choice>
    <mc:Fallback>
      <p:transition spd="slow" advTm="130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3 – OCP Confirmation</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Autofit/>
          </a:bodyPr>
          <a:lstStyle/>
          <a:p>
            <a:pPr marL="0" indent="0" fontAlgn="base">
              <a:buNone/>
            </a:pPr>
            <a:r>
              <a:rPr lang="en-GB" b="1" dirty="0"/>
              <a:t>Recognition and confirmation of progress on the Occupational Competency Portfolio (OCP).</a:t>
            </a:r>
            <a:r>
              <a:rPr lang="en-GB" dirty="0"/>
              <a:t>  </a:t>
            </a:r>
          </a:p>
          <a:p>
            <a:pPr marL="0" indent="0" fontAlgn="base">
              <a:buNone/>
            </a:pPr>
            <a:endParaRPr lang="en-GB" sz="1800" dirty="0"/>
          </a:p>
          <a:p>
            <a:pPr marL="0" indent="0" fontAlgn="base">
              <a:buNone/>
            </a:pPr>
            <a:r>
              <a:rPr lang="en-GB" sz="1800" dirty="0"/>
              <a:t>If you have any questions, please speak to your line manager about this part. </a:t>
            </a:r>
          </a:p>
        </p:txBody>
      </p:sp>
    </p:spTree>
    <p:extLst>
      <p:ext uri="{BB962C8B-B14F-4D97-AF65-F5344CB8AC3E}">
        <p14:creationId xmlns:p14="http://schemas.microsoft.com/office/powerpoint/2010/main" val="717314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4</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Autofit/>
          </a:bodyPr>
          <a:lstStyle/>
          <a:p>
            <a:pPr marL="0" indent="0" fontAlgn="base">
              <a:buNone/>
            </a:pPr>
            <a:r>
              <a:rPr lang="en-GB" sz="2400" b="1" dirty="0"/>
              <a:t>Relevant areas of the National Policing Curriculum: </a:t>
            </a:r>
            <a:r>
              <a:rPr lang="en-GB" sz="2400" dirty="0"/>
              <a:t> </a:t>
            </a:r>
          </a:p>
          <a:p>
            <a:pPr marL="0" indent="0" fontAlgn="base">
              <a:buNone/>
            </a:pPr>
            <a:r>
              <a:rPr lang="en-GB" sz="2400" b="1" dirty="0"/>
              <a:t>Policing the roads and conducting investigations. </a:t>
            </a:r>
            <a:r>
              <a:rPr lang="en-GB" sz="2400" dirty="0"/>
              <a:t> </a:t>
            </a:r>
          </a:p>
          <a:p>
            <a:pPr marL="0" indent="0" fontAlgn="base">
              <a:buNone/>
            </a:pPr>
            <a:r>
              <a:rPr lang="en-GB" sz="2400" dirty="0"/>
              <a:t> </a:t>
            </a:r>
          </a:p>
          <a:p>
            <a:pPr marL="0" indent="0" fontAlgn="base">
              <a:buNone/>
            </a:pPr>
            <a:r>
              <a:rPr lang="en-GB" sz="2400" b="1" dirty="0"/>
              <a:t>Critically evaluate</a:t>
            </a:r>
            <a:r>
              <a:rPr lang="en-GB" sz="2400" dirty="0"/>
              <a:t> how information and intelligence can be used in the disruption of the more prevalent criminal activity (e.g. drug smuggling, human trafficking, child sexual exploitation, counterfeit goods, organised crime groups and ‘county lines’) by effective policing of the roads.  </a:t>
            </a:r>
          </a:p>
          <a:p>
            <a:pPr marL="0" indent="0" fontAlgn="base">
              <a:buNone/>
            </a:pPr>
            <a:r>
              <a:rPr lang="en-GB" sz="2400" dirty="0"/>
              <a:t> </a:t>
            </a:r>
          </a:p>
          <a:p>
            <a:pPr marL="0" indent="0" fontAlgn="base">
              <a:buNone/>
            </a:pPr>
            <a:r>
              <a:rPr lang="en-GB" sz="2400" b="1" dirty="0"/>
              <a:t>Analyse</a:t>
            </a:r>
            <a:r>
              <a:rPr lang="en-GB" sz="2400" dirty="0"/>
              <a:t> how ANPR can be used as investigative resource when disrupting criminal activity.  </a:t>
            </a:r>
          </a:p>
          <a:p>
            <a:pPr marL="0" indent="0" fontAlgn="base">
              <a:buNone/>
            </a:pPr>
            <a:r>
              <a:rPr lang="en-GB" sz="2400" dirty="0"/>
              <a:t> </a:t>
            </a:r>
          </a:p>
          <a:p>
            <a:pPr marL="0" indent="0" fontAlgn="base">
              <a:buNone/>
            </a:pPr>
            <a:r>
              <a:rPr lang="en-GB" sz="2400" dirty="0"/>
              <a:t>2500 words </a:t>
            </a:r>
            <a:r>
              <a:rPr lang="en-GB" sz="2400" i="1" dirty="0"/>
              <a:t>(+/- 10%: include your actual word count at the end of each section)</a:t>
            </a:r>
            <a:r>
              <a:rPr lang="en-GB" sz="2400" dirty="0"/>
              <a:t> </a:t>
            </a:r>
          </a:p>
          <a:p>
            <a:pPr marL="0" indent="0" fontAlgn="base">
              <a:buNone/>
            </a:pPr>
            <a:r>
              <a:rPr lang="en-GB" sz="2400" dirty="0"/>
              <a:t> </a:t>
            </a:r>
          </a:p>
        </p:txBody>
      </p:sp>
      <p:pic>
        <p:nvPicPr>
          <p:cNvPr id="4" name="Audio 3">
            <a:hlinkClick r:id="" action="ppaction://media"/>
            <a:extLst>
              <a:ext uri="{FF2B5EF4-FFF2-40B4-BE49-F238E27FC236}">
                <a16:creationId xmlns:a16="http://schemas.microsoft.com/office/drawing/2014/main" id="{E97FE8C3-C120-4A25-A6C8-EB23E7B85E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73250063"/>
      </p:ext>
    </p:extLst>
  </p:cSld>
  <p:clrMapOvr>
    <a:masterClrMapping/>
  </p:clrMapOvr>
  <mc:AlternateContent xmlns:mc="http://schemas.openxmlformats.org/markup-compatibility/2006">
    <mc:Choice xmlns:p14="http://schemas.microsoft.com/office/powerpoint/2010/main" Requires="p14">
      <p:transition spd="slow" p14:dur="2000" advTm="206902"/>
    </mc:Choice>
    <mc:Fallback>
      <p:transition spd="slow" advTm="206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5</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fontScale="77500" lnSpcReduction="20000"/>
          </a:bodyPr>
          <a:lstStyle/>
          <a:p>
            <a:pPr marL="0" indent="0" fontAlgn="base">
              <a:buNone/>
            </a:pPr>
            <a:r>
              <a:rPr lang="en-GB" b="1" dirty="0"/>
              <a:t>Personal Study programme / Individual Learning Plan</a:t>
            </a:r>
            <a:r>
              <a:rPr lang="en-GB" dirty="0"/>
              <a:t>     </a:t>
            </a:r>
          </a:p>
          <a:p>
            <a:pPr marL="0" indent="0" fontAlgn="base">
              <a:buNone/>
            </a:pPr>
            <a:r>
              <a:rPr lang="en-GB" dirty="0"/>
              <a:t>The first learning outcome identified in the accompanying module descriptor (BMPP 6001D) asks that you formulate and implement a personal study programme to further enhance the development of your professional police practice. A template has been added for an ‘Individual Learning Plan’ that you can use for this task.   </a:t>
            </a:r>
          </a:p>
          <a:p>
            <a:pPr marL="0" indent="0" fontAlgn="base">
              <a:buNone/>
            </a:pPr>
            <a:r>
              <a:rPr lang="en-GB" dirty="0"/>
              <a:t>  </a:t>
            </a:r>
          </a:p>
          <a:p>
            <a:pPr marL="0" indent="0" fontAlgn="base">
              <a:buNone/>
            </a:pPr>
            <a:r>
              <a:rPr lang="en-GB" dirty="0"/>
              <a:t>This task differs from the PDP that you have completed in your previous workbook in that this learning plan allows you to assess what level you believe you are in key knowledge, skills and experience against where you believe you (and the force) consider you should be – now and in the coming 6 to 12 months of your placement. This should then be used to target future development need.  </a:t>
            </a:r>
          </a:p>
          <a:p>
            <a:pPr marL="0" indent="0" fontAlgn="base">
              <a:buNone/>
            </a:pPr>
            <a:r>
              <a:rPr lang="en-GB" dirty="0"/>
              <a:t>  </a:t>
            </a:r>
          </a:p>
          <a:p>
            <a:pPr marL="0" indent="0" fontAlgn="base">
              <a:buNone/>
            </a:pPr>
            <a:r>
              <a:rPr lang="en-GB" dirty="0"/>
              <a:t>2500 words </a:t>
            </a:r>
            <a:r>
              <a:rPr lang="en-GB" i="1" dirty="0"/>
              <a:t>equivalent. Please note that this is not the actual number of words used in completing the table, the count reflects the thought and research behind it.</a:t>
            </a:r>
            <a:r>
              <a:rPr lang="en-GB" dirty="0"/>
              <a:t>  </a:t>
            </a:r>
          </a:p>
          <a:p>
            <a:pPr marL="0" indent="0" fontAlgn="base">
              <a:buNone/>
            </a:pPr>
            <a:r>
              <a:rPr lang="en-GB" dirty="0"/>
              <a:t>  </a:t>
            </a:r>
          </a:p>
          <a:p>
            <a:pPr marL="0" indent="0" fontAlgn="base">
              <a:buNone/>
            </a:pPr>
            <a:r>
              <a:rPr lang="en-GB" i="1" dirty="0"/>
              <a:t>It will count towards the overall equivalent word count of 5000 words equivalent total for component 2.</a:t>
            </a:r>
            <a:r>
              <a:rPr lang="en-GB" dirty="0"/>
              <a:t>   </a:t>
            </a:r>
          </a:p>
          <a:p>
            <a:pPr marL="0" indent="0" fontAlgn="base">
              <a:buNone/>
            </a:pPr>
            <a:r>
              <a:rPr lang="en-GB" dirty="0"/>
              <a:t>(See next slide for learning plan) </a:t>
            </a:r>
          </a:p>
        </p:txBody>
      </p:sp>
    </p:spTree>
    <p:extLst>
      <p:ext uri="{BB962C8B-B14F-4D97-AF65-F5344CB8AC3E}">
        <p14:creationId xmlns:p14="http://schemas.microsoft.com/office/powerpoint/2010/main" val="449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5 – Learning plan – part 1</a:t>
            </a:r>
          </a:p>
        </p:txBody>
      </p:sp>
      <p:pic>
        <p:nvPicPr>
          <p:cNvPr id="7" name="Content Placeholder 6" descr="A screenshot of a cell phone&#10;&#10;Description automatically generated">
            <a:extLst>
              <a:ext uri="{FF2B5EF4-FFF2-40B4-BE49-F238E27FC236}">
                <a16:creationId xmlns:a16="http://schemas.microsoft.com/office/drawing/2014/main" id="{81B9ECFE-9B62-E147-928C-53910665EA02}"/>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1704384" y="1039837"/>
            <a:ext cx="7768229" cy="5453038"/>
          </a:xfrm>
        </p:spPr>
      </p:pic>
    </p:spTree>
    <p:extLst>
      <p:ext uri="{BB962C8B-B14F-4D97-AF65-F5344CB8AC3E}">
        <p14:creationId xmlns:p14="http://schemas.microsoft.com/office/powerpoint/2010/main" val="1219700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5 – Learning plan (part 2)</a:t>
            </a:r>
          </a:p>
        </p:txBody>
      </p:sp>
      <p:pic>
        <p:nvPicPr>
          <p:cNvPr id="9" name="Picture 8" descr="A screenshot of a cell phone&#10;&#10;Description automatically generated">
            <a:extLst>
              <a:ext uri="{FF2B5EF4-FFF2-40B4-BE49-F238E27FC236}">
                <a16:creationId xmlns:a16="http://schemas.microsoft.com/office/drawing/2014/main" id="{54891C3D-3AC3-9645-9497-D0A51814F45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38200" y="1122744"/>
            <a:ext cx="9391484" cy="5163756"/>
          </a:xfrm>
          <a:prstGeom prst="rect">
            <a:avLst/>
          </a:prstGeom>
        </p:spPr>
      </p:pic>
    </p:spTree>
    <p:extLst>
      <p:ext uri="{BB962C8B-B14F-4D97-AF65-F5344CB8AC3E}">
        <p14:creationId xmlns:p14="http://schemas.microsoft.com/office/powerpoint/2010/main" val="2442148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1010</TotalTime>
  <Words>634</Words>
  <Application>Microsoft Office PowerPoint</Application>
  <PresentationFormat>Widescreen</PresentationFormat>
  <Paragraphs>53</Paragraphs>
  <Slides>8</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Podcast:</vt:lpstr>
      <vt:lpstr>Task 1</vt:lpstr>
      <vt:lpstr>Task 2</vt:lpstr>
      <vt:lpstr>Task 3 – OCP Confirmation</vt:lpstr>
      <vt:lpstr>Task 4</vt:lpstr>
      <vt:lpstr>Task 5</vt:lpstr>
      <vt:lpstr>Task 5 – Learning plan – part 1</vt:lpstr>
      <vt:lpstr>Task 5 – Learning plan (part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 Harris (Pontyberem Primary School)</dc:creator>
  <cp:lastModifiedBy>Andrew Edwards</cp:lastModifiedBy>
  <cp:revision>18</cp:revision>
  <dcterms:created xsi:type="dcterms:W3CDTF">2020-06-09T06:07:26Z</dcterms:created>
  <dcterms:modified xsi:type="dcterms:W3CDTF">2020-06-11T07:10:15Z</dcterms:modified>
</cp:coreProperties>
</file>