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9"/>
  </p:notesMasterIdLst>
  <p:sldIdLst>
    <p:sldId id="257" r:id="rId2"/>
    <p:sldId id="258" r:id="rId3"/>
    <p:sldId id="259" r:id="rId4"/>
    <p:sldId id="263" r:id="rId5"/>
    <p:sldId id="267" r:id="rId6"/>
    <p:sldId id="268" r:id="rId7"/>
    <p:sldId id="274" r:id="rId8"/>
    <p:sldId id="277" r:id="rId9"/>
    <p:sldId id="260" r:id="rId10"/>
    <p:sldId id="266" r:id="rId11"/>
    <p:sldId id="265" r:id="rId12"/>
    <p:sldId id="261" r:id="rId13"/>
    <p:sldId id="272" r:id="rId14"/>
    <p:sldId id="275" r:id="rId15"/>
    <p:sldId id="273" r:id="rId16"/>
    <p:sldId id="269"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5B305-972F-47D8-8644-A38ED16F157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947A02-2FC7-4AD3-BF92-E28A75E33E23}">
      <dgm:prSet custT="1"/>
      <dgm:spPr/>
      <dgm:t>
        <a:bodyPr/>
        <a:lstStyle/>
        <a:p>
          <a:pPr>
            <a:lnSpc>
              <a:spcPct val="100000"/>
            </a:lnSpc>
          </a:pPr>
          <a:r>
            <a:rPr lang="en-GB" sz="2000" b="0" i="0"/>
            <a:t>Speak to workers in a quiet area.</a:t>
          </a:r>
          <a:endParaRPr lang="en-US" sz="2000"/>
        </a:p>
      </dgm:t>
    </dgm:pt>
    <dgm:pt modelId="{C270A5A1-C6D0-4420-825E-67D73B554FF3}" type="parTrans" cxnId="{79776F7A-ACBE-44C7-BD54-A7123E9451FB}">
      <dgm:prSet/>
      <dgm:spPr/>
      <dgm:t>
        <a:bodyPr/>
        <a:lstStyle/>
        <a:p>
          <a:endParaRPr lang="en-US"/>
        </a:p>
      </dgm:t>
    </dgm:pt>
    <dgm:pt modelId="{E0AB5C55-D032-4F11-B62A-D5F074F1D587}" type="sibTrans" cxnId="{79776F7A-ACBE-44C7-BD54-A7123E9451FB}">
      <dgm:prSet/>
      <dgm:spPr/>
      <dgm:t>
        <a:bodyPr/>
        <a:lstStyle/>
        <a:p>
          <a:endParaRPr lang="en-US"/>
        </a:p>
      </dgm:t>
    </dgm:pt>
    <dgm:pt modelId="{6D06F5C2-BEE3-4CC3-A3CD-2C89CEF57866}">
      <dgm:prSet custT="1"/>
      <dgm:spPr/>
      <dgm:t>
        <a:bodyPr/>
        <a:lstStyle/>
        <a:p>
          <a:pPr>
            <a:lnSpc>
              <a:spcPct val="100000"/>
            </a:lnSpc>
          </a:pPr>
          <a:r>
            <a:rPr lang="en-GB" sz="2000" b="0" i="0"/>
            <a:t>Ask for confirmation of your request.</a:t>
          </a:r>
          <a:endParaRPr lang="en-US" sz="2000"/>
        </a:p>
      </dgm:t>
    </dgm:pt>
    <dgm:pt modelId="{4A899221-2735-4ECB-97AA-20C90F97ADF7}" type="parTrans" cxnId="{9F18B1C5-4B89-49D3-88B4-6462C03BF2EE}">
      <dgm:prSet/>
      <dgm:spPr/>
      <dgm:t>
        <a:bodyPr/>
        <a:lstStyle/>
        <a:p>
          <a:endParaRPr lang="en-US"/>
        </a:p>
      </dgm:t>
    </dgm:pt>
    <dgm:pt modelId="{88AC626C-23DE-4A99-BB9E-5606A8F4CBDB}" type="sibTrans" cxnId="{9F18B1C5-4B89-49D3-88B4-6462C03BF2EE}">
      <dgm:prSet/>
      <dgm:spPr/>
      <dgm:t>
        <a:bodyPr/>
        <a:lstStyle/>
        <a:p>
          <a:endParaRPr lang="en-US"/>
        </a:p>
      </dgm:t>
    </dgm:pt>
    <dgm:pt modelId="{3482988C-3343-495D-AF22-EAAE6FE8D210}">
      <dgm:prSet custT="1"/>
      <dgm:spPr/>
      <dgm:t>
        <a:bodyPr/>
        <a:lstStyle/>
        <a:p>
          <a:pPr>
            <a:lnSpc>
              <a:spcPct val="100000"/>
            </a:lnSpc>
          </a:pPr>
          <a:r>
            <a:rPr lang="en-GB" sz="2000" b="0" i="0"/>
            <a:t>Use visual communication like images</a:t>
          </a:r>
          <a:endParaRPr lang="en-US" sz="2000"/>
        </a:p>
      </dgm:t>
    </dgm:pt>
    <dgm:pt modelId="{D3EAF1F7-C3F1-4C11-B202-C64E4EE68D8A}" type="parTrans" cxnId="{CF1495EC-EA2B-46D8-B93A-32F01288CA72}">
      <dgm:prSet/>
      <dgm:spPr/>
      <dgm:t>
        <a:bodyPr/>
        <a:lstStyle/>
        <a:p>
          <a:endParaRPr lang="en-US"/>
        </a:p>
      </dgm:t>
    </dgm:pt>
    <dgm:pt modelId="{BAD4AE2A-DBC1-4CD4-9F47-3CB0AF494ED9}" type="sibTrans" cxnId="{CF1495EC-EA2B-46D8-B93A-32F01288CA72}">
      <dgm:prSet/>
      <dgm:spPr/>
      <dgm:t>
        <a:bodyPr/>
        <a:lstStyle/>
        <a:p>
          <a:endParaRPr lang="en-US"/>
        </a:p>
      </dgm:t>
    </dgm:pt>
    <dgm:pt modelId="{18EEB0A3-7182-46A9-9BDC-07C4492F1A2A}">
      <dgm:prSet custT="1"/>
      <dgm:spPr/>
      <dgm:t>
        <a:bodyPr/>
        <a:lstStyle/>
        <a:p>
          <a:pPr>
            <a:lnSpc>
              <a:spcPct val="100000"/>
            </a:lnSpc>
          </a:pPr>
          <a:r>
            <a:rPr lang="en-US" sz="2000"/>
            <a:t>Upgrade factory machines</a:t>
          </a:r>
        </a:p>
      </dgm:t>
    </dgm:pt>
    <dgm:pt modelId="{E36D2169-A626-499D-87E5-B40A2CE6EB45}" type="parTrans" cxnId="{1F0B9768-D38D-4BA6-95E0-17F6560744CA}">
      <dgm:prSet/>
      <dgm:spPr/>
      <dgm:t>
        <a:bodyPr/>
        <a:lstStyle/>
        <a:p>
          <a:endParaRPr lang="en-US"/>
        </a:p>
      </dgm:t>
    </dgm:pt>
    <dgm:pt modelId="{BFA59091-614B-48FE-8B91-08B266945D7F}" type="sibTrans" cxnId="{1F0B9768-D38D-4BA6-95E0-17F6560744CA}">
      <dgm:prSet/>
      <dgm:spPr/>
      <dgm:t>
        <a:bodyPr/>
        <a:lstStyle/>
        <a:p>
          <a:endParaRPr lang="en-US"/>
        </a:p>
      </dgm:t>
    </dgm:pt>
    <dgm:pt modelId="{8A7EFA69-7154-448D-B1BE-AFB92CB17E3B}" type="pres">
      <dgm:prSet presAssocID="{2F85B305-972F-47D8-8644-A38ED16F1570}" presName="root" presStyleCnt="0">
        <dgm:presLayoutVars>
          <dgm:dir/>
          <dgm:resizeHandles val="exact"/>
        </dgm:presLayoutVars>
      </dgm:prSet>
      <dgm:spPr/>
    </dgm:pt>
    <dgm:pt modelId="{B33D7B21-F44F-4D3C-BFFA-7A60BA50DC4E}" type="pres">
      <dgm:prSet presAssocID="{CD947A02-2FC7-4AD3-BF92-E28A75E33E23}" presName="compNode" presStyleCnt="0"/>
      <dgm:spPr/>
    </dgm:pt>
    <dgm:pt modelId="{18015423-B0EB-4BED-A3C1-C5B028CA66BE}" type="pres">
      <dgm:prSet presAssocID="{CD947A02-2FC7-4AD3-BF92-E28A75E33E23}" presName="iconRect" presStyleLbl="nod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Mute ringer with solid fill"/>
        </a:ext>
      </dgm:extLst>
    </dgm:pt>
    <dgm:pt modelId="{DEFE02B9-3F64-4470-8955-C7EB0A8A8FA9}" type="pres">
      <dgm:prSet presAssocID="{CD947A02-2FC7-4AD3-BF92-E28A75E33E23}" presName="spaceRect" presStyleCnt="0"/>
      <dgm:spPr/>
    </dgm:pt>
    <dgm:pt modelId="{8D8EA448-AE1A-417F-AB33-3A3862A396A2}" type="pres">
      <dgm:prSet presAssocID="{CD947A02-2FC7-4AD3-BF92-E28A75E33E23}" presName="textRect" presStyleLbl="revTx" presStyleIdx="0" presStyleCnt="4">
        <dgm:presLayoutVars>
          <dgm:chMax val="1"/>
          <dgm:chPref val="1"/>
        </dgm:presLayoutVars>
      </dgm:prSet>
      <dgm:spPr/>
    </dgm:pt>
    <dgm:pt modelId="{88E930A3-B750-4211-8814-9BDFC3A0082F}" type="pres">
      <dgm:prSet presAssocID="{E0AB5C55-D032-4F11-B62A-D5F074F1D587}" presName="sibTrans" presStyleCnt="0"/>
      <dgm:spPr/>
    </dgm:pt>
    <dgm:pt modelId="{BC659659-7266-4F0A-87D3-5B75D503F74E}" type="pres">
      <dgm:prSet presAssocID="{6D06F5C2-BEE3-4CC3-A3CD-2C89CEF57866}" presName="compNode" presStyleCnt="0"/>
      <dgm:spPr/>
    </dgm:pt>
    <dgm:pt modelId="{A0A37A37-1037-4CDB-AE16-0603087E4EBC}" type="pres">
      <dgm:prSet presAssocID="{6D06F5C2-BEE3-4CC3-A3CD-2C89CEF5786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637D2449-8DA7-4416-BE7B-248C190271F8}" type="pres">
      <dgm:prSet presAssocID="{6D06F5C2-BEE3-4CC3-A3CD-2C89CEF57866}" presName="spaceRect" presStyleCnt="0"/>
      <dgm:spPr/>
    </dgm:pt>
    <dgm:pt modelId="{DFFB92CA-9A1C-4CD2-8399-9A16659B1829}" type="pres">
      <dgm:prSet presAssocID="{6D06F5C2-BEE3-4CC3-A3CD-2C89CEF57866}" presName="textRect" presStyleLbl="revTx" presStyleIdx="1" presStyleCnt="4">
        <dgm:presLayoutVars>
          <dgm:chMax val="1"/>
          <dgm:chPref val="1"/>
        </dgm:presLayoutVars>
      </dgm:prSet>
      <dgm:spPr/>
    </dgm:pt>
    <dgm:pt modelId="{008F8EAF-88DD-499D-AC03-F58F27834AE6}" type="pres">
      <dgm:prSet presAssocID="{88AC626C-23DE-4A99-BB9E-5606A8F4CBDB}" presName="sibTrans" presStyleCnt="0"/>
      <dgm:spPr/>
    </dgm:pt>
    <dgm:pt modelId="{876BEEEB-7B5B-4108-B50A-B54A1CDCD5DF}" type="pres">
      <dgm:prSet presAssocID="{3482988C-3343-495D-AF22-EAAE6FE8D210}" presName="compNode" presStyleCnt="0"/>
      <dgm:spPr/>
    </dgm:pt>
    <dgm:pt modelId="{E47D754A-A2DE-45E1-928E-384DCAA4CE95}" type="pres">
      <dgm:prSet presAssocID="{3482988C-3343-495D-AF22-EAAE6FE8D21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Eye"/>
        </a:ext>
      </dgm:extLst>
    </dgm:pt>
    <dgm:pt modelId="{C052338A-A7CB-4605-88BF-96C605DF7291}" type="pres">
      <dgm:prSet presAssocID="{3482988C-3343-495D-AF22-EAAE6FE8D210}" presName="spaceRect" presStyleCnt="0"/>
      <dgm:spPr/>
    </dgm:pt>
    <dgm:pt modelId="{2AF9C357-1F27-4D8E-A12D-3DD9DD1B1BD3}" type="pres">
      <dgm:prSet presAssocID="{3482988C-3343-495D-AF22-EAAE6FE8D210}" presName="textRect" presStyleLbl="revTx" presStyleIdx="2" presStyleCnt="4">
        <dgm:presLayoutVars>
          <dgm:chMax val="1"/>
          <dgm:chPref val="1"/>
        </dgm:presLayoutVars>
      </dgm:prSet>
      <dgm:spPr/>
    </dgm:pt>
    <dgm:pt modelId="{689EAE92-0A49-457B-AE8F-A19ABF8C91D8}" type="pres">
      <dgm:prSet presAssocID="{BAD4AE2A-DBC1-4CD4-9F47-3CB0AF494ED9}" presName="sibTrans" presStyleCnt="0"/>
      <dgm:spPr/>
    </dgm:pt>
    <dgm:pt modelId="{7A27DECC-D1F1-4CDA-82F7-0D371EE3DF38}" type="pres">
      <dgm:prSet presAssocID="{18EEB0A3-7182-46A9-9BDC-07C4492F1A2A}" presName="compNode" presStyleCnt="0"/>
      <dgm:spPr/>
    </dgm:pt>
    <dgm:pt modelId="{B361F179-74EE-404E-A103-FAA975504D61}" type="pres">
      <dgm:prSet presAssocID="{18EEB0A3-7182-46A9-9BDC-07C4492F1A2A}" presName="iconRect" presStyleLbl="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Factory with solid fill"/>
        </a:ext>
      </dgm:extLst>
    </dgm:pt>
    <dgm:pt modelId="{30398CBA-A5B1-4482-BBFA-02C942535722}" type="pres">
      <dgm:prSet presAssocID="{18EEB0A3-7182-46A9-9BDC-07C4492F1A2A}" presName="spaceRect" presStyleCnt="0"/>
      <dgm:spPr/>
    </dgm:pt>
    <dgm:pt modelId="{7A17ABF7-42D3-440B-8978-A139BD5EAB1B}" type="pres">
      <dgm:prSet presAssocID="{18EEB0A3-7182-46A9-9BDC-07C4492F1A2A}" presName="textRect" presStyleLbl="revTx" presStyleIdx="3" presStyleCnt="4">
        <dgm:presLayoutVars>
          <dgm:chMax val="1"/>
          <dgm:chPref val="1"/>
        </dgm:presLayoutVars>
      </dgm:prSet>
      <dgm:spPr/>
    </dgm:pt>
  </dgm:ptLst>
  <dgm:cxnLst>
    <dgm:cxn modelId="{A9C1F33A-37ED-4A9B-AFFD-2A862EDB6158}" type="presOf" srcId="{6D06F5C2-BEE3-4CC3-A3CD-2C89CEF57866}" destId="{DFFB92CA-9A1C-4CD2-8399-9A16659B1829}" srcOrd="0" destOrd="0" presId="urn:microsoft.com/office/officeart/2018/2/layout/IconLabelList"/>
    <dgm:cxn modelId="{1F0B9768-D38D-4BA6-95E0-17F6560744CA}" srcId="{2F85B305-972F-47D8-8644-A38ED16F1570}" destId="{18EEB0A3-7182-46A9-9BDC-07C4492F1A2A}" srcOrd="3" destOrd="0" parTransId="{E36D2169-A626-499D-87E5-B40A2CE6EB45}" sibTransId="{BFA59091-614B-48FE-8B91-08B266945D7F}"/>
    <dgm:cxn modelId="{79776F7A-ACBE-44C7-BD54-A7123E9451FB}" srcId="{2F85B305-972F-47D8-8644-A38ED16F1570}" destId="{CD947A02-2FC7-4AD3-BF92-E28A75E33E23}" srcOrd="0" destOrd="0" parTransId="{C270A5A1-C6D0-4420-825E-67D73B554FF3}" sibTransId="{E0AB5C55-D032-4F11-B62A-D5F074F1D587}"/>
    <dgm:cxn modelId="{3D594A82-C2C6-48CB-BEAD-1EFA095C16C7}" type="presOf" srcId="{2F85B305-972F-47D8-8644-A38ED16F1570}" destId="{8A7EFA69-7154-448D-B1BE-AFB92CB17E3B}" srcOrd="0" destOrd="0" presId="urn:microsoft.com/office/officeart/2018/2/layout/IconLabelList"/>
    <dgm:cxn modelId="{1A9FE89C-0915-44E6-BEBA-32CEB1C32A7D}" type="presOf" srcId="{CD947A02-2FC7-4AD3-BF92-E28A75E33E23}" destId="{8D8EA448-AE1A-417F-AB33-3A3862A396A2}" srcOrd="0" destOrd="0" presId="urn:microsoft.com/office/officeart/2018/2/layout/IconLabelList"/>
    <dgm:cxn modelId="{ABF27EAE-EECC-4424-A460-B1E2CEDD1F69}" type="presOf" srcId="{18EEB0A3-7182-46A9-9BDC-07C4492F1A2A}" destId="{7A17ABF7-42D3-440B-8978-A139BD5EAB1B}" srcOrd="0" destOrd="0" presId="urn:microsoft.com/office/officeart/2018/2/layout/IconLabelList"/>
    <dgm:cxn modelId="{9F18B1C5-4B89-49D3-88B4-6462C03BF2EE}" srcId="{2F85B305-972F-47D8-8644-A38ED16F1570}" destId="{6D06F5C2-BEE3-4CC3-A3CD-2C89CEF57866}" srcOrd="1" destOrd="0" parTransId="{4A899221-2735-4ECB-97AA-20C90F97ADF7}" sibTransId="{88AC626C-23DE-4A99-BB9E-5606A8F4CBDB}"/>
    <dgm:cxn modelId="{B0205AEB-E113-4747-8B89-EDAE5C19B589}" type="presOf" srcId="{3482988C-3343-495D-AF22-EAAE6FE8D210}" destId="{2AF9C357-1F27-4D8E-A12D-3DD9DD1B1BD3}" srcOrd="0" destOrd="0" presId="urn:microsoft.com/office/officeart/2018/2/layout/IconLabelList"/>
    <dgm:cxn modelId="{CF1495EC-EA2B-46D8-B93A-32F01288CA72}" srcId="{2F85B305-972F-47D8-8644-A38ED16F1570}" destId="{3482988C-3343-495D-AF22-EAAE6FE8D210}" srcOrd="2" destOrd="0" parTransId="{D3EAF1F7-C3F1-4C11-B202-C64E4EE68D8A}" sibTransId="{BAD4AE2A-DBC1-4CD4-9F47-3CB0AF494ED9}"/>
    <dgm:cxn modelId="{560C9553-1BED-49B4-9033-452B9FA7F95C}" type="presParOf" srcId="{8A7EFA69-7154-448D-B1BE-AFB92CB17E3B}" destId="{B33D7B21-F44F-4D3C-BFFA-7A60BA50DC4E}" srcOrd="0" destOrd="0" presId="urn:microsoft.com/office/officeart/2018/2/layout/IconLabelList"/>
    <dgm:cxn modelId="{D947DA28-D674-4A5C-8808-66170AD8F419}" type="presParOf" srcId="{B33D7B21-F44F-4D3C-BFFA-7A60BA50DC4E}" destId="{18015423-B0EB-4BED-A3C1-C5B028CA66BE}" srcOrd="0" destOrd="0" presId="urn:microsoft.com/office/officeart/2018/2/layout/IconLabelList"/>
    <dgm:cxn modelId="{FBC8939B-E8EA-4F74-B3F6-F74CF6907424}" type="presParOf" srcId="{B33D7B21-F44F-4D3C-BFFA-7A60BA50DC4E}" destId="{DEFE02B9-3F64-4470-8955-C7EB0A8A8FA9}" srcOrd="1" destOrd="0" presId="urn:microsoft.com/office/officeart/2018/2/layout/IconLabelList"/>
    <dgm:cxn modelId="{B9242440-AC11-4581-9E7E-1330A57EB3B8}" type="presParOf" srcId="{B33D7B21-F44F-4D3C-BFFA-7A60BA50DC4E}" destId="{8D8EA448-AE1A-417F-AB33-3A3862A396A2}" srcOrd="2" destOrd="0" presId="urn:microsoft.com/office/officeart/2018/2/layout/IconLabelList"/>
    <dgm:cxn modelId="{A1AF6277-625F-4496-9BE0-A2F9DFE64BD2}" type="presParOf" srcId="{8A7EFA69-7154-448D-B1BE-AFB92CB17E3B}" destId="{88E930A3-B750-4211-8814-9BDFC3A0082F}" srcOrd="1" destOrd="0" presId="urn:microsoft.com/office/officeart/2018/2/layout/IconLabelList"/>
    <dgm:cxn modelId="{7746D8C0-886D-487B-A7F5-58088570A17F}" type="presParOf" srcId="{8A7EFA69-7154-448D-B1BE-AFB92CB17E3B}" destId="{BC659659-7266-4F0A-87D3-5B75D503F74E}" srcOrd="2" destOrd="0" presId="urn:microsoft.com/office/officeart/2018/2/layout/IconLabelList"/>
    <dgm:cxn modelId="{FD7BAB6D-0312-45D9-9413-F34F437AFC9F}" type="presParOf" srcId="{BC659659-7266-4F0A-87D3-5B75D503F74E}" destId="{A0A37A37-1037-4CDB-AE16-0603087E4EBC}" srcOrd="0" destOrd="0" presId="urn:microsoft.com/office/officeart/2018/2/layout/IconLabelList"/>
    <dgm:cxn modelId="{7F175CDE-4674-44F0-8EE0-8AAC31B9C765}" type="presParOf" srcId="{BC659659-7266-4F0A-87D3-5B75D503F74E}" destId="{637D2449-8DA7-4416-BE7B-248C190271F8}" srcOrd="1" destOrd="0" presId="urn:microsoft.com/office/officeart/2018/2/layout/IconLabelList"/>
    <dgm:cxn modelId="{6D0F5EF1-C97E-4DE4-8EA0-960D5E5B126B}" type="presParOf" srcId="{BC659659-7266-4F0A-87D3-5B75D503F74E}" destId="{DFFB92CA-9A1C-4CD2-8399-9A16659B1829}" srcOrd="2" destOrd="0" presId="urn:microsoft.com/office/officeart/2018/2/layout/IconLabelList"/>
    <dgm:cxn modelId="{32658CF1-854A-438F-88D3-4CF6535D3DB2}" type="presParOf" srcId="{8A7EFA69-7154-448D-B1BE-AFB92CB17E3B}" destId="{008F8EAF-88DD-499D-AC03-F58F27834AE6}" srcOrd="3" destOrd="0" presId="urn:microsoft.com/office/officeart/2018/2/layout/IconLabelList"/>
    <dgm:cxn modelId="{1A1854EB-CB2A-4050-AFDE-45E84B93E671}" type="presParOf" srcId="{8A7EFA69-7154-448D-B1BE-AFB92CB17E3B}" destId="{876BEEEB-7B5B-4108-B50A-B54A1CDCD5DF}" srcOrd="4" destOrd="0" presId="urn:microsoft.com/office/officeart/2018/2/layout/IconLabelList"/>
    <dgm:cxn modelId="{9F6417D9-36EE-4DFC-BC28-CCB1194B88BD}" type="presParOf" srcId="{876BEEEB-7B5B-4108-B50A-B54A1CDCD5DF}" destId="{E47D754A-A2DE-45E1-928E-384DCAA4CE95}" srcOrd="0" destOrd="0" presId="urn:microsoft.com/office/officeart/2018/2/layout/IconLabelList"/>
    <dgm:cxn modelId="{5B73B641-5DC5-446F-98D6-0845DB090790}" type="presParOf" srcId="{876BEEEB-7B5B-4108-B50A-B54A1CDCD5DF}" destId="{C052338A-A7CB-4605-88BF-96C605DF7291}" srcOrd="1" destOrd="0" presId="urn:microsoft.com/office/officeart/2018/2/layout/IconLabelList"/>
    <dgm:cxn modelId="{B2897B8C-E409-4589-A9C9-91F6407726D9}" type="presParOf" srcId="{876BEEEB-7B5B-4108-B50A-B54A1CDCD5DF}" destId="{2AF9C357-1F27-4D8E-A12D-3DD9DD1B1BD3}" srcOrd="2" destOrd="0" presId="urn:microsoft.com/office/officeart/2018/2/layout/IconLabelList"/>
    <dgm:cxn modelId="{44FAF857-9202-43FB-AA73-9E429C90CC5F}" type="presParOf" srcId="{8A7EFA69-7154-448D-B1BE-AFB92CB17E3B}" destId="{689EAE92-0A49-457B-AE8F-A19ABF8C91D8}" srcOrd="5" destOrd="0" presId="urn:microsoft.com/office/officeart/2018/2/layout/IconLabelList"/>
    <dgm:cxn modelId="{0E2292E7-85F1-4D66-8ED1-25AE11D3935F}" type="presParOf" srcId="{8A7EFA69-7154-448D-B1BE-AFB92CB17E3B}" destId="{7A27DECC-D1F1-4CDA-82F7-0D371EE3DF38}" srcOrd="6" destOrd="0" presId="urn:microsoft.com/office/officeart/2018/2/layout/IconLabelList"/>
    <dgm:cxn modelId="{ACF6B371-4EBC-457B-B911-A27865D0D4DB}" type="presParOf" srcId="{7A27DECC-D1F1-4CDA-82F7-0D371EE3DF38}" destId="{B361F179-74EE-404E-A103-FAA975504D61}" srcOrd="0" destOrd="0" presId="urn:microsoft.com/office/officeart/2018/2/layout/IconLabelList"/>
    <dgm:cxn modelId="{F6364131-741A-4FCC-990F-6E295D2A46E2}" type="presParOf" srcId="{7A27DECC-D1F1-4CDA-82F7-0D371EE3DF38}" destId="{30398CBA-A5B1-4482-BBFA-02C942535722}" srcOrd="1" destOrd="0" presId="urn:microsoft.com/office/officeart/2018/2/layout/IconLabelList"/>
    <dgm:cxn modelId="{446DA553-F81B-47E6-BC25-0C6A97A244B4}" type="presParOf" srcId="{7A27DECC-D1F1-4CDA-82F7-0D371EE3DF38}" destId="{7A17ABF7-42D3-440B-8978-A139BD5EAB1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0B4C55-6846-4AB3-95BE-5D2FC67B179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CC1CB4F-E7E5-46AD-85C8-60DB3FAFC871}">
      <dgm:prSet custT="1"/>
      <dgm:spPr/>
      <dgm:t>
        <a:bodyPr/>
        <a:lstStyle/>
        <a:p>
          <a:pPr>
            <a:lnSpc>
              <a:spcPct val="100000"/>
            </a:lnSpc>
          </a:pPr>
          <a:r>
            <a:rPr lang="en-US" sz="1800"/>
            <a:t>EMOTIONAL BARRIERS are feelings that make communication less effective. Common emotional barriers include when people are angry, scared, nervous, or embarrassed, these states make people less able to communicate as their ability to listen, understand, or express themselves become impaired. </a:t>
          </a:r>
        </a:p>
      </dgm:t>
    </dgm:pt>
    <dgm:pt modelId="{36EAB701-EFC0-4178-9291-E2D929DA577C}" type="parTrans" cxnId="{0197561E-E158-4586-B3BD-F34B4918D989}">
      <dgm:prSet/>
      <dgm:spPr/>
      <dgm:t>
        <a:bodyPr/>
        <a:lstStyle/>
        <a:p>
          <a:endParaRPr lang="en-US" sz="1400"/>
        </a:p>
      </dgm:t>
    </dgm:pt>
    <dgm:pt modelId="{28D0A047-9538-48EA-ACA2-A79151F21245}" type="sibTrans" cxnId="{0197561E-E158-4586-B3BD-F34B4918D989}">
      <dgm:prSet/>
      <dgm:spPr/>
      <dgm:t>
        <a:bodyPr/>
        <a:lstStyle/>
        <a:p>
          <a:pPr>
            <a:lnSpc>
              <a:spcPct val="100000"/>
            </a:lnSpc>
          </a:pPr>
          <a:endParaRPr lang="en-US" sz="1400"/>
        </a:p>
      </dgm:t>
    </dgm:pt>
    <dgm:pt modelId="{F49F19F7-CEB8-4E5C-990A-6D8219AC9556}">
      <dgm:prSet custT="1"/>
      <dgm:spPr/>
      <dgm:t>
        <a:bodyPr/>
        <a:lstStyle/>
        <a:p>
          <a:pPr>
            <a:lnSpc>
              <a:spcPct val="100000"/>
            </a:lnSpc>
          </a:pPr>
          <a:r>
            <a:rPr lang="en-US" sz="1800"/>
            <a:t>Anger can make people become defensive and unwilling to co-operate regardless of who is in the right. An example of this would be an angry manager shouting at staff members for mistakes, damaging the work relationship and making co-workers less motivated to work.</a:t>
          </a:r>
        </a:p>
      </dgm:t>
    </dgm:pt>
    <dgm:pt modelId="{8A4967F7-28FE-47A6-AD2F-32C4425E1FD7}" type="parTrans" cxnId="{F2014961-9194-4428-9965-78919F7AD630}">
      <dgm:prSet/>
      <dgm:spPr/>
      <dgm:t>
        <a:bodyPr/>
        <a:lstStyle/>
        <a:p>
          <a:endParaRPr lang="en-US" sz="1400"/>
        </a:p>
      </dgm:t>
    </dgm:pt>
    <dgm:pt modelId="{19420DDE-2CE1-487C-8CC5-AC19FA0EBB97}" type="sibTrans" cxnId="{F2014961-9194-4428-9965-78919F7AD630}">
      <dgm:prSet/>
      <dgm:spPr/>
      <dgm:t>
        <a:bodyPr/>
        <a:lstStyle/>
        <a:p>
          <a:pPr>
            <a:lnSpc>
              <a:spcPct val="100000"/>
            </a:lnSpc>
          </a:pPr>
          <a:endParaRPr lang="en-US" sz="1400"/>
        </a:p>
      </dgm:t>
    </dgm:pt>
    <dgm:pt modelId="{9C25F206-8C1E-473A-A6BC-3D2B68F906F4}">
      <dgm:prSet custT="1"/>
      <dgm:spPr/>
      <dgm:t>
        <a:bodyPr/>
        <a:lstStyle/>
        <a:p>
          <a:pPr>
            <a:lnSpc>
              <a:spcPct val="100000"/>
            </a:lnSpc>
          </a:pPr>
          <a:r>
            <a:rPr lang="en-US" sz="1800"/>
            <a:t>Immigrant workers might not ask questions due to insecurities about their English, leading to misunderstandings and increases chances for mistakes. Embarrassment may lead to people avoiding communication to protect themselves from shame. This may create issues as workers may not report mistakes and instead hide them. </a:t>
          </a:r>
        </a:p>
      </dgm:t>
    </dgm:pt>
    <dgm:pt modelId="{6BE1BB18-72D6-4302-9372-AF17D34B420D}" type="parTrans" cxnId="{E35D09C2-F487-46B0-BFFF-B4E17EC4A53A}">
      <dgm:prSet/>
      <dgm:spPr/>
      <dgm:t>
        <a:bodyPr/>
        <a:lstStyle/>
        <a:p>
          <a:endParaRPr lang="en-US" sz="1400"/>
        </a:p>
      </dgm:t>
    </dgm:pt>
    <dgm:pt modelId="{1853A605-D0E8-49E2-B8D3-0E4A3A78D738}" type="sibTrans" cxnId="{E35D09C2-F487-46B0-BFFF-B4E17EC4A53A}">
      <dgm:prSet/>
      <dgm:spPr/>
      <dgm:t>
        <a:bodyPr/>
        <a:lstStyle/>
        <a:p>
          <a:endParaRPr lang="en-US" sz="1400"/>
        </a:p>
      </dgm:t>
    </dgm:pt>
    <dgm:pt modelId="{8D2911DD-7356-4587-A6B6-059F730B1C98}" type="pres">
      <dgm:prSet presAssocID="{5B0B4C55-6846-4AB3-95BE-5D2FC67B179B}" presName="root" presStyleCnt="0">
        <dgm:presLayoutVars>
          <dgm:dir/>
          <dgm:resizeHandles val="exact"/>
        </dgm:presLayoutVars>
      </dgm:prSet>
      <dgm:spPr/>
    </dgm:pt>
    <dgm:pt modelId="{4B538466-62B1-4A46-A411-7F203EA72481}" type="pres">
      <dgm:prSet presAssocID="{5B0B4C55-6846-4AB3-95BE-5D2FC67B179B}" presName="container" presStyleCnt="0">
        <dgm:presLayoutVars>
          <dgm:dir/>
          <dgm:resizeHandles val="exact"/>
        </dgm:presLayoutVars>
      </dgm:prSet>
      <dgm:spPr/>
    </dgm:pt>
    <dgm:pt modelId="{C6E9968B-60A3-412F-BAFD-C48354B7BA67}" type="pres">
      <dgm:prSet presAssocID="{1CC1CB4F-E7E5-46AD-85C8-60DB3FAFC871}" presName="compNode" presStyleCnt="0"/>
      <dgm:spPr/>
    </dgm:pt>
    <dgm:pt modelId="{A17D19CF-9164-4AD7-8DE6-E066FDBFC018}" type="pres">
      <dgm:prSet presAssocID="{1CC1CB4F-E7E5-46AD-85C8-60DB3FAFC871}" presName="iconBgRect" presStyleLbl="bgShp" presStyleIdx="0" presStyleCnt="3"/>
      <dgm:spPr/>
    </dgm:pt>
    <dgm:pt modelId="{038DEEE7-B0BA-4D0B-8CCE-FE2EAB2F8BE2}" type="pres">
      <dgm:prSet presAssocID="{1CC1CB4F-E7E5-46AD-85C8-60DB3FAFC87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ngry Face with No Fill"/>
        </a:ext>
      </dgm:extLst>
    </dgm:pt>
    <dgm:pt modelId="{1822F71C-9AA9-4A50-833D-A618D76176CE}" type="pres">
      <dgm:prSet presAssocID="{1CC1CB4F-E7E5-46AD-85C8-60DB3FAFC871}" presName="spaceRect" presStyleCnt="0"/>
      <dgm:spPr/>
    </dgm:pt>
    <dgm:pt modelId="{572679D8-2105-4D4A-AC98-DA8DB168B7E1}" type="pres">
      <dgm:prSet presAssocID="{1CC1CB4F-E7E5-46AD-85C8-60DB3FAFC871}" presName="textRect" presStyleLbl="revTx" presStyleIdx="0" presStyleCnt="3">
        <dgm:presLayoutVars>
          <dgm:chMax val="1"/>
          <dgm:chPref val="1"/>
        </dgm:presLayoutVars>
      </dgm:prSet>
      <dgm:spPr/>
    </dgm:pt>
    <dgm:pt modelId="{F5D6DFA1-EA14-41FE-9935-C7A00C9E5070}" type="pres">
      <dgm:prSet presAssocID="{28D0A047-9538-48EA-ACA2-A79151F21245}" presName="sibTrans" presStyleLbl="sibTrans2D1" presStyleIdx="0" presStyleCnt="0"/>
      <dgm:spPr/>
    </dgm:pt>
    <dgm:pt modelId="{D10F2CC9-5FC3-48BB-938D-EB9BFA0DD76E}" type="pres">
      <dgm:prSet presAssocID="{F49F19F7-CEB8-4E5C-990A-6D8219AC9556}" presName="compNode" presStyleCnt="0"/>
      <dgm:spPr/>
    </dgm:pt>
    <dgm:pt modelId="{7D1089B3-D3D7-45C4-BD05-B7A7A863FEB6}" type="pres">
      <dgm:prSet presAssocID="{F49F19F7-CEB8-4E5C-990A-6D8219AC9556}" presName="iconBgRect" presStyleLbl="bgShp" presStyleIdx="1" presStyleCnt="3"/>
      <dgm:spPr/>
    </dgm:pt>
    <dgm:pt modelId="{1662F51E-CD9E-444D-A36B-3E82EE726B85}" type="pres">
      <dgm:prSet presAssocID="{F49F19F7-CEB8-4E5C-990A-6D8219AC95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Solid Fill"/>
        </a:ext>
      </dgm:extLst>
    </dgm:pt>
    <dgm:pt modelId="{10238ED6-556B-4844-901C-BBC355709B24}" type="pres">
      <dgm:prSet presAssocID="{F49F19F7-CEB8-4E5C-990A-6D8219AC9556}" presName="spaceRect" presStyleCnt="0"/>
      <dgm:spPr/>
    </dgm:pt>
    <dgm:pt modelId="{CE068FF4-6AE4-41A7-804A-E1AF4A8163BE}" type="pres">
      <dgm:prSet presAssocID="{F49F19F7-CEB8-4E5C-990A-6D8219AC9556}" presName="textRect" presStyleLbl="revTx" presStyleIdx="1" presStyleCnt="3">
        <dgm:presLayoutVars>
          <dgm:chMax val="1"/>
          <dgm:chPref val="1"/>
        </dgm:presLayoutVars>
      </dgm:prSet>
      <dgm:spPr/>
    </dgm:pt>
    <dgm:pt modelId="{DF96CEC5-0337-4E68-AE00-AB9DB3F18728}" type="pres">
      <dgm:prSet presAssocID="{19420DDE-2CE1-487C-8CC5-AC19FA0EBB97}" presName="sibTrans" presStyleLbl="sibTrans2D1" presStyleIdx="0" presStyleCnt="0"/>
      <dgm:spPr/>
    </dgm:pt>
    <dgm:pt modelId="{8C52DA59-3C8B-42C3-93FC-874639FB218B}" type="pres">
      <dgm:prSet presAssocID="{9C25F206-8C1E-473A-A6BC-3D2B68F906F4}" presName="compNode" presStyleCnt="0"/>
      <dgm:spPr/>
    </dgm:pt>
    <dgm:pt modelId="{8D1A4326-6410-4400-A5A4-830651DBA3C0}" type="pres">
      <dgm:prSet presAssocID="{9C25F206-8C1E-473A-A6BC-3D2B68F906F4}" presName="iconBgRect" presStyleLbl="bgShp" presStyleIdx="2" presStyleCnt="3"/>
      <dgm:spPr/>
    </dgm:pt>
    <dgm:pt modelId="{62E72C62-24CC-4919-8773-1887326E3845}" type="pres">
      <dgm:prSet presAssocID="{9C25F206-8C1E-473A-A6BC-3D2B68F906F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D9D89DCC-3676-484D-88BC-D0F97B0680B3}" type="pres">
      <dgm:prSet presAssocID="{9C25F206-8C1E-473A-A6BC-3D2B68F906F4}" presName="spaceRect" presStyleCnt="0"/>
      <dgm:spPr/>
    </dgm:pt>
    <dgm:pt modelId="{A74D8AB6-6409-45EE-ACCA-EC2CC7650BB7}" type="pres">
      <dgm:prSet presAssocID="{9C25F206-8C1E-473A-A6BC-3D2B68F906F4}" presName="textRect" presStyleLbl="revTx" presStyleIdx="2" presStyleCnt="3">
        <dgm:presLayoutVars>
          <dgm:chMax val="1"/>
          <dgm:chPref val="1"/>
        </dgm:presLayoutVars>
      </dgm:prSet>
      <dgm:spPr/>
    </dgm:pt>
  </dgm:ptLst>
  <dgm:cxnLst>
    <dgm:cxn modelId="{0197561E-E158-4586-B3BD-F34B4918D989}" srcId="{5B0B4C55-6846-4AB3-95BE-5D2FC67B179B}" destId="{1CC1CB4F-E7E5-46AD-85C8-60DB3FAFC871}" srcOrd="0" destOrd="0" parTransId="{36EAB701-EFC0-4178-9291-E2D929DA577C}" sibTransId="{28D0A047-9538-48EA-ACA2-A79151F21245}"/>
    <dgm:cxn modelId="{688A323A-9525-468D-903F-A4B4C49571DF}" type="presOf" srcId="{9C25F206-8C1E-473A-A6BC-3D2B68F906F4}" destId="{A74D8AB6-6409-45EE-ACCA-EC2CC7650BB7}" srcOrd="0" destOrd="0" presId="urn:microsoft.com/office/officeart/2018/2/layout/IconCircleList"/>
    <dgm:cxn modelId="{F2014961-9194-4428-9965-78919F7AD630}" srcId="{5B0B4C55-6846-4AB3-95BE-5D2FC67B179B}" destId="{F49F19F7-CEB8-4E5C-990A-6D8219AC9556}" srcOrd="1" destOrd="0" parTransId="{8A4967F7-28FE-47A6-AD2F-32C4425E1FD7}" sibTransId="{19420DDE-2CE1-487C-8CC5-AC19FA0EBB97}"/>
    <dgm:cxn modelId="{A8B1647B-3B4F-49DF-8107-51925C602D1F}" type="presOf" srcId="{F49F19F7-CEB8-4E5C-990A-6D8219AC9556}" destId="{CE068FF4-6AE4-41A7-804A-E1AF4A8163BE}" srcOrd="0" destOrd="0" presId="urn:microsoft.com/office/officeart/2018/2/layout/IconCircleList"/>
    <dgm:cxn modelId="{C5039195-EFBB-4DC1-82C3-2BCF147BD08B}" type="presOf" srcId="{1CC1CB4F-E7E5-46AD-85C8-60DB3FAFC871}" destId="{572679D8-2105-4D4A-AC98-DA8DB168B7E1}" srcOrd="0" destOrd="0" presId="urn:microsoft.com/office/officeart/2018/2/layout/IconCircleList"/>
    <dgm:cxn modelId="{47894FB3-D75F-49A8-919C-158F38F7A462}" type="presOf" srcId="{19420DDE-2CE1-487C-8CC5-AC19FA0EBB97}" destId="{DF96CEC5-0337-4E68-AE00-AB9DB3F18728}" srcOrd="0" destOrd="0" presId="urn:microsoft.com/office/officeart/2018/2/layout/IconCircleList"/>
    <dgm:cxn modelId="{E35D09C2-F487-46B0-BFFF-B4E17EC4A53A}" srcId="{5B0B4C55-6846-4AB3-95BE-5D2FC67B179B}" destId="{9C25F206-8C1E-473A-A6BC-3D2B68F906F4}" srcOrd="2" destOrd="0" parTransId="{6BE1BB18-72D6-4302-9372-AF17D34B420D}" sibTransId="{1853A605-D0E8-49E2-B8D3-0E4A3A78D738}"/>
    <dgm:cxn modelId="{1C912FDF-29A7-40DA-8CCB-7AA7DBA1F8AD}" type="presOf" srcId="{28D0A047-9538-48EA-ACA2-A79151F21245}" destId="{F5D6DFA1-EA14-41FE-9935-C7A00C9E5070}" srcOrd="0" destOrd="0" presId="urn:microsoft.com/office/officeart/2018/2/layout/IconCircleList"/>
    <dgm:cxn modelId="{874A57E3-EEF6-455B-9FC8-CDC68D916144}" type="presOf" srcId="{5B0B4C55-6846-4AB3-95BE-5D2FC67B179B}" destId="{8D2911DD-7356-4587-A6B6-059F730B1C98}" srcOrd="0" destOrd="0" presId="urn:microsoft.com/office/officeart/2018/2/layout/IconCircleList"/>
    <dgm:cxn modelId="{27465A7A-D8FE-4CC9-AB6F-20B798696826}" type="presParOf" srcId="{8D2911DD-7356-4587-A6B6-059F730B1C98}" destId="{4B538466-62B1-4A46-A411-7F203EA72481}" srcOrd="0" destOrd="0" presId="urn:microsoft.com/office/officeart/2018/2/layout/IconCircleList"/>
    <dgm:cxn modelId="{0043FD7D-070F-4DF2-8C0B-64AA9A811193}" type="presParOf" srcId="{4B538466-62B1-4A46-A411-7F203EA72481}" destId="{C6E9968B-60A3-412F-BAFD-C48354B7BA67}" srcOrd="0" destOrd="0" presId="urn:microsoft.com/office/officeart/2018/2/layout/IconCircleList"/>
    <dgm:cxn modelId="{C0ABF2E2-7127-46B4-8DBF-74E61B2D592E}" type="presParOf" srcId="{C6E9968B-60A3-412F-BAFD-C48354B7BA67}" destId="{A17D19CF-9164-4AD7-8DE6-E066FDBFC018}" srcOrd="0" destOrd="0" presId="urn:microsoft.com/office/officeart/2018/2/layout/IconCircleList"/>
    <dgm:cxn modelId="{E6F20D8F-907B-4C86-9429-05F7C82E2D8B}" type="presParOf" srcId="{C6E9968B-60A3-412F-BAFD-C48354B7BA67}" destId="{038DEEE7-B0BA-4D0B-8CCE-FE2EAB2F8BE2}" srcOrd="1" destOrd="0" presId="urn:microsoft.com/office/officeart/2018/2/layout/IconCircleList"/>
    <dgm:cxn modelId="{C418A87E-6447-4272-9A55-A2B5AFF3024D}" type="presParOf" srcId="{C6E9968B-60A3-412F-BAFD-C48354B7BA67}" destId="{1822F71C-9AA9-4A50-833D-A618D76176CE}" srcOrd="2" destOrd="0" presId="urn:microsoft.com/office/officeart/2018/2/layout/IconCircleList"/>
    <dgm:cxn modelId="{A7AEC8E4-0CFB-4E74-9210-B298511FC8E7}" type="presParOf" srcId="{C6E9968B-60A3-412F-BAFD-C48354B7BA67}" destId="{572679D8-2105-4D4A-AC98-DA8DB168B7E1}" srcOrd="3" destOrd="0" presId="urn:microsoft.com/office/officeart/2018/2/layout/IconCircleList"/>
    <dgm:cxn modelId="{482D2E4C-5B5A-4472-AD63-873621CD8529}" type="presParOf" srcId="{4B538466-62B1-4A46-A411-7F203EA72481}" destId="{F5D6DFA1-EA14-41FE-9935-C7A00C9E5070}" srcOrd="1" destOrd="0" presId="urn:microsoft.com/office/officeart/2018/2/layout/IconCircleList"/>
    <dgm:cxn modelId="{C32BD7D3-E5D8-4390-B33F-A37A61B73E5D}" type="presParOf" srcId="{4B538466-62B1-4A46-A411-7F203EA72481}" destId="{D10F2CC9-5FC3-48BB-938D-EB9BFA0DD76E}" srcOrd="2" destOrd="0" presId="urn:microsoft.com/office/officeart/2018/2/layout/IconCircleList"/>
    <dgm:cxn modelId="{4617F6EA-434A-4143-993C-C6D20D0F325F}" type="presParOf" srcId="{D10F2CC9-5FC3-48BB-938D-EB9BFA0DD76E}" destId="{7D1089B3-D3D7-45C4-BD05-B7A7A863FEB6}" srcOrd="0" destOrd="0" presId="urn:microsoft.com/office/officeart/2018/2/layout/IconCircleList"/>
    <dgm:cxn modelId="{381FA581-E5A7-4E74-8AD0-7B1AA0880080}" type="presParOf" srcId="{D10F2CC9-5FC3-48BB-938D-EB9BFA0DD76E}" destId="{1662F51E-CD9E-444D-A36B-3E82EE726B85}" srcOrd="1" destOrd="0" presId="urn:microsoft.com/office/officeart/2018/2/layout/IconCircleList"/>
    <dgm:cxn modelId="{EA2B72C0-252A-4719-9076-6E28D126EE76}" type="presParOf" srcId="{D10F2CC9-5FC3-48BB-938D-EB9BFA0DD76E}" destId="{10238ED6-556B-4844-901C-BBC355709B24}" srcOrd="2" destOrd="0" presId="urn:microsoft.com/office/officeart/2018/2/layout/IconCircleList"/>
    <dgm:cxn modelId="{BF89CA73-4D58-48A5-AF22-2B855D81DEA9}" type="presParOf" srcId="{D10F2CC9-5FC3-48BB-938D-EB9BFA0DD76E}" destId="{CE068FF4-6AE4-41A7-804A-E1AF4A8163BE}" srcOrd="3" destOrd="0" presId="urn:microsoft.com/office/officeart/2018/2/layout/IconCircleList"/>
    <dgm:cxn modelId="{4BAE9BC2-269F-4A1C-84E4-E672033124DD}" type="presParOf" srcId="{4B538466-62B1-4A46-A411-7F203EA72481}" destId="{DF96CEC5-0337-4E68-AE00-AB9DB3F18728}" srcOrd="3" destOrd="0" presId="urn:microsoft.com/office/officeart/2018/2/layout/IconCircleList"/>
    <dgm:cxn modelId="{40606A10-2994-4F94-BC99-000AE60E9CE8}" type="presParOf" srcId="{4B538466-62B1-4A46-A411-7F203EA72481}" destId="{8C52DA59-3C8B-42C3-93FC-874639FB218B}" srcOrd="4" destOrd="0" presId="urn:microsoft.com/office/officeart/2018/2/layout/IconCircleList"/>
    <dgm:cxn modelId="{6F196AD9-2F56-49CD-98F1-3DF5EE15DC58}" type="presParOf" srcId="{8C52DA59-3C8B-42C3-93FC-874639FB218B}" destId="{8D1A4326-6410-4400-A5A4-830651DBA3C0}" srcOrd="0" destOrd="0" presId="urn:microsoft.com/office/officeart/2018/2/layout/IconCircleList"/>
    <dgm:cxn modelId="{4E2561FC-C457-4822-A8E5-E3E5FF8AA217}" type="presParOf" srcId="{8C52DA59-3C8B-42C3-93FC-874639FB218B}" destId="{62E72C62-24CC-4919-8773-1887326E3845}" srcOrd="1" destOrd="0" presId="urn:microsoft.com/office/officeart/2018/2/layout/IconCircleList"/>
    <dgm:cxn modelId="{929AF78D-71BE-42BC-BD95-E5FD93CEBB46}" type="presParOf" srcId="{8C52DA59-3C8B-42C3-93FC-874639FB218B}" destId="{D9D89DCC-3676-484D-88BC-D0F97B0680B3}" srcOrd="2" destOrd="0" presId="urn:microsoft.com/office/officeart/2018/2/layout/IconCircleList"/>
    <dgm:cxn modelId="{60F90917-EE91-40EC-9DED-B5B20BB041B4}" type="presParOf" srcId="{8C52DA59-3C8B-42C3-93FC-874639FB218B}" destId="{A74D8AB6-6409-45EE-ACCA-EC2CC7650BB7}"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15423-B0EB-4BED-A3C1-C5B028CA66BE}">
      <dsp:nvSpPr>
        <dsp:cNvPr id="0" name=""/>
        <dsp:cNvSpPr/>
      </dsp:nvSpPr>
      <dsp:spPr>
        <a:xfrm>
          <a:off x="914059" y="611120"/>
          <a:ext cx="925339" cy="925339"/>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8EA448-AE1A-417F-AB33-3A3862A396A2}">
      <dsp:nvSpPr>
        <dsp:cNvPr id="0" name=""/>
        <dsp:cNvSpPr/>
      </dsp:nvSpPr>
      <dsp:spPr>
        <a:xfrm>
          <a:off x="348573"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0" i="0" kern="1200"/>
            <a:t>Speak to workers in a quiet area.</a:t>
          </a:r>
          <a:endParaRPr lang="en-US" sz="2000" kern="1200"/>
        </a:p>
      </dsp:txBody>
      <dsp:txXfrm>
        <a:off x="348573" y="1866562"/>
        <a:ext cx="2056311" cy="945000"/>
      </dsp:txXfrm>
    </dsp:sp>
    <dsp:sp modelId="{A0A37A37-1037-4CDB-AE16-0603087E4EBC}">
      <dsp:nvSpPr>
        <dsp:cNvPr id="0" name=""/>
        <dsp:cNvSpPr/>
      </dsp:nvSpPr>
      <dsp:spPr>
        <a:xfrm>
          <a:off x="3330224" y="611120"/>
          <a:ext cx="925339" cy="9253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FB92CA-9A1C-4CD2-8399-9A16659B1829}">
      <dsp:nvSpPr>
        <dsp:cNvPr id="0" name=""/>
        <dsp:cNvSpPr/>
      </dsp:nvSpPr>
      <dsp:spPr>
        <a:xfrm>
          <a:off x="2764739"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0" i="0" kern="1200"/>
            <a:t>Ask for confirmation of your request.</a:t>
          </a:r>
          <a:endParaRPr lang="en-US" sz="2000" kern="1200"/>
        </a:p>
      </dsp:txBody>
      <dsp:txXfrm>
        <a:off x="2764739" y="1866562"/>
        <a:ext cx="2056311" cy="945000"/>
      </dsp:txXfrm>
    </dsp:sp>
    <dsp:sp modelId="{E47D754A-A2DE-45E1-928E-384DCAA4CE95}">
      <dsp:nvSpPr>
        <dsp:cNvPr id="0" name=""/>
        <dsp:cNvSpPr/>
      </dsp:nvSpPr>
      <dsp:spPr>
        <a:xfrm>
          <a:off x="5746390" y="611120"/>
          <a:ext cx="925339" cy="9253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F9C357-1F27-4D8E-A12D-3DD9DD1B1BD3}">
      <dsp:nvSpPr>
        <dsp:cNvPr id="0" name=""/>
        <dsp:cNvSpPr/>
      </dsp:nvSpPr>
      <dsp:spPr>
        <a:xfrm>
          <a:off x="5180904"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0" i="0" kern="1200"/>
            <a:t>Use visual communication like images</a:t>
          </a:r>
          <a:endParaRPr lang="en-US" sz="2000" kern="1200"/>
        </a:p>
      </dsp:txBody>
      <dsp:txXfrm>
        <a:off x="5180904" y="1866562"/>
        <a:ext cx="2056311" cy="945000"/>
      </dsp:txXfrm>
    </dsp:sp>
    <dsp:sp modelId="{B361F179-74EE-404E-A103-FAA975504D61}">
      <dsp:nvSpPr>
        <dsp:cNvPr id="0" name=""/>
        <dsp:cNvSpPr/>
      </dsp:nvSpPr>
      <dsp:spPr>
        <a:xfrm>
          <a:off x="8162555" y="611120"/>
          <a:ext cx="925339" cy="925339"/>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17ABF7-42D3-440B-8978-A139BD5EAB1B}">
      <dsp:nvSpPr>
        <dsp:cNvPr id="0" name=""/>
        <dsp:cNvSpPr/>
      </dsp:nvSpPr>
      <dsp:spPr>
        <a:xfrm>
          <a:off x="7597070"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Upgrade factory machines</a:t>
          </a:r>
        </a:p>
      </dsp:txBody>
      <dsp:txXfrm>
        <a:off x="7597070" y="1866562"/>
        <a:ext cx="2056311" cy="9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D19CF-9164-4AD7-8DE6-E066FDBFC018}">
      <dsp:nvSpPr>
        <dsp:cNvPr id="0" name=""/>
        <dsp:cNvSpPr/>
      </dsp:nvSpPr>
      <dsp:spPr>
        <a:xfrm>
          <a:off x="449823" y="1943880"/>
          <a:ext cx="940356" cy="9403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8DEEE7-B0BA-4D0B-8CCE-FE2EAB2F8BE2}">
      <dsp:nvSpPr>
        <dsp:cNvPr id="0" name=""/>
        <dsp:cNvSpPr/>
      </dsp:nvSpPr>
      <dsp:spPr>
        <a:xfrm>
          <a:off x="647298" y="2141355"/>
          <a:ext cx="545406" cy="545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2679D8-2105-4D4A-AC98-DA8DB168B7E1}">
      <dsp:nvSpPr>
        <dsp:cNvPr id="0" name=""/>
        <dsp:cNvSpPr/>
      </dsp:nvSpPr>
      <dsp:spPr>
        <a:xfrm>
          <a:off x="1591685" y="1943880"/>
          <a:ext cx="2216555" cy="940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EMOTIONAL BARRIERS are feelings that make communication less effective. Common emotional barriers include when people are angry, scared, nervous, or embarrassed, these states make people less able to communicate as their ability to listen, understand, or express themselves become impaired. </a:t>
          </a:r>
        </a:p>
      </dsp:txBody>
      <dsp:txXfrm>
        <a:off x="1591685" y="1943880"/>
        <a:ext cx="2216555" cy="940356"/>
      </dsp:txXfrm>
    </dsp:sp>
    <dsp:sp modelId="{7D1089B3-D3D7-45C4-BD05-B7A7A863FEB6}">
      <dsp:nvSpPr>
        <dsp:cNvPr id="0" name=""/>
        <dsp:cNvSpPr/>
      </dsp:nvSpPr>
      <dsp:spPr>
        <a:xfrm>
          <a:off x="4194458" y="1943880"/>
          <a:ext cx="940356" cy="9403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62F51E-CD9E-444D-A36B-3E82EE726B85}">
      <dsp:nvSpPr>
        <dsp:cNvPr id="0" name=""/>
        <dsp:cNvSpPr/>
      </dsp:nvSpPr>
      <dsp:spPr>
        <a:xfrm>
          <a:off x="4391933" y="2141355"/>
          <a:ext cx="545406" cy="545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068FF4-6AE4-41A7-804A-E1AF4A8163BE}">
      <dsp:nvSpPr>
        <dsp:cNvPr id="0" name=""/>
        <dsp:cNvSpPr/>
      </dsp:nvSpPr>
      <dsp:spPr>
        <a:xfrm>
          <a:off x="5336320" y="1943880"/>
          <a:ext cx="2216555" cy="940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Anger can make people become defensive and unwilling to co-operate regardless of who is in the right. An example of this would be an angry manager shouting at staff members for mistakes, damaging the work relationship and making co-workers less motivated to work.</a:t>
          </a:r>
        </a:p>
      </dsp:txBody>
      <dsp:txXfrm>
        <a:off x="5336320" y="1943880"/>
        <a:ext cx="2216555" cy="940356"/>
      </dsp:txXfrm>
    </dsp:sp>
    <dsp:sp modelId="{8D1A4326-6410-4400-A5A4-830651DBA3C0}">
      <dsp:nvSpPr>
        <dsp:cNvPr id="0" name=""/>
        <dsp:cNvSpPr/>
      </dsp:nvSpPr>
      <dsp:spPr>
        <a:xfrm>
          <a:off x="7939093" y="1943880"/>
          <a:ext cx="940356" cy="9403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72C62-24CC-4919-8773-1887326E3845}">
      <dsp:nvSpPr>
        <dsp:cNvPr id="0" name=""/>
        <dsp:cNvSpPr/>
      </dsp:nvSpPr>
      <dsp:spPr>
        <a:xfrm>
          <a:off x="8136568" y="2141355"/>
          <a:ext cx="545406" cy="545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4D8AB6-6409-45EE-ACCA-EC2CC7650BB7}">
      <dsp:nvSpPr>
        <dsp:cNvPr id="0" name=""/>
        <dsp:cNvSpPr/>
      </dsp:nvSpPr>
      <dsp:spPr>
        <a:xfrm>
          <a:off x="9080954" y="1943880"/>
          <a:ext cx="2216555" cy="940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Immigrant workers might not ask questions due to insecurities about their English, leading to misunderstandings and increases chances for mistakes. Embarrassment may lead to people avoiding communication to protect themselves from shame. This may create issues as workers may not report mistakes and instead hide them. </a:t>
          </a:r>
        </a:p>
      </dsp:txBody>
      <dsp:txXfrm>
        <a:off x="9080954" y="1943880"/>
        <a:ext cx="2216555" cy="94035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69877-D8D1-4C26-BDF0-D73872961B20}"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60F71D-BA82-4AF2-8DD7-0FDFD96A7EB3}" type="slidenum">
              <a:rPr lang="en-GB" smtClean="0"/>
              <a:t>‹#›</a:t>
            </a:fld>
            <a:endParaRPr lang="en-GB"/>
          </a:p>
        </p:txBody>
      </p:sp>
    </p:spTree>
    <p:extLst>
      <p:ext uri="{BB962C8B-B14F-4D97-AF65-F5344CB8AC3E}">
        <p14:creationId xmlns:p14="http://schemas.microsoft.com/office/powerpoint/2010/main" val="3726303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2</a:t>
            </a:fld>
            <a:endParaRPr lang="en-GB"/>
          </a:p>
        </p:txBody>
      </p:sp>
    </p:spTree>
    <p:extLst>
      <p:ext uri="{BB962C8B-B14F-4D97-AF65-F5344CB8AC3E}">
        <p14:creationId xmlns:p14="http://schemas.microsoft.com/office/powerpoint/2010/main" val="278642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3</a:t>
            </a:fld>
            <a:endParaRPr lang="en-GB"/>
          </a:p>
        </p:txBody>
      </p:sp>
    </p:spTree>
    <p:extLst>
      <p:ext uri="{BB962C8B-B14F-4D97-AF65-F5344CB8AC3E}">
        <p14:creationId xmlns:p14="http://schemas.microsoft.com/office/powerpoint/2010/main" val="361174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6</a:t>
            </a:fld>
            <a:endParaRPr lang="en-GB"/>
          </a:p>
        </p:txBody>
      </p:sp>
    </p:spTree>
    <p:extLst>
      <p:ext uri="{BB962C8B-B14F-4D97-AF65-F5344CB8AC3E}">
        <p14:creationId xmlns:p14="http://schemas.microsoft.com/office/powerpoint/2010/main" val="2296751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9</a:t>
            </a:fld>
            <a:endParaRPr lang="en-GB"/>
          </a:p>
        </p:txBody>
      </p:sp>
    </p:spTree>
    <p:extLst>
      <p:ext uri="{BB962C8B-B14F-4D97-AF65-F5344CB8AC3E}">
        <p14:creationId xmlns:p14="http://schemas.microsoft.com/office/powerpoint/2010/main" val="577775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12</a:t>
            </a:fld>
            <a:endParaRPr lang="en-GB"/>
          </a:p>
        </p:txBody>
      </p:sp>
    </p:spTree>
    <p:extLst>
      <p:ext uri="{BB962C8B-B14F-4D97-AF65-F5344CB8AC3E}">
        <p14:creationId xmlns:p14="http://schemas.microsoft.com/office/powerpoint/2010/main" val="22605709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62240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261206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357202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24136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CD6C34D-D6A3-4364-94BE-B972A086586D}"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271006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6CD6C34D-D6A3-4364-94BE-B972A086586D}"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2365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D6C34D-D6A3-4364-94BE-B972A086586D}" type="datetimeFigureOut">
              <a:rPr lang="en-GB" smtClean="0"/>
              <a:t>16/04/2026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011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53454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435426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540632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9975837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6737537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22591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CD6C34D-D6A3-4364-94BE-B972A086586D}"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203582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CD6C34D-D6A3-4364-94BE-B972A086586D}" type="datetimeFigureOut">
              <a:rPr lang="en-GB" smtClean="0"/>
              <a:t>16/04/2026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9371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079381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374395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CD6C34D-D6A3-4364-94BE-B972A086586D}" type="datetimeFigureOut">
              <a:rPr lang="en-GB" smtClean="0"/>
              <a:t>16/04/2026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233169558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ar.inspiredpencil.com/pictures-2023/cultural-communication-barriers" TargetMode="External"/><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4" Type="http://schemas.openxmlformats.org/officeDocument/2006/relationships/hyperlink" Target="https://nationalsafetysigns.com.au/wp-content/uploads/2024/04/IN-16336-Wash-Your-Hands-4-metal-Apr24.pn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313095" y="2003700"/>
            <a:ext cx="3034580" cy="4438087"/>
          </a:xfrm>
        </p:spPr>
        <p:txBody>
          <a:bodyPr anchor="ctr">
            <a:normAutofit/>
          </a:bodyPr>
          <a:lstStyle/>
          <a:p>
            <a:pPr algn="ctr"/>
            <a:r>
              <a:rPr kumimoji="0" lang="en-GB" sz="3200" b="1" i="0" u="none" strike="noStrike" kern="1200" cap="none" spc="0" normalizeH="0" baseline="0" noProof="0">
                <a:ln>
                  <a:noFill/>
                </a:ln>
                <a:solidFill>
                  <a:schemeClr val="tx1"/>
                </a:solidFill>
                <a:effectLst/>
                <a:uLnTx/>
                <a:uFillTx/>
                <a:latin typeface="Aptos Display" panose="02110004020202020204"/>
                <a:ea typeface="+mj-ea"/>
                <a:cs typeface="+mj-cs"/>
              </a:rPr>
              <a:t>LCLM4003 Effective Teamwork and Communication</a:t>
            </a:r>
            <a:br>
              <a:rPr kumimoji="0" lang="en-GB" sz="3200" b="0" i="0" u="none" strike="noStrike" kern="1200" cap="none" spc="0" normalizeH="0" baseline="0" noProof="0">
                <a:ln>
                  <a:noFill/>
                </a:ln>
                <a:solidFill>
                  <a:schemeClr val="tx1"/>
                </a:solidFill>
                <a:effectLst/>
                <a:uLnTx/>
                <a:uFillTx/>
                <a:latin typeface="Aptos Display" panose="02110004020202020204"/>
                <a:ea typeface="+mj-ea"/>
                <a:cs typeface="+mj-cs"/>
              </a:rPr>
            </a:br>
            <a:br>
              <a:rPr kumimoji="0" lang="en-GB" sz="3200" b="0" i="0" u="none" strike="noStrike" kern="1200" cap="none" spc="0" normalizeH="0" baseline="0" noProof="0">
                <a:ln>
                  <a:noFill/>
                </a:ln>
                <a:solidFill>
                  <a:schemeClr val="tx1"/>
                </a:solidFill>
                <a:effectLst/>
                <a:uLnTx/>
                <a:uFillTx/>
                <a:latin typeface="Aptos Display" panose="02110004020202020204"/>
                <a:ea typeface="+mj-ea"/>
                <a:cs typeface="+mj-cs"/>
              </a:rPr>
            </a:br>
            <a:endParaRPr lang="en-GB" sz="3200">
              <a:solidFill>
                <a:schemeClr val="tx1"/>
              </a:solidFill>
            </a:endParaRPr>
          </a:p>
        </p:txBody>
      </p:sp>
      <p:sp>
        <p:nvSpPr>
          <p:cNvPr id="20" name="Content Placeholder 2">
            <a:extLst>
              <a:ext uri="{FF2B5EF4-FFF2-40B4-BE49-F238E27FC236}">
                <a16:creationId xmlns:a16="http://schemas.microsoft.com/office/drawing/2014/main" id="{071D03CD-7242-3EB9-6C43-809139857009}"/>
              </a:ext>
            </a:extLst>
          </p:cNvPr>
          <p:cNvSpPr>
            <a:spLocks noGrp="1"/>
          </p:cNvSpPr>
          <p:nvPr>
            <p:ph idx="1"/>
          </p:nvPr>
        </p:nvSpPr>
        <p:spPr>
          <a:xfrm>
            <a:off x="3674846" y="1629476"/>
            <a:ext cx="7972338" cy="4739950"/>
          </a:xfrm>
        </p:spPr>
        <p:txBody>
          <a:bodyPr anchor="ctr">
            <a:normAutofit/>
          </a:bodyPr>
          <a:lstStyle/>
          <a:p>
            <a:pPr marL="0" indent="0">
              <a:buNone/>
            </a:pPr>
            <a:endParaRPr lang="en-GB" sz="2400" b="1">
              <a:solidFill>
                <a:schemeClr val="bg1"/>
              </a:solidFill>
            </a:endParaRPr>
          </a:p>
          <a:p>
            <a:endParaRPr lang="en-GB" sz="2400" b="1">
              <a:solidFill>
                <a:schemeClr val="bg1"/>
              </a:solidFill>
            </a:endParaRPr>
          </a:p>
          <a:p>
            <a:pPr marL="0" indent="0">
              <a:buNone/>
            </a:pPr>
            <a:r>
              <a:rPr lang="en-GB" sz="2000">
                <a:solidFill>
                  <a:schemeClr val="tx1"/>
                </a:solidFill>
                <a:latin typeface="Arial" panose="020B0604020202020204" pitchFamily="34" charset="0"/>
                <a:cs typeface="Arial" panose="020B0604020202020204" pitchFamily="34" charset="0"/>
              </a:rPr>
              <a:t>Student   Mohammed Raza			ID No. 2514288</a:t>
            </a:r>
          </a:p>
          <a:p>
            <a:pPr marL="0" indent="0">
              <a:buNone/>
            </a:pPr>
            <a:r>
              <a:rPr lang="en-GB" sz="2000">
                <a:solidFill>
                  <a:schemeClr val="tx1"/>
                </a:solidFill>
                <a:latin typeface="Arial" panose="020B0604020202020204" pitchFamily="34" charset="0"/>
                <a:cs typeface="Arial" panose="020B0604020202020204" pitchFamily="34" charset="0"/>
              </a:rPr>
              <a:t>Student   Cherelle Whitbread		ID No. 2513414</a:t>
            </a: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Student   Songul Kis</a:t>
            </a:r>
            <a:r>
              <a:rPr lang="en-GB" sz="2000">
                <a:solidFill>
                  <a:schemeClr val="tx1"/>
                </a:solidFill>
                <a:latin typeface="Arial" panose="020B0604020202020204" pitchFamily="34" charset="0"/>
                <a:cs typeface="Arial" panose="020B0604020202020204" pitchFamily="34" charset="0"/>
              </a:rPr>
              <a:t>a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2513589</a:t>
            </a: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Student   </a:t>
            </a:r>
            <a:r>
              <a:rPr lang="en-GB" sz="2000">
                <a:solidFill>
                  <a:schemeClr val="tx1"/>
                </a:solidFill>
                <a:latin typeface="Arial" panose="020B0604020202020204" pitchFamily="34" charset="0"/>
                <a:cs typeface="Arial" panose="020B0604020202020204" pitchFamily="34" charset="0"/>
              </a:rPr>
              <a:t>Jennifer Cartledge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2509330</a:t>
            </a: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Student   Ainhoa Morrobel</a:t>
            </a:r>
            <a:r>
              <a:rPr lang="en-GB" sz="2000">
                <a:solidFill>
                  <a:schemeClr val="tx1"/>
                </a:solidFill>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2437105</a:t>
            </a:r>
            <a:r>
              <a:rPr lang="en-GB" sz="2000">
                <a:solidFill>
                  <a:schemeClr val="tx1"/>
                </a:solidFill>
                <a:latin typeface="Arial" panose="020B0604020202020204" pitchFamily="34" charset="0"/>
                <a:cs typeface="Arial" panose="020B0604020202020204" pitchFamily="34" charset="0"/>
              </a:rPr>
              <a:t> </a:t>
            </a:r>
          </a:p>
          <a:p>
            <a:pPr marL="0" marR="0" lvl="0" indent="0" defTabSz="914400" rtl="0" eaLnBrk="1" fontAlgn="auto" latinLnBrk="0" hangingPunct="1">
              <a:spcBef>
                <a:spcPts val="1000"/>
              </a:spcBef>
              <a:spcAft>
                <a:spcPts val="0"/>
              </a:spcAft>
              <a:buClrTx/>
              <a:buSzTx/>
              <a:buNone/>
              <a:tabLst/>
              <a:defRPr/>
            </a:pPr>
            <a:r>
              <a:rPr lang="en-GB" sz="2000">
                <a:solidFill>
                  <a:schemeClr val="tx1"/>
                </a:solidFill>
                <a:latin typeface="Arial" panose="020B0604020202020204" pitchFamily="34" charset="0"/>
                <a:cs typeface="Arial" panose="020B0604020202020204" pitchFamily="34" charset="0"/>
              </a:rPr>
              <a:t>Student   Miheala Lonica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2423584</a:t>
            </a:r>
          </a:p>
          <a:p>
            <a:pPr marL="0" marR="0" lvl="0" indent="0" defTabSz="914400" rtl="0" eaLnBrk="1" fontAlgn="auto" latinLnBrk="0" hangingPunct="1">
              <a:spcBef>
                <a:spcPts val="1000"/>
              </a:spcBef>
              <a:spcAft>
                <a:spcPts val="0"/>
              </a:spcAft>
              <a:buClrTx/>
              <a:buSzTx/>
              <a:buNone/>
              <a:tabLst/>
              <a:defRPr/>
            </a:pPr>
            <a:endPar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Tutor’s Name: Llyod Beharry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b="0" i="0" u="none" strike="noStrike" kern="1200" cap="none" spc="0" normalizeH="0" baseline="0" noProof="0">
              <a:ln>
                <a:noFill/>
              </a:ln>
              <a:solidFill>
                <a:schemeClr val="tx1"/>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C2BED4FE-A501-C7AC-EF66-072E5AD8D1AE}"/>
              </a:ext>
            </a:extLst>
          </p:cNvPr>
          <p:cNvSpPr txBox="1"/>
          <p:nvPr/>
        </p:nvSpPr>
        <p:spPr>
          <a:xfrm>
            <a:off x="1333848" y="921590"/>
            <a:ext cx="10385571" cy="646331"/>
          </a:xfrm>
          <a:prstGeom prst="rect">
            <a:avLst/>
          </a:prstGeom>
          <a:noFill/>
        </p:spPr>
        <p:txBody>
          <a:bodyPr wrap="square" rtlCol="0">
            <a:spAutoFit/>
          </a:bodyPr>
          <a:lstStyle/>
          <a:p>
            <a:r>
              <a:rPr lang="en-GB" sz="3600">
                <a:solidFill>
                  <a:schemeClr val="bg1"/>
                </a:solidFill>
              </a:rPr>
              <a:t>ASSIGNMENT 2: Group Presentation</a:t>
            </a:r>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1154954" y="973668"/>
            <a:ext cx="8761413" cy="706964"/>
          </a:xfrm>
        </p:spPr>
        <p:txBody>
          <a:bodyPr>
            <a:normAutofit/>
          </a:bodyPr>
          <a:lstStyle/>
          <a:p>
            <a:r>
              <a:rPr lang="en-GB">
                <a:solidFill>
                  <a:srgbClr val="EBEBEB"/>
                </a:solidFill>
              </a:rPr>
              <a:t>Overview</a:t>
            </a:r>
          </a:p>
        </p:txBody>
      </p:sp>
      <p:pic>
        <p:nvPicPr>
          <p:cNvPr id="5" name="Graphic 4" descr="Eye with solid fill">
            <a:extLst>
              <a:ext uri="{FF2B5EF4-FFF2-40B4-BE49-F238E27FC236}">
                <a16:creationId xmlns:a16="http://schemas.microsoft.com/office/drawing/2014/main" id="{73648011-43FA-3F73-D72C-28AE6125B98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5547" y="2763102"/>
            <a:ext cx="3031901" cy="303190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4003040" y="2390140"/>
            <a:ext cx="7636933" cy="4254500"/>
          </a:xfrm>
        </p:spPr>
        <p:txBody>
          <a:bodyPr anchor="ctr">
            <a:normAutofit/>
          </a:bodyPr>
          <a:lstStyle/>
          <a:p>
            <a:pPr marL="0" indent="0">
              <a:lnSpc>
                <a:spcPct val="90000"/>
              </a:lnSpc>
              <a:buNone/>
            </a:pPr>
            <a:r>
              <a:rPr lang="en-GB" sz="2400" b="1">
                <a:latin typeface="Arial" panose="020B0604020202020204" pitchFamily="34" charset="0"/>
                <a:cs typeface="Arial" panose="020B0604020202020204" pitchFamily="34" charset="0"/>
              </a:rPr>
              <a:t>Introduction</a:t>
            </a:r>
            <a:r>
              <a:rPr lang="en-GB" sz="2400">
                <a:latin typeface="Arial" panose="020B0604020202020204" pitchFamily="34" charset="0"/>
                <a:cs typeface="Arial" panose="020B0604020202020204" pitchFamily="34" charset="0"/>
              </a:rPr>
              <a:t> - </a:t>
            </a:r>
            <a:r>
              <a:rPr lang="en-GB" sz="2400" i="1">
                <a:latin typeface="Arial" panose="020B0604020202020204" pitchFamily="34" charset="0"/>
                <a:cs typeface="Arial" panose="020B0604020202020204" pitchFamily="34" charset="0"/>
              </a:rPr>
              <a:t>Mohammed </a:t>
            </a:r>
            <a:r>
              <a:rPr lang="en-GB" sz="2400">
                <a:latin typeface="Arial" panose="020B0604020202020204" pitchFamily="34" charset="0"/>
                <a:cs typeface="Arial" panose="020B0604020202020204" pitchFamily="34" charset="0"/>
              </a:rPr>
              <a:t>                                                                                 </a:t>
            </a:r>
          </a:p>
          <a:p>
            <a:pPr marL="0" indent="0">
              <a:lnSpc>
                <a:spcPct val="90000"/>
              </a:lnSpc>
              <a:buNone/>
            </a:pPr>
            <a:r>
              <a:rPr lang="en-GB" sz="2400" b="1">
                <a:latin typeface="Arial" panose="020B0604020202020204" pitchFamily="34" charset="0"/>
                <a:cs typeface="Arial" panose="020B0604020202020204" pitchFamily="34" charset="0"/>
              </a:rPr>
              <a:t>Environmental Nosie Barrier and Solution </a:t>
            </a:r>
            <a:r>
              <a:rPr lang="en-GB"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Ainhoa  </a:t>
            </a:r>
            <a:r>
              <a:rPr lang="en-GB" sz="2400">
                <a:latin typeface="Arial" panose="020B0604020202020204" pitchFamily="34" charset="0"/>
                <a:cs typeface="Arial" panose="020B0604020202020204" pitchFamily="34" charset="0"/>
              </a:rPr>
              <a:t>                                 </a:t>
            </a:r>
          </a:p>
          <a:p>
            <a:pPr marL="0" indent="0">
              <a:lnSpc>
                <a:spcPct val="90000"/>
              </a:lnSpc>
              <a:buNone/>
            </a:pP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Age 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kumimoji="0" lang="en-GB" sz="2400" b="0" i="1" u="none" strike="noStrike" kern="1200" cap="none" spc="0" normalizeH="0" baseline="0" noProof="0">
                <a:ln>
                  <a:noFill/>
                </a:ln>
                <a:effectLst/>
                <a:uLnTx/>
                <a:uFillTx/>
                <a:latin typeface="Arial" panose="020B0604020202020204" pitchFamily="34" charset="0"/>
                <a:cs typeface="Arial" panose="020B0604020202020204" pitchFamily="34" charset="0"/>
              </a:rPr>
              <a:t>Miheala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p>
          <a:p>
            <a:pPr marL="0" indent="0">
              <a:lnSpc>
                <a:spcPct val="90000"/>
              </a:lnSpc>
              <a:buNone/>
            </a:pPr>
            <a:r>
              <a:rPr lang="en-GB" sz="2400" b="1">
                <a:latin typeface="Arial" panose="020B0604020202020204" pitchFamily="34" charset="0"/>
                <a:cs typeface="Arial" panose="020B0604020202020204" pitchFamily="34" charset="0"/>
              </a:rPr>
              <a:t>Culture </a:t>
            </a: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kumimoji="0" lang="en-GB" sz="2400" b="0" i="1" u="none" strike="noStrike" kern="1200" cap="none" spc="0" normalizeH="0" baseline="0" noProof="0">
                <a:ln>
                  <a:noFill/>
                </a:ln>
                <a:effectLst/>
                <a:uLnTx/>
                <a:uFillTx/>
                <a:latin typeface="Arial" panose="020B0604020202020204" pitchFamily="34" charset="0"/>
                <a:cs typeface="Arial" panose="020B0604020202020204" pitchFamily="34" charset="0"/>
              </a:rPr>
              <a:t>Cherelle</a:t>
            </a:r>
            <a:endParaRPr lang="en-GB" sz="2400" i="1">
              <a:latin typeface="Arial" panose="020B0604020202020204" pitchFamily="34" charset="0"/>
              <a:cs typeface="Arial" panose="020B0604020202020204" pitchFamily="34" charset="0"/>
            </a:endParaRPr>
          </a:p>
          <a:p>
            <a:pPr marL="0" indent="0">
              <a:lnSpc>
                <a:spcPct val="90000"/>
              </a:lnSpc>
              <a:buNone/>
            </a:pP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Language 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kumimoji="0" lang="en-GB" sz="2400" b="0" i="1" u="none" strike="noStrike" kern="1200" cap="none" spc="0" normalizeH="0" baseline="0" noProof="0">
                <a:ln>
                  <a:noFill/>
                </a:ln>
                <a:effectLst/>
                <a:uLnTx/>
                <a:uFillTx/>
                <a:latin typeface="Arial" panose="020B0604020202020204" pitchFamily="34" charset="0"/>
                <a:cs typeface="Arial" panose="020B0604020202020204" pitchFamily="34" charset="0"/>
              </a:rPr>
              <a:t>Songul</a:t>
            </a:r>
          </a:p>
          <a:p>
            <a:pPr marL="0" indent="0">
              <a:lnSpc>
                <a:spcPct val="90000"/>
              </a:lnSpc>
              <a:buNone/>
            </a:pPr>
            <a:r>
              <a:rPr lang="en-GB" sz="2400" b="1">
                <a:latin typeface="Arial" panose="020B0604020202020204" pitchFamily="34" charset="0"/>
                <a:cs typeface="Arial" panose="020B0604020202020204" pitchFamily="34" charset="0"/>
              </a:rPr>
              <a:t>Emotional </a:t>
            </a: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Jennifer</a:t>
            </a:r>
          </a:p>
          <a:p>
            <a:pPr marL="0" indent="0">
              <a:lnSpc>
                <a:spcPct val="90000"/>
              </a:lnSpc>
              <a:buNone/>
            </a:pPr>
            <a:r>
              <a:rPr lang="en-GB" sz="2400" b="1">
                <a:latin typeface="Arial" panose="020B0604020202020204" pitchFamily="34" charset="0"/>
                <a:cs typeface="Arial" panose="020B0604020202020204" pitchFamily="34" charset="0"/>
              </a:rPr>
              <a:t>Conclusion</a:t>
            </a:r>
            <a:r>
              <a:rPr lang="en-GB" sz="2400">
                <a:latin typeface="Arial" panose="020B0604020202020204" pitchFamily="34" charset="0"/>
                <a:cs typeface="Arial" panose="020B0604020202020204" pitchFamily="34" charset="0"/>
              </a:rPr>
              <a:t> - </a:t>
            </a:r>
            <a:r>
              <a:rPr lang="en-GB" sz="2400" i="1">
                <a:latin typeface="Arial" panose="020B0604020202020204" pitchFamily="34" charset="0"/>
                <a:cs typeface="Arial" panose="020B0604020202020204" pitchFamily="34" charset="0"/>
              </a:rPr>
              <a:t>Mohammed</a:t>
            </a:r>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1154954" y="973668"/>
            <a:ext cx="8761413" cy="706964"/>
          </a:xfrm>
        </p:spPr>
        <p:txBody>
          <a:bodyPr>
            <a:normAutofit/>
          </a:bodyPr>
          <a:lstStyle/>
          <a:p>
            <a:r>
              <a:rPr lang="en-GB">
                <a:solidFill>
                  <a:srgbClr val="EBEBEB"/>
                </a:solidFill>
              </a:rPr>
              <a:t>Introduction</a:t>
            </a:r>
          </a:p>
        </p:txBody>
      </p:sp>
      <p:pic>
        <p:nvPicPr>
          <p:cNvPr id="5" name="Graphic 4" descr="Take Off outline">
            <a:extLst>
              <a:ext uri="{FF2B5EF4-FFF2-40B4-BE49-F238E27FC236}">
                <a16:creationId xmlns:a16="http://schemas.microsoft.com/office/drawing/2014/main" id="{CB2A2D7D-2B20-D307-26C4-119CF52DDC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99110" y="2839881"/>
            <a:ext cx="2471409" cy="2471409"/>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2870520" y="2441454"/>
            <a:ext cx="9166530" cy="4254500"/>
          </a:xfrm>
        </p:spPr>
        <p:txBody>
          <a:bodyPr anchor="ctr">
            <a:noAutofit/>
          </a:bodyPr>
          <a:lstStyle/>
          <a:p>
            <a:pPr marL="0" indent="0">
              <a:lnSpc>
                <a:spcPct val="90000"/>
              </a:lnSpc>
              <a:buNone/>
            </a:pPr>
            <a:r>
              <a:rPr lang="en-GB" sz="2000">
                <a:latin typeface="Arial" panose="020B0604020202020204" pitchFamily="34" charset="0"/>
                <a:cs typeface="Arial" panose="020B0604020202020204" pitchFamily="34" charset="0"/>
              </a:rPr>
              <a:t>Hello, Today we’re going to take a closer look at the communication challenges faced at Flight Foods Ltd, a company that prepares ready meals for airlines. </a:t>
            </a:r>
          </a:p>
          <a:p>
            <a:pPr marL="0" indent="0">
              <a:lnSpc>
                <a:spcPct val="90000"/>
              </a:lnSpc>
              <a:buNone/>
            </a:pPr>
            <a:r>
              <a:rPr lang="en-GB" sz="2000">
                <a:latin typeface="Arial" panose="020B0604020202020204" pitchFamily="34" charset="0"/>
                <a:cs typeface="Arial" panose="020B0604020202020204" pitchFamily="34" charset="0"/>
              </a:rPr>
              <a:t>Lately, instead of growing, the company has been losing customers due to ongoing complaints about food quality, including undercooked meals, poor packaging, and even serious mistakes like meat being found in vegetarian dishes.</a:t>
            </a:r>
          </a:p>
          <a:p>
            <a:pPr marL="0" indent="0">
              <a:lnSpc>
                <a:spcPct val="90000"/>
              </a:lnSpc>
              <a:buNone/>
            </a:pPr>
            <a:r>
              <a:rPr lang="en-GB" sz="2000">
                <a:latin typeface="Arial" panose="020B0604020202020204" pitchFamily="34" charset="0"/>
                <a:cs typeface="Arial" panose="020B0604020202020204" pitchFamily="34" charset="0"/>
              </a:rPr>
              <a:t>In this presentation, we’ll explore what’s really going wrong behind the scenes. We’ll focus on the factory floor, where language differences, cultural diversity, and a busy working environment are making communication difficult and leading to costly errors.</a:t>
            </a:r>
          </a:p>
          <a:p>
            <a:pPr marL="0" indent="0">
              <a:lnSpc>
                <a:spcPct val="90000"/>
              </a:lnSpc>
              <a:buNone/>
            </a:pPr>
            <a:r>
              <a:rPr lang="en-GB" sz="2000">
                <a:latin typeface="Arial" panose="020B0604020202020204" pitchFamily="34" charset="0"/>
                <a:cs typeface="Arial" panose="020B0604020202020204" pitchFamily="34" charset="0"/>
              </a:rPr>
              <a:t>Finally, we’ll look at some practical and realistic solutions that can help improve communication, reduce mistakes, and support the company in getting back on track. Let’s get started.</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p:txBody>
          <a:bodyPr/>
          <a:lstStyle/>
          <a:p>
            <a:r>
              <a:rPr kumimoji="0" lang="en-GB" i="0" u="none" strike="noStrike" kern="1200" cap="none" spc="0" normalizeH="0" baseline="0" noProof="0">
                <a:ln>
                  <a:noFill/>
                </a:ln>
                <a:solidFill>
                  <a:schemeClr val="bg1"/>
                </a:solidFill>
                <a:effectLst/>
                <a:uLnTx/>
                <a:uFillTx/>
                <a:cs typeface="Arial" panose="020B0604020202020204" pitchFamily="34" charset="0"/>
              </a:rPr>
              <a:t>1. Environmental </a:t>
            </a:r>
            <a:r>
              <a:rPr lang="en-GB">
                <a:solidFill>
                  <a:schemeClr val="bg1"/>
                </a:solidFill>
                <a:cs typeface="Arial" panose="020B0604020202020204" pitchFamily="34" charset="0"/>
              </a:rPr>
              <a:t>Noise Barrier</a:t>
            </a:r>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p:txBody>
          <a:bodyPr>
            <a:normAutofit/>
          </a:bodyPr>
          <a:lstStyle/>
          <a:p>
            <a:pPr marL="0" indent="0">
              <a:buNone/>
            </a:pPr>
            <a:r>
              <a:rPr lang="en-GB" sz="2400">
                <a:solidFill>
                  <a:schemeClr val="tx1"/>
                </a:solidFill>
                <a:latin typeface="Arial" panose="020B0604020202020204" pitchFamily="34" charset="0"/>
                <a:cs typeface="Arial" panose="020B0604020202020204" pitchFamily="34" charset="0"/>
              </a:rPr>
              <a:t>PROBLEMS IN THE FACTORY</a:t>
            </a:r>
          </a:p>
          <a:p>
            <a:pPr marL="0" indent="0">
              <a:buNone/>
            </a:pPr>
            <a:endParaRPr lang="en-GB" sz="240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a:solidFill>
                  <a:schemeClr val="tx1"/>
                </a:solidFill>
                <a:latin typeface="Arial" panose="020B0604020202020204" pitchFamily="34" charset="0"/>
                <a:cs typeface="Arial" panose="020B0604020202020204" pitchFamily="34" charset="0"/>
              </a:rPr>
              <a:t>The factory floor is large and spacious with good lighting but it is packed with old noisy machines that creates loud noises.</a:t>
            </a:r>
          </a:p>
          <a:p>
            <a:pPr>
              <a:buFont typeface="Arial" panose="020B0604020202020204" pitchFamily="34" charset="0"/>
              <a:buChar char="•"/>
            </a:pPr>
            <a:r>
              <a:rPr lang="en-GB" sz="2400">
                <a:solidFill>
                  <a:schemeClr val="tx1"/>
                </a:solidFill>
                <a:latin typeface="Arial" panose="020B0604020202020204" pitchFamily="34" charset="0"/>
                <a:cs typeface="Arial" panose="020B0604020202020204" pitchFamily="34" charset="0"/>
              </a:rPr>
              <a:t>Workers can not hear instructions clearly from Gary (the manager)</a:t>
            </a:r>
          </a:p>
        </p:txBody>
      </p:sp>
    </p:spTree>
    <p:extLst>
      <p:ext uri="{BB962C8B-B14F-4D97-AF65-F5344CB8AC3E}">
        <p14:creationId xmlns:p14="http://schemas.microsoft.com/office/powerpoint/2010/main" val="2257127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AD9C4-A037-FBE2-1FCE-F9D71617BC23}"/>
              </a:ext>
            </a:extLst>
          </p:cNvPr>
          <p:cNvSpPr>
            <a:spLocks noGrp="1"/>
          </p:cNvSpPr>
          <p:nvPr>
            <p:ph type="title"/>
          </p:nvPr>
        </p:nvSpPr>
        <p:spPr>
          <a:xfrm>
            <a:off x="1680091" y="1069659"/>
            <a:ext cx="8831816" cy="1372986"/>
          </a:xfrm>
        </p:spPr>
        <p:txBody>
          <a:bodyPr/>
          <a:lstStyle/>
          <a:p>
            <a:r>
              <a:rPr lang="en-GB" sz="3600"/>
              <a:t>SHANNON AND WEAVER MODEL</a:t>
            </a:r>
          </a:p>
        </p:txBody>
      </p:sp>
      <p:sp>
        <p:nvSpPr>
          <p:cNvPr id="3" name="Text Placeholder 2">
            <a:extLst>
              <a:ext uri="{FF2B5EF4-FFF2-40B4-BE49-F238E27FC236}">
                <a16:creationId xmlns:a16="http://schemas.microsoft.com/office/drawing/2014/main" id="{D0DC0C89-80B9-3A0E-6F3C-E623569A94FD}"/>
              </a:ext>
            </a:extLst>
          </p:cNvPr>
          <p:cNvSpPr>
            <a:spLocks noGrp="1"/>
          </p:cNvSpPr>
          <p:nvPr>
            <p:ph type="body" sz="half" idx="2"/>
          </p:nvPr>
        </p:nvSpPr>
        <p:spPr>
          <a:xfrm>
            <a:off x="733778" y="3067755"/>
            <a:ext cx="8825659" cy="2476500"/>
          </a:xfrm>
        </p:spPr>
        <p:txBody>
          <a:bodyPr>
            <a:normAutofit/>
          </a:bodyPr>
          <a:lstStyle/>
          <a:p>
            <a:r>
              <a:rPr lang="en-GB" sz="2000" b="1">
                <a:latin typeface="Arial" panose="020B0604020202020204" pitchFamily="34" charset="0"/>
                <a:cs typeface="Arial" panose="020B0604020202020204" pitchFamily="34" charset="0"/>
              </a:rPr>
              <a:t>SENDER : Gary (the manager)</a:t>
            </a:r>
          </a:p>
          <a:p>
            <a:r>
              <a:rPr lang="en-GB" sz="2000" b="1">
                <a:latin typeface="Arial" panose="020B0604020202020204" pitchFamily="34" charset="0"/>
                <a:cs typeface="Arial" panose="020B0604020202020204" pitchFamily="34" charset="0"/>
              </a:rPr>
              <a:t>MESSAGE : Instructions about food safety.</a:t>
            </a:r>
          </a:p>
          <a:p>
            <a:r>
              <a:rPr lang="en-GB" sz="2000" b="1">
                <a:latin typeface="Arial" panose="020B0604020202020204" pitchFamily="34" charset="0"/>
                <a:cs typeface="Arial" panose="020B0604020202020204" pitchFamily="34" charset="0"/>
              </a:rPr>
              <a:t>CHANNEL : Noise from machines.</a:t>
            </a:r>
          </a:p>
          <a:p>
            <a:r>
              <a:rPr lang="en-GB" sz="2000" b="1">
                <a:latin typeface="Arial" panose="020B0604020202020204" pitchFamily="34" charset="0"/>
                <a:cs typeface="Arial" panose="020B0604020202020204" pitchFamily="34" charset="0"/>
              </a:rPr>
              <a:t>RECEIVER: Employer</a:t>
            </a:r>
          </a:p>
        </p:txBody>
      </p:sp>
      <p:pic>
        <p:nvPicPr>
          <p:cNvPr id="5" name="Picture 4">
            <a:extLst>
              <a:ext uri="{FF2B5EF4-FFF2-40B4-BE49-F238E27FC236}">
                <a16:creationId xmlns:a16="http://schemas.microsoft.com/office/drawing/2014/main" id="{71B4316D-3779-0E76-9622-65802ADFAE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5510" y="3190521"/>
            <a:ext cx="4052711" cy="2279650"/>
          </a:xfrm>
          <a:prstGeom prst="rect">
            <a:avLst/>
          </a:prstGeom>
        </p:spPr>
      </p:pic>
      <p:sp>
        <p:nvSpPr>
          <p:cNvPr id="8" name="TextBox 7">
            <a:extLst>
              <a:ext uri="{FF2B5EF4-FFF2-40B4-BE49-F238E27FC236}">
                <a16:creationId xmlns:a16="http://schemas.microsoft.com/office/drawing/2014/main" id="{C751BF07-C958-1993-5FD9-3810D76B5404}"/>
              </a:ext>
            </a:extLst>
          </p:cNvPr>
          <p:cNvSpPr txBox="1"/>
          <p:nvPr/>
        </p:nvSpPr>
        <p:spPr>
          <a:xfrm>
            <a:off x="349955" y="5544255"/>
            <a:ext cx="11492089" cy="707886"/>
          </a:xfrm>
          <a:prstGeom prst="rect">
            <a:avLst/>
          </a:prstGeom>
          <a:noFill/>
        </p:spPr>
        <p:txBody>
          <a:bodyPr wrap="square" rtlCol="0">
            <a:spAutoFit/>
          </a:bodyPr>
          <a:lstStyle/>
          <a:p>
            <a:pPr algn="ctr"/>
            <a:r>
              <a:rPr lang="en-GB" sz="2000">
                <a:latin typeface="Arial" panose="020B0604020202020204" pitchFamily="34" charset="0"/>
                <a:cs typeface="Arial" panose="020B0604020202020204" pitchFamily="34" charset="0"/>
              </a:rPr>
              <a:t>The Shannon and weaver model explains that noise can interfere with the flow of information leading to misunderstanding causing problems in the food preparation processes. </a:t>
            </a:r>
          </a:p>
        </p:txBody>
      </p:sp>
    </p:spTree>
    <p:extLst>
      <p:ext uri="{BB962C8B-B14F-4D97-AF65-F5344CB8AC3E}">
        <p14:creationId xmlns:p14="http://schemas.microsoft.com/office/powerpoint/2010/main" val="159063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2" name="Group 2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CEC2482F-1DA3-B70D-BDEF-6B1BAAFAF892}"/>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How to improve the noise barrier?</a:t>
            </a:r>
          </a:p>
        </p:txBody>
      </p:sp>
      <p:sp>
        <p:nvSpPr>
          <p:cNvPr id="26" name="Rectangle 25">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Text Placeholder 2">
            <a:extLst>
              <a:ext uri="{FF2B5EF4-FFF2-40B4-BE49-F238E27FC236}">
                <a16:creationId xmlns:a16="http://schemas.microsoft.com/office/drawing/2014/main" id="{43EF4E93-4E5A-FCB2-585D-79D8DB27F551}"/>
              </a:ext>
            </a:extLst>
          </p:cNvPr>
          <p:cNvGraphicFramePr/>
          <p:nvPr>
            <p:extLst>
              <p:ext uri="{D42A27DB-BD31-4B8C-83A1-F6EECF244321}">
                <p14:modId xmlns:p14="http://schemas.microsoft.com/office/powerpoint/2010/main" val="23837494"/>
              </p:ext>
            </p:extLst>
          </p:nvPr>
        </p:nvGraphicFramePr>
        <p:xfrm>
          <a:off x="1181100" y="2108204"/>
          <a:ext cx="10001955"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88823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1" name="Rectangle 5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2" name="Oval 5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Oval 5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Oval 5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Oval 5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Oval 5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5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60" name="Rectangle 59">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0"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6" name="Picture Placeholder 5">
            <a:extLst>
              <a:ext uri="{FF2B5EF4-FFF2-40B4-BE49-F238E27FC236}">
                <a16:creationId xmlns:a16="http://schemas.microsoft.com/office/drawing/2014/main" id="{2FBCFCAE-E7AF-84A9-D3EA-4DC7033C19F7}"/>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3112" b="21539"/>
          <a:stretch>
            <a:fillRect/>
          </a:stretch>
        </p:blipFill>
        <p:spPr>
          <a:xfrm>
            <a:off x="489077" y="286877"/>
            <a:ext cx="11213845" cy="3987200"/>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78C0B9AC-C3BA-0163-4AF2-D6453D633C7F}"/>
              </a:ext>
            </a:extLst>
          </p:cNvPr>
          <p:cNvSpPr>
            <a:spLocks noGrp="1"/>
          </p:cNvSpPr>
          <p:nvPr>
            <p:ph type="title"/>
          </p:nvPr>
        </p:nvSpPr>
        <p:spPr>
          <a:xfrm>
            <a:off x="1018592" y="3909855"/>
            <a:ext cx="5015258" cy="827014"/>
          </a:xfrm>
        </p:spPr>
        <p:txBody>
          <a:bodyPr vert="horz" lIns="91440" tIns="45720" rIns="91440" bIns="45720" rtlCol="0" anchor="ctr">
            <a:normAutofit/>
          </a:bodyPr>
          <a:lstStyle/>
          <a:p>
            <a:r>
              <a:rPr lang="en-US">
                <a:solidFill>
                  <a:schemeClr val="tx1"/>
                </a:solidFill>
              </a:rPr>
              <a:t>2. Age Barrier</a:t>
            </a:r>
          </a:p>
        </p:txBody>
      </p:sp>
      <p:sp>
        <p:nvSpPr>
          <p:cNvPr id="4" name="Text Placeholder 3">
            <a:extLst>
              <a:ext uri="{FF2B5EF4-FFF2-40B4-BE49-F238E27FC236}">
                <a16:creationId xmlns:a16="http://schemas.microsoft.com/office/drawing/2014/main" id="{42DFF45E-53A2-F3E7-778B-5BDF63F3BFCF}"/>
              </a:ext>
            </a:extLst>
          </p:cNvPr>
          <p:cNvSpPr>
            <a:spLocks noGrp="1"/>
          </p:cNvSpPr>
          <p:nvPr>
            <p:ph type="body" sz="half" idx="2"/>
          </p:nvPr>
        </p:nvSpPr>
        <p:spPr>
          <a:xfrm>
            <a:off x="888253" y="4433639"/>
            <a:ext cx="10462052" cy="1908976"/>
          </a:xfrm>
        </p:spPr>
        <p:txBody>
          <a:bodyPr vert="horz" lIns="91440" tIns="45720" rIns="91440" bIns="45720" rtlCol="0" anchor="ctr">
            <a:noAutofit/>
          </a:bodyPr>
          <a:lstStyle/>
          <a:p>
            <a:pPr>
              <a:lnSpc>
                <a:spcPct val="90000"/>
              </a:lnSpc>
            </a:pPr>
            <a:r>
              <a:rPr lang="en-US" sz="1800">
                <a:solidFill>
                  <a:schemeClr val="tx1"/>
                </a:solidFill>
              </a:rPr>
              <a:t>At Flight Foods Ltd, there is a critical communication barrier due to the age gap, there are 40 staff working at Flight Foods Ltd and the aged gap is between 16years old to 60 years old.</a:t>
            </a:r>
          </a:p>
        </p:txBody>
      </p:sp>
    </p:spTree>
    <p:extLst>
      <p:ext uri="{BB962C8B-B14F-4D97-AF65-F5344CB8AC3E}">
        <p14:creationId xmlns:p14="http://schemas.microsoft.com/office/powerpoint/2010/main" val="393407363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256D-1553-80CE-2B32-5B7B82865B6C}"/>
              </a:ext>
            </a:extLst>
          </p:cNvPr>
          <p:cNvSpPr>
            <a:spLocks noGrp="1"/>
          </p:cNvSpPr>
          <p:nvPr>
            <p:ph type="title"/>
          </p:nvPr>
        </p:nvSpPr>
        <p:spPr>
          <a:xfrm>
            <a:off x="750477" y="586338"/>
            <a:ext cx="10691045" cy="1372986"/>
          </a:xfrm>
        </p:spPr>
        <p:txBody>
          <a:bodyPr/>
          <a:lstStyle/>
          <a:p>
            <a:r>
              <a:rPr lang="en-GB" sz="3200"/>
              <a:t>Why is there a  breakdown in age communication and how can Gary improve this?</a:t>
            </a:r>
          </a:p>
        </p:txBody>
      </p:sp>
      <p:sp>
        <p:nvSpPr>
          <p:cNvPr id="3" name="Subtitle 2">
            <a:extLst>
              <a:ext uri="{FF2B5EF4-FFF2-40B4-BE49-F238E27FC236}">
                <a16:creationId xmlns:a16="http://schemas.microsoft.com/office/drawing/2014/main" id="{83756315-E58A-BFC9-1D4E-CBFE9B997A74}"/>
              </a:ext>
            </a:extLst>
          </p:cNvPr>
          <p:cNvSpPr>
            <a:spLocks noGrp="1"/>
          </p:cNvSpPr>
          <p:nvPr>
            <p:ph type="body" sz="half" idx="2"/>
          </p:nvPr>
        </p:nvSpPr>
        <p:spPr>
          <a:xfrm>
            <a:off x="310128" y="3795162"/>
            <a:ext cx="7899594" cy="2476500"/>
          </a:xfrm>
        </p:spPr>
        <p:txBody>
          <a:bodyPr>
            <a:normAutofit fontScale="25000" lnSpcReduction="20000"/>
          </a:bodyPr>
          <a:lstStyle/>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Gary can not expect the younger generation to understand straight away without the correct training.</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He needs to lead by example for the younger generation to learn from.</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The older generation has more experience so they will understand what is being said even if they don’t fully understand what Gary is saying.</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The younger generation may take in information different example through digital text, todays technology, where the old generation </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Gary needs to find other ways to teach different age groups.</a:t>
            </a:r>
          </a:p>
          <a:p>
            <a:pPr marL="285750" indent="-285750">
              <a:buFont typeface="Arial" panose="020B0604020202020204" pitchFamily="34" charset="0"/>
              <a:buChar char="•"/>
            </a:pPr>
            <a:r>
              <a:rPr lang="en-GB" sz="1500" cap="none">
                <a:solidFill>
                  <a:schemeClr val="bg1"/>
                </a:solidFill>
                <a:latin typeface="Arial" panose="020B0604020202020204" pitchFamily="34" charset="0"/>
                <a:cs typeface="Arial" panose="020B0604020202020204" pitchFamily="34" charset="0"/>
              </a:rPr>
              <a:t>Gary needs to change his attitude towards his staff, shouting at them is not going to make matters better.</a:t>
            </a:r>
          </a:p>
          <a:p>
            <a:pPr marL="0" indent="0" algn="l" rtl="0" eaLnBrk="1" latinLnBrk="0" hangingPunct="1">
              <a:lnSpc>
                <a:spcPct val="90000"/>
              </a:lnSpc>
              <a:spcBef>
                <a:spcPts val="1000"/>
              </a:spcBef>
              <a:buNone/>
            </a:pPr>
            <a:endParaRPr lang="en-GB"/>
          </a:p>
        </p:txBody>
      </p:sp>
      <p:sp>
        <p:nvSpPr>
          <p:cNvPr id="4" name="TextBox 3">
            <a:extLst>
              <a:ext uri="{FF2B5EF4-FFF2-40B4-BE49-F238E27FC236}">
                <a16:creationId xmlns:a16="http://schemas.microsoft.com/office/drawing/2014/main" id="{08FFB1C6-108D-2DF0-E286-F2B96D771172}"/>
              </a:ext>
            </a:extLst>
          </p:cNvPr>
          <p:cNvSpPr txBox="1"/>
          <p:nvPr/>
        </p:nvSpPr>
        <p:spPr>
          <a:xfrm>
            <a:off x="750477" y="1588914"/>
            <a:ext cx="10939244" cy="1600438"/>
          </a:xfrm>
          <a:prstGeom prst="rect">
            <a:avLst/>
          </a:prstGeom>
          <a:noFill/>
        </p:spPr>
        <p:txBody>
          <a:bodyPr wrap="square" rtlCol="0">
            <a:spAutoFit/>
          </a:bodyPr>
          <a:lstStyle/>
          <a:p>
            <a:br>
              <a:rPr lang="en-GB" sz="2000">
                <a:latin typeface="Arial" panose="020B0604020202020204" pitchFamily="34" charset="0"/>
                <a:cs typeface="Arial" panose="020B0604020202020204" pitchFamily="34" charset="0"/>
              </a:rPr>
            </a:br>
            <a:r>
              <a:rPr lang="en-US" sz="2000">
                <a:solidFill>
                  <a:srgbClr val="FFFFFF"/>
                </a:solidFill>
                <a:latin typeface="Arial" panose="020B0604020202020204" pitchFamily="34" charset="0"/>
                <a:cs typeface="Arial" panose="020B0604020202020204" pitchFamily="34" charset="0"/>
              </a:rPr>
              <a:t>Gary says that he has the teach the team on the job and its not easy. The old ones seem to understand but the problem seems to be with the younger ones. It doesn’t matter what I tell them they end up doing something else.</a:t>
            </a:r>
            <a:endParaRPr lang="en-GB" sz="2000">
              <a:latin typeface="Arial" panose="020B0604020202020204" pitchFamily="34" charset="0"/>
              <a:cs typeface="Arial" panose="020B0604020202020204" pitchFamily="34" charset="0"/>
            </a:endParaRPr>
          </a:p>
          <a:p>
            <a:endParaRPr lang="en-GB"/>
          </a:p>
        </p:txBody>
      </p:sp>
      <p:pic>
        <p:nvPicPr>
          <p:cNvPr id="23" name="Picture 22">
            <a:extLst>
              <a:ext uri="{FF2B5EF4-FFF2-40B4-BE49-F238E27FC236}">
                <a16:creationId xmlns:a16="http://schemas.microsoft.com/office/drawing/2014/main" id="{A9C41893-FCC1-49E3-D96E-7529B8D777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2330" y="3526134"/>
            <a:ext cx="3137391" cy="2199523"/>
          </a:xfrm>
          <a:prstGeom prst="rect">
            <a:avLst/>
          </a:prstGeom>
        </p:spPr>
      </p:pic>
    </p:spTree>
    <p:extLst>
      <p:ext uri="{BB962C8B-B14F-4D97-AF65-F5344CB8AC3E}">
        <p14:creationId xmlns:p14="http://schemas.microsoft.com/office/powerpoint/2010/main" val="1047237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654756" y="592255"/>
            <a:ext cx="4499435" cy="841022"/>
          </a:xfrm>
        </p:spPr>
        <p:txBody>
          <a:bodyPr>
            <a:normAutofit/>
          </a:bodyPr>
          <a:lstStyle/>
          <a:p>
            <a:pPr>
              <a:lnSpc>
                <a:spcPct val="90000"/>
              </a:lnSpc>
            </a:pPr>
            <a:r>
              <a:rPr lang="en-GB" sz="3800">
                <a:solidFill>
                  <a:schemeClr val="bg1"/>
                </a:solidFill>
                <a:cs typeface="Arial" panose="020B0604020202020204" pitchFamily="34" charset="0"/>
              </a:rPr>
              <a:t>3.</a:t>
            </a:r>
            <a:r>
              <a:rPr lang="en-GB" sz="3600">
                <a:solidFill>
                  <a:schemeClr val="bg1"/>
                </a:solidFill>
                <a:cs typeface="Arial" panose="020B0604020202020204" pitchFamily="34" charset="0"/>
              </a:rPr>
              <a:t>Cultural Barrier</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type="body" sz="half" idx="2"/>
          </p:nvPr>
        </p:nvSpPr>
        <p:spPr/>
        <p:txBody>
          <a:bodyPr>
            <a:normAutofit/>
          </a:bodyPr>
          <a:lstStyle/>
          <a:p>
            <a:pPr marL="0" indent="0">
              <a:buNone/>
            </a:pPr>
            <a:endParaRPr lang="en-GB" u="sng">
              <a:solidFill>
                <a:schemeClr val="tx1"/>
              </a:solidFill>
            </a:endParaRPr>
          </a:p>
          <a:p>
            <a:pPr marL="0" indent="0">
              <a:buNone/>
            </a:pPr>
            <a:endParaRPr lang="en-GB" u="sng">
              <a:solidFill>
                <a:schemeClr val="tx1"/>
              </a:solidFill>
            </a:endParaRPr>
          </a:p>
        </p:txBody>
      </p:sp>
      <p:sp>
        <p:nvSpPr>
          <p:cNvPr id="6" name="TextBox 5">
            <a:extLst>
              <a:ext uri="{FF2B5EF4-FFF2-40B4-BE49-F238E27FC236}">
                <a16:creationId xmlns:a16="http://schemas.microsoft.com/office/drawing/2014/main" id="{39CF2850-16E7-9FE4-8CBC-AFE2657D306D}"/>
              </a:ext>
            </a:extLst>
          </p:cNvPr>
          <p:cNvSpPr txBox="1"/>
          <p:nvPr/>
        </p:nvSpPr>
        <p:spPr>
          <a:xfrm>
            <a:off x="500198" y="1655370"/>
            <a:ext cx="4325124" cy="4678204"/>
          </a:xfrm>
          <a:prstGeom prst="rect">
            <a:avLst/>
          </a:prstGeom>
          <a:noFill/>
        </p:spPr>
        <p:txBody>
          <a:bodyPr wrap="square" rtlCol="0">
            <a:spAutoFit/>
          </a:bodyPr>
          <a:lstStyle/>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Different language</a:t>
            </a:r>
          </a:p>
          <a:p>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Different gestures</a:t>
            </a:r>
          </a:p>
          <a:p>
            <a:r>
              <a:rPr lang="en-GB" sz="1600" i="1">
                <a:solidFill>
                  <a:schemeClr val="bg1"/>
                </a:solidFill>
                <a:latin typeface="Arial" panose="020B0604020202020204" pitchFamily="34" charset="0"/>
                <a:cs typeface="Arial" panose="020B0604020202020204" pitchFamily="34" charset="0"/>
              </a:rPr>
              <a:t>What means one thing in one culture may have a different meaning in another</a:t>
            </a:r>
          </a:p>
          <a:p>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Cultural practices may differ</a:t>
            </a:r>
          </a:p>
          <a:p>
            <a:pPr marL="285750" indent="-285750">
              <a:buFont typeface="Arial" panose="020B0604020202020204" pitchFamily="34" charset="0"/>
              <a:buChar char="•"/>
            </a:pPr>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Different</a:t>
            </a:r>
            <a:r>
              <a:rPr lang="en-GB" sz="2200">
                <a:solidFill>
                  <a:schemeClr val="bg1"/>
                </a:solidFill>
                <a:latin typeface="Arial" panose="020B0604020202020204" pitchFamily="34" charset="0"/>
                <a:cs typeface="Arial" panose="020B0604020202020204" pitchFamily="34" charset="0"/>
              </a:rPr>
              <a:t> traditions</a:t>
            </a:r>
          </a:p>
          <a:p>
            <a:pPr marL="285750" indent="-285750">
              <a:buFont typeface="Arial" panose="020B0604020202020204" pitchFamily="34" charset="0"/>
              <a:buChar char="•"/>
            </a:pPr>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Different communication styles</a:t>
            </a:r>
          </a:p>
          <a:p>
            <a:pPr marL="285750" indent="-285750">
              <a:buFont typeface="Arial" panose="020B0604020202020204" pitchFamily="34" charset="0"/>
              <a:buChar char="•"/>
            </a:pPr>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Religion</a:t>
            </a:r>
          </a:p>
          <a:p>
            <a:pPr marL="285750" indent="-285750">
              <a:buFont typeface="Arial" panose="020B0604020202020204" pitchFamily="34" charset="0"/>
              <a:buChar char="•"/>
            </a:pPr>
            <a:endParaRPr lang="en-GB" sz="2200"/>
          </a:p>
        </p:txBody>
      </p:sp>
      <p:pic>
        <p:nvPicPr>
          <p:cNvPr id="8" name="Picture 7">
            <a:extLst>
              <a:ext uri="{FF2B5EF4-FFF2-40B4-BE49-F238E27FC236}">
                <a16:creationId xmlns:a16="http://schemas.microsoft.com/office/drawing/2014/main" id="{F6890799-BEC1-AB84-CD7D-541D478936B7}"/>
              </a:ext>
            </a:extLst>
          </p:cNvPr>
          <p:cNvPicPr>
            <a:picLocks noChangeAspect="1"/>
          </p:cNvPicPr>
          <p:nvPr/>
        </p:nvPicPr>
        <p:blipFill>
          <a:blip r:embed="rId3">
            <a:extLst>
              <a:ext uri="{28A0092B-C50C-407E-A947-70E740481C1C}">
                <a14:useLocalDpi xmlns:a14="http://schemas.microsoft.com/office/drawing/2010/main" val="0"/>
              </a:ext>
            </a:extLst>
          </a:blip>
          <a:srcRect l="41569" t="36406" r="5187" b="5243"/>
          <a:stretch>
            <a:fillRect/>
          </a:stretch>
        </p:blipFill>
        <p:spPr>
          <a:xfrm>
            <a:off x="4944533" y="244719"/>
            <a:ext cx="5066005" cy="3786298"/>
          </a:xfrm>
          <a:prstGeom prst="rect">
            <a:avLst/>
          </a:prstGeom>
        </p:spPr>
      </p:pic>
      <p:pic>
        <p:nvPicPr>
          <p:cNvPr id="5" name="Picture 4">
            <a:extLst>
              <a:ext uri="{FF2B5EF4-FFF2-40B4-BE49-F238E27FC236}">
                <a16:creationId xmlns:a16="http://schemas.microsoft.com/office/drawing/2014/main" id="{9540FA6F-5916-1140-166B-101A605EC37D}"/>
              </a:ext>
            </a:extLst>
          </p:cNvPr>
          <p:cNvPicPr>
            <a:picLocks noChangeAspect="1"/>
          </p:cNvPicPr>
          <p:nvPr/>
        </p:nvPicPr>
        <p:blipFill>
          <a:blip r:embed="rId4">
            <a:extLst>
              <a:ext uri="{28A0092B-C50C-407E-A947-70E740481C1C}">
                <a14:useLocalDpi xmlns:a14="http://schemas.microsoft.com/office/drawing/2010/main" val="0"/>
              </a:ext>
            </a:extLst>
          </a:blip>
          <a:srcRect l="6304" r="13048" b="-1"/>
          <a:stretch>
            <a:fillRect/>
          </a:stretch>
        </p:blipFill>
        <p:spPr>
          <a:xfrm>
            <a:off x="7622690" y="3048000"/>
            <a:ext cx="4167795" cy="3375378"/>
          </a:xfrm>
          <a:prstGeom prst="rect">
            <a:avLst/>
          </a:prstGeom>
        </p:spPr>
      </p:pic>
      <p:sp>
        <p:nvSpPr>
          <p:cNvPr id="4" name="TextBox 3">
            <a:extLst>
              <a:ext uri="{FF2B5EF4-FFF2-40B4-BE49-F238E27FC236}">
                <a16:creationId xmlns:a16="http://schemas.microsoft.com/office/drawing/2014/main" id="{B9623DFE-902D-0D60-19D2-F0B91BEC9C26}"/>
              </a:ext>
            </a:extLst>
          </p:cNvPr>
          <p:cNvSpPr txBox="1"/>
          <p:nvPr/>
        </p:nvSpPr>
        <p:spPr>
          <a:xfrm>
            <a:off x="7622690" y="6423378"/>
            <a:ext cx="4284175" cy="461665"/>
          </a:xfrm>
          <a:prstGeom prst="rect">
            <a:avLst/>
          </a:prstGeom>
          <a:noFill/>
        </p:spPr>
        <p:txBody>
          <a:bodyPr wrap="square" rtlCol="0">
            <a:spAutoFit/>
          </a:bodyPr>
          <a:lstStyle/>
          <a:p>
            <a:r>
              <a:rPr lang="en-US" sz="800"/>
              <a:t>https://cubo.to/blog/exploring-common-workplace-culture-clashes-how-to-resolve-them</a:t>
            </a:r>
          </a:p>
          <a:p>
            <a:endParaRPr lang="en-GB" sz="800"/>
          </a:p>
        </p:txBody>
      </p:sp>
      <p:sp>
        <p:nvSpPr>
          <p:cNvPr id="7" name="TextBox 6">
            <a:extLst>
              <a:ext uri="{FF2B5EF4-FFF2-40B4-BE49-F238E27FC236}">
                <a16:creationId xmlns:a16="http://schemas.microsoft.com/office/drawing/2014/main" id="{D25CEB3B-8D4D-A182-C26D-58158DF39FC3}"/>
              </a:ext>
            </a:extLst>
          </p:cNvPr>
          <p:cNvSpPr txBox="1"/>
          <p:nvPr/>
        </p:nvSpPr>
        <p:spPr>
          <a:xfrm>
            <a:off x="8684202" y="1537918"/>
            <a:ext cx="1838633" cy="461665"/>
          </a:xfrm>
          <a:prstGeom prst="rect">
            <a:avLst/>
          </a:prstGeom>
          <a:noFill/>
        </p:spPr>
        <p:txBody>
          <a:bodyPr wrap="square" rtlCol="0">
            <a:spAutoFit/>
          </a:bodyPr>
          <a:lstStyle/>
          <a:p>
            <a:r>
              <a:rPr lang="en-GB" sz="800"/>
              <a:t>https://cubo.to/blog/exploring-common-workplace-culture-clashes-how-to-resolve-them</a:t>
            </a:r>
          </a:p>
        </p:txBody>
      </p:sp>
    </p:spTree>
    <p:extLst>
      <p:ext uri="{BB962C8B-B14F-4D97-AF65-F5344CB8AC3E}">
        <p14:creationId xmlns:p14="http://schemas.microsoft.com/office/powerpoint/2010/main" val="3579173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D5E54-C6A7-39D1-02D7-2C43EA272BEB}"/>
              </a:ext>
            </a:extLst>
          </p:cNvPr>
          <p:cNvSpPr>
            <a:spLocks noGrp="1"/>
          </p:cNvSpPr>
          <p:nvPr>
            <p:ph type="title"/>
          </p:nvPr>
        </p:nvSpPr>
        <p:spPr>
          <a:xfrm>
            <a:off x="842829" y="207582"/>
            <a:ext cx="5527948" cy="2283824"/>
          </a:xfrm>
        </p:spPr>
        <p:txBody>
          <a:bodyPr/>
          <a:lstStyle/>
          <a:p>
            <a:r>
              <a:rPr lang="en-GB" sz="3600">
                <a:latin typeface="+mn-lt"/>
                <a:cs typeface="Arial" panose="020B0604020202020204" pitchFamily="34" charset="0"/>
              </a:rPr>
              <a:t>DAVID BERLO MODEL </a:t>
            </a:r>
          </a:p>
        </p:txBody>
      </p:sp>
      <p:sp>
        <p:nvSpPr>
          <p:cNvPr id="5" name="Rectangle 4">
            <a:extLst>
              <a:ext uri="{FF2B5EF4-FFF2-40B4-BE49-F238E27FC236}">
                <a16:creationId xmlns:a16="http://schemas.microsoft.com/office/drawing/2014/main" id="{A1C48ABF-84F0-58B6-64DA-89B997F49180}"/>
              </a:ext>
            </a:extLst>
          </p:cNvPr>
          <p:cNvSpPr/>
          <p:nvPr/>
        </p:nvSpPr>
        <p:spPr>
          <a:xfrm>
            <a:off x="4487332" y="4473808"/>
            <a:ext cx="6801557" cy="168482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3710A9A0-AEED-A1C7-3E8F-0CE0E8105A3D}"/>
              </a:ext>
            </a:extLst>
          </p:cNvPr>
          <p:cNvSpPr txBox="1"/>
          <p:nvPr/>
        </p:nvSpPr>
        <p:spPr>
          <a:xfrm>
            <a:off x="4633933" y="4577557"/>
            <a:ext cx="6508354" cy="1477328"/>
          </a:xfrm>
          <a:prstGeom prst="rect">
            <a:avLst/>
          </a:prstGeom>
          <a:noFill/>
        </p:spPr>
        <p:txBody>
          <a:bodyPr wrap="square" rtlCol="0">
            <a:spAutoFit/>
          </a:bodyPr>
          <a:lstStyle/>
          <a:p>
            <a:pPr algn="ctr"/>
            <a:r>
              <a:rPr lang="en-GB" b="1"/>
              <a:t>The professor and the Village People</a:t>
            </a:r>
          </a:p>
          <a:p>
            <a:pPr algn="just"/>
            <a:r>
              <a:rPr lang="en-GB"/>
              <a:t>In this case study the cultural difference was </a:t>
            </a:r>
            <a:r>
              <a:rPr lang="en-GB" b="1"/>
              <a:t>education</a:t>
            </a:r>
            <a:r>
              <a:rPr lang="en-GB"/>
              <a:t>. </a:t>
            </a:r>
          </a:p>
          <a:p>
            <a:pPr algn="just"/>
            <a:r>
              <a:rPr lang="en-GB"/>
              <a:t>When the professor used highly intellectual words, the Village people didn’t understand what he was he saying and this caused a blockage in the communication.</a:t>
            </a:r>
          </a:p>
        </p:txBody>
      </p:sp>
      <p:pic>
        <p:nvPicPr>
          <p:cNvPr id="8" name="Picture 7">
            <a:extLst>
              <a:ext uri="{FF2B5EF4-FFF2-40B4-BE49-F238E27FC236}">
                <a16:creationId xmlns:a16="http://schemas.microsoft.com/office/drawing/2014/main" id="{22DD95B3-ED3B-95A6-AAA7-6E9F3D131B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6795" y="1349494"/>
            <a:ext cx="4722364" cy="2532368"/>
          </a:xfrm>
          <a:prstGeom prst="rect">
            <a:avLst/>
          </a:prstGeom>
        </p:spPr>
      </p:pic>
      <p:sp>
        <p:nvSpPr>
          <p:cNvPr id="9" name="TextBox 8">
            <a:extLst>
              <a:ext uri="{FF2B5EF4-FFF2-40B4-BE49-F238E27FC236}">
                <a16:creationId xmlns:a16="http://schemas.microsoft.com/office/drawing/2014/main" id="{8CDF9CC0-054E-6507-4615-E7FC02E3B409}"/>
              </a:ext>
            </a:extLst>
          </p:cNvPr>
          <p:cNvSpPr txBox="1"/>
          <p:nvPr/>
        </p:nvSpPr>
        <p:spPr>
          <a:xfrm>
            <a:off x="1023447" y="2058271"/>
            <a:ext cx="4797778" cy="2308324"/>
          </a:xfrm>
          <a:prstGeom prst="rect">
            <a:avLst/>
          </a:prstGeom>
          <a:noFill/>
        </p:spPr>
        <p:txBody>
          <a:bodyPr wrap="square" rtlCol="0">
            <a:spAutoFit/>
          </a:bodyPr>
          <a:lstStyle/>
          <a:p>
            <a:r>
              <a:rPr lang="en-GB" sz="2400">
                <a:solidFill>
                  <a:schemeClr val="bg1"/>
                </a:solidFill>
                <a:latin typeface="Arial" panose="020B0604020202020204" pitchFamily="34" charset="0"/>
                <a:cs typeface="Arial" panose="020B0604020202020204" pitchFamily="34" charset="0"/>
              </a:rPr>
              <a:t>Communication is most effective when the </a:t>
            </a:r>
            <a:r>
              <a:rPr lang="en-GB" sz="2400" b="1">
                <a:solidFill>
                  <a:srgbClr val="FFFF00"/>
                </a:solidFill>
                <a:latin typeface="Arial" panose="020B0604020202020204" pitchFamily="34" charset="0"/>
                <a:cs typeface="Arial" panose="020B0604020202020204" pitchFamily="34" charset="0"/>
              </a:rPr>
              <a:t>sender</a:t>
            </a:r>
            <a:r>
              <a:rPr lang="en-GB" sz="2400">
                <a:solidFill>
                  <a:schemeClr val="bg1"/>
                </a:solidFill>
                <a:latin typeface="Arial" panose="020B0604020202020204" pitchFamily="34" charset="0"/>
                <a:cs typeface="Arial" panose="020B0604020202020204" pitchFamily="34" charset="0"/>
              </a:rPr>
              <a:t> and </a:t>
            </a:r>
            <a:r>
              <a:rPr lang="en-GB" sz="2400" b="1">
                <a:solidFill>
                  <a:srgbClr val="FFFF00"/>
                </a:solidFill>
                <a:latin typeface="Arial" panose="020B0604020202020204" pitchFamily="34" charset="0"/>
                <a:cs typeface="Arial" panose="020B0604020202020204" pitchFamily="34" charset="0"/>
              </a:rPr>
              <a:t>receiver</a:t>
            </a:r>
            <a:r>
              <a:rPr lang="en-GB" sz="2400" b="1">
                <a:latin typeface="Arial" panose="020B0604020202020204" pitchFamily="34" charset="0"/>
                <a:cs typeface="Arial" panose="020B0604020202020204" pitchFamily="34" charset="0"/>
              </a:rPr>
              <a:t> </a:t>
            </a:r>
            <a:r>
              <a:rPr lang="en-GB" sz="2400">
                <a:solidFill>
                  <a:schemeClr val="bg1"/>
                </a:solidFill>
                <a:latin typeface="Arial" panose="020B0604020202020204" pitchFamily="34" charset="0"/>
                <a:cs typeface="Arial" panose="020B0604020202020204" pitchFamily="34" charset="0"/>
              </a:rPr>
              <a:t>are aligned in terms of knowledge, communication skills, education, language, culture and difference in senses.</a:t>
            </a:r>
          </a:p>
        </p:txBody>
      </p:sp>
    </p:spTree>
    <p:extLst>
      <p:ext uri="{BB962C8B-B14F-4D97-AF65-F5344CB8AC3E}">
        <p14:creationId xmlns:p14="http://schemas.microsoft.com/office/powerpoint/2010/main" val="862817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20B570-488C-5A81-B004-7A980DFD50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1760" y="564446"/>
            <a:ext cx="3423529" cy="2096911"/>
          </a:xfrm>
          <a:prstGeom prst="rect">
            <a:avLst/>
          </a:prstGeom>
        </p:spPr>
      </p:pic>
      <p:sp>
        <p:nvSpPr>
          <p:cNvPr id="2" name="Title 1">
            <a:extLst>
              <a:ext uri="{FF2B5EF4-FFF2-40B4-BE49-F238E27FC236}">
                <a16:creationId xmlns:a16="http://schemas.microsoft.com/office/drawing/2014/main" id="{BAE38A57-4D96-A458-1E28-309C7F887401}"/>
              </a:ext>
            </a:extLst>
          </p:cNvPr>
          <p:cNvSpPr>
            <a:spLocks noGrp="1"/>
          </p:cNvSpPr>
          <p:nvPr>
            <p:ph type="title"/>
          </p:nvPr>
        </p:nvSpPr>
        <p:spPr>
          <a:xfrm>
            <a:off x="1121087" y="1718089"/>
            <a:ext cx="4749135" cy="2978088"/>
          </a:xfrm>
        </p:spPr>
        <p:txBody>
          <a:bodyPr/>
          <a:lstStyle/>
          <a:p>
            <a:r>
              <a:rPr lang="en-GB" sz="2400">
                <a:latin typeface="Arial" panose="020B0604020202020204" pitchFamily="34" charset="0"/>
                <a:cs typeface="Arial" panose="020B0604020202020204" pitchFamily="34" charset="0"/>
              </a:rPr>
              <a:t>In the case study, it mentions that ‘</a:t>
            </a:r>
            <a:r>
              <a:rPr lang="en-GB" sz="2400" i="1">
                <a:latin typeface="Arial" panose="020B0604020202020204" pitchFamily="34" charset="0"/>
                <a:cs typeface="Arial" panose="020B0604020202020204" pitchFamily="34" charset="0"/>
              </a:rPr>
              <a:t>majority of the workers are immigrants from 5 distinct cultural groups’.</a:t>
            </a:r>
            <a:br>
              <a:rPr lang="en-GB" sz="2400" i="1">
                <a:latin typeface="Arial" panose="020B0604020202020204" pitchFamily="34" charset="0"/>
                <a:cs typeface="Arial" panose="020B0604020202020204" pitchFamily="34" charset="0"/>
              </a:rPr>
            </a:br>
            <a:br>
              <a:rPr lang="en-GB" sz="2400" i="1">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This causes many barriers with communication as they do not understand English properly  </a:t>
            </a:r>
          </a:p>
        </p:txBody>
      </p:sp>
      <p:sp>
        <p:nvSpPr>
          <p:cNvPr id="3" name="Text Placeholder 2">
            <a:extLst>
              <a:ext uri="{FF2B5EF4-FFF2-40B4-BE49-F238E27FC236}">
                <a16:creationId xmlns:a16="http://schemas.microsoft.com/office/drawing/2014/main" id="{698AF492-E822-5662-2A84-7BA18B875CD1}"/>
              </a:ext>
            </a:extLst>
          </p:cNvPr>
          <p:cNvSpPr>
            <a:spLocks noGrp="1"/>
          </p:cNvSpPr>
          <p:nvPr>
            <p:ph type="body" idx="1"/>
          </p:nvPr>
        </p:nvSpPr>
        <p:spPr>
          <a:xfrm>
            <a:off x="6553405" y="3028891"/>
            <a:ext cx="5638595" cy="3194755"/>
          </a:xfrm>
        </p:spPr>
        <p:txBody>
          <a:bodyPr>
            <a:normAutofit/>
          </a:bodyPr>
          <a:lstStyle/>
          <a:p>
            <a:r>
              <a:rPr lang="en-GB" i="1">
                <a:solidFill>
                  <a:schemeClr val="tx1"/>
                </a:solidFill>
                <a:latin typeface="Arial" panose="020B0604020202020204" pitchFamily="34" charset="0"/>
                <a:cs typeface="Arial" panose="020B0604020202020204" pitchFamily="34" charset="0"/>
              </a:rPr>
              <a:t>Gary’s solution</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Update his own leadership techniques </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Learn about the different cultures</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Speak in simplified English</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Introduce team- building activities</a:t>
            </a:r>
          </a:p>
        </p:txBody>
      </p:sp>
      <p:sp>
        <p:nvSpPr>
          <p:cNvPr id="4" name="TextBox 3">
            <a:extLst>
              <a:ext uri="{FF2B5EF4-FFF2-40B4-BE49-F238E27FC236}">
                <a16:creationId xmlns:a16="http://schemas.microsoft.com/office/drawing/2014/main" id="{21292701-CF9A-E508-13B6-1EF28F88D2FF}"/>
              </a:ext>
            </a:extLst>
          </p:cNvPr>
          <p:cNvSpPr txBox="1"/>
          <p:nvPr/>
        </p:nvSpPr>
        <p:spPr>
          <a:xfrm>
            <a:off x="6801760" y="2661357"/>
            <a:ext cx="3423529" cy="338554"/>
          </a:xfrm>
          <a:prstGeom prst="rect">
            <a:avLst/>
          </a:prstGeom>
          <a:noFill/>
        </p:spPr>
        <p:txBody>
          <a:bodyPr wrap="square" rtlCol="0">
            <a:spAutoFit/>
          </a:bodyPr>
          <a:lstStyle/>
          <a:p>
            <a:r>
              <a:rPr lang="en-GB" sz="800"/>
              <a:t>https://ar.inspiredpencil.com/pictures-2023/</a:t>
            </a:r>
            <a:r>
              <a:rPr lang="en-GB" sz="800">
                <a:hlinkClick r:id="rId3"/>
              </a:rPr>
              <a:t>cultural-communication-barriers</a:t>
            </a:r>
            <a:endParaRPr lang="en-GB" sz="800"/>
          </a:p>
        </p:txBody>
      </p:sp>
    </p:spTree>
    <p:extLst>
      <p:ext uri="{BB962C8B-B14F-4D97-AF65-F5344CB8AC3E}">
        <p14:creationId xmlns:p14="http://schemas.microsoft.com/office/powerpoint/2010/main" val="1920556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8" name="Rectangle 47">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9" name="Oval 4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Oval 49">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Oval 50">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Oval 51">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Oval 52">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5"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56"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8" name="Rectangle 57">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60" name="Group 5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1" name="Rectangle 6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1104900" y="696386"/>
            <a:ext cx="8761413" cy="706964"/>
          </a:xfrm>
        </p:spPr>
        <p:txBody>
          <a:bodyPr vert="horz" lIns="91440" tIns="45720" rIns="91440" bIns="45720" rtlCol="0" anchor="ctr">
            <a:normAutofit/>
          </a:bodyPr>
          <a:lstStyle/>
          <a:p>
            <a:r>
              <a:rPr lang="en-US">
                <a:solidFill>
                  <a:srgbClr val="FFFFFF"/>
                </a:solidFill>
              </a:rPr>
              <a:t>4. Emotional Barriers</a:t>
            </a:r>
          </a:p>
        </p:txBody>
      </p:sp>
      <p:sp>
        <p:nvSpPr>
          <p:cNvPr id="64" name="Rectangle 6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3" name="TextBox 3">
            <a:extLst>
              <a:ext uri="{FF2B5EF4-FFF2-40B4-BE49-F238E27FC236}">
                <a16:creationId xmlns:a16="http://schemas.microsoft.com/office/drawing/2014/main" id="{D4862012-0F18-4378-7862-4745A75C4389}"/>
              </a:ext>
            </a:extLst>
          </p:cNvPr>
          <p:cNvGraphicFramePr/>
          <p:nvPr>
            <p:extLst>
              <p:ext uri="{D42A27DB-BD31-4B8C-83A1-F6EECF244321}">
                <p14:modId xmlns:p14="http://schemas.microsoft.com/office/powerpoint/2010/main" val="3723683569"/>
              </p:ext>
            </p:extLst>
          </p:nvPr>
        </p:nvGraphicFramePr>
        <p:xfrm>
          <a:off x="292266" y="1394354"/>
          <a:ext cx="11747334" cy="48281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226891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B2971-070D-0752-C649-416607E87D30}"/>
              </a:ext>
            </a:extLst>
          </p:cNvPr>
          <p:cNvSpPr>
            <a:spLocks noGrp="1"/>
          </p:cNvSpPr>
          <p:nvPr>
            <p:ph type="title"/>
          </p:nvPr>
        </p:nvSpPr>
        <p:spPr>
          <a:xfrm>
            <a:off x="708135" y="4610431"/>
            <a:ext cx="3843765" cy="1600200"/>
          </a:xfrm>
        </p:spPr>
        <p:txBody>
          <a:bodyPr/>
          <a:lstStyle/>
          <a:p>
            <a:r>
              <a:rPr lang="en-GB" sz="2000">
                <a:latin typeface="Arial" panose="020B0604020202020204" pitchFamily="34" charset="0"/>
                <a:cs typeface="Arial" panose="020B0604020202020204" pitchFamily="34" charset="0"/>
              </a:rPr>
              <a:t>Garys emotional state affects his leadership and communication. As a manager he doesn’t lead by example!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He turns up to work </a:t>
            </a:r>
            <a:r>
              <a:rPr lang="en-GB" sz="2000">
                <a:solidFill>
                  <a:srgbClr val="FFFF00"/>
                </a:solidFill>
                <a:latin typeface="Arial" panose="020B0604020202020204" pitchFamily="34" charset="0"/>
                <a:cs typeface="Arial" panose="020B0604020202020204" pitchFamily="34" charset="0"/>
              </a:rPr>
              <a:t>tired,</a:t>
            </a:r>
            <a:r>
              <a:rPr lang="en-GB" sz="2000">
                <a:solidFill>
                  <a:schemeClr val="bg1"/>
                </a:solidFill>
                <a:latin typeface="Arial" panose="020B0604020202020204" pitchFamily="34" charset="0"/>
                <a:cs typeface="Arial" panose="020B0604020202020204" pitchFamily="34" charset="0"/>
              </a:rPr>
              <a:t> </a:t>
            </a:r>
            <a:r>
              <a:rPr lang="en-GB" sz="2000">
                <a:solidFill>
                  <a:srgbClr val="FFFF00"/>
                </a:solidFill>
                <a:latin typeface="Arial" panose="020B0604020202020204" pitchFamily="34" charset="0"/>
                <a:cs typeface="Arial" panose="020B0604020202020204" pitchFamily="34" charset="0"/>
              </a:rPr>
              <a:t>rushed, dirty, unhygienic </a:t>
            </a:r>
            <a:r>
              <a:rPr lang="en-GB" sz="2000">
                <a:solidFill>
                  <a:schemeClr val="bg1"/>
                </a:solidFill>
                <a:latin typeface="Arial" panose="020B0604020202020204" pitchFamily="34" charset="0"/>
                <a:cs typeface="Arial" panose="020B0604020202020204" pitchFamily="34" charset="0"/>
              </a:rPr>
              <a:t>and</a:t>
            </a:r>
            <a:r>
              <a:rPr lang="en-GB" sz="2000">
                <a:solidFill>
                  <a:srgbClr val="FFFF00"/>
                </a:solidFill>
                <a:latin typeface="Arial" panose="020B0604020202020204" pitchFamily="34" charset="0"/>
                <a:cs typeface="Arial" panose="020B0604020202020204" pitchFamily="34" charset="0"/>
              </a:rPr>
              <a:t> ignores the hair management</a:t>
            </a:r>
            <a:r>
              <a:rPr lang="en-GB" sz="2000">
                <a:solidFill>
                  <a:schemeClr val="bg1"/>
                </a:solidFill>
                <a:latin typeface="Arial" panose="020B0604020202020204" pitchFamily="34" charset="0"/>
                <a:cs typeface="Arial" panose="020B0604020202020204" pitchFamily="34" charset="0"/>
              </a:rPr>
              <a:t> rule for Food Hygiene.</a:t>
            </a:r>
            <a:br>
              <a:rPr lang="en-GB" sz="2000">
                <a:solidFill>
                  <a:schemeClr val="bg1"/>
                </a:solidFill>
                <a:latin typeface="Arial" panose="020B0604020202020204" pitchFamily="34" charset="0"/>
                <a:cs typeface="Arial" panose="020B0604020202020204" pitchFamily="34" charset="0"/>
              </a:rPr>
            </a:br>
            <a:br>
              <a:rPr lang="en-GB" sz="2000">
                <a:solidFill>
                  <a:schemeClr val="bg1"/>
                </a:solidFill>
                <a:latin typeface="Arial" panose="020B0604020202020204" pitchFamily="34" charset="0"/>
                <a:cs typeface="Arial" panose="020B0604020202020204" pitchFamily="34" charset="0"/>
              </a:rPr>
            </a:br>
            <a:r>
              <a:rPr lang="en-GB" sz="2000">
                <a:solidFill>
                  <a:schemeClr val="bg1"/>
                </a:solidFill>
                <a:latin typeface="Arial" panose="020B0604020202020204" pitchFamily="34" charset="0"/>
                <a:cs typeface="Arial" panose="020B0604020202020204" pitchFamily="34" charset="0"/>
              </a:rPr>
              <a:t>In the case study Gary had experienced multiple emotions before attending work, so when he gets to work and notices a mistake made by his staff, he has an outburst calling them…</a:t>
            </a:r>
            <a:br>
              <a:rPr lang="en-GB" sz="2000">
                <a:solidFill>
                  <a:schemeClr val="bg1"/>
                </a:solidFill>
              </a:rPr>
            </a:br>
            <a:endParaRPr lang="en-GB" sz="2000">
              <a:solidFill>
                <a:schemeClr val="bg1"/>
              </a:solidFill>
            </a:endParaRPr>
          </a:p>
        </p:txBody>
      </p:sp>
      <p:pic>
        <p:nvPicPr>
          <p:cNvPr id="6" name="Content Placeholder 5">
            <a:extLst>
              <a:ext uri="{FF2B5EF4-FFF2-40B4-BE49-F238E27FC236}">
                <a16:creationId xmlns:a16="http://schemas.microsoft.com/office/drawing/2014/main" id="{A9284ED3-F992-D837-A154-397CA610C5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19530" y="556592"/>
            <a:ext cx="1999721" cy="2585323"/>
          </a:xfrm>
          <a:prstGeom prst="rect">
            <a:avLst/>
          </a:prstGeom>
        </p:spPr>
      </p:pic>
      <p:sp>
        <p:nvSpPr>
          <p:cNvPr id="9" name="Speech Bubble: Rectangle 8">
            <a:extLst>
              <a:ext uri="{FF2B5EF4-FFF2-40B4-BE49-F238E27FC236}">
                <a16:creationId xmlns:a16="http://schemas.microsoft.com/office/drawing/2014/main" id="{DFC31F8A-5A37-2630-EB62-49365F64D753}"/>
              </a:ext>
            </a:extLst>
          </p:cNvPr>
          <p:cNvSpPr/>
          <p:nvPr/>
        </p:nvSpPr>
        <p:spPr>
          <a:xfrm>
            <a:off x="7413776" y="690997"/>
            <a:ext cx="1344701" cy="718353"/>
          </a:xfrm>
          <a:prstGeom prst="wedgeRect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3">
            <a:extLst>
              <a:ext uri="{FF2B5EF4-FFF2-40B4-BE49-F238E27FC236}">
                <a16:creationId xmlns:a16="http://schemas.microsoft.com/office/drawing/2014/main" id="{F14AB582-99FE-9C18-8FD0-4EED0DCBB489}"/>
              </a:ext>
            </a:extLst>
          </p:cNvPr>
          <p:cNvSpPr>
            <a:spLocks noGrp="1"/>
          </p:cNvSpPr>
          <p:nvPr>
            <p:ph type="body" sz="half" idx="2"/>
          </p:nvPr>
        </p:nvSpPr>
        <p:spPr>
          <a:xfrm>
            <a:off x="7413776" y="801967"/>
            <a:ext cx="1822503" cy="1874121"/>
          </a:xfrm>
        </p:spPr>
        <p:txBody>
          <a:bodyPr>
            <a:normAutofit/>
          </a:bodyPr>
          <a:lstStyle/>
          <a:p>
            <a:r>
              <a:rPr lang="en-GB" sz="2000">
                <a:solidFill>
                  <a:schemeClr val="tx1"/>
                </a:solidFill>
              </a:rPr>
              <a:t>IDOTIS!!!!</a:t>
            </a:r>
          </a:p>
        </p:txBody>
      </p:sp>
      <p:sp>
        <p:nvSpPr>
          <p:cNvPr id="3" name="TextBox 2">
            <a:extLst>
              <a:ext uri="{FF2B5EF4-FFF2-40B4-BE49-F238E27FC236}">
                <a16:creationId xmlns:a16="http://schemas.microsoft.com/office/drawing/2014/main" id="{F51DB772-F653-6D58-D5E2-A42C4E4FD580}"/>
              </a:ext>
            </a:extLst>
          </p:cNvPr>
          <p:cNvSpPr txBox="1"/>
          <p:nvPr/>
        </p:nvSpPr>
        <p:spPr>
          <a:xfrm>
            <a:off x="5670532" y="3603580"/>
            <a:ext cx="6308108" cy="3139321"/>
          </a:xfrm>
          <a:prstGeom prst="rect">
            <a:avLst/>
          </a:prstGeom>
          <a:noFill/>
        </p:spPr>
        <p:txBody>
          <a:bodyPr wrap="square" rtlCol="0">
            <a:spAutoFit/>
          </a:bodyPr>
          <a:lstStyle/>
          <a:p>
            <a:pPr marL="285750" indent="-285750">
              <a:buFont typeface="Arial" panose="020B0604020202020204" pitchFamily="34" charset="0"/>
              <a:buChar char="•"/>
            </a:pPr>
            <a:r>
              <a:rPr lang="en-GB" sz="2000"/>
              <a:t>Gary needs to lead by example and revisit the Food and Hygiene standards.</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Make better life decisions outside work so it doesn’t affect him at work</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Update the training techniques . He can find ways to translate the Food and Hygiene rules in other languages, either by text or audio.</a:t>
            </a:r>
          </a:p>
          <a:p>
            <a:r>
              <a:rPr lang="en-GB"/>
              <a:t> </a:t>
            </a:r>
          </a:p>
        </p:txBody>
      </p:sp>
      <p:sp>
        <p:nvSpPr>
          <p:cNvPr id="7" name="TextBox 6">
            <a:extLst>
              <a:ext uri="{FF2B5EF4-FFF2-40B4-BE49-F238E27FC236}">
                <a16:creationId xmlns:a16="http://schemas.microsoft.com/office/drawing/2014/main" id="{E10CEC41-7917-B306-368F-4670AB19B003}"/>
              </a:ext>
            </a:extLst>
          </p:cNvPr>
          <p:cNvSpPr txBox="1"/>
          <p:nvPr/>
        </p:nvSpPr>
        <p:spPr>
          <a:xfrm>
            <a:off x="5948516" y="3141915"/>
            <a:ext cx="2418736" cy="461665"/>
          </a:xfrm>
          <a:prstGeom prst="rect">
            <a:avLst/>
          </a:prstGeom>
          <a:noFill/>
        </p:spPr>
        <p:txBody>
          <a:bodyPr wrap="square" rtlCol="0">
            <a:spAutoFit/>
          </a:bodyPr>
          <a:lstStyle/>
          <a:p>
            <a:r>
              <a:rPr lang="en-US" sz="800"/>
              <a:t>https://www.istockphoto.com/illustrations/very-angry-man-clip-art</a:t>
            </a:r>
          </a:p>
          <a:p>
            <a:endParaRPr lang="en-GB" sz="800"/>
          </a:p>
        </p:txBody>
      </p:sp>
    </p:spTree>
    <p:extLst>
      <p:ext uri="{BB962C8B-B14F-4D97-AF65-F5344CB8AC3E}">
        <p14:creationId xmlns:p14="http://schemas.microsoft.com/office/powerpoint/2010/main" val="118354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build="p"/>
      <p:bldP spid="3"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2F339-5AA6-38CE-EB8F-5094D245C762}"/>
              </a:ext>
            </a:extLst>
          </p:cNvPr>
          <p:cNvSpPr>
            <a:spLocks noGrp="1"/>
          </p:cNvSpPr>
          <p:nvPr>
            <p:ph type="title"/>
          </p:nvPr>
        </p:nvSpPr>
        <p:spPr/>
        <p:txBody>
          <a:bodyPr/>
          <a:lstStyle/>
          <a:p>
            <a:r>
              <a:rPr lang="en-GB"/>
              <a:t>5. Language Barrier</a:t>
            </a:r>
          </a:p>
        </p:txBody>
      </p:sp>
      <p:sp>
        <p:nvSpPr>
          <p:cNvPr id="3" name="TextBox 2">
            <a:extLst>
              <a:ext uri="{FF2B5EF4-FFF2-40B4-BE49-F238E27FC236}">
                <a16:creationId xmlns:a16="http://schemas.microsoft.com/office/drawing/2014/main" id="{7ECB9A18-DBD7-115E-5E2C-E85E30E3CAA1}"/>
              </a:ext>
            </a:extLst>
          </p:cNvPr>
          <p:cNvSpPr txBox="1"/>
          <p:nvPr/>
        </p:nvSpPr>
        <p:spPr>
          <a:xfrm>
            <a:off x="787078" y="3047036"/>
            <a:ext cx="8079129" cy="4555093"/>
          </a:xfrm>
          <a:prstGeom prst="rect">
            <a:avLst/>
          </a:prstGeom>
          <a:noFill/>
        </p:spPr>
        <p:txBody>
          <a:bodyPr wrap="square" rtlCol="0">
            <a:spAutoFit/>
          </a:bodyPr>
          <a:lstStyle/>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Gary comments </a:t>
            </a:r>
          </a:p>
          <a:p>
            <a:r>
              <a:rPr lang="en-GB" sz="2000" i="1">
                <a:latin typeface="Arial" panose="020B0604020202020204" pitchFamily="34" charset="0"/>
                <a:cs typeface="Arial" panose="020B0604020202020204" pitchFamily="34" charset="0"/>
              </a:rPr>
              <a:t>“it doesn’t matter what I </a:t>
            </a:r>
            <a:r>
              <a:rPr lang="en-GB" sz="2000" b="1" i="1" u="sng">
                <a:latin typeface="Arial" panose="020B0604020202020204" pitchFamily="34" charset="0"/>
                <a:cs typeface="Arial" panose="020B0604020202020204" pitchFamily="34" charset="0"/>
              </a:rPr>
              <a:t>tell </a:t>
            </a:r>
            <a:r>
              <a:rPr lang="en-GB" sz="2000" i="1">
                <a:latin typeface="Arial" panose="020B0604020202020204" pitchFamily="34" charset="0"/>
                <a:cs typeface="Arial" panose="020B0604020202020204" pitchFamily="34" charset="0"/>
              </a:rPr>
              <a:t>them , they seem to do something else.” </a:t>
            </a:r>
          </a:p>
          <a:p>
            <a:r>
              <a:rPr lang="en-GB" sz="2000">
                <a:latin typeface="Arial" panose="020B0604020202020204" pitchFamily="34" charset="0"/>
                <a:cs typeface="Arial" panose="020B0604020202020204" pitchFamily="34" charset="0"/>
              </a:rPr>
              <a:t>So, since they couldn’t understand him, he put sign up saying “Keep your hairnets on at all times/wash your hands regularly/ Do chat when operating machines/ keep fresh meat chilled”</a:t>
            </a:r>
          </a:p>
          <a:p>
            <a:r>
              <a:rPr lang="en-GB" sz="2000">
                <a:latin typeface="Arial" panose="020B0604020202020204" pitchFamily="34" charset="0"/>
                <a:cs typeface="Arial" panose="020B0604020202020204" pitchFamily="34" charset="0"/>
              </a:rPr>
              <a:t>This is no good if most of the workers can not read English.</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Body language is also different In some countries, nodding = yes and In other countries nodding = no. This can create confusion too.</a:t>
            </a:r>
          </a:p>
          <a:p>
            <a:endParaRPr lang="en-GB"/>
          </a:p>
          <a:p>
            <a:endParaRPr lang="en-GB"/>
          </a:p>
          <a:p>
            <a:endParaRPr lang="en-GB"/>
          </a:p>
          <a:p>
            <a:endParaRPr lang="en-GB"/>
          </a:p>
          <a:p>
            <a:endParaRPr lang="en-GB"/>
          </a:p>
        </p:txBody>
      </p:sp>
      <p:sp>
        <p:nvSpPr>
          <p:cNvPr id="4" name="TextBox 3">
            <a:extLst>
              <a:ext uri="{FF2B5EF4-FFF2-40B4-BE49-F238E27FC236}">
                <a16:creationId xmlns:a16="http://schemas.microsoft.com/office/drawing/2014/main" id="{E70A780E-67C1-5F16-CEC7-0A861646835A}"/>
              </a:ext>
            </a:extLst>
          </p:cNvPr>
          <p:cNvSpPr txBox="1"/>
          <p:nvPr/>
        </p:nvSpPr>
        <p:spPr>
          <a:xfrm>
            <a:off x="900311" y="2453567"/>
            <a:ext cx="10660283"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Another communication issue at Flight Food Limited is the language barrier. Most of the workers are immigrants from 5 different cultures and speak their own language.</a:t>
            </a:r>
          </a:p>
        </p:txBody>
      </p:sp>
      <p:pic>
        <p:nvPicPr>
          <p:cNvPr id="6" name="Picture 5">
            <a:extLst>
              <a:ext uri="{FF2B5EF4-FFF2-40B4-BE49-F238E27FC236}">
                <a16:creationId xmlns:a16="http://schemas.microsoft.com/office/drawing/2014/main" id="{08BAEC02-E221-63F7-5C68-8E18DA806C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66207" y="3250635"/>
            <a:ext cx="3105583" cy="3124636"/>
          </a:xfrm>
          <a:prstGeom prst="rect">
            <a:avLst/>
          </a:prstGeom>
        </p:spPr>
      </p:pic>
      <p:sp>
        <p:nvSpPr>
          <p:cNvPr id="7" name="TextBox 6">
            <a:extLst>
              <a:ext uri="{FF2B5EF4-FFF2-40B4-BE49-F238E27FC236}">
                <a16:creationId xmlns:a16="http://schemas.microsoft.com/office/drawing/2014/main" id="{3F792CA6-4931-B5F0-D6D7-96550B9C1CBB}"/>
              </a:ext>
            </a:extLst>
          </p:cNvPr>
          <p:cNvSpPr txBox="1"/>
          <p:nvPr/>
        </p:nvSpPr>
        <p:spPr>
          <a:xfrm>
            <a:off x="8866207" y="6375271"/>
            <a:ext cx="3217638" cy="1015663"/>
          </a:xfrm>
          <a:prstGeom prst="rect">
            <a:avLst/>
          </a:prstGeom>
          <a:noFill/>
        </p:spPr>
        <p:txBody>
          <a:bodyPr wrap="square" rtlCol="0">
            <a:spAutoFit/>
          </a:bodyPr>
          <a:lstStyle/>
          <a:p>
            <a:r>
              <a:rPr lang="en-US" sz="800"/>
              <a:t>https://www.freepik.com/premium-vector/d-isometric-flat-vector-conceptual-illustration-linguistic-barrier-communication-problems_368766115.htm</a:t>
            </a:r>
          </a:p>
          <a:p>
            <a:endParaRPr lang="en-GB"/>
          </a:p>
          <a:p>
            <a:endParaRPr lang="en-GB"/>
          </a:p>
        </p:txBody>
      </p:sp>
    </p:spTree>
    <p:extLst>
      <p:ext uri="{BB962C8B-B14F-4D97-AF65-F5344CB8AC3E}">
        <p14:creationId xmlns:p14="http://schemas.microsoft.com/office/powerpoint/2010/main" val="447644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F2CE8-CDB6-9F64-7133-9335E5AD77DE}"/>
              </a:ext>
            </a:extLst>
          </p:cNvPr>
          <p:cNvSpPr>
            <a:spLocks noGrp="1"/>
          </p:cNvSpPr>
          <p:nvPr>
            <p:ph type="title"/>
          </p:nvPr>
        </p:nvSpPr>
        <p:spPr/>
        <p:txBody>
          <a:bodyPr/>
          <a:lstStyle/>
          <a:p>
            <a:r>
              <a:rPr lang="en-GB"/>
              <a:t>What can Gary do?</a:t>
            </a:r>
          </a:p>
        </p:txBody>
      </p:sp>
      <p:sp>
        <p:nvSpPr>
          <p:cNvPr id="3" name="TextBox 2">
            <a:extLst>
              <a:ext uri="{FF2B5EF4-FFF2-40B4-BE49-F238E27FC236}">
                <a16:creationId xmlns:a16="http://schemas.microsoft.com/office/drawing/2014/main" id="{EA15C34E-1ADC-9911-D798-E028F0C67DEC}"/>
              </a:ext>
            </a:extLst>
          </p:cNvPr>
          <p:cNvSpPr txBox="1"/>
          <p:nvPr/>
        </p:nvSpPr>
        <p:spPr>
          <a:xfrm>
            <a:off x="605449" y="2642577"/>
            <a:ext cx="7304858" cy="3785652"/>
          </a:xfrm>
          <a:prstGeom prst="rect">
            <a:avLst/>
          </a:prstGeom>
          <a:noFill/>
        </p:spPr>
        <p:txBody>
          <a:bodyPr wrap="square" rtlCol="0">
            <a:spAutoFit/>
          </a:bodyPr>
          <a:lstStyle/>
          <a:p>
            <a:r>
              <a:rPr lang="en-US" sz="2000">
                <a:latin typeface="Arial" panose="020B0604020202020204" pitchFamily="34" charset="0"/>
                <a:cs typeface="Arial" panose="020B0604020202020204" pitchFamily="34" charset="0"/>
              </a:rPr>
              <a:t>There are a few things that Gray could put in place to help the language barrier and improve the communication.</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1. Provide training in their own language. Workers should learn hygiene rules in their own language.</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2. Assign someone who understands English better to become a Team leader for each language group.</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3. Instead of </a:t>
            </a:r>
            <a:r>
              <a:rPr lang="en-US" sz="2000" b="1">
                <a:latin typeface="Arial" panose="020B0604020202020204" pitchFamily="34" charset="0"/>
                <a:cs typeface="Arial" panose="020B0604020202020204" pitchFamily="34" charset="0"/>
              </a:rPr>
              <a:t>telling</a:t>
            </a:r>
            <a:r>
              <a:rPr lang="en-US" sz="2000">
                <a:latin typeface="Arial" panose="020B0604020202020204" pitchFamily="34" charset="0"/>
                <a:cs typeface="Arial" panose="020B0604020202020204" pitchFamily="34" charset="0"/>
              </a:rPr>
              <a:t> them, he could personally </a:t>
            </a:r>
            <a:r>
              <a:rPr lang="en-US" sz="2000" b="1">
                <a:latin typeface="Arial" panose="020B0604020202020204" pitchFamily="34" charset="0"/>
                <a:cs typeface="Arial" panose="020B0604020202020204" pitchFamily="34" charset="0"/>
              </a:rPr>
              <a:t>show</a:t>
            </a:r>
            <a:r>
              <a:rPr lang="en-US" sz="2000">
                <a:latin typeface="Arial" panose="020B0604020202020204" pitchFamily="34" charset="0"/>
                <a:cs typeface="Arial" panose="020B0604020202020204" pitchFamily="34" charset="0"/>
              </a:rPr>
              <a:t> them. </a:t>
            </a:r>
          </a:p>
          <a:p>
            <a:r>
              <a:rPr lang="en-US" sz="2000">
                <a:latin typeface="Arial" panose="020B0604020202020204" pitchFamily="34" charset="0"/>
                <a:cs typeface="Arial" panose="020B0604020202020204" pitchFamily="34" charset="0"/>
              </a:rPr>
              <a:t> </a:t>
            </a:r>
          </a:p>
          <a:p>
            <a:r>
              <a:rPr lang="en-US" sz="2000">
                <a:latin typeface="Arial" panose="020B0604020202020204" pitchFamily="34" charset="0"/>
                <a:cs typeface="Arial" panose="020B0604020202020204" pitchFamily="34" charset="0"/>
              </a:rPr>
              <a:t>4. Use visuals Pictures and videos instead of only text.</a:t>
            </a:r>
            <a:endParaRPr lang="en-GB" sz="20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B94CDB8-CE93-07BF-0915-1436AD24D2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6035" y="2261576"/>
            <a:ext cx="2913746" cy="2166105"/>
          </a:xfrm>
          <a:prstGeom prst="rect">
            <a:avLst/>
          </a:prstGeom>
        </p:spPr>
      </p:pic>
      <p:pic>
        <p:nvPicPr>
          <p:cNvPr id="9" name="Picture 8">
            <a:extLst>
              <a:ext uri="{FF2B5EF4-FFF2-40B4-BE49-F238E27FC236}">
                <a16:creationId xmlns:a16="http://schemas.microsoft.com/office/drawing/2014/main" id="{69948148-0664-84F3-F8AE-30FF1033C6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6035" y="4858701"/>
            <a:ext cx="2636388" cy="1745760"/>
          </a:xfrm>
          <a:prstGeom prst="rect">
            <a:avLst/>
          </a:prstGeom>
        </p:spPr>
      </p:pic>
      <p:sp>
        <p:nvSpPr>
          <p:cNvPr id="10" name="TextBox 9">
            <a:extLst>
              <a:ext uri="{FF2B5EF4-FFF2-40B4-BE49-F238E27FC236}">
                <a16:creationId xmlns:a16="http://schemas.microsoft.com/office/drawing/2014/main" id="{D1FD398D-2389-1DCF-84DA-2AC302511681}"/>
              </a:ext>
            </a:extLst>
          </p:cNvPr>
          <p:cNvSpPr txBox="1"/>
          <p:nvPr/>
        </p:nvSpPr>
        <p:spPr>
          <a:xfrm>
            <a:off x="8236035" y="4427681"/>
            <a:ext cx="3739655" cy="215444"/>
          </a:xfrm>
          <a:prstGeom prst="rect">
            <a:avLst/>
          </a:prstGeom>
          <a:noFill/>
        </p:spPr>
        <p:txBody>
          <a:bodyPr wrap="square" rtlCol="0">
            <a:spAutoFit/>
          </a:bodyPr>
          <a:lstStyle/>
          <a:p>
            <a:r>
              <a:rPr lang="en-GB" sz="800">
                <a:hlinkClick r:id="rId4"/>
              </a:rPr>
              <a:t>IN-16336-Wash-Your-Hands-4-metal-Apr24.png (1417×1065)</a:t>
            </a:r>
            <a:endParaRPr lang="en-GB" sz="800"/>
          </a:p>
        </p:txBody>
      </p:sp>
    </p:spTree>
    <p:extLst>
      <p:ext uri="{BB962C8B-B14F-4D97-AF65-F5344CB8AC3E}">
        <p14:creationId xmlns:p14="http://schemas.microsoft.com/office/powerpoint/2010/main" val="3153402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lstStyle/>
          <a:p>
            <a:r>
              <a:rPr lang="en-GB"/>
              <a:t>6. 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4294967295"/>
          </p:nvPr>
        </p:nvSpPr>
        <p:spPr>
          <a:xfrm>
            <a:off x="1490869" y="2842039"/>
            <a:ext cx="8824913" cy="3416300"/>
          </a:xfrm>
        </p:spPr>
        <p:txBody>
          <a:bodyPr>
            <a:normAutofit fontScale="92500" lnSpcReduction="20000"/>
          </a:bodyPr>
          <a:lstStyle/>
          <a:p>
            <a:pPr marL="0" indent="0">
              <a:buNone/>
            </a:pPr>
            <a:r>
              <a:rPr lang="en-GB" sz="2200">
                <a:solidFill>
                  <a:schemeClr val="tx1"/>
                </a:solidFill>
                <a:latin typeface="Arial" panose="020B0604020202020204" pitchFamily="34" charset="0"/>
                <a:cs typeface="Arial" panose="020B0604020202020204" pitchFamily="34" charset="0"/>
              </a:rPr>
              <a:t>Gary is the one who needs to be better, he need retraining and improve his leadership skills. </a:t>
            </a:r>
          </a:p>
          <a:p>
            <a:pPr marL="0" indent="0">
              <a:buNone/>
            </a:pPr>
            <a:endParaRPr lang="en-GB" sz="2200">
              <a:solidFill>
                <a:schemeClr val="tx1"/>
              </a:solidFill>
              <a:latin typeface="Arial" panose="020B0604020202020204" pitchFamily="34" charset="0"/>
              <a:cs typeface="Arial" panose="020B0604020202020204" pitchFamily="34" charset="0"/>
            </a:endParaRPr>
          </a:p>
          <a:p>
            <a:r>
              <a:rPr lang="en-GB" sz="2200">
                <a:solidFill>
                  <a:schemeClr val="tx1"/>
                </a:solidFill>
                <a:latin typeface="Arial" panose="020B0604020202020204" pitchFamily="34" charset="0"/>
                <a:cs typeface="Arial" panose="020B0604020202020204" pitchFamily="34" charset="0"/>
              </a:rPr>
              <a:t>Gary needs to get a better attitude towards works as he just as bad with his Food Hygiene.</a:t>
            </a:r>
          </a:p>
          <a:p>
            <a:r>
              <a:rPr lang="en-GB" sz="2200">
                <a:solidFill>
                  <a:schemeClr val="tx1"/>
                </a:solidFill>
                <a:latin typeface="Arial" panose="020B0604020202020204" pitchFamily="34" charset="0"/>
                <a:cs typeface="Arial" panose="020B0604020202020204" pitchFamily="34" charset="0"/>
              </a:rPr>
              <a:t>He need to not allow his emotions to take over and become unprofessional and disrespectful towards other staff.</a:t>
            </a:r>
          </a:p>
          <a:p>
            <a:r>
              <a:rPr lang="en-GB" sz="2200">
                <a:solidFill>
                  <a:schemeClr val="tx1"/>
                </a:solidFill>
                <a:latin typeface="Arial" panose="020B0604020202020204" pitchFamily="34" charset="0"/>
                <a:cs typeface="Arial" panose="020B0604020202020204" pitchFamily="34" charset="0"/>
              </a:rPr>
              <a:t>He needs to update his teaching techniques </a:t>
            </a:r>
          </a:p>
          <a:p>
            <a:r>
              <a:rPr lang="en-GB" sz="2200">
                <a:solidFill>
                  <a:schemeClr val="tx1"/>
                </a:solidFill>
                <a:latin typeface="Arial" panose="020B0604020202020204" pitchFamily="34" charset="0"/>
                <a:cs typeface="Arial" panose="020B0604020202020204" pitchFamily="34" charset="0"/>
              </a:rPr>
              <a:t>Learn about the other cultures he works along side with.</a:t>
            </a:r>
          </a:p>
          <a:p>
            <a:r>
              <a:rPr lang="en-GB" sz="2200">
                <a:solidFill>
                  <a:schemeClr val="tx1"/>
                </a:solidFill>
                <a:latin typeface="Arial" panose="020B0604020202020204" pitchFamily="34" charset="0"/>
                <a:cs typeface="Arial" panose="020B0604020202020204" pitchFamily="34" charset="0"/>
              </a:rPr>
              <a:t>Introduce team- building activities.</a:t>
            </a:r>
          </a:p>
          <a:p>
            <a:pPr marL="0" indent="0">
              <a:buNone/>
            </a:pPr>
            <a:endParaRPr lang="en-GB"/>
          </a:p>
        </p:txBody>
      </p:sp>
    </p:spTree>
    <p:extLst>
      <p:ext uri="{BB962C8B-B14F-4D97-AF65-F5344CB8AC3E}">
        <p14:creationId xmlns:p14="http://schemas.microsoft.com/office/powerpoint/2010/main" val="1460147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a:lstStyle/>
          <a:p>
            <a:r>
              <a:rPr lang="en-GB"/>
              <a:t>7. 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a:xfrm>
            <a:off x="1683170" y="2701823"/>
            <a:ext cx="8825659" cy="3416300"/>
          </a:xfrm>
        </p:spPr>
        <p:txBody>
          <a:bodyPr>
            <a:normAutofit/>
          </a:bodyPr>
          <a:lstStyle/>
          <a:p>
            <a:pPr marL="0" indent="0">
              <a:buNone/>
            </a:pPr>
            <a:r>
              <a:rPr lang="en-GB">
                <a:solidFill>
                  <a:schemeClr val="tx1"/>
                </a:solidFill>
              </a:rPr>
              <a:t>Berlo, D. K. (1960) </a:t>
            </a:r>
            <a:r>
              <a:rPr lang="en-GB" i="1">
                <a:solidFill>
                  <a:schemeClr val="tx1"/>
                </a:solidFill>
              </a:rPr>
              <a:t>The Process of Communication An Introduction to Theory and Practice </a:t>
            </a:r>
            <a:r>
              <a:rPr lang="en-GB">
                <a:solidFill>
                  <a:schemeClr val="tx1"/>
                </a:solidFill>
              </a:rPr>
              <a:t>(assessed April 2026)</a:t>
            </a:r>
          </a:p>
          <a:p>
            <a:pPr marL="0" indent="0">
              <a:buNone/>
            </a:pPr>
            <a:r>
              <a:rPr lang="en-GB">
                <a:solidFill>
                  <a:schemeClr val="tx1"/>
                </a:solidFill>
              </a:rPr>
              <a:t>Dale-Olsen, H &amp; Finserass, H (2024) </a:t>
            </a:r>
            <a:r>
              <a:rPr lang="en-GB" i="1">
                <a:solidFill>
                  <a:schemeClr val="tx1"/>
                </a:solidFill>
              </a:rPr>
              <a:t>The Effects of Language-Related Misunderstanding at Work </a:t>
            </a:r>
            <a:r>
              <a:rPr lang="en-GB">
                <a:solidFill>
                  <a:schemeClr val="tx1"/>
                </a:solidFill>
              </a:rPr>
              <a:t>(assessed April 2026)</a:t>
            </a:r>
          </a:p>
          <a:p>
            <a:pPr marL="0" indent="0">
              <a:buNone/>
            </a:pPr>
            <a:r>
              <a:rPr lang="en-GB">
                <a:solidFill>
                  <a:schemeClr val="tx1"/>
                </a:solidFill>
              </a:rPr>
              <a:t>Fiset, J Behave, D,P &amp; Finserass, H (2020) </a:t>
            </a:r>
            <a:r>
              <a:rPr lang="en-GB" i="1">
                <a:solidFill>
                  <a:schemeClr val="tx1"/>
                </a:solidFill>
              </a:rPr>
              <a:t>Linguistic Diversity and Workplace Productivity</a:t>
            </a:r>
            <a:r>
              <a:rPr lang="en-GB">
                <a:solidFill>
                  <a:schemeClr val="tx1"/>
                </a:solidFill>
              </a:rPr>
              <a:t> (assessed April 2026)</a:t>
            </a:r>
          </a:p>
          <a:p>
            <a:pPr marL="0" indent="0">
              <a:buNone/>
            </a:pPr>
            <a:r>
              <a:rPr lang="en-GB">
                <a:solidFill>
                  <a:schemeClr val="tx1"/>
                </a:solidFill>
              </a:rPr>
              <a:t>Shannon, C.E &amp; weaver, W. (1949)</a:t>
            </a:r>
            <a:r>
              <a:rPr lang="en-GB" i="1">
                <a:solidFill>
                  <a:schemeClr val="tx1"/>
                </a:solidFill>
              </a:rPr>
              <a:t>The Mathematical Theory of Communication </a:t>
            </a:r>
            <a:r>
              <a:rPr lang="en-GB">
                <a:solidFill>
                  <a:schemeClr val="tx1"/>
                </a:solidFill>
              </a:rPr>
              <a:t>(assessed April 2016)</a:t>
            </a:r>
          </a:p>
          <a:p>
            <a:pPr marL="0" indent="0">
              <a:buNone/>
            </a:pPr>
            <a:endParaRPr lang="en-GB">
              <a:solidFill>
                <a:schemeClr val="tx1"/>
              </a:solidFill>
            </a:endParaRPr>
          </a:p>
          <a:p>
            <a:pPr marL="0" indent="0">
              <a:buNone/>
            </a:pPr>
            <a:endParaRPr lang="en-GB"/>
          </a:p>
        </p:txBody>
      </p:sp>
    </p:spTree>
    <p:extLst>
      <p:ext uri="{BB962C8B-B14F-4D97-AF65-F5344CB8AC3E}">
        <p14:creationId xmlns:p14="http://schemas.microsoft.com/office/powerpoint/2010/main" val="34278489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17</Slides>
  <Notes>5</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LCLM4003 Effective Teamwork and Communication  </vt:lpstr>
      <vt:lpstr>Overview</vt:lpstr>
      <vt:lpstr>Introduction</vt:lpstr>
      <vt:lpstr>1. Environmental Noise Barrier</vt:lpstr>
      <vt:lpstr>SHANNON AND WEAVER MODEL</vt:lpstr>
      <vt:lpstr>How to improve the noise barrier?</vt:lpstr>
      <vt:lpstr>2. Age Barrier</vt:lpstr>
      <vt:lpstr>Why is there a  breakdown in age communication and how can Gary improve this?</vt:lpstr>
      <vt:lpstr>3.Cultural Barrier</vt:lpstr>
      <vt:lpstr>DAVID BERLO MODEL </vt:lpstr>
      <vt:lpstr>In the case study, it mentions that ‘majority of the workers are immigrants from 5 distinct cultural groups’.  This causes many barriers with communication as they do not understand English properly  </vt:lpstr>
      <vt:lpstr>4. Emotional Barriers</vt:lpstr>
      <vt:lpstr>Garys emotional state affects his leadership and communication. As a manager he doesn’t lead by example! He turns up to work tired, rushed, dirty, unhygienic and ignores the hair management rule for Food Hygiene.  In the case study Gary had experienced multiple emotions before attending work, so when he gets to work and notices a mistake made by his staff, he has an outburst calling them… </vt:lpstr>
      <vt:lpstr>5. Language Barrier</vt:lpstr>
      <vt:lpstr>What can Gary do?</vt:lpstr>
      <vt:lpstr>6. CONCLUSION</vt:lpstr>
      <vt:lpstr>7.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  </dc:title>
  <dc:creator>Lloyd Beharry</dc:creator>
  <cp:lastModifiedBy>Ainhoa Gonzalez Morrobel (2437105)</cp:lastModifiedBy>
  <cp:revision>2</cp:revision>
  <dcterms:created xsi:type="dcterms:W3CDTF">2025-03-30T08:53:31Z</dcterms:created>
  <dcterms:modified xsi:type="dcterms:W3CDTF">2026-04-16T08:18:38Z</dcterms:modified>
</cp:coreProperties>
</file>