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7" r:id="rId3"/>
    <p:sldId id="257" r:id="rId4"/>
    <p:sldId id="263" r:id="rId5"/>
    <p:sldId id="262" r:id="rId6"/>
    <p:sldId id="259" r:id="rId7"/>
    <p:sldId id="260" r:id="rId8"/>
    <p:sldId id="264" r:id="rId9"/>
    <p:sldId id="261" r:id="rId10"/>
    <p:sldId id="265" r:id="rId11"/>
    <p:sldId id="266"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09"/>
    <p:restoredTop sz="96327"/>
  </p:normalViewPr>
  <p:slideViewPr>
    <p:cSldViewPr snapToGrid="0" snapToObjects="1">
      <p:cViewPr varScale="1">
        <p:scale>
          <a:sx n="160" d="100"/>
          <a:sy n="160" d="100"/>
        </p:scale>
        <p:origin x="5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7FBF967-153C-4902-A681-F5A3E67F2CB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25C882-2866-42DD-B0B0-F00884096A13}">
      <dgm:prSet/>
      <dgm:spPr/>
      <dgm:t>
        <a:bodyPr/>
        <a:lstStyle/>
        <a:p>
          <a:r>
            <a:rPr lang="en-US" dirty="0"/>
            <a:t>“SANs operate within a separate set of software called a fabric that makes up the FC network. Additional software is required at the server connection where the average Windows or UNIX OS drivers must communicate within a SAN environment. The same thing is true for storage devices that must communicate with the SAN network to provide data to the servers.”[4]</a:t>
          </a:r>
        </a:p>
      </dgm:t>
    </dgm:pt>
    <dgm:pt modelId="{BA0E9590-C645-452F-923B-76569D918417}" type="parTrans" cxnId="{38CE447C-ECC1-4DAD-8849-5BFA21D79A11}">
      <dgm:prSet/>
      <dgm:spPr/>
      <dgm:t>
        <a:bodyPr/>
        <a:lstStyle/>
        <a:p>
          <a:endParaRPr lang="en-US"/>
        </a:p>
      </dgm:t>
    </dgm:pt>
    <dgm:pt modelId="{7555C227-E383-437F-A29B-80DD783FF740}" type="sibTrans" cxnId="{38CE447C-ECC1-4DAD-8849-5BFA21D79A11}">
      <dgm:prSet/>
      <dgm:spPr/>
      <dgm:t>
        <a:bodyPr/>
        <a:lstStyle/>
        <a:p>
          <a:endParaRPr lang="en-US"/>
        </a:p>
      </dgm:t>
    </dgm:pt>
    <dgm:pt modelId="{680935E3-5F89-4DB4-86F0-BF52F44A8ACE}">
      <dgm:prSet/>
      <dgm:spPr/>
      <dgm:t>
        <a:bodyPr/>
        <a:lstStyle/>
        <a:p>
          <a:r>
            <a:rPr lang="en-US" dirty="0"/>
            <a:t>“The central control of a SAN is contained within the Fabric Operating System functions. SAN fabric utilizes the micro-kernel implementation as the basis for its operating system. The Fabric OS runs within the FC switch.” [4]</a:t>
          </a:r>
        </a:p>
      </dgm:t>
    </dgm:pt>
    <dgm:pt modelId="{C9C18465-F5AD-4D71-82F4-6C84357E3D44}" type="parTrans" cxnId="{94734EAA-D63A-4C37-B591-B2FFD41123AC}">
      <dgm:prSet/>
      <dgm:spPr/>
      <dgm:t>
        <a:bodyPr/>
        <a:lstStyle/>
        <a:p>
          <a:endParaRPr lang="en-US"/>
        </a:p>
      </dgm:t>
    </dgm:pt>
    <dgm:pt modelId="{D9D8D8CE-8630-4487-AB42-57281BE9C1BB}" type="sibTrans" cxnId="{94734EAA-D63A-4C37-B591-B2FFD41123AC}">
      <dgm:prSet/>
      <dgm:spPr/>
      <dgm:t>
        <a:bodyPr/>
        <a:lstStyle/>
        <a:p>
          <a:endParaRPr lang="en-US"/>
        </a:p>
      </dgm:t>
    </dgm:pt>
    <dgm:pt modelId="{BB87931C-6733-4335-9FA5-1C8C14D7BA3C}" type="pres">
      <dgm:prSet presAssocID="{47FBF967-153C-4902-A681-F5A3E67F2CB0}" presName="root" presStyleCnt="0">
        <dgm:presLayoutVars>
          <dgm:dir/>
          <dgm:resizeHandles val="exact"/>
        </dgm:presLayoutVars>
      </dgm:prSet>
      <dgm:spPr/>
    </dgm:pt>
    <dgm:pt modelId="{B9168CC8-29E2-4BBB-96D8-042F3AFAE8C8}" type="pres">
      <dgm:prSet presAssocID="{BD25C882-2866-42DD-B0B0-F00884096A13}" presName="compNode" presStyleCnt="0"/>
      <dgm:spPr/>
    </dgm:pt>
    <dgm:pt modelId="{705B052C-5166-4FE2-8169-260F85562E49}" type="pres">
      <dgm:prSet presAssocID="{BD25C882-2866-42DD-B0B0-F00884096A13}" presName="bgRect" presStyleLbl="bgShp" presStyleIdx="0" presStyleCnt="2" custScaleY="116757"/>
      <dgm:spPr/>
    </dgm:pt>
    <dgm:pt modelId="{F1C38062-87FE-4BFA-8390-F35FD4351D4C}" type="pres">
      <dgm:prSet presAssocID="{BD25C882-2866-42DD-B0B0-F00884096A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71CC4AB0-63CC-4535-8D24-3891E31AB637}" type="pres">
      <dgm:prSet presAssocID="{BD25C882-2866-42DD-B0B0-F00884096A13}" presName="spaceRect" presStyleCnt="0"/>
      <dgm:spPr/>
    </dgm:pt>
    <dgm:pt modelId="{001404E9-AAE8-45E1-9B18-29A55BE6AFE3}" type="pres">
      <dgm:prSet presAssocID="{BD25C882-2866-42DD-B0B0-F00884096A13}" presName="parTx" presStyleLbl="revTx" presStyleIdx="0" presStyleCnt="2">
        <dgm:presLayoutVars>
          <dgm:chMax val="0"/>
          <dgm:chPref val="0"/>
        </dgm:presLayoutVars>
      </dgm:prSet>
      <dgm:spPr/>
    </dgm:pt>
    <dgm:pt modelId="{05DAC08E-2B08-47CF-AC35-DD256187C5ED}" type="pres">
      <dgm:prSet presAssocID="{7555C227-E383-437F-A29B-80DD783FF740}" presName="sibTrans" presStyleCnt="0"/>
      <dgm:spPr/>
    </dgm:pt>
    <dgm:pt modelId="{2E77F466-7F85-44D1-A987-B8544C60CDCA}" type="pres">
      <dgm:prSet presAssocID="{680935E3-5F89-4DB4-86F0-BF52F44A8ACE}" presName="compNode" presStyleCnt="0"/>
      <dgm:spPr/>
    </dgm:pt>
    <dgm:pt modelId="{CB9FA583-CAE8-4731-925A-F3D00ECBEA7A}" type="pres">
      <dgm:prSet presAssocID="{680935E3-5F89-4DB4-86F0-BF52F44A8ACE}" presName="bgRect" presStyleLbl="bgShp" presStyleIdx="1" presStyleCnt="2"/>
      <dgm:spPr/>
    </dgm:pt>
    <dgm:pt modelId="{00A36CBC-73B6-4C4C-A692-8874509C7497}" type="pres">
      <dgm:prSet presAssocID="{680935E3-5F89-4DB4-86F0-BF52F44A8AC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3D27EE4A-793F-4EA6-BC43-ECA37C5B703D}" type="pres">
      <dgm:prSet presAssocID="{680935E3-5F89-4DB4-86F0-BF52F44A8ACE}" presName="spaceRect" presStyleCnt="0"/>
      <dgm:spPr/>
    </dgm:pt>
    <dgm:pt modelId="{429345B5-311D-4804-85E1-01B780BB9EAF}" type="pres">
      <dgm:prSet presAssocID="{680935E3-5F89-4DB4-86F0-BF52F44A8ACE}" presName="parTx" presStyleLbl="revTx" presStyleIdx="1" presStyleCnt="2">
        <dgm:presLayoutVars>
          <dgm:chMax val="0"/>
          <dgm:chPref val="0"/>
        </dgm:presLayoutVars>
      </dgm:prSet>
      <dgm:spPr/>
    </dgm:pt>
  </dgm:ptLst>
  <dgm:cxnLst>
    <dgm:cxn modelId="{9881C04F-FAF3-4B84-94A7-B198DF38E196}" type="presOf" srcId="{BD25C882-2866-42DD-B0B0-F00884096A13}" destId="{001404E9-AAE8-45E1-9B18-29A55BE6AFE3}" srcOrd="0" destOrd="0" presId="urn:microsoft.com/office/officeart/2018/2/layout/IconVerticalSolidList"/>
    <dgm:cxn modelId="{38CE447C-ECC1-4DAD-8849-5BFA21D79A11}" srcId="{47FBF967-153C-4902-A681-F5A3E67F2CB0}" destId="{BD25C882-2866-42DD-B0B0-F00884096A13}" srcOrd="0" destOrd="0" parTransId="{BA0E9590-C645-452F-923B-76569D918417}" sibTransId="{7555C227-E383-437F-A29B-80DD783FF740}"/>
    <dgm:cxn modelId="{5B8BD57C-BA53-4EC8-8D63-FDDB1188A02D}" type="presOf" srcId="{47FBF967-153C-4902-A681-F5A3E67F2CB0}" destId="{BB87931C-6733-4335-9FA5-1C8C14D7BA3C}" srcOrd="0" destOrd="0" presId="urn:microsoft.com/office/officeart/2018/2/layout/IconVerticalSolidList"/>
    <dgm:cxn modelId="{94734EAA-D63A-4C37-B591-B2FFD41123AC}" srcId="{47FBF967-153C-4902-A681-F5A3E67F2CB0}" destId="{680935E3-5F89-4DB4-86F0-BF52F44A8ACE}" srcOrd="1" destOrd="0" parTransId="{C9C18465-F5AD-4D71-82F4-6C84357E3D44}" sibTransId="{D9D8D8CE-8630-4487-AB42-57281BE9C1BB}"/>
    <dgm:cxn modelId="{2F015CF8-9B6F-41E2-8CBD-F3371A9C20A7}" type="presOf" srcId="{680935E3-5F89-4DB4-86F0-BF52F44A8ACE}" destId="{429345B5-311D-4804-85E1-01B780BB9EAF}" srcOrd="0" destOrd="0" presId="urn:microsoft.com/office/officeart/2018/2/layout/IconVerticalSolidList"/>
    <dgm:cxn modelId="{E1089A31-C25B-416A-A292-E48865B50A67}" type="presParOf" srcId="{BB87931C-6733-4335-9FA5-1C8C14D7BA3C}" destId="{B9168CC8-29E2-4BBB-96D8-042F3AFAE8C8}" srcOrd="0" destOrd="0" presId="urn:microsoft.com/office/officeart/2018/2/layout/IconVerticalSolidList"/>
    <dgm:cxn modelId="{59207F9B-7B84-45BE-AA0E-2EE9420FC92D}" type="presParOf" srcId="{B9168CC8-29E2-4BBB-96D8-042F3AFAE8C8}" destId="{705B052C-5166-4FE2-8169-260F85562E49}" srcOrd="0" destOrd="0" presId="urn:microsoft.com/office/officeart/2018/2/layout/IconVerticalSolidList"/>
    <dgm:cxn modelId="{9FF5A92D-1DD3-438C-B8C9-28628DBD2E22}" type="presParOf" srcId="{B9168CC8-29E2-4BBB-96D8-042F3AFAE8C8}" destId="{F1C38062-87FE-4BFA-8390-F35FD4351D4C}" srcOrd="1" destOrd="0" presId="urn:microsoft.com/office/officeart/2018/2/layout/IconVerticalSolidList"/>
    <dgm:cxn modelId="{AB4B5F1D-57A1-43F5-BDC0-7E87340CF79E}" type="presParOf" srcId="{B9168CC8-29E2-4BBB-96D8-042F3AFAE8C8}" destId="{71CC4AB0-63CC-4535-8D24-3891E31AB637}" srcOrd="2" destOrd="0" presId="urn:microsoft.com/office/officeart/2018/2/layout/IconVerticalSolidList"/>
    <dgm:cxn modelId="{7E6F3AFA-BEC6-46FC-BE31-4E333A714796}" type="presParOf" srcId="{B9168CC8-29E2-4BBB-96D8-042F3AFAE8C8}" destId="{001404E9-AAE8-45E1-9B18-29A55BE6AFE3}" srcOrd="3" destOrd="0" presId="urn:microsoft.com/office/officeart/2018/2/layout/IconVerticalSolidList"/>
    <dgm:cxn modelId="{9AC451C9-0046-446D-852C-D4B8E0799618}" type="presParOf" srcId="{BB87931C-6733-4335-9FA5-1C8C14D7BA3C}" destId="{05DAC08E-2B08-47CF-AC35-DD256187C5ED}" srcOrd="1" destOrd="0" presId="urn:microsoft.com/office/officeart/2018/2/layout/IconVerticalSolidList"/>
    <dgm:cxn modelId="{37794AC9-E5A4-4DE7-8BD6-5784C0A6E604}" type="presParOf" srcId="{BB87931C-6733-4335-9FA5-1C8C14D7BA3C}" destId="{2E77F466-7F85-44D1-A987-B8544C60CDCA}" srcOrd="2" destOrd="0" presId="urn:microsoft.com/office/officeart/2018/2/layout/IconVerticalSolidList"/>
    <dgm:cxn modelId="{1F32DB95-6F5B-4521-88F5-FF085FAF3A11}" type="presParOf" srcId="{2E77F466-7F85-44D1-A987-B8544C60CDCA}" destId="{CB9FA583-CAE8-4731-925A-F3D00ECBEA7A}" srcOrd="0" destOrd="0" presId="urn:microsoft.com/office/officeart/2018/2/layout/IconVerticalSolidList"/>
    <dgm:cxn modelId="{78638AB6-10EC-4E35-8FE2-25681CCEEB63}" type="presParOf" srcId="{2E77F466-7F85-44D1-A987-B8544C60CDCA}" destId="{00A36CBC-73B6-4C4C-A692-8874509C7497}" srcOrd="1" destOrd="0" presId="urn:microsoft.com/office/officeart/2018/2/layout/IconVerticalSolidList"/>
    <dgm:cxn modelId="{6C6F3EAF-5568-4041-BA71-4F83FA36235C}" type="presParOf" srcId="{2E77F466-7F85-44D1-A987-B8544C60CDCA}" destId="{3D27EE4A-793F-4EA6-BC43-ECA37C5B703D}" srcOrd="2" destOrd="0" presId="urn:microsoft.com/office/officeart/2018/2/layout/IconVerticalSolidList"/>
    <dgm:cxn modelId="{0265DD1F-F89C-4AAF-A927-8BD6843720C9}" type="presParOf" srcId="{2E77F466-7F85-44D1-A987-B8544C60CDCA}" destId="{429345B5-311D-4804-85E1-01B780BB9E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B052C-5166-4FE2-8169-260F85562E49}">
      <dsp:nvSpPr>
        <dsp:cNvPr id="0" name=""/>
        <dsp:cNvSpPr/>
      </dsp:nvSpPr>
      <dsp:spPr>
        <a:xfrm>
          <a:off x="0" y="596486"/>
          <a:ext cx="6373813" cy="19958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38062-87FE-4BFA-8390-F35FD4351D4C}">
      <dsp:nvSpPr>
        <dsp:cNvPr id="0" name=""/>
        <dsp:cNvSpPr/>
      </dsp:nvSpPr>
      <dsp:spPr>
        <a:xfrm>
          <a:off x="603747" y="1045554"/>
          <a:ext cx="1097722" cy="10977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404E9-AAE8-45E1-9B18-29A55BE6AFE3}">
      <dsp:nvSpPr>
        <dsp:cNvPr id="0" name=""/>
        <dsp:cNvSpPr/>
      </dsp:nvSpPr>
      <dsp:spPr>
        <a:xfrm>
          <a:off x="2305216" y="739709"/>
          <a:ext cx="4067524" cy="199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228" tIns="211228" rIns="211228" bIns="211228" numCol="1" spcCol="1270" anchor="ctr" anchorCtr="0">
          <a:noAutofit/>
        </a:bodyPr>
        <a:lstStyle/>
        <a:p>
          <a:pPr marL="0" lvl="0" indent="0" algn="l" defTabSz="622300">
            <a:lnSpc>
              <a:spcPct val="90000"/>
            </a:lnSpc>
            <a:spcBef>
              <a:spcPct val="0"/>
            </a:spcBef>
            <a:spcAft>
              <a:spcPct val="35000"/>
            </a:spcAft>
            <a:buNone/>
          </a:pPr>
          <a:r>
            <a:rPr lang="en-US" sz="1400" kern="1200" dirty="0"/>
            <a:t>“SANs operate within a separate set of software called a fabric that makes up the FC network. Additional software is required at the server connection where the average Windows or UNIX OS drivers must communicate within a SAN environment. The same thing is true for storage devices that must communicate with the SAN network to provide data to the servers.”[4]</a:t>
          </a:r>
        </a:p>
      </dsp:txBody>
      <dsp:txXfrm>
        <a:off x="2305216" y="739709"/>
        <a:ext cx="4067524" cy="1995858"/>
      </dsp:txXfrm>
    </dsp:sp>
    <dsp:sp modelId="{CB9FA583-CAE8-4731-925A-F3D00ECBEA7A}">
      <dsp:nvSpPr>
        <dsp:cNvPr id="0" name=""/>
        <dsp:cNvSpPr/>
      </dsp:nvSpPr>
      <dsp:spPr>
        <a:xfrm>
          <a:off x="0" y="3167105"/>
          <a:ext cx="6373813" cy="1709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A36CBC-73B6-4C4C-A692-8874509C7497}">
      <dsp:nvSpPr>
        <dsp:cNvPr id="0" name=""/>
        <dsp:cNvSpPr/>
      </dsp:nvSpPr>
      <dsp:spPr>
        <a:xfrm>
          <a:off x="603747" y="3472950"/>
          <a:ext cx="1097722" cy="10977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9345B5-311D-4804-85E1-01B780BB9EAF}">
      <dsp:nvSpPr>
        <dsp:cNvPr id="0" name=""/>
        <dsp:cNvSpPr/>
      </dsp:nvSpPr>
      <dsp:spPr>
        <a:xfrm>
          <a:off x="2305216" y="3167105"/>
          <a:ext cx="4067524" cy="199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228" tIns="211228" rIns="211228" bIns="211228" numCol="1" spcCol="1270" anchor="ctr" anchorCtr="0">
          <a:noAutofit/>
        </a:bodyPr>
        <a:lstStyle/>
        <a:p>
          <a:pPr marL="0" lvl="0" indent="0" algn="l" defTabSz="622300">
            <a:lnSpc>
              <a:spcPct val="90000"/>
            </a:lnSpc>
            <a:spcBef>
              <a:spcPct val="0"/>
            </a:spcBef>
            <a:spcAft>
              <a:spcPct val="35000"/>
            </a:spcAft>
            <a:buNone/>
          </a:pPr>
          <a:r>
            <a:rPr lang="en-US" sz="1400" kern="1200" dirty="0"/>
            <a:t>“The central control of a SAN is contained within the Fabric Operating System functions. SAN fabric utilizes the micro-kernel implementation as the basis for its operating system. The Fabric OS runs within the FC switch.” [4]</a:t>
          </a:r>
        </a:p>
      </dsp:txBody>
      <dsp:txXfrm>
        <a:off x="2305216" y="3167105"/>
        <a:ext cx="4067524" cy="19958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April 20, 2021</a:t>
            </a:fld>
            <a:endParaRPr lang="en-US"/>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47074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April 20, 2021</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23308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April 20, 2021</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222402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April 20, 2021</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738710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April 20, 2021</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97466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April 20, 2021</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61694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April 20, 2021</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00048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April 20, 2021</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13342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April 20, 2021</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2476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April 20, 2021</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37955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April 20, 2021</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83125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Tuesday, April 20, 2021</a:t>
            </a:fld>
            <a:endParaRPr lang="en-US"/>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479740001"/>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snia.or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lylib.com/books/en/3.174.1.76/1/" TargetMode="External"/><Relationship Id="rId2" Type="http://schemas.openxmlformats.org/officeDocument/2006/relationships/hyperlink" Target="https://www.netapp.com/data-storage/what-is-san-storage-area-network/" TargetMode="External"/><Relationship Id="rId1" Type="http://schemas.openxmlformats.org/officeDocument/2006/relationships/slideLayout" Target="../slideLayouts/slideLayout2.xml"/><Relationship Id="rId4" Type="http://schemas.openxmlformats.org/officeDocument/2006/relationships/hyperlink" Target="https://flylib.com/books/en/3.174.1.7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A22EFF-1FE0-4FE3-9E48-97A8F0CD8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Video 3">
            <a:extLst>
              <a:ext uri="{FF2B5EF4-FFF2-40B4-BE49-F238E27FC236}">
                <a16:creationId xmlns:a16="http://schemas.microsoft.com/office/drawing/2014/main" id="{7400C346-8B20-419B-B3D3-55B046C77A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0"/>
            <a:ext cx="12191980" cy="6857999"/>
          </a:xfrm>
          <a:custGeom>
            <a:avLst/>
            <a:gdLst/>
            <a:ahLst/>
            <a:cxnLst/>
            <a:rect l="l" t="t" r="r" b="b"/>
            <a:pathLst>
              <a:path w="12192000" h="4774564">
                <a:moveTo>
                  <a:pt x="0" y="0"/>
                </a:moveTo>
                <a:lnTo>
                  <a:pt x="12192000" y="0"/>
                </a:lnTo>
                <a:lnTo>
                  <a:pt x="12192000" y="4774564"/>
                </a:lnTo>
                <a:lnTo>
                  <a:pt x="0" y="4774564"/>
                </a:lnTo>
                <a:close/>
              </a:path>
            </a:pathLst>
          </a:custGeom>
        </p:spPr>
      </p:pic>
      <p:sp useBgFill="1">
        <p:nvSpPr>
          <p:cNvPr id="11" name="Rectangle 1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83434"/>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586224-22CE-124D-9818-2B4D54B2A480}"/>
              </a:ext>
            </a:extLst>
          </p:cNvPr>
          <p:cNvSpPr>
            <a:spLocks noGrp="1"/>
          </p:cNvSpPr>
          <p:nvPr>
            <p:ph type="ctrTitle"/>
          </p:nvPr>
        </p:nvSpPr>
        <p:spPr>
          <a:xfrm>
            <a:off x="550864" y="549275"/>
            <a:ext cx="6373812" cy="984885"/>
          </a:xfrm>
        </p:spPr>
        <p:txBody>
          <a:bodyPr wrap="square" anchor="ctr">
            <a:normAutofit/>
          </a:bodyPr>
          <a:lstStyle/>
          <a:p>
            <a:r>
              <a:rPr lang="en-US" sz="4800" dirty="0"/>
              <a:t>Storage Area Network</a:t>
            </a:r>
          </a:p>
        </p:txBody>
      </p:sp>
      <p:sp>
        <p:nvSpPr>
          <p:cNvPr id="3" name="Subtitle 2">
            <a:extLst>
              <a:ext uri="{FF2B5EF4-FFF2-40B4-BE49-F238E27FC236}">
                <a16:creationId xmlns:a16="http://schemas.microsoft.com/office/drawing/2014/main" id="{880485B9-EA0D-7A41-964E-D400C38FE596}"/>
              </a:ext>
            </a:extLst>
          </p:cNvPr>
          <p:cNvSpPr>
            <a:spLocks noGrp="1"/>
          </p:cNvSpPr>
          <p:nvPr>
            <p:ph type="subTitle" idx="1"/>
          </p:nvPr>
        </p:nvSpPr>
        <p:spPr>
          <a:xfrm>
            <a:off x="7308850" y="606107"/>
            <a:ext cx="4498976" cy="984885"/>
          </a:xfrm>
        </p:spPr>
        <p:txBody>
          <a:bodyPr anchor="ctr">
            <a:normAutofit/>
          </a:bodyPr>
          <a:lstStyle/>
          <a:p>
            <a:pPr algn="r"/>
            <a:r>
              <a:rPr lang="en-US" sz="2000" dirty="0">
                <a:solidFill>
                  <a:schemeClr val="tx1">
                    <a:alpha val="60000"/>
                  </a:schemeClr>
                </a:solidFill>
              </a:rPr>
              <a:t>Student: Bogdan Halinga</a:t>
            </a:r>
          </a:p>
          <a:p>
            <a:pPr algn="r"/>
            <a:r>
              <a:rPr lang="en-US" sz="2000" dirty="0">
                <a:solidFill>
                  <a:schemeClr val="tx1">
                    <a:alpha val="60000"/>
                  </a:schemeClr>
                </a:solidFill>
              </a:rPr>
              <a:t>Lecturer: Modak Koushik</a:t>
            </a:r>
          </a:p>
        </p:txBody>
      </p:sp>
      <p:sp>
        <p:nvSpPr>
          <p:cNvPr id="13" name="Rectangle 12">
            <a:extLst>
              <a:ext uri="{FF2B5EF4-FFF2-40B4-BE49-F238E27FC236}">
                <a16:creationId xmlns:a16="http://schemas.microsoft.com/office/drawing/2014/main" id="{A8637F87-B6EB-40C5-B051-5F099460B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8053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52A48-3BAF-F442-BFC7-67D6858D562D}"/>
              </a:ext>
            </a:extLst>
          </p:cNvPr>
          <p:cNvSpPr>
            <a:spLocks noGrp="1"/>
          </p:cNvSpPr>
          <p:nvPr>
            <p:ph type="title"/>
          </p:nvPr>
        </p:nvSpPr>
        <p:spPr>
          <a:xfrm>
            <a:off x="550864" y="549275"/>
            <a:ext cx="3565524" cy="1997855"/>
          </a:xfrm>
        </p:spPr>
        <p:txBody>
          <a:bodyPr wrap="square" anchor="b">
            <a:normAutofit/>
          </a:bodyPr>
          <a:lstStyle/>
          <a:p>
            <a:r>
              <a:rPr lang="en-US" dirty="0"/>
              <a:t>Abstract</a:t>
            </a:r>
          </a:p>
        </p:txBody>
      </p:sp>
      <p:sp>
        <p:nvSpPr>
          <p:cNvPr id="3" name="Content Placeholder 2">
            <a:extLst>
              <a:ext uri="{FF2B5EF4-FFF2-40B4-BE49-F238E27FC236}">
                <a16:creationId xmlns:a16="http://schemas.microsoft.com/office/drawing/2014/main" id="{2A173345-1C23-F842-8A7E-A02F5416BAA2}"/>
              </a:ext>
            </a:extLst>
          </p:cNvPr>
          <p:cNvSpPr>
            <a:spLocks noGrp="1"/>
          </p:cNvSpPr>
          <p:nvPr>
            <p:ph idx="1"/>
          </p:nvPr>
        </p:nvSpPr>
        <p:spPr>
          <a:xfrm>
            <a:off x="550863" y="2678400"/>
            <a:ext cx="3565525" cy="3414425"/>
          </a:xfrm>
        </p:spPr>
        <p:txBody>
          <a:bodyPr anchor="t">
            <a:normAutofit/>
          </a:bodyPr>
          <a:lstStyle/>
          <a:p>
            <a:pPr>
              <a:lnSpc>
                <a:spcPct val="100000"/>
              </a:lnSpc>
            </a:pPr>
            <a:r>
              <a:rPr lang="en-US" sz="1100"/>
              <a:t>What is Storage Area Network?</a:t>
            </a:r>
          </a:p>
          <a:p>
            <a:pPr>
              <a:lnSpc>
                <a:spcPct val="100000"/>
              </a:lnSpc>
            </a:pPr>
            <a:r>
              <a:rPr lang="en-US" sz="1100"/>
              <a:t>Types of storage network</a:t>
            </a:r>
          </a:p>
          <a:p>
            <a:pPr>
              <a:lnSpc>
                <a:spcPct val="100000"/>
              </a:lnSpc>
            </a:pPr>
            <a:r>
              <a:rPr lang="en-US" sz="1100"/>
              <a:t>Types of SAN</a:t>
            </a:r>
          </a:p>
          <a:p>
            <a:pPr>
              <a:lnSpc>
                <a:spcPct val="100000"/>
              </a:lnSpc>
            </a:pPr>
            <a:r>
              <a:rPr lang="en-US" sz="1100"/>
              <a:t>Hardware component of SAN</a:t>
            </a:r>
          </a:p>
          <a:p>
            <a:pPr>
              <a:lnSpc>
                <a:spcPct val="100000"/>
              </a:lnSpc>
            </a:pPr>
            <a:r>
              <a:rPr lang="en-US" sz="1100"/>
              <a:t>How is SAN interconnected?</a:t>
            </a:r>
          </a:p>
          <a:p>
            <a:pPr>
              <a:lnSpc>
                <a:spcPct val="100000"/>
              </a:lnSpc>
            </a:pPr>
            <a:r>
              <a:rPr lang="en-US" sz="1100"/>
              <a:t>Software</a:t>
            </a:r>
          </a:p>
          <a:p>
            <a:pPr>
              <a:lnSpc>
                <a:spcPct val="100000"/>
              </a:lnSpc>
            </a:pPr>
            <a:r>
              <a:rPr lang="en-US" sz="1100"/>
              <a:t>Scalability </a:t>
            </a:r>
          </a:p>
          <a:p>
            <a:pPr>
              <a:lnSpc>
                <a:spcPct val="100000"/>
              </a:lnSpc>
            </a:pPr>
            <a:r>
              <a:rPr lang="en-US" sz="1100"/>
              <a:t>Security</a:t>
            </a:r>
          </a:p>
          <a:p>
            <a:pPr>
              <a:lnSpc>
                <a:spcPct val="100000"/>
              </a:lnSpc>
            </a:pPr>
            <a:r>
              <a:rPr lang="en-US" sz="1100"/>
              <a:t>References</a:t>
            </a:r>
          </a:p>
        </p:txBody>
      </p:sp>
      <p:pic>
        <p:nvPicPr>
          <p:cNvPr id="5" name="Picture 4" descr="CPU with binary numbers and blueprint">
            <a:extLst>
              <a:ext uri="{FF2B5EF4-FFF2-40B4-BE49-F238E27FC236}">
                <a16:creationId xmlns:a16="http://schemas.microsoft.com/office/drawing/2014/main" id="{8D57FC48-B01E-417B-850B-D2A7B19FE29B}"/>
              </a:ext>
            </a:extLst>
          </p:cNvPr>
          <p:cNvPicPr>
            <a:picLocks noChangeAspect="1"/>
          </p:cNvPicPr>
          <p:nvPr/>
        </p:nvPicPr>
        <p:blipFill rotWithShape="1">
          <a:blip r:embed="rId2"/>
          <a:srcRect l="21614" r="15713"/>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887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71DCC-9325-6B48-8B9B-4314495A146A}"/>
              </a:ext>
            </a:extLst>
          </p:cNvPr>
          <p:cNvSpPr>
            <a:spLocks noGrp="1"/>
          </p:cNvSpPr>
          <p:nvPr>
            <p:ph type="title"/>
          </p:nvPr>
        </p:nvSpPr>
        <p:spPr>
          <a:xfrm>
            <a:off x="550863" y="549275"/>
            <a:ext cx="5437185" cy="1997855"/>
          </a:xfrm>
        </p:spPr>
        <p:txBody>
          <a:bodyPr wrap="square" anchor="b">
            <a:normAutofit/>
          </a:bodyPr>
          <a:lstStyle/>
          <a:p>
            <a:r>
              <a:rPr lang="en-US" dirty="0"/>
              <a:t>What is Storage Area Network?</a:t>
            </a:r>
          </a:p>
        </p:txBody>
      </p:sp>
      <p:sp>
        <p:nvSpPr>
          <p:cNvPr id="3" name="Content Placeholder 2">
            <a:extLst>
              <a:ext uri="{FF2B5EF4-FFF2-40B4-BE49-F238E27FC236}">
                <a16:creationId xmlns:a16="http://schemas.microsoft.com/office/drawing/2014/main" id="{2C8DE74B-793B-D342-B590-D57D5CD25A37}"/>
              </a:ext>
            </a:extLst>
          </p:cNvPr>
          <p:cNvSpPr>
            <a:spLocks noGrp="1"/>
          </p:cNvSpPr>
          <p:nvPr>
            <p:ph idx="1"/>
          </p:nvPr>
        </p:nvSpPr>
        <p:spPr>
          <a:xfrm>
            <a:off x="550863" y="2677306"/>
            <a:ext cx="5437187" cy="3415519"/>
          </a:xfrm>
        </p:spPr>
        <p:txBody>
          <a:bodyPr anchor="t">
            <a:normAutofit/>
          </a:bodyPr>
          <a:lstStyle/>
          <a:p>
            <a:pPr marL="0" indent="0">
              <a:lnSpc>
                <a:spcPct val="100000"/>
              </a:lnSpc>
              <a:buNone/>
            </a:pPr>
            <a:r>
              <a:rPr lang="en-US" sz="1900" dirty="0"/>
              <a:t>According with </a:t>
            </a:r>
            <a:r>
              <a:rPr lang="en-US" sz="1900" dirty="0">
                <a:hlinkClick r:id="rId2">
                  <a:extLst>
                    <a:ext uri="{A12FA001-AC4F-418D-AE19-62706E023703}">
                      <ahyp:hlinkClr xmlns:ahyp="http://schemas.microsoft.com/office/drawing/2018/hyperlinkcolor" val="tx"/>
                    </a:ext>
                  </a:extLst>
                </a:hlinkClick>
              </a:rPr>
              <a:t>www.snia.org</a:t>
            </a:r>
            <a:r>
              <a:rPr lang="en-US" sz="1900" dirty="0"/>
              <a:t> “a  Storage Area Network (SAN) is a specialized, high-speed network that provides block-level network access to storage“. [1]</a:t>
            </a:r>
          </a:p>
          <a:p>
            <a:pPr marL="0" indent="0">
              <a:lnSpc>
                <a:spcPct val="100000"/>
              </a:lnSpc>
              <a:buNone/>
            </a:pPr>
            <a:r>
              <a:rPr lang="en-GB" sz="1900" dirty="0"/>
              <a:t>According with </a:t>
            </a:r>
            <a:r>
              <a:rPr lang="en-GB" sz="1900" dirty="0" err="1"/>
              <a:t>Wmware</a:t>
            </a:r>
            <a:r>
              <a:rPr lang="en-GB" sz="1900" dirty="0"/>
              <a:t> a” SAN (storage area network) is a network of storage devices that can be accessed by multiple servers or computers, providing a shared pool of storage space. Each computer on the network can access storage on the SAN as though they were local disks connected directly to the computer”.[2]</a:t>
            </a:r>
            <a:endParaRPr lang="en-US" sz="1900" dirty="0"/>
          </a:p>
        </p:txBody>
      </p:sp>
      <p:pic>
        <p:nvPicPr>
          <p:cNvPr id="4" name="Picture 3">
            <a:extLst>
              <a:ext uri="{FF2B5EF4-FFF2-40B4-BE49-F238E27FC236}">
                <a16:creationId xmlns:a16="http://schemas.microsoft.com/office/drawing/2014/main" id="{C82AA2CA-7FA4-1C46-B6C5-391ADD69B415}"/>
              </a:ext>
            </a:extLst>
          </p:cNvPr>
          <p:cNvPicPr>
            <a:picLocks noChangeAspect="1"/>
          </p:cNvPicPr>
          <p:nvPr/>
        </p:nvPicPr>
        <p:blipFill rotWithShape="1">
          <a:blip r:embed="rId3"/>
          <a:srcRect r="1" b="1102"/>
          <a:stretch/>
        </p:blipFill>
        <p:spPr>
          <a:xfrm>
            <a:off x="6924675" y="1313608"/>
            <a:ext cx="4713922" cy="4230783"/>
          </a:xfrm>
          <a:custGeom>
            <a:avLst/>
            <a:gdLst/>
            <a:ahLst/>
            <a:cxnLst/>
            <a:rect l="l" t="t" r="r" b="b"/>
            <a:pathLst>
              <a:path w="4713922" h="5759450">
                <a:moveTo>
                  <a:pt x="0" y="0"/>
                </a:moveTo>
                <a:lnTo>
                  <a:pt x="4713922" y="0"/>
                </a:lnTo>
                <a:lnTo>
                  <a:pt x="4713922" y="5759450"/>
                </a:lnTo>
                <a:lnTo>
                  <a:pt x="0" y="5759450"/>
                </a:lnTo>
                <a:close/>
              </a:path>
            </a:pathLst>
          </a:custGeom>
        </p:spPr>
      </p:pic>
      <p:sp>
        <p:nvSpPr>
          <p:cNvPr id="5" name="TextBox 4">
            <a:extLst>
              <a:ext uri="{FF2B5EF4-FFF2-40B4-BE49-F238E27FC236}">
                <a16:creationId xmlns:a16="http://schemas.microsoft.com/office/drawing/2014/main" id="{BDE060F0-204C-844E-8563-A8F5B0D1CEBF}"/>
              </a:ext>
            </a:extLst>
          </p:cNvPr>
          <p:cNvSpPr txBox="1"/>
          <p:nvPr/>
        </p:nvSpPr>
        <p:spPr>
          <a:xfrm>
            <a:off x="11134118" y="5175059"/>
            <a:ext cx="457176" cy="369332"/>
          </a:xfrm>
          <a:prstGeom prst="rect">
            <a:avLst/>
          </a:prstGeom>
          <a:noFill/>
        </p:spPr>
        <p:txBody>
          <a:bodyPr wrap="none" rtlCol="0">
            <a:spAutoFit/>
          </a:bodyPr>
          <a:lstStyle/>
          <a:p>
            <a:pPr>
              <a:spcAft>
                <a:spcPts val="600"/>
              </a:spcAft>
            </a:pPr>
            <a:r>
              <a:rPr lang="en-US" dirty="0">
                <a:solidFill>
                  <a:schemeClr val="bg1"/>
                </a:solidFill>
              </a:rPr>
              <a:t>[9]</a:t>
            </a:r>
          </a:p>
        </p:txBody>
      </p:sp>
    </p:spTree>
    <p:extLst>
      <p:ext uri="{BB962C8B-B14F-4D97-AF65-F5344CB8AC3E}">
        <p14:creationId xmlns:p14="http://schemas.microsoft.com/office/powerpoint/2010/main" val="2275381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E205B-4919-7146-8D5A-1FE9C71BEF9C}"/>
              </a:ext>
            </a:extLst>
          </p:cNvPr>
          <p:cNvSpPr>
            <a:spLocks noGrp="1"/>
          </p:cNvSpPr>
          <p:nvPr>
            <p:ph type="title"/>
          </p:nvPr>
        </p:nvSpPr>
        <p:spPr>
          <a:xfrm>
            <a:off x="550862" y="1435100"/>
            <a:ext cx="5437188" cy="2663806"/>
          </a:xfrm>
        </p:spPr>
        <p:txBody>
          <a:bodyPr wrap="square" anchor="t">
            <a:normAutofit/>
          </a:bodyPr>
          <a:lstStyle/>
          <a:p>
            <a:pPr>
              <a:lnSpc>
                <a:spcPct val="90000"/>
              </a:lnSpc>
            </a:pPr>
            <a:r>
              <a:rPr lang="en-US" sz="6400"/>
              <a:t>Types of storage network</a:t>
            </a:r>
          </a:p>
        </p:txBody>
      </p:sp>
      <p:grpSp>
        <p:nvGrpSpPr>
          <p:cNvPr id="10" name="Group 9">
            <a:extLst>
              <a:ext uri="{FF2B5EF4-FFF2-40B4-BE49-F238E27FC236}">
                <a16:creationId xmlns:a16="http://schemas.microsoft.com/office/drawing/2014/main" id="{6008F0E6-D3CE-49C5-8B21-D4FD170E7B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5000" y="453681"/>
            <a:ext cx="631474" cy="667801"/>
            <a:chOff x="5410141" y="1244294"/>
            <a:chExt cx="631474" cy="667801"/>
          </a:xfrm>
        </p:grpSpPr>
        <p:sp>
          <p:nvSpPr>
            <p:cNvPr id="11" name="Freeform: Shape 10">
              <a:extLst>
                <a:ext uri="{FF2B5EF4-FFF2-40B4-BE49-F238E27FC236}">
                  <a16:creationId xmlns:a16="http://schemas.microsoft.com/office/drawing/2014/main" id="{6B8C603B-2F69-437F-A33F-96F8627DD41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455878" y="1326358"/>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lumMod val="90000"/>
                  </a:schemeClr>
                </a:gs>
              </a:gsLst>
              <a:lin ang="10200000" scaled="0"/>
            </a:gradFill>
            <a:ln>
              <a:noFill/>
            </a:ln>
            <a:effectLst>
              <a:innerShdw blurRad="1270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A137B5E-944B-4A41-970D-2DACDEC41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5718678" y="1244294"/>
              <a:ext cx="270000" cy="54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4" name="Oval 13">
            <a:extLst>
              <a:ext uri="{FF2B5EF4-FFF2-40B4-BE49-F238E27FC236}">
                <a16:creationId xmlns:a16="http://schemas.microsoft.com/office/drawing/2014/main" id="{7CCE2654-1954-4F80-83E6-81BD87224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949" y="453085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A02B4B4-E974-AE49-BF52-00783060B5FE}"/>
              </a:ext>
            </a:extLst>
          </p:cNvPr>
          <p:cNvSpPr>
            <a:spLocks noGrp="1"/>
          </p:cNvSpPr>
          <p:nvPr>
            <p:ph idx="1"/>
          </p:nvPr>
        </p:nvSpPr>
        <p:spPr>
          <a:xfrm>
            <a:off x="7140575" y="1522184"/>
            <a:ext cx="3581181" cy="4570641"/>
          </a:xfrm>
        </p:spPr>
        <p:txBody>
          <a:bodyPr anchor="t">
            <a:normAutofit/>
          </a:bodyPr>
          <a:lstStyle/>
          <a:p>
            <a:r>
              <a:rPr lang="en-US" sz="1600"/>
              <a:t>Direct-Attached Storage (DAS) – basic method where the storage device is attached to the server – direct communication.</a:t>
            </a:r>
          </a:p>
          <a:p>
            <a:r>
              <a:rPr lang="en-US" sz="1600"/>
              <a:t>Network Attached Storage (NAS) – file level access storage, the storage device is attached to the network. </a:t>
            </a:r>
          </a:p>
          <a:p>
            <a:r>
              <a:rPr lang="en-US" sz="1600"/>
              <a:t>Storage Area Network (SAN) – block level access to shared data storage.</a:t>
            </a:r>
          </a:p>
        </p:txBody>
      </p:sp>
      <p:sp>
        <p:nvSpPr>
          <p:cNvPr id="16" name="Freeform: Shape 15">
            <a:extLst>
              <a:ext uri="{FF2B5EF4-FFF2-40B4-BE49-F238E27FC236}">
                <a16:creationId xmlns:a16="http://schemas.microsoft.com/office/drawing/2014/main" id="{401FF468-B01E-44CD-8D45-389736C0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87880" y="5732882"/>
            <a:ext cx="1756553" cy="926985"/>
          </a:xfrm>
          <a:custGeom>
            <a:avLst/>
            <a:gdLst>
              <a:gd name="connsiteX0" fmla="*/ 271507 w 1756553"/>
              <a:gd name="connsiteY0" fmla="*/ 271508 h 926985"/>
              <a:gd name="connsiteX1" fmla="*/ 926985 w 1756553"/>
              <a:gd name="connsiteY1" fmla="*/ 0 h 926985"/>
              <a:gd name="connsiteX2" fmla="*/ 1695655 w 1756553"/>
              <a:gd name="connsiteY2" fmla="*/ 408699 h 926985"/>
              <a:gd name="connsiteX3" fmla="*/ 1756553 w 1756553"/>
              <a:gd name="connsiteY3" fmla="*/ 520895 h 926985"/>
              <a:gd name="connsiteX4" fmla="*/ 1386812 w 1756553"/>
              <a:gd name="connsiteY4" fmla="*/ 890636 h 926985"/>
              <a:gd name="connsiteX5" fmla="*/ 1381060 w 1756553"/>
              <a:gd name="connsiteY5" fmla="*/ 833575 h 926985"/>
              <a:gd name="connsiteX6" fmla="*/ 926985 w 1756553"/>
              <a:gd name="connsiteY6" fmla="*/ 463492 h 926985"/>
              <a:gd name="connsiteX7" fmla="*/ 463493 w 1756553"/>
              <a:gd name="connsiteY7" fmla="*/ 926985 h 926985"/>
              <a:gd name="connsiteX8" fmla="*/ 0 w 1756553"/>
              <a:gd name="connsiteY8" fmla="*/ 926985 h 926985"/>
              <a:gd name="connsiteX9" fmla="*/ 271507 w 1756553"/>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6553" h="926985">
                <a:moveTo>
                  <a:pt x="271507" y="271508"/>
                </a:moveTo>
                <a:cubicBezTo>
                  <a:pt x="439259" y="103757"/>
                  <a:pt x="671005" y="0"/>
                  <a:pt x="926985" y="0"/>
                </a:cubicBezTo>
                <a:cubicBezTo>
                  <a:pt x="1246959" y="0"/>
                  <a:pt x="1529069" y="162119"/>
                  <a:pt x="1695655" y="408699"/>
                </a:cubicBezTo>
                <a:lnTo>
                  <a:pt x="1756553" y="520895"/>
                </a:lnTo>
                <a:lnTo>
                  <a:pt x="1386812" y="890636"/>
                </a:lnTo>
                <a:lnTo>
                  <a:pt x="1381060" y="833575"/>
                </a:lnTo>
                <a:cubicBezTo>
                  <a:pt x="1337841" y="622369"/>
                  <a:pt x="1150967" y="463493"/>
                  <a:pt x="926985" y="463492"/>
                </a:cubicBezTo>
                <a:cubicBezTo>
                  <a:pt x="671005" y="463493"/>
                  <a:pt x="463493" y="671005"/>
                  <a:pt x="463493" y="926985"/>
                </a:cubicBezTo>
                <a:lnTo>
                  <a:pt x="0" y="926985"/>
                </a:lnTo>
                <a:cubicBezTo>
                  <a:pt x="0" y="671005"/>
                  <a:pt x="103756" y="439259"/>
                  <a:pt x="271507" y="271508"/>
                </a:cubicBezTo>
                <a:close/>
              </a:path>
            </a:pathLst>
          </a:custGeom>
          <a:solidFill>
            <a:schemeClr val="bg2"/>
          </a:solidFill>
          <a:ln>
            <a:noFill/>
          </a:ln>
          <a:effectLst>
            <a:innerShdw blurRad="203200" dist="50800" dir="27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86DCA8DF-0D08-476B-8EC2-1CBC0393EB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17865" y="5727199"/>
            <a:ext cx="1719246" cy="1064309"/>
          </a:xfrm>
          <a:custGeom>
            <a:avLst/>
            <a:gdLst>
              <a:gd name="connsiteX0" fmla="*/ 337336 w 1719246"/>
              <a:gd name="connsiteY0" fmla="*/ 243037 h 1064309"/>
              <a:gd name="connsiteX1" fmla="*/ 926984 w 1719246"/>
              <a:gd name="connsiteY1" fmla="*/ 0 h 1064309"/>
              <a:gd name="connsiteX2" fmla="*/ 1695655 w 1719246"/>
              <a:gd name="connsiteY2" fmla="*/ 469244 h 1064309"/>
              <a:gd name="connsiteX3" fmla="*/ 1719246 w 1719246"/>
              <a:gd name="connsiteY3" fmla="*/ 519147 h 1064309"/>
              <a:gd name="connsiteX4" fmla="*/ 1359835 w 1719246"/>
              <a:gd name="connsiteY4" fmla="*/ 878557 h 1064309"/>
              <a:gd name="connsiteX5" fmla="*/ 1354053 w 1719246"/>
              <a:gd name="connsiteY5" fmla="*/ 857170 h 1064309"/>
              <a:gd name="connsiteX6" fmla="*/ 926984 w 1719246"/>
              <a:gd name="connsiteY6" fmla="*/ 532155 h 1064309"/>
              <a:gd name="connsiteX7" fmla="*/ 463493 w 1719246"/>
              <a:gd name="connsiteY7" fmla="*/ 1064309 h 1064309"/>
              <a:gd name="connsiteX8" fmla="*/ 0 w 1719246"/>
              <a:gd name="connsiteY8" fmla="*/ 1064309 h 1064309"/>
              <a:gd name="connsiteX9" fmla="*/ 337336 w 1719246"/>
              <a:gd name="connsiteY9" fmla="*/ 243037 h 106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9246" h="1064309">
                <a:moveTo>
                  <a:pt x="337336" y="243037"/>
                </a:moveTo>
                <a:cubicBezTo>
                  <a:pt x="497574" y="91206"/>
                  <a:pt x="703002" y="0"/>
                  <a:pt x="926984" y="0"/>
                </a:cubicBezTo>
                <a:cubicBezTo>
                  <a:pt x="1246959" y="0"/>
                  <a:pt x="1529069" y="186136"/>
                  <a:pt x="1695655" y="469244"/>
                </a:cubicBezTo>
                <a:lnTo>
                  <a:pt x="1719246" y="519147"/>
                </a:lnTo>
                <a:lnTo>
                  <a:pt x="1359835" y="878557"/>
                </a:lnTo>
                <a:lnTo>
                  <a:pt x="1354053" y="857170"/>
                </a:lnTo>
                <a:cubicBezTo>
                  <a:pt x="1283691" y="666172"/>
                  <a:pt x="1118969" y="532155"/>
                  <a:pt x="926984" y="532155"/>
                </a:cubicBezTo>
                <a:cubicBezTo>
                  <a:pt x="671005" y="532155"/>
                  <a:pt x="463493" y="770408"/>
                  <a:pt x="463493" y="1064309"/>
                </a:cubicBezTo>
                <a:lnTo>
                  <a:pt x="0" y="1064309"/>
                </a:lnTo>
                <a:cubicBezTo>
                  <a:pt x="0" y="733671"/>
                  <a:pt x="131317" y="438246"/>
                  <a:pt x="337336" y="243037"/>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0" name="Oval 19">
            <a:extLst>
              <a:ext uri="{FF2B5EF4-FFF2-40B4-BE49-F238E27FC236}">
                <a16:creationId xmlns:a16="http://schemas.microsoft.com/office/drawing/2014/main" id="{B34B48DE-4617-4FF6-BC21-1D69B10B9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4927328" y="5836217"/>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90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E5449-7C31-D04D-B43F-77C7C684C588}"/>
              </a:ext>
            </a:extLst>
          </p:cNvPr>
          <p:cNvSpPr>
            <a:spLocks noGrp="1"/>
          </p:cNvSpPr>
          <p:nvPr>
            <p:ph type="title"/>
          </p:nvPr>
        </p:nvSpPr>
        <p:spPr>
          <a:xfrm>
            <a:off x="550862" y="580363"/>
            <a:ext cx="5437188" cy="1997855"/>
          </a:xfrm>
        </p:spPr>
        <p:txBody>
          <a:bodyPr wrap="square" anchor="t">
            <a:normAutofit/>
          </a:bodyPr>
          <a:lstStyle/>
          <a:p>
            <a:r>
              <a:rPr lang="en-US" dirty="0"/>
              <a:t>Types of SAN</a:t>
            </a:r>
          </a:p>
        </p:txBody>
      </p:sp>
      <p:sp>
        <p:nvSpPr>
          <p:cNvPr id="10" name="Oval 9">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13"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2FFBC6D4-6BA9-EF49-B6CD-96CFF9E7999E}"/>
              </a:ext>
            </a:extLst>
          </p:cNvPr>
          <p:cNvSpPr>
            <a:spLocks noGrp="1"/>
          </p:cNvSpPr>
          <p:nvPr>
            <p:ph idx="1"/>
          </p:nvPr>
        </p:nvSpPr>
        <p:spPr>
          <a:xfrm>
            <a:off x="7140575" y="1520825"/>
            <a:ext cx="4500562" cy="4572000"/>
          </a:xfrm>
        </p:spPr>
        <p:txBody>
          <a:bodyPr anchor="t">
            <a:normAutofit/>
          </a:bodyPr>
          <a:lstStyle/>
          <a:p>
            <a:pPr>
              <a:lnSpc>
                <a:spcPct val="100000"/>
              </a:lnSpc>
            </a:pPr>
            <a:r>
              <a:rPr lang="en-US" sz="1900" dirty="0"/>
              <a:t>Fiber Channel Protocol (FCP) – most common (70%-80% of total market), SCSI commands</a:t>
            </a:r>
          </a:p>
          <a:p>
            <a:pPr>
              <a:lnSpc>
                <a:spcPct val="100000"/>
              </a:lnSpc>
            </a:pPr>
            <a:r>
              <a:rPr lang="en-US" sz="1900" dirty="0"/>
              <a:t>Internet Small Computer System Interface (iSCSI) – encapsulate FC Frame inside an Ethernet datagram</a:t>
            </a:r>
          </a:p>
          <a:p>
            <a:pPr>
              <a:lnSpc>
                <a:spcPct val="100000"/>
              </a:lnSpc>
            </a:pPr>
            <a:r>
              <a:rPr lang="en-US" sz="1900" dirty="0"/>
              <a:t>Fiber Channel over Ethernet (</a:t>
            </a:r>
            <a:r>
              <a:rPr lang="en-US" sz="1900" dirty="0" err="1"/>
              <a:t>FCoE</a:t>
            </a:r>
            <a:r>
              <a:rPr lang="en-US" sz="1900" dirty="0"/>
              <a:t>) - iSCSI encapsulates SCSI commands inside an Ethernet frame</a:t>
            </a:r>
          </a:p>
          <a:p>
            <a:pPr>
              <a:lnSpc>
                <a:spcPct val="100000"/>
              </a:lnSpc>
            </a:pPr>
            <a:r>
              <a:rPr lang="en-US" sz="1900" dirty="0"/>
              <a:t>Non-Volatile Memory Express over Fiber Channel (FC-</a:t>
            </a:r>
            <a:r>
              <a:rPr lang="en-US" sz="1900" dirty="0" err="1"/>
              <a:t>NVMe</a:t>
            </a:r>
            <a:r>
              <a:rPr lang="en-US" sz="1900" dirty="0"/>
              <a:t>) – accessing flash storage via a PCI Express bus[3]</a:t>
            </a:r>
          </a:p>
        </p:txBody>
      </p:sp>
    </p:spTree>
    <p:extLst>
      <p:ext uri="{BB962C8B-B14F-4D97-AF65-F5344CB8AC3E}">
        <p14:creationId xmlns:p14="http://schemas.microsoft.com/office/powerpoint/2010/main" val="2119971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79E03-4679-5748-9428-6B0413441A67}"/>
              </a:ext>
            </a:extLst>
          </p:cNvPr>
          <p:cNvSpPr>
            <a:spLocks noGrp="1"/>
          </p:cNvSpPr>
          <p:nvPr>
            <p:ph type="title"/>
          </p:nvPr>
        </p:nvSpPr>
        <p:spPr>
          <a:xfrm>
            <a:off x="550862" y="580363"/>
            <a:ext cx="5437188" cy="1997855"/>
          </a:xfrm>
        </p:spPr>
        <p:txBody>
          <a:bodyPr wrap="square" anchor="t">
            <a:normAutofit/>
          </a:bodyPr>
          <a:lstStyle/>
          <a:p>
            <a:pPr>
              <a:lnSpc>
                <a:spcPct val="90000"/>
              </a:lnSpc>
            </a:pPr>
            <a:r>
              <a:rPr lang="en-US" dirty="0"/>
              <a:t>Hardware component of SAN:</a:t>
            </a:r>
            <a:endParaRPr lang="en-US"/>
          </a:p>
        </p:txBody>
      </p:sp>
      <p:sp>
        <p:nvSpPr>
          <p:cNvPr id="10" name="Oval 9">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13"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3E49B79A-E359-9943-A200-633A7281C1BE}"/>
              </a:ext>
            </a:extLst>
          </p:cNvPr>
          <p:cNvSpPr>
            <a:spLocks noGrp="1"/>
          </p:cNvSpPr>
          <p:nvPr>
            <p:ph idx="1"/>
          </p:nvPr>
        </p:nvSpPr>
        <p:spPr>
          <a:xfrm>
            <a:off x="7140575" y="1520825"/>
            <a:ext cx="4500562" cy="4572000"/>
          </a:xfrm>
        </p:spPr>
        <p:txBody>
          <a:bodyPr anchor="t">
            <a:normAutofit/>
          </a:bodyPr>
          <a:lstStyle/>
          <a:p>
            <a:pPr marL="0" indent="0">
              <a:lnSpc>
                <a:spcPct val="100000"/>
              </a:lnSpc>
              <a:buNone/>
            </a:pPr>
            <a:r>
              <a:rPr lang="en-US" sz="1900" dirty="0"/>
              <a:t>“SANs depend on specific hardware devices just like other networks. Given that SANs provide a packet-switched network topology, they adhere to a standard layer of processing that the hardware devices operate within.” [4]</a:t>
            </a:r>
          </a:p>
          <a:p>
            <a:pPr>
              <a:lnSpc>
                <a:spcPct val="100000"/>
              </a:lnSpc>
            </a:pPr>
            <a:r>
              <a:rPr lang="en-US" sz="1900" dirty="0"/>
              <a:t>Fibre Channel switch – the heart of the SAN</a:t>
            </a:r>
          </a:p>
          <a:p>
            <a:pPr>
              <a:lnSpc>
                <a:spcPct val="100000"/>
              </a:lnSpc>
            </a:pPr>
            <a:r>
              <a:rPr lang="en-US" sz="1900" dirty="0"/>
              <a:t>Host Bus Adapter (HBA) - necessary component to attach servers to a SAN</a:t>
            </a:r>
          </a:p>
          <a:p>
            <a:pPr>
              <a:lnSpc>
                <a:spcPct val="100000"/>
              </a:lnSpc>
            </a:pPr>
            <a:r>
              <a:rPr lang="en-US" sz="1900" dirty="0"/>
              <a:t>Storage device for SAN – require that they communicate using the FC networking standard.[5]</a:t>
            </a:r>
          </a:p>
          <a:p>
            <a:pPr>
              <a:lnSpc>
                <a:spcPct val="100000"/>
              </a:lnSpc>
            </a:pPr>
            <a:endParaRPr lang="en-US" sz="1900" dirty="0"/>
          </a:p>
        </p:txBody>
      </p:sp>
    </p:spTree>
    <p:extLst>
      <p:ext uri="{BB962C8B-B14F-4D97-AF65-F5344CB8AC3E}">
        <p14:creationId xmlns:p14="http://schemas.microsoft.com/office/powerpoint/2010/main" val="3683814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4E8DE-B65F-CC42-AD33-6DF0AC52AD90}"/>
              </a:ext>
            </a:extLst>
          </p:cNvPr>
          <p:cNvSpPr>
            <a:spLocks noGrp="1"/>
          </p:cNvSpPr>
          <p:nvPr>
            <p:ph type="title"/>
          </p:nvPr>
        </p:nvSpPr>
        <p:spPr/>
        <p:txBody>
          <a:bodyPr/>
          <a:lstStyle/>
          <a:p>
            <a:r>
              <a:rPr lang="en-US" dirty="0"/>
              <a:t>How is SAN interconnected?</a:t>
            </a:r>
          </a:p>
        </p:txBody>
      </p:sp>
      <p:sp>
        <p:nvSpPr>
          <p:cNvPr id="3" name="Content Placeholder 2">
            <a:extLst>
              <a:ext uri="{FF2B5EF4-FFF2-40B4-BE49-F238E27FC236}">
                <a16:creationId xmlns:a16="http://schemas.microsoft.com/office/drawing/2014/main" id="{A65ED09A-EE1D-8543-84C1-0DBEBC8B16D6}"/>
              </a:ext>
            </a:extLst>
          </p:cNvPr>
          <p:cNvSpPr>
            <a:spLocks noGrp="1"/>
          </p:cNvSpPr>
          <p:nvPr>
            <p:ph idx="1"/>
          </p:nvPr>
        </p:nvSpPr>
        <p:spPr>
          <a:xfrm>
            <a:off x="550863" y="2113199"/>
            <a:ext cx="2470633" cy="3979625"/>
          </a:xfrm>
        </p:spPr>
        <p:txBody>
          <a:bodyPr>
            <a:normAutofit fontScale="92500" lnSpcReduction="10000"/>
          </a:bodyPr>
          <a:lstStyle/>
          <a:p>
            <a:r>
              <a:rPr lang="en-US" dirty="0"/>
              <a:t>Extenders</a:t>
            </a:r>
          </a:p>
          <a:p>
            <a:r>
              <a:rPr lang="en-US" dirty="0"/>
              <a:t>Multiplexors</a:t>
            </a:r>
          </a:p>
          <a:p>
            <a:r>
              <a:rPr lang="en-US" dirty="0"/>
              <a:t>Hubs</a:t>
            </a:r>
          </a:p>
          <a:p>
            <a:r>
              <a:rPr lang="en-US" dirty="0"/>
              <a:t>Routers</a:t>
            </a:r>
          </a:p>
          <a:p>
            <a:r>
              <a:rPr lang="en-US" dirty="0"/>
              <a:t>Gateways</a:t>
            </a:r>
          </a:p>
          <a:p>
            <a:r>
              <a:rPr lang="en-US" dirty="0"/>
              <a:t>Switches</a:t>
            </a:r>
          </a:p>
          <a:p>
            <a:r>
              <a:rPr lang="en-US" dirty="0"/>
              <a:t>Directors</a:t>
            </a:r>
          </a:p>
          <a:p>
            <a:pPr marL="0" indent="0">
              <a:buNone/>
            </a:pPr>
            <a:endParaRPr lang="en-US" dirty="0"/>
          </a:p>
        </p:txBody>
      </p:sp>
      <p:sp>
        <p:nvSpPr>
          <p:cNvPr id="4" name="TextBox 3">
            <a:extLst>
              <a:ext uri="{FF2B5EF4-FFF2-40B4-BE49-F238E27FC236}">
                <a16:creationId xmlns:a16="http://schemas.microsoft.com/office/drawing/2014/main" id="{15F0B62B-7833-1542-914B-14A8074C48F2}"/>
              </a:ext>
            </a:extLst>
          </p:cNvPr>
          <p:cNvSpPr txBox="1"/>
          <p:nvPr/>
        </p:nvSpPr>
        <p:spPr>
          <a:xfrm>
            <a:off x="2951921" y="3502846"/>
            <a:ext cx="8219661" cy="1200329"/>
          </a:xfrm>
          <a:prstGeom prst="rect">
            <a:avLst/>
          </a:prstGeom>
          <a:noFill/>
        </p:spPr>
        <p:txBody>
          <a:bodyPr wrap="square" rtlCol="0">
            <a:spAutoFit/>
          </a:bodyPr>
          <a:lstStyle/>
          <a:p>
            <a:r>
              <a:rPr lang="en-US" dirty="0"/>
              <a:t>Storage Area Network “interconnects tie storage interfaces together into many network configurations and across large distances, similar with a LAN or WAN. They also link Storage Area Network interfaces to Storage Area Network Fabrics”.[6]</a:t>
            </a:r>
          </a:p>
        </p:txBody>
      </p:sp>
    </p:spTree>
    <p:extLst>
      <p:ext uri="{BB962C8B-B14F-4D97-AF65-F5344CB8AC3E}">
        <p14:creationId xmlns:p14="http://schemas.microsoft.com/office/powerpoint/2010/main" val="3810461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D5DF1-CC3F-704F-9A2A-24E69BE01D6A}"/>
              </a:ext>
            </a:extLst>
          </p:cNvPr>
          <p:cNvSpPr>
            <a:spLocks noGrp="1"/>
          </p:cNvSpPr>
          <p:nvPr>
            <p:ph type="title"/>
          </p:nvPr>
        </p:nvSpPr>
        <p:spPr>
          <a:xfrm>
            <a:off x="550863" y="549275"/>
            <a:ext cx="3565525" cy="5543549"/>
          </a:xfrm>
        </p:spPr>
        <p:txBody>
          <a:bodyPr wrap="square" anchor="ctr">
            <a:normAutofit/>
          </a:bodyPr>
          <a:lstStyle/>
          <a:p>
            <a:r>
              <a:rPr lang="en-US" dirty="0"/>
              <a:t>Software…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E99BFD5-A92A-4B68-AA49-C047E3181B10}"/>
              </a:ext>
            </a:extLst>
          </p:cNvPr>
          <p:cNvGraphicFramePr>
            <a:graphicFrameLocks noGrp="1"/>
          </p:cNvGraphicFramePr>
          <p:nvPr>
            <p:ph idx="1"/>
            <p:extLst>
              <p:ext uri="{D42A27DB-BD31-4B8C-83A1-F6EECF244321}">
                <p14:modId xmlns:p14="http://schemas.microsoft.com/office/powerpoint/2010/main" val="365514175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379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8C6E86-9A7D-B54C-884F-CC125DEDEE8B}"/>
              </a:ext>
            </a:extLst>
          </p:cNvPr>
          <p:cNvSpPr>
            <a:spLocks noGrp="1"/>
          </p:cNvSpPr>
          <p:nvPr>
            <p:ph type="title"/>
          </p:nvPr>
        </p:nvSpPr>
        <p:spPr>
          <a:xfrm>
            <a:off x="550862" y="580363"/>
            <a:ext cx="5437188" cy="1997855"/>
          </a:xfrm>
        </p:spPr>
        <p:txBody>
          <a:bodyPr wrap="square" anchor="t">
            <a:normAutofit/>
          </a:bodyPr>
          <a:lstStyle/>
          <a:p>
            <a:r>
              <a:rPr lang="en-US" dirty="0"/>
              <a:t>Continue…</a:t>
            </a:r>
          </a:p>
        </p:txBody>
      </p:sp>
      <p:sp>
        <p:nvSpPr>
          <p:cNvPr id="10" name="Oval 9">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13"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D79461E4-C984-8F4C-879B-32E3A89FAD34}"/>
              </a:ext>
            </a:extLst>
          </p:cNvPr>
          <p:cNvSpPr>
            <a:spLocks noGrp="1"/>
          </p:cNvSpPr>
          <p:nvPr>
            <p:ph idx="1"/>
          </p:nvPr>
        </p:nvSpPr>
        <p:spPr>
          <a:xfrm>
            <a:off x="7140575" y="1520825"/>
            <a:ext cx="4500562" cy="4572000"/>
          </a:xfrm>
        </p:spPr>
        <p:txBody>
          <a:bodyPr anchor="t">
            <a:normAutofit/>
          </a:bodyPr>
          <a:lstStyle/>
          <a:p>
            <a:pPr marL="0" indent="0">
              <a:lnSpc>
                <a:spcPct val="100000"/>
              </a:lnSpc>
              <a:buNone/>
            </a:pPr>
            <a:r>
              <a:rPr lang="en-US" sz="1700"/>
              <a:t>We can find different software solution on the market for a physical connection, or we can find companies which provide virtual service, that means the company is paying for a service and they can stop use it anytime, instead building one. </a:t>
            </a:r>
          </a:p>
          <a:p>
            <a:pPr marL="0" indent="0">
              <a:lnSpc>
                <a:spcPct val="100000"/>
              </a:lnSpc>
              <a:buNone/>
            </a:pPr>
            <a:r>
              <a:rPr lang="en-US" sz="1700"/>
              <a:t>Example of software on the marker:</a:t>
            </a:r>
          </a:p>
          <a:p>
            <a:pPr>
              <a:lnSpc>
                <a:spcPct val="100000"/>
              </a:lnSpc>
            </a:pPr>
            <a:r>
              <a:rPr lang="en-US" sz="1700"/>
              <a:t>Vmware vSAN</a:t>
            </a:r>
          </a:p>
          <a:p>
            <a:pPr>
              <a:lnSpc>
                <a:spcPct val="100000"/>
              </a:lnSpc>
            </a:pPr>
            <a:r>
              <a:rPr lang="en-US" sz="1700"/>
              <a:t>Cisco MDS 9000 Series Multilayer Switches</a:t>
            </a:r>
          </a:p>
          <a:p>
            <a:pPr>
              <a:lnSpc>
                <a:spcPct val="100000"/>
              </a:lnSpc>
            </a:pPr>
            <a:r>
              <a:rPr lang="en-US" sz="1700"/>
              <a:t>IBM SAN768B</a:t>
            </a:r>
          </a:p>
          <a:p>
            <a:pPr>
              <a:lnSpc>
                <a:spcPct val="100000"/>
              </a:lnSpc>
            </a:pPr>
            <a:r>
              <a:rPr lang="en-US" sz="1700"/>
              <a:t>HP StorageWorks SN6000</a:t>
            </a:r>
          </a:p>
          <a:p>
            <a:pPr>
              <a:lnSpc>
                <a:spcPct val="100000"/>
              </a:lnSpc>
            </a:pPr>
            <a:r>
              <a:rPr lang="en-US" sz="1700"/>
              <a:t>Oracle FS1 Flash Storage</a:t>
            </a:r>
          </a:p>
        </p:txBody>
      </p:sp>
    </p:spTree>
    <p:extLst>
      <p:ext uri="{BB962C8B-B14F-4D97-AF65-F5344CB8AC3E}">
        <p14:creationId xmlns:p14="http://schemas.microsoft.com/office/powerpoint/2010/main" val="2285366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C86BB-52F6-B74A-B219-D0F46206A13D}"/>
              </a:ext>
            </a:extLst>
          </p:cNvPr>
          <p:cNvSpPr>
            <a:spLocks noGrp="1"/>
          </p:cNvSpPr>
          <p:nvPr>
            <p:ph type="title"/>
          </p:nvPr>
        </p:nvSpPr>
        <p:spPr>
          <a:xfrm>
            <a:off x="550862" y="580363"/>
            <a:ext cx="5437188" cy="1997855"/>
          </a:xfrm>
        </p:spPr>
        <p:txBody>
          <a:bodyPr wrap="square" anchor="t">
            <a:normAutofit/>
          </a:bodyPr>
          <a:lstStyle/>
          <a:p>
            <a:r>
              <a:rPr lang="en-GB" dirty="0"/>
              <a:t>Scalability</a:t>
            </a:r>
            <a:endParaRPr lang="en-US" dirty="0"/>
          </a:p>
        </p:txBody>
      </p:sp>
      <p:sp>
        <p:nvSpPr>
          <p:cNvPr id="10" name="Oval 9">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13"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9374A88A-A4D4-5740-A030-C943AC185E9F}"/>
              </a:ext>
            </a:extLst>
          </p:cNvPr>
          <p:cNvSpPr>
            <a:spLocks noGrp="1"/>
          </p:cNvSpPr>
          <p:nvPr>
            <p:ph idx="1"/>
          </p:nvPr>
        </p:nvSpPr>
        <p:spPr>
          <a:xfrm>
            <a:off x="7140575" y="1520825"/>
            <a:ext cx="4500562" cy="4572000"/>
          </a:xfrm>
        </p:spPr>
        <p:txBody>
          <a:bodyPr anchor="t">
            <a:normAutofit/>
          </a:bodyPr>
          <a:lstStyle/>
          <a:p>
            <a:pPr>
              <a:lnSpc>
                <a:spcPct val="100000"/>
              </a:lnSpc>
            </a:pPr>
            <a:r>
              <a:rPr lang="en-US" sz="1500" dirty="0"/>
              <a:t>FC fabrics use a 24-bit address which allow 16M devices to be addressed. Also, the FC allow the number of attached nodes to increase without losing performance because, more switches are added, switching capacity grows. The limitation of devices disappears.</a:t>
            </a:r>
          </a:p>
          <a:p>
            <a:pPr>
              <a:lnSpc>
                <a:spcPct val="100000"/>
              </a:lnSpc>
            </a:pPr>
            <a:r>
              <a:rPr lang="en-US" sz="1500" dirty="0"/>
              <a:t>“Switched FC SANs provide a framework in which the server infrastructure can be scaled up indefinitely as the number of users increases without downtime for forklift upgrades.”[7]</a:t>
            </a:r>
          </a:p>
          <a:p>
            <a:pPr>
              <a:lnSpc>
                <a:spcPct val="100000"/>
              </a:lnSpc>
            </a:pPr>
            <a:r>
              <a:rPr lang="en-GB" sz="1500" dirty="0"/>
              <a:t>One reason why switched SANs can continue to scale is that, switching capacity increases as switches are added to the network.</a:t>
            </a:r>
          </a:p>
          <a:p>
            <a:pPr marL="0" indent="0">
              <a:lnSpc>
                <a:spcPct val="100000"/>
              </a:lnSpc>
              <a:buNone/>
            </a:pPr>
            <a:endParaRPr lang="en-US" sz="1500" dirty="0"/>
          </a:p>
        </p:txBody>
      </p:sp>
    </p:spTree>
    <p:extLst>
      <p:ext uri="{BB962C8B-B14F-4D97-AF65-F5344CB8AC3E}">
        <p14:creationId xmlns:p14="http://schemas.microsoft.com/office/powerpoint/2010/main" val="182909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0DD6A-666B-5446-BB82-EB4297636998}"/>
              </a:ext>
            </a:extLst>
          </p:cNvPr>
          <p:cNvSpPr>
            <a:spLocks noGrp="1"/>
          </p:cNvSpPr>
          <p:nvPr>
            <p:ph type="title"/>
          </p:nvPr>
        </p:nvSpPr>
        <p:spPr>
          <a:xfrm>
            <a:off x="550862" y="580363"/>
            <a:ext cx="5437188" cy="1997855"/>
          </a:xfrm>
        </p:spPr>
        <p:txBody>
          <a:bodyPr wrap="square" anchor="t">
            <a:normAutofit/>
          </a:bodyPr>
          <a:lstStyle/>
          <a:p>
            <a:r>
              <a:rPr lang="en-US" dirty="0"/>
              <a:t>Security</a:t>
            </a:r>
          </a:p>
        </p:txBody>
      </p:sp>
      <p:sp>
        <p:nvSpPr>
          <p:cNvPr id="10" name="Oval 9">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151" y="3295640"/>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2329" y="4018501"/>
            <a:ext cx="1468514" cy="1521012"/>
            <a:chOff x="8926879" y="88028"/>
            <a:chExt cx="1468514" cy="1521012"/>
          </a:xfrm>
        </p:grpSpPr>
        <p:sp>
          <p:nvSpPr>
            <p:cNvPr id="13"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D9606F44-4AD5-7641-A9BE-92DBCA12B961}"/>
              </a:ext>
            </a:extLst>
          </p:cNvPr>
          <p:cNvSpPr>
            <a:spLocks noGrp="1"/>
          </p:cNvSpPr>
          <p:nvPr>
            <p:ph idx="1"/>
          </p:nvPr>
        </p:nvSpPr>
        <p:spPr>
          <a:xfrm>
            <a:off x="7140575" y="1520825"/>
            <a:ext cx="4500562" cy="4572000"/>
          </a:xfrm>
        </p:spPr>
        <p:txBody>
          <a:bodyPr anchor="t">
            <a:normAutofit/>
          </a:bodyPr>
          <a:lstStyle/>
          <a:p>
            <a:pPr>
              <a:lnSpc>
                <a:spcPct val="100000"/>
              </a:lnSpc>
            </a:pPr>
            <a:r>
              <a:rPr lang="en-US" sz="2000" dirty="0"/>
              <a:t>FC SAN security face many security issues from FC frame authentication to FC switches, most common ones are:</a:t>
            </a:r>
          </a:p>
          <a:p>
            <a:pPr>
              <a:lnSpc>
                <a:spcPct val="100000"/>
              </a:lnSpc>
            </a:pPr>
            <a:r>
              <a:rPr lang="en-US" sz="2000" dirty="0"/>
              <a:t>Zoning </a:t>
            </a:r>
          </a:p>
          <a:p>
            <a:pPr>
              <a:lnSpc>
                <a:spcPct val="100000"/>
              </a:lnSpc>
            </a:pPr>
            <a:r>
              <a:rPr lang="en-US" sz="2000" dirty="0"/>
              <a:t>World Wide Name spoofing</a:t>
            </a:r>
          </a:p>
          <a:p>
            <a:pPr>
              <a:lnSpc>
                <a:spcPct val="100000"/>
              </a:lnSpc>
            </a:pPr>
            <a:r>
              <a:rPr lang="en-US" sz="2000" dirty="0"/>
              <a:t>FC frame weaknesses</a:t>
            </a:r>
          </a:p>
          <a:p>
            <a:pPr>
              <a:lnSpc>
                <a:spcPct val="100000"/>
              </a:lnSpc>
            </a:pPr>
            <a:r>
              <a:rPr lang="en-US" sz="2000" dirty="0"/>
              <a:t>Sequence ID and control number</a:t>
            </a:r>
          </a:p>
          <a:p>
            <a:pPr>
              <a:lnSpc>
                <a:spcPct val="100000"/>
              </a:lnSpc>
            </a:pPr>
            <a:r>
              <a:rPr lang="en-US" sz="2000" dirty="0"/>
              <a:t>Disruption of flow control</a:t>
            </a:r>
          </a:p>
          <a:p>
            <a:pPr>
              <a:lnSpc>
                <a:spcPct val="100000"/>
              </a:lnSpc>
            </a:pPr>
            <a:r>
              <a:rPr lang="en-US" sz="2000" dirty="0"/>
              <a:t>MITM attacks [8]</a:t>
            </a:r>
          </a:p>
        </p:txBody>
      </p:sp>
    </p:spTree>
    <p:extLst>
      <p:ext uri="{BB962C8B-B14F-4D97-AF65-F5344CB8AC3E}">
        <p14:creationId xmlns:p14="http://schemas.microsoft.com/office/powerpoint/2010/main" val="384516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AE09E3-36A2-D64A-A6E7-638DB74F6E1F}"/>
              </a:ext>
            </a:extLst>
          </p:cNvPr>
          <p:cNvSpPr>
            <a:spLocks noGrp="1"/>
          </p:cNvSpPr>
          <p:nvPr>
            <p:ph type="title"/>
          </p:nvPr>
        </p:nvSpPr>
        <p:spPr>
          <a:xfrm>
            <a:off x="3359149" y="1520825"/>
            <a:ext cx="8281987" cy="1333057"/>
          </a:xfrm>
        </p:spPr>
        <p:txBody>
          <a:bodyPr wrap="square" anchor="t">
            <a:normAutofit/>
          </a:bodyPr>
          <a:lstStyle/>
          <a:p>
            <a:r>
              <a:rPr lang="en-US" dirty="0"/>
              <a:t>References</a:t>
            </a:r>
          </a:p>
        </p:txBody>
      </p:sp>
      <p:sp>
        <p:nvSpPr>
          <p:cNvPr id="10" name="Oval 9">
            <a:extLst>
              <a:ext uri="{FF2B5EF4-FFF2-40B4-BE49-F238E27FC236}">
                <a16:creationId xmlns:a16="http://schemas.microsoft.com/office/drawing/2014/main" id="{4EC6425F-E8EE-490A-BF3A-601C9A5EF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5959" y="218735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Freeform: Shape 11">
            <a:extLst>
              <a:ext uri="{FF2B5EF4-FFF2-40B4-BE49-F238E27FC236}">
                <a16:creationId xmlns:a16="http://schemas.microsoft.com/office/drawing/2014/main" id="{C493A507-59A1-4B5A-A52D-933516EEC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373008" y="4919835"/>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96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Freeform: Shape 13">
            <a:extLst>
              <a:ext uri="{FF2B5EF4-FFF2-40B4-BE49-F238E27FC236}">
                <a16:creationId xmlns:a16="http://schemas.microsoft.com/office/drawing/2014/main" id="{2EF1810E-C1C8-44A5-ADCF-24B4EAA1D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476583" y="4760475"/>
            <a:ext cx="1853969" cy="1042921"/>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75000"/>
              <a:lumOff val="25000"/>
              <a:alpha val="6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Oval 15">
            <a:extLst>
              <a:ext uri="{FF2B5EF4-FFF2-40B4-BE49-F238E27FC236}">
                <a16:creationId xmlns:a16="http://schemas.microsoft.com/office/drawing/2014/main" id="{6B180A47-07F3-45CF-91AB-5F26C83AB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85139" y="4330312"/>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7A7405C2-5931-4635-A369-516BE02E3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2066166" y="5311337"/>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E0336E4-AEF2-7145-A0C6-F08A20F81615}"/>
              </a:ext>
            </a:extLst>
          </p:cNvPr>
          <p:cNvSpPr>
            <a:spLocks noGrp="1"/>
          </p:cNvSpPr>
          <p:nvPr>
            <p:ph idx="1"/>
          </p:nvPr>
        </p:nvSpPr>
        <p:spPr>
          <a:xfrm>
            <a:off x="1414501" y="2893215"/>
            <a:ext cx="9362997" cy="2854245"/>
          </a:xfrm>
        </p:spPr>
        <p:txBody>
          <a:bodyPr numCol="2" anchor="t">
            <a:normAutofit fontScale="92500" lnSpcReduction="10000"/>
          </a:bodyPr>
          <a:lstStyle/>
          <a:p>
            <a:pPr marL="0" indent="0">
              <a:lnSpc>
                <a:spcPct val="100000"/>
              </a:lnSpc>
              <a:buNone/>
            </a:pPr>
            <a:r>
              <a:rPr lang="en-US" sz="1100" dirty="0"/>
              <a:t>[1]https://</a:t>
            </a:r>
            <a:r>
              <a:rPr lang="en-US" sz="1100" dirty="0" err="1"/>
              <a:t>www.snia.org</a:t>
            </a:r>
            <a:r>
              <a:rPr lang="en-US" sz="1100" dirty="0"/>
              <a:t>/education/</a:t>
            </a:r>
            <a:r>
              <a:rPr lang="en-US" sz="1100" dirty="0" err="1"/>
              <a:t>storage_networking_primer</a:t>
            </a:r>
            <a:r>
              <a:rPr lang="en-US" sz="1100" dirty="0"/>
              <a:t>/san/</a:t>
            </a:r>
            <a:r>
              <a:rPr lang="en-US" sz="1100" dirty="0" err="1"/>
              <a:t>what_san</a:t>
            </a:r>
            <a:endParaRPr lang="en-US" sz="1100" dirty="0"/>
          </a:p>
          <a:p>
            <a:pPr marL="0" indent="0">
              <a:lnSpc>
                <a:spcPct val="100000"/>
              </a:lnSpc>
              <a:buNone/>
            </a:pPr>
            <a:r>
              <a:rPr lang="en-US" sz="1100" dirty="0"/>
              <a:t>[2]https://www.vmware.com/topics/glossary/content/storage-area-network-san</a:t>
            </a:r>
          </a:p>
          <a:p>
            <a:pPr marL="0" indent="0">
              <a:lnSpc>
                <a:spcPct val="100000"/>
              </a:lnSpc>
              <a:buNone/>
            </a:pPr>
            <a:r>
              <a:rPr lang="en-US" sz="1100" dirty="0"/>
              <a:t>[3] </a:t>
            </a:r>
            <a:r>
              <a:rPr lang="en-US" sz="1100" dirty="0">
                <a:hlinkClick r:id="rId2"/>
              </a:rPr>
              <a:t>https://www.netapp.com/data-storage/what-is-san-storage-area-network/</a:t>
            </a:r>
            <a:endParaRPr lang="en-US" sz="1100" dirty="0"/>
          </a:p>
          <a:p>
            <a:pPr marL="0" indent="0">
              <a:lnSpc>
                <a:spcPct val="100000"/>
              </a:lnSpc>
              <a:buNone/>
            </a:pPr>
            <a:r>
              <a:rPr lang="en-US" sz="1100" dirty="0"/>
              <a:t>[4] </a:t>
            </a:r>
            <a:r>
              <a:rPr lang="en-US" sz="1100" dirty="0">
                <a:hlinkClick r:id="rId3"/>
              </a:rPr>
              <a:t>https://flylib.com/books/en/3.174.1.76/1/</a:t>
            </a:r>
            <a:endParaRPr lang="en-US" sz="1100" dirty="0"/>
          </a:p>
          <a:p>
            <a:pPr marL="0" indent="0">
              <a:lnSpc>
                <a:spcPct val="100000"/>
              </a:lnSpc>
              <a:buNone/>
            </a:pPr>
            <a:r>
              <a:rPr lang="en-US" sz="1100" dirty="0"/>
              <a:t>[5] </a:t>
            </a:r>
            <a:r>
              <a:rPr lang="en-US" sz="1100" dirty="0">
                <a:hlinkClick r:id="rId4"/>
              </a:rPr>
              <a:t>https://flylib.com/books/en/3.174.1.77/1/</a:t>
            </a:r>
            <a:endParaRPr lang="en-US" sz="1100" dirty="0"/>
          </a:p>
          <a:p>
            <a:pPr marL="0" indent="0">
              <a:lnSpc>
                <a:spcPct val="100000"/>
              </a:lnSpc>
              <a:buNone/>
            </a:pPr>
            <a:endParaRPr lang="en-US" sz="1100" dirty="0"/>
          </a:p>
          <a:p>
            <a:pPr marL="0" indent="0">
              <a:lnSpc>
                <a:spcPct val="100000"/>
              </a:lnSpc>
              <a:buNone/>
            </a:pPr>
            <a:endParaRPr lang="en-US" sz="1100" dirty="0"/>
          </a:p>
          <a:p>
            <a:pPr marL="0" indent="0">
              <a:lnSpc>
                <a:spcPct val="100000"/>
              </a:lnSpc>
              <a:buNone/>
            </a:pPr>
            <a:endParaRPr lang="en-US" sz="1100" dirty="0"/>
          </a:p>
          <a:p>
            <a:pPr marL="0" indent="0">
              <a:lnSpc>
                <a:spcPct val="100000"/>
              </a:lnSpc>
              <a:buNone/>
            </a:pPr>
            <a:r>
              <a:rPr lang="en-US" sz="1100" dirty="0"/>
              <a:t>[6]https://</a:t>
            </a:r>
            <a:r>
              <a:rPr lang="en-US" sz="1100" dirty="0" err="1"/>
              <a:t>www.informit.com</a:t>
            </a:r>
            <a:r>
              <a:rPr lang="en-US" sz="1100" dirty="0"/>
              <a:t>/articles/</a:t>
            </a:r>
            <a:r>
              <a:rPr lang="en-US" sz="1100" dirty="0" err="1"/>
              <a:t>article.aspx?p</a:t>
            </a:r>
            <a:r>
              <a:rPr lang="en-US" sz="1100" dirty="0"/>
              <a:t>=27576</a:t>
            </a:r>
          </a:p>
          <a:p>
            <a:pPr marL="0" indent="0">
              <a:lnSpc>
                <a:spcPct val="100000"/>
              </a:lnSpc>
              <a:buNone/>
            </a:pPr>
            <a:r>
              <a:rPr lang="en-US" sz="1100" dirty="0"/>
              <a:t>[7]https://</a:t>
            </a:r>
            <a:r>
              <a:rPr lang="en-US" sz="1100" dirty="0" err="1"/>
              <a:t>www.informit.com</a:t>
            </a:r>
            <a:r>
              <a:rPr lang="en-US" sz="1100" dirty="0"/>
              <a:t>/articles/</a:t>
            </a:r>
            <a:r>
              <a:rPr lang="en-US" sz="1100" dirty="0" err="1"/>
              <a:t>article.aspx?p</a:t>
            </a:r>
            <a:r>
              <a:rPr lang="en-US" sz="1100" dirty="0"/>
              <a:t>=25001&amp;seqNum=6</a:t>
            </a:r>
          </a:p>
          <a:p>
            <a:pPr marL="0" indent="0">
              <a:lnSpc>
                <a:spcPct val="100000"/>
              </a:lnSpc>
              <a:buNone/>
            </a:pPr>
            <a:r>
              <a:rPr lang="en-US" sz="1100" dirty="0"/>
              <a:t>[8] https://</a:t>
            </a:r>
            <a:r>
              <a:rPr lang="en-US" sz="1100" dirty="0" err="1"/>
              <a:t>flylib.com</a:t>
            </a:r>
            <a:r>
              <a:rPr lang="en-US" sz="1100" dirty="0"/>
              <a:t>/books/</a:t>
            </a:r>
            <a:r>
              <a:rPr lang="en-US" sz="1100" dirty="0" err="1"/>
              <a:t>en</a:t>
            </a:r>
            <a:r>
              <a:rPr lang="en-US" sz="1100" dirty="0"/>
              <a:t>/3.174.1.145/1/</a:t>
            </a:r>
          </a:p>
          <a:p>
            <a:pPr marL="0" indent="0">
              <a:lnSpc>
                <a:spcPct val="100000"/>
              </a:lnSpc>
              <a:buNone/>
            </a:pPr>
            <a:r>
              <a:rPr lang="en-US" sz="1100" dirty="0"/>
              <a:t>[9] https://</a:t>
            </a:r>
            <a:r>
              <a:rPr lang="en-US" sz="1100" dirty="0" err="1"/>
              <a:t>www.researchgate.net</a:t>
            </a:r>
            <a:r>
              <a:rPr lang="en-US" sz="1100" dirty="0"/>
              <a:t>/figure/Storage-area-network-as-a-networked-high-speed-enterprise-infrastructure-NT-Windows-NT_fig2_313917236</a:t>
            </a:r>
          </a:p>
          <a:p>
            <a:pPr marL="0" indent="0">
              <a:lnSpc>
                <a:spcPct val="100000"/>
              </a:lnSpc>
              <a:buNone/>
            </a:pPr>
            <a:endParaRPr lang="en-US" sz="1100" dirty="0"/>
          </a:p>
          <a:p>
            <a:pPr marL="0" indent="0">
              <a:lnSpc>
                <a:spcPct val="100000"/>
              </a:lnSpc>
              <a:buNone/>
            </a:pPr>
            <a:endParaRPr lang="en-US" sz="1100" dirty="0"/>
          </a:p>
        </p:txBody>
      </p:sp>
    </p:spTree>
    <p:extLst>
      <p:ext uri="{BB962C8B-B14F-4D97-AF65-F5344CB8AC3E}">
        <p14:creationId xmlns:p14="http://schemas.microsoft.com/office/powerpoint/2010/main" val="729521469"/>
      </p:ext>
    </p:extLst>
  </p:cSld>
  <p:clrMapOvr>
    <a:masterClrMapping/>
  </p:clrMapOvr>
</p:sld>
</file>

<file path=ppt/theme/theme1.xml><?xml version="1.0" encoding="utf-8"?>
<a:theme xmlns:a="http://schemas.openxmlformats.org/drawingml/2006/main" name="3DFloatVTI">
  <a:themeElements>
    <a:clrScheme name="AnalogousFromDarkSeedLeftStep">
      <a:dk1>
        <a:srgbClr val="000000"/>
      </a:dk1>
      <a:lt1>
        <a:srgbClr val="FFFFFF"/>
      </a:lt1>
      <a:dk2>
        <a:srgbClr val="1C2831"/>
      </a:dk2>
      <a:lt2>
        <a:srgbClr val="F1F3F0"/>
      </a:lt2>
      <a:accent1>
        <a:srgbClr val="C929E7"/>
      </a:accent1>
      <a:accent2>
        <a:srgbClr val="6D1FD6"/>
      </a:accent2>
      <a:accent3>
        <a:srgbClr val="2B29E7"/>
      </a:accent3>
      <a:accent4>
        <a:srgbClr val="1765D5"/>
      </a:accent4>
      <a:accent5>
        <a:srgbClr val="27BBDA"/>
      </a:accent5>
      <a:accent6>
        <a:srgbClr val="15C399"/>
      </a:accent6>
      <a:hlink>
        <a:srgbClr val="3F93BF"/>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300</TotalTime>
  <Words>901</Words>
  <Application>Microsoft Macintosh PowerPoint</Application>
  <PresentationFormat>Widescreen</PresentationFormat>
  <Paragraphs>76</Paragraphs>
  <Slides>12</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Avenir Next LT Pro</vt:lpstr>
      <vt:lpstr>3DFloatVTI</vt:lpstr>
      <vt:lpstr>Storage Area Network</vt:lpstr>
      <vt:lpstr>Abstract</vt:lpstr>
      <vt:lpstr>What is Storage Area Network?</vt:lpstr>
      <vt:lpstr>Types of storage network</vt:lpstr>
      <vt:lpstr>Types of SAN</vt:lpstr>
      <vt:lpstr>Hardware component of SAN:</vt:lpstr>
      <vt:lpstr>How is SAN interconnected?</vt:lpstr>
      <vt:lpstr>Software…</vt:lpstr>
      <vt:lpstr>Continue…</vt:lpstr>
      <vt:lpstr>Scalability</vt:lpstr>
      <vt:lpstr>Security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Area Network</dc:title>
  <dc:creator>Bogdan Nicusor Halinga (1715162)</dc:creator>
  <cp:lastModifiedBy>Bogdan Nicusor Halinga (1715162)</cp:lastModifiedBy>
  <cp:revision>15</cp:revision>
  <dcterms:created xsi:type="dcterms:W3CDTF">2021-04-20T09:50:22Z</dcterms:created>
  <dcterms:modified xsi:type="dcterms:W3CDTF">2021-04-20T14:51:18Z</dcterms:modified>
</cp:coreProperties>
</file>