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1" r:id="rId2"/>
  </p:sldMasterIdLst>
  <p:notesMasterIdLst>
    <p:notesMasterId r:id="rId17"/>
  </p:notesMasterIdLst>
  <p:sldIdLst>
    <p:sldId id="256" r:id="rId3"/>
    <p:sldId id="280" r:id="rId4"/>
    <p:sldId id="257" r:id="rId5"/>
    <p:sldId id="265" r:id="rId6"/>
    <p:sldId id="258" r:id="rId7"/>
    <p:sldId id="262" r:id="rId8"/>
    <p:sldId id="278" r:id="rId9"/>
    <p:sldId id="279" r:id="rId10"/>
    <p:sldId id="260" r:id="rId11"/>
    <p:sldId id="276" r:id="rId12"/>
    <p:sldId id="277" r:id="rId13"/>
    <p:sldId id="270" r:id="rId14"/>
    <p:sldId id="271" r:id="rId15"/>
    <p:sldId id="264"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56D"/>
    <a:srgbClr val="FE9202"/>
    <a:srgbClr val="FF2549"/>
    <a:srgbClr val="003635"/>
    <a:srgbClr val="005856"/>
    <a:srgbClr val="9EFF29"/>
    <a:srgbClr val="007033"/>
    <a:srgbClr val="5EEC3C"/>
    <a:srgbClr val="F1C88B"/>
    <a:srgbClr val="1D3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5266" autoAdjust="0"/>
  </p:normalViewPr>
  <p:slideViewPr>
    <p:cSldViewPr snapToGrid="0">
      <p:cViewPr varScale="1">
        <p:scale>
          <a:sx n="72" d="100"/>
          <a:sy n="72" d="100"/>
        </p:scale>
        <p:origin x="1326" y="66"/>
      </p:cViewPr>
      <p:guideLst>
        <p:guide orient="horz" pos="1620"/>
        <p:guide pos="288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presProps" Target="presProps.xml" /><Relationship Id="rId3" Type="http://schemas.openxmlformats.org/officeDocument/2006/relationships/slide" Target="slides/slide1.xml" /><Relationship Id="rId21" Type="http://schemas.openxmlformats.org/officeDocument/2006/relationships/tableStyles" Target="tableStyles.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notesMaster" Target="notesMasters/notesMaster1.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viewProps" Target="viewProp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3/13/2023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study, the way in which the recruitment and selection process can be improved has been discussed. A “designed job description and person specification” have been developed based on the three strategic options cost reduction, quality enhancement and innovation strategy. On the other hand, the selected recruitment organisation from the UK for the study is “Nolan Recruitment”. It helps in the “engineering and technical recruitment services” across the United Kingdom. Furthermore, an “interview protocol” has been made in the study highlighting the details of sample questions to identify potential employees for the company. An “interview protocol” has been made in the study highlighting the details of sample questions to identify potential employees for the company. A “designed job description and person specification” have been developed based on the three strategic options cost reduction, quality enhancement and innovation strategy.</a:t>
            </a:r>
            <a:endParaRPr lang="en-GB" noProof="0"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dirty="0"/>
          </a:p>
        </p:txBody>
      </p:sp>
    </p:spTree>
    <p:extLst>
      <p:ext uri="{BB962C8B-B14F-4D97-AF65-F5344CB8AC3E}">
        <p14:creationId xmlns:p14="http://schemas.microsoft.com/office/powerpoint/2010/main" val="564082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Here in this analysis of the firsts article by </a:t>
            </a:r>
            <a:r>
              <a:rPr lang="en-US" sz="1200" kern="1200" dirty="0" err="1">
                <a:solidFill>
                  <a:schemeClr val="tx1"/>
                </a:solidFill>
                <a:latin typeface="+mn-lt"/>
                <a:ea typeface="+mn-ea"/>
                <a:cs typeface="+mn-cs"/>
              </a:rPr>
              <a:t>Dirani</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(2020), it can be said that the article has helped in the analysis of the cost collocating procedures within the business preemies and how the presence of highly effective factors tends to fluctuate the procedure within the business economy. </a:t>
            </a:r>
            <a:r>
              <a:rPr lang="en-GB" sz="1200" kern="1200" dirty="0">
                <a:solidFill>
                  <a:schemeClr val="tx1"/>
                </a:solidFill>
                <a:latin typeface="+mn-lt"/>
                <a:ea typeface="+mn-ea"/>
                <a:cs typeface="+mn-cs"/>
              </a:rPr>
              <a:t>Furthermore, it has also helped in the prices of managing the overall resources within the business promises in a simplified manner. On the other hand, it can also be said that the article is effective in terms of developing as well as accessing the main procedures for managing the cost structure. The assessment as well as the interpretation of the first article has helped in the analysis as well as in the development of the actual impacts and the absence of a better and more efficient model to produce high cash managing resources within the business premises. Hence, the assessment and the evaluation of the sectional areas of the study have helped in the analysis of the HRM practices in managing the quality enhancement of the product and the services offered by the firm in the competitive market.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dirty="0"/>
          </a:p>
        </p:txBody>
      </p:sp>
    </p:spTree>
    <p:extLst>
      <p:ext uri="{BB962C8B-B14F-4D97-AF65-F5344CB8AC3E}">
        <p14:creationId xmlns:p14="http://schemas.microsoft.com/office/powerpoint/2010/main" val="1509545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Here it can also be said that proper implementation of training provided to the employees and the workforce would enhance and develop the overall operations of the firm in the market economy. Therefore, it can be said that proper evaluation of the main skills of the employees and the recruit would enhance the business firm in terms of developing and providing effective workers and employees to the other corporations in the global market. Here</a:t>
            </a:r>
            <a:r>
              <a:rPr lang="en-GB" sz="1200" kern="1200" baseline="0" dirty="0">
                <a:solidFill>
                  <a:schemeClr val="tx1"/>
                </a:solidFill>
                <a:latin typeface="+mn-lt"/>
                <a:ea typeface="+mn-ea"/>
                <a:cs typeface="+mn-cs"/>
              </a:rPr>
              <a:t> it has been also shown that how high HR practices and policies are helping in the overall Quality development .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dirty="0"/>
          </a:p>
        </p:txBody>
      </p:sp>
    </p:spTree>
    <p:extLst>
      <p:ext uri="{BB962C8B-B14F-4D97-AF65-F5344CB8AC3E}">
        <p14:creationId xmlns:p14="http://schemas.microsoft.com/office/powerpoint/2010/main" val="1229919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this</a:t>
            </a:r>
            <a:r>
              <a:rPr lang="en-GB" sz="1200" kern="1200" baseline="0" dirty="0">
                <a:solidFill>
                  <a:schemeClr val="tx1"/>
                </a:solidFill>
                <a:latin typeface="+mn-lt"/>
                <a:ea typeface="+mn-ea"/>
                <a:cs typeface="+mn-cs"/>
              </a:rPr>
              <a:t> slide, </a:t>
            </a:r>
            <a:r>
              <a:rPr lang="en-GB" sz="1200" kern="1200" dirty="0">
                <a:solidFill>
                  <a:schemeClr val="tx1"/>
                </a:solidFill>
                <a:latin typeface="+mn-lt"/>
                <a:ea typeface="+mn-ea"/>
                <a:cs typeface="+mn-cs"/>
              </a:rPr>
              <a:t>HRM practice has been effective in terms of developing and assessing the innovation and the innovative strategy within the business firm as it would effectively help in processing the entire workforce in a simplified manner within the business network. Hence, it can be said that the evaluation of the corporate strategy within the business premises can be effective in terms of developing and interpreting the corporate strategies within the business economy. Using behavioural-based interviewing techniques can help to evaluate candidates' past performance, problem-solving skills, and ability to work in a team. This will help identify candidates who are most likely to succeed in the role and make a positive impact on the organisation. In other terms, the assessment, as well as the interpretation of the sectional areas of the study, has effectively helped in the analysis of the HRM practices, which have been effective in terms of developing the efficiency of the HRM practices within the organization to manage the innovative strategy within the business premises.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extLst>
      <p:ext uri="{BB962C8B-B14F-4D97-AF65-F5344CB8AC3E}">
        <p14:creationId xmlns:p14="http://schemas.microsoft.com/office/powerpoint/2010/main" val="1143800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Through this recruitment and selection process, maintaining the aspect of efficient practices has the ability to gain competitive advantages. In this regard, a business can reduce cost, and increases quality. </a:t>
            </a:r>
            <a:r>
              <a:rPr lang="en-GB" sz="1200" kern="1200" dirty="0">
                <a:solidFill>
                  <a:schemeClr val="tx1"/>
                </a:solidFill>
                <a:latin typeface="+mn-lt"/>
                <a:ea typeface="+mn-ea"/>
                <a:cs typeface="+mn-cs"/>
              </a:rPr>
              <a:t>The key responsibility is to conduct research and analysis to identify opportunities for cost reduction, quality enhancement, and innovation strategy. Creating well-defined job descriptions and qualifications for each role will help attract the right candidates. This will enable the assessment of applicant's skills and experience effectively and reduce the likelihood of making bad hires. On the other hand, “Pre-employment assessments can help evaluate candidates' skills, knowledge, and cognitive abilities”. This will help “identify the most qualified candidates and reduce the likelihood of hiring individuals who are not a good fit” for the role.</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extLst>
      <p:ext uri="{BB962C8B-B14F-4D97-AF65-F5344CB8AC3E}">
        <p14:creationId xmlns:p14="http://schemas.microsoft.com/office/powerpoint/2010/main" val="187118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selection process will include an initial screening based on the candidate's resume and cover letter, followed by a phone interview and an in-person interview with the Director of Business Development and other key stakeholders. Candidates may also be asked to complete an assessment or provide work samples to demonstrate their skills and experience. Proficiency in data analysis tools such as Excel and business intelligence software is required too as a skill. On the other hand, a Strong work ethic and commitment to achieving results are important personal attributes.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extLst>
      <p:ext uri="{BB962C8B-B14F-4D97-AF65-F5344CB8AC3E}">
        <p14:creationId xmlns:p14="http://schemas.microsoft.com/office/powerpoint/2010/main" val="310787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These questions can help to assess the role of the position of Strategic Business Analyst for an organization. In this regard, considering the questions related to the personal background can help an organization to gather basic information and a recruitment company can know if the candidate is suitable or not. In addition to this, these questions can help to understand how candidates think about how to solve issues and thus a company can know about important skills such as analytical skills, creativity and many more. This will enable the assessment of applicant's skills and experience effectively and reduce the likelihood of making bad hires. This will help identify candidates who are most likely to succeed in the role and make a positive impact on the organisation.</a:t>
            </a:r>
            <a:endParaRPr lang="en-US" sz="1200" kern="1200" dirty="0">
              <a:solidFill>
                <a:srgbClr val="FF0000"/>
              </a:solidFill>
              <a:latin typeface="+mn-lt"/>
              <a:ea typeface="+mn-ea"/>
              <a:cs typeface="+mn-cs"/>
            </a:endParaRPr>
          </a:p>
        </p:txBody>
      </p:sp>
      <p:sp>
        <p:nvSpPr>
          <p:cNvPr id="4" name="Slide Number Placeholder 3"/>
          <p:cNvSpPr>
            <a:spLocks noGrp="1"/>
          </p:cNvSpPr>
          <p:nvPr>
            <p:ph type="sldNum" sz="quarter" idx="10"/>
          </p:nvPr>
        </p:nvSpPr>
        <p:spPr/>
        <p:txBody>
          <a:bodyPr/>
          <a:lstStyle/>
          <a:p>
            <a:fld id="{87350B06-B074-48FC-8CFD-53D2CD8FB95F}" type="slidenum">
              <a:rPr lang="en-US" smtClean="0"/>
              <a:pPr/>
              <a:t>9</a:t>
            </a:fld>
            <a:endParaRPr lang="en-US"/>
          </a:p>
        </p:txBody>
      </p:sp>
    </p:spTree>
    <p:extLst>
      <p:ext uri="{BB962C8B-B14F-4D97-AF65-F5344CB8AC3E}">
        <p14:creationId xmlns:p14="http://schemas.microsoft.com/office/powerpoint/2010/main" val="1284596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key outcomes of these questions are to understand another key aspect that is handling team management and how the candidates can show their creative and analytical skills to handle the team and gain output from the team in an efficient manner. In this regard, this question can help to understand the importance of analytical skills, creative skills, team handling skills and many more, which are considered efficient skills for a business. In addition to this, the question about the cost reduction can help to address the interviewer by having the answers from the candidate that if the candidates possess the required knowledge to be in the business or not. This will enable the assessment of applicant's skills and experience effectively and reduce the likelihood of making bad hires. On the other hand, “Pre-employment assessments can help evaluate candidates' skills, knowledge, and cognitive abilities”. This will help “identify the most qualified candidates and reduce the likelihood of hiring individuals who are not a good fit” for the role.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pPr/>
              <a:t>10</a:t>
            </a:fld>
            <a:endParaRPr lang="en-US"/>
          </a:p>
        </p:txBody>
      </p:sp>
    </p:spTree>
    <p:extLst>
      <p:ext uri="{BB962C8B-B14F-4D97-AF65-F5344CB8AC3E}">
        <p14:creationId xmlns:p14="http://schemas.microsoft.com/office/powerpoint/2010/main" val="1284596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question about time management is about efficient quality and having quality can be considered as an excellent aspect that an organization is required. In addition to this, other questions can be able to be understood to see the reaction of a candidate. This particular aspect can help to see how a candidate deals with a particular business-like situation. This can help a recruitment organization like Nolan Recruitment to have skilled and talented employees deal in a real-time business situation. This will help identify candidates who are most likely to succeed in the role and make a positive impact on the organisation. Creating well-defined job descriptions and qualifications for each role will help attract the right candidates. </a:t>
            </a:r>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pPr/>
              <a:t>11</a:t>
            </a:fld>
            <a:endParaRPr lang="en-US"/>
          </a:p>
        </p:txBody>
      </p:sp>
    </p:spTree>
    <p:extLst>
      <p:ext uri="{BB962C8B-B14F-4D97-AF65-F5344CB8AC3E}">
        <p14:creationId xmlns:p14="http://schemas.microsoft.com/office/powerpoint/2010/main" val="1284596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Based on the discussion on recruitment and selection for the selected company, interview protocol questions would help in selecting potential candidates. It has been analysed that the Strategic Business Analyst can help in cost reduction, quality enhancement, and innovation strategy. On the other hand, the implementation of various and significant methods by individuals inside the Nolan Recruitment firm premises may help to improve the quality there. It is recommended to use behavioural-based interviewing techniques to evaluate candidates' past performance, problem-solving skills, and ability to work in a team.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7350B06-B074-48FC-8CFD-53D2CD8FB95F}" type="slidenum">
              <a:rPr lang="en-US" smtClean="0"/>
              <a:pPr/>
              <a:t>12</a:t>
            </a:fld>
            <a:endParaRPr lang="en-US"/>
          </a:p>
        </p:txBody>
      </p:sp>
    </p:spTree>
    <p:extLst>
      <p:ext uri="{BB962C8B-B14F-4D97-AF65-F5344CB8AC3E}">
        <p14:creationId xmlns:p14="http://schemas.microsoft.com/office/powerpoint/2010/main" val="3223750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pPr/>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6966" y="3274142"/>
            <a:ext cx="8203575" cy="876277"/>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79092" y="4151670"/>
            <a:ext cx="8188953" cy="710657"/>
          </a:xfrm>
        </p:spPr>
        <p:txBody>
          <a:bodyPr>
            <a:normAutofit/>
          </a:bodyPr>
          <a:lstStyle>
            <a:lvl1pPr marL="0" indent="0" algn="ctr">
              <a:buNone/>
              <a:defRPr sz="2800" b="0" i="0">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020748"/>
            <a:ext cx="8246070" cy="763526"/>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777181"/>
            <a:ext cx="8246070" cy="3085141"/>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02482" y="391788"/>
            <a:ext cx="6284320" cy="725349"/>
          </a:xfrm>
        </p:spPr>
        <p:txBody>
          <a:bodyPr>
            <a:normAutofit/>
          </a:bodyPr>
          <a:lstStyle>
            <a:lvl1pPr algn="l">
              <a:defRPr sz="360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02482" y="1155313"/>
            <a:ext cx="628432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7" y="1163926"/>
            <a:ext cx="8093365" cy="763525"/>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94310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415502"/>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94310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415502"/>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3/13/2023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571500"/>
            <a:ext cx="6856214" cy="40005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571500"/>
            <a:ext cx="2193989" cy="40005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973836"/>
            <a:ext cx="5486400" cy="2441448"/>
          </a:xfrm>
        </p:spPr>
        <p:txBody>
          <a:bodyPr anchor="b">
            <a:normAutofit/>
          </a:bodyPr>
          <a:lstStyle>
            <a:lvl1pPr algn="l">
              <a:defRPr sz="4425" spc="-75"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3502685"/>
            <a:ext cx="5486400" cy="685800"/>
          </a:xfrm>
        </p:spPr>
        <p:txBody>
          <a:bodyPr anchor="t">
            <a:normAutofit/>
          </a:bodyPr>
          <a:lstStyle>
            <a:lvl1pPr marL="0" indent="0" algn="l">
              <a:buNone/>
              <a:defRPr sz="1650" cap="none" spc="0" baseline="0">
                <a:solidFill>
                  <a:schemeClr val="accent1">
                    <a:lumMod val="20000"/>
                    <a:lumOff val="80000"/>
                  </a:schemeClr>
                </a:solidFill>
              </a:defRPr>
            </a:lvl1pPr>
            <a:lvl2pPr marL="342900" indent="0" algn="ctr">
              <a:buNone/>
              <a:defRPr sz="1650"/>
            </a:lvl2pPr>
            <a:lvl3pPr marL="685800" indent="0" algn="ctr">
              <a:buNone/>
              <a:defRPr sz="165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81728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0266305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973836"/>
            <a:ext cx="5486400" cy="2441448"/>
          </a:xfrm>
        </p:spPr>
        <p:txBody>
          <a:bodyPr anchor="b">
            <a:normAutofit/>
          </a:bodyPr>
          <a:lstStyle>
            <a:lvl1pPr>
              <a:defRPr sz="4425" b="0" spc="-75"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3504438"/>
            <a:ext cx="5486400" cy="685800"/>
          </a:xfrm>
        </p:spPr>
        <p:txBody>
          <a:bodyPr anchor="t">
            <a:normAutofit/>
          </a:bodyPr>
          <a:lstStyle>
            <a:lvl1pPr marL="0" indent="0">
              <a:buNone/>
              <a:defRPr sz="1650" cap="none" spc="0" baseline="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407908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651510"/>
            <a:ext cx="260604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3074F12-AA26-4AC8-9962-C36BB8F32554}" type="datetimeFigureOut">
              <a:rPr lang="en-US" smtClean="0"/>
              <a:pPr/>
              <a:t>3/13/2023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81533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767690"/>
            <a:ext cx="2606040" cy="605790"/>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2900934"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767690"/>
            <a:ext cx="2606040" cy="609878"/>
          </a:xfrm>
        </p:spPr>
        <p:txBody>
          <a:bodyPr anchor="b">
            <a:normAutofit/>
          </a:bodyPr>
          <a:lstStyle>
            <a:lvl1pPr marL="0" indent="0">
              <a:spcBef>
                <a:spcPts val="0"/>
              </a:spcBef>
              <a:buNone/>
              <a:defRPr sz="1500" b="1">
                <a:solidFill>
                  <a:schemeClr val="tx1">
                    <a:lumMod val="65000"/>
                    <a:lumOff val="3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5863847" y="1448202"/>
            <a:ext cx="2606040" cy="301752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3074F12-AA26-4AC8-9962-C36BB8F32554}" type="datetimeFigureOut">
              <a:rPr lang="en-US" smtClean="0"/>
              <a:pPr/>
              <a:t>3/13/2023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9506988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3074F12-AA26-4AC8-9962-C36BB8F32554}" type="datetimeFigureOut">
              <a:rPr lang="en-US" smtClean="0"/>
              <a:pPr/>
              <a:t>3/13/2023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780336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3074F12-AA26-4AC8-9962-C36BB8F32554}" type="datetimeFigureOut">
              <a:rPr lang="en-US" smtClean="0"/>
              <a:pPr/>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543282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baseline="0"/>
            </a:lvl1pPr>
          </a:lstStyle>
          <a:p>
            <a:r>
              <a:rPr lang="en-GB"/>
              <a:t>Click to edit Master title style</a:t>
            </a:r>
            <a:endParaRPr lang="en-US" dirty="0"/>
          </a:p>
        </p:txBody>
      </p:sp>
      <p:sp>
        <p:nvSpPr>
          <p:cNvPr id="3" name="Content Placeholder 2"/>
          <p:cNvSpPr>
            <a:spLocks noGrp="1"/>
          </p:cNvSpPr>
          <p:nvPr>
            <p:ph idx="1"/>
          </p:nvPr>
        </p:nvSpPr>
        <p:spPr>
          <a:xfrm>
            <a:off x="2900934" y="651510"/>
            <a:ext cx="5486400" cy="3840480"/>
          </a:xfrm>
        </p:spPr>
        <p:txBody>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2620632"/>
            <a:ext cx="2125980" cy="1741493"/>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3074F12-AA26-4AC8-9962-C36BB8F32554}" type="datetimeFigureOut">
              <a:rPr lang="en-US" smtClean="0"/>
              <a:pPr/>
              <a:t>3/13/2023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36942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857250"/>
            <a:ext cx="2125980" cy="1783080"/>
          </a:xfrm>
        </p:spPr>
        <p:txBody>
          <a:bodyPr anchor="b">
            <a:normAutofit/>
          </a:bodyPr>
          <a:lstStyle>
            <a:lvl1pP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575564"/>
            <a:ext cx="6086423" cy="3998214"/>
          </a:xfrm>
          <a:solidFill>
            <a:schemeClr val="bg1">
              <a:lumMod val="75000"/>
            </a:schemeClr>
          </a:solidFill>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92024" y="2619756"/>
            <a:ext cx="2125980" cy="1741932"/>
          </a:xfrm>
        </p:spPr>
        <p:txBody>
          <a:bodyPr anchor="t">
            <a:normAutofit/>
          </a:bodyPr>
          <a:lstStyle>
            <a:lvl1pPr marL="0" indent="0">
              <a:lnSpc>
                <a:spcPct val="100000"/>
              </a:lnSpc>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8" name="Date Placeholder 7"/>
          <p:cNvSpPr>
            <a:spLocks noGrp="1"/>
          </p:cNvSpPr>
          <p:nvPr>
            <p:ph type="dt" sz="half" idx="10"/>
          </p:nvPr>
        </p:nvSpPr>
        <p:spPr/>
        <p:txBody>
          <a:bodyPr/>
          <a:lstStyle/>
          <a:p>
            <a:fld id="{53074F12-AA26-4AC8-9962-C36BB8F32554}" type="datetimeFigureOut">
              <a:rPr lang="en-US" smtClean="0"/>
              <a:pPr/>
              <a:t>3/13/2023</a:t>
            </a:fld>
            <a:endParaRPr lang="en-US"/>
          </a:p>
        </p:txBody>
      </p:sp>
      <p:sp>
        <p:nvSpPr>
          <p:cNvPr id="9" name="Footer Placeholder 8"/>
          <p:cNvSpPr>
            <a:spLocks noGrp="1"/>
          </p:cNvSpPr>
          <p:nvPr>
            <p:ph type="ftr" sz="quarter" idx="11"/>
          </p:nvPr>
        </p:nvSpPr>
        <p:spPr>
          <a:xfrm>
            <a:off x="2624326" y="4767263"/>
            <a:ext cx="4433638" cy="273844"/>
          </a:xfrm>
        </p:spPr>
        <p:txBody>
          <a:bodyPr/>
          <a:lstStyle/>
          <a:p>
            <a:endParaRPr lang="en-US"/>
          </a:p>
        </p:txBody>
      </p:sp>
      <p:sp>
        <p:nvSpPr>
          <p:cNvPr id="10" name="Slide Number Placeholder 9"/>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7332769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97373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742950"/>
            <a:ext cx="2114550" cy="371475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651510"/>
            <a:ext cx="5486400" cy="38404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pic>
        <p:nvPicPr>
          <p:cNvPr id="10" name="Picture 9" descr="E:\websites\free-power-point-templates\2012\logos.png">
            <a:extLst>
              <a:ext uri="{FF2B5EF4-FFF2-40B4-BE49-F238E27FC236}">
                <a16:creationId xmlns:a16="http://schemas.microsoft.com/office/drawing/2014/main" id="{32C42EC0-CB78-8F40-A7BD-64117E637106}"/>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2976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e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 /><Relationship Id="rId3" Type="http://schemas.openxmlformats.org/officeDocument/2006/relationships/slideLayout" Target="../slideLayouts/slideLayout15.xml" /><Relationship Id="rId7" Type="http://schemas.openxmlformats.org/officeDocument/2006/relationships/slideLayout" Target="../slideLayouts/slideLayout19.xml" /><Relationship Id="rId12" Type="http://schemas.openxmlformats.org/officeDocument/2006/relationships/theme" Target="../theme/theme2.xml" /><Relationship Id="rId2" Type="http://schemas.openxmlformats.org/officeDocument/2006/relationships/slideLayout" Target="../slideLayouts/slideLayout14.xml" /><Relationship Id="rId1" Type="http://schemas.openxmlformats.org/officeDocument/2006/relationships/slideLayout" Target="../slideLayouts/slideLayout13.xml" /><Relationship Id="rId6" Type="http://schemas.openxmlformats.org/officeDocument/2006/relationships/slideLayout" Target="../slideLayouts/slideLayout18.xml" /><Relationship Id="rId11" Type="http://schemas.openxmlformats.org/officeDocument/2006/relationships/slideLayout" Target="../slideLayouts/slideLayout23.xml" /><Relationship Id="rId5" Type="http://schemas.openxmlformats.org/officeDocument/2006/relationships/slideLayout" Target="../slideLayouts/slideLayout17.xml" /><Relationship Id="rId10" Type="http://schemas.openxmlformats.org/officeDocument/2006/relationships/slideLayout" Target="../slideLayouts/slideLayout22.xml" /><Relationship Id="rId4" Type="http://schemas.openxmlformats.org/officeDocument/2006/relationships/slideLayout" Target="../slideLayouts/slideLayout16.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3/13/2023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569214"/>
            <a:ext cx="2582693" cy="39982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842878"/>
            <a:ext cx="2210612" cy="345088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569214"/>
            <a:ext cx="288036" cy="3998214"/>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648081"/>
            <a:ext cx="5486400" cy="384048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4767263"/>
            <a:ext cx="2057400"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fld id="{53074F12-AA26-4AC8-9962-C36BB8F32554}" type="datetimeFigureOut">
              <a:rPr lang="en-US" smtClean="0"/>
              <a:pPr/>
              <a:t>3/13/2023</a:t>
            </a:fld>
            <a:endParaRPr lang="en-US"/>
          </a:p>
        </p:txBody>
      </p:sp>
      <p:sp>
        <p:nvSpPr>
          <p:cNvPr id="5" name="Footer Placeholder 4"/>
          <p:cNvSpPr>
            <a:spLocks noGrp="1"/>
          </p:cNvSpPr>
          <p:nvPr>
            <p:ph type="ftr" sz="quarter" idx="3"/>
          </p:nvPr>
        </p:nvSpPr>
        <p:spPr>
          <a:xfrm>
            <a:off x="2901951" y="4767263"/>
            <a:ext cx="4433638" cy="273844"/>
          </a:xfrm>
          <a:prstGeom prst="rect">
            <a:avLst/>
          </a:prstGeom>
        </p:spPr>
        <p:txBody>
          <a:bodyPr vert="horz" lIns="91440" tIns="45720" rIns="91440" bIns="45720" rtlCol="0" anchor="ctr"/>
          <a:lstStyle>
            <a:lvl1pPr algn="l">
              <a:defRPr sz="825">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4767263"/>
            <a:ext cx="1148195" cy="273844"/>
          </a:xfrm>
          <a:prstGeom prst="rect">
            <a:avLst/>
          </a:prstGeom>
        </p:spPr>
        <p:txBody>
          <a:bodyPr vert="horz" lIns="91440" tIns="45720" rIns="91440" bIns="45720" rtlCol="0" anchor="ctr"/>
          <a:lstStyle>
            <a:lvl1pPr algn="r">
              <a:defRPr sz="900" b="1">
                <a:solidFill>
                  <a:schemeClr val="accent1"/>
                </a:solidFill>
              </a:defRPr>
            </a:lvl1pPr>
          </a:lstStyle>
          <a:p>
            <a:fld id="{B82CCC60-E8CD-4174-8B1A-7DF615B22EEF}" type="slidenum">
              <a:rPr lang="en-US" smtClean="0"/>
              <a:pPr/>
              <a:t>‹#›</a:t>
            </a:fld>
            <a:endParaRPr lang="en-US"/>
          </a:p>
        </p:txBody>
      </p:sp>
      <p:sp>
        <p:nvSpPr>
          <p:cNvPr id="9" name="TextBox 8">
            <a:extLst>
              <a:ext uri="{FF2B5EF4-FFF2-40B4-BE49-F238E27FC236}">
                <a16:creationId xmlns:a16="http://schemas.microsoft.com/office/drawing/2014/main" id="{0C2E6029-1E43-874D-AB00-311827142C56}"/>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65643330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2700" kern="1200" spc="-45" baseline="0">
          <a:solidFill>
            <a:srgbClr val="FFFFFF"/>
          </a:solidFill>
          <a:latin typeface="+mj-lt"/>
          <a:ea typeface="+mj-ea"/>
          <a:cs typeface="+mj-cs"/>
        </a:defRPr>
      </a:lvl1pPr>
    </p:titleStyle>
    <p:body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tx1">
              <a:lumMod val="65000"/>
              <a:lumOff val="35000"/>
            </a:schemeClr>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tx1">
              <a:lumMod val="65000"/>
              <a:lumOff val="35000"/>
            </a:schemeClr>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tx1">
              <a:lumMod val="65000"/>
              <a:lumOff val="35000"/>
            </a:schemeClr>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14.xml"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14.xml" /></Relationships>
</file>

<file path=ppt/slides/_rels/slide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17.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17.xml"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9.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9.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9.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19.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9.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470203" y="3746686"/>
            <a:ext cx="8203575" cy="1082755"/>
          </a:xfrm>
        </p:spPr>
        <p:txBody>
          <a:bodyPr>
            <a:normAutofit fontScale="90000"/>
          </a:bodyPr>
          <a:lstStyle/>
          <a:p>
            <a:r>
              <a:rPr lang="en-US" b="1" dirty="0">
                <a:latin typeface="Times New Roman" pitchFamily="18" charset="0"/>
                <a:cs typeface="Times New Roman" pitchFamily="18" charset="0"/>
              </a:rPr>
              <a:t>HUMAN RESOURCE </a:t>
            </a:r>
            <a:r>
              <a:rPr lang="en-US" b="1">
                <a:latin typeface="Times New Roman" pitchFamily="18" charset="0"/>
                <a:cs typeface="Times New Roman" pitchFamily="18" charset="0"/>
              </a:rPr>
              <a:t>MANAGEMENT </a:t>
            </a:r>
            <a:r>
              <a:rPr lang="en-US" sz="1800" b="1">
                <a:latin typeface="Times New Roman" pitchFamily="18" charset="0"/>
                <a:cs typeface="Times New Roman" pitchFamily="18" charset="0"/>
              </a:rPr>
              <a:t>Presented </a:t>
            </a:r>
            <a:r>
              <a:rPr lang="en-US" sz="1800" b="1" dirty="0">
                <a:latin typeface="Times New Roman" pitchFamily="18" charset="0"/>
                <a:cs typeface="Times New Roman" pitchFamily="18" charset="0"/>
              </a:rPr>
              <a:t>By: </a:t>
            </a:r>
            <a:r>
              <a:rPr lang="en-US" sz="1800" b="1" dirty="0" err="1">
                <a:latin typeface="Times New Roman" pitchFamily="18" charset="0"/>
                <a:cs typeface="Times New Roman" pitchFamily="18" charset="0"/>
              </a:rPr>
              <a:t>Foram</a:t>
            </a:r>
            <a:r>
              <a:rPr lang="en-US" sz="1800" b="1" dirty="0">
                <a:latin typeface="Times New Roman" pitchFamily="18" charset="0"/>
                <a:cs typeface="Times New Roman" pitchFamily="18" charset="0"/>
              </a:rPr>
              <a:t> Patel             Student ID: 2215766 </a:t>
            </a:r>
            <a:br>
              <a:rPr lang="en-US" sz="1800" b="1" dirty="0">
                <a:latin typeface="Times New Roman" pitchFamily="18" charset="0"/>
                <a:cs typeface="Times New Roman" pitchFamily="18" charset="0"/>
              </a:rPr>
            </a:br>
            <a:endParaRPr lang="en-US" sz="1800" dirty="0">
              <a:latin typeface="Times New Roman" pitchFamily="18" charset="0"/>
              <a:cs typeface="Times New Roman" pitchFamily="18" charset="0"/>
            </a:endParaRPr>
          </a:p>
        </p:txBody>
      </p:sp>
      <p:pic>
        <p:nvPicPr>
          <p:cNvPr id="3" name="Picture 2">
            <a:extLst>
              <a:ext uri="{FF2B5EF4-FFF2-40B4-BE49-F238E27FC236}">
                <a16:creationId xmlns:a16="http://schemas.microsoft.com/office/drawing/2014/main" id="{FD1F3391-FAC4-D246-A5D1-5540741183B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6764" y="60160"/>
            <a:ext cx="1321063" cy="733924"/>
          </a:xfrm>
          <a:prstGeom prst="rect">
            <a:avLst/>
          </a:prstGeom>
        </p:spPr>
      </p:pic>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632" y="1013655"/>
            <a:ext cx="8246070" cy="763526"/>
          </a:xfrm>
        </p:spPr>
        <p:txBody>
          <a:bodyPr>
            <a:normAutofit/>
          </a:bodyPr>
          <a:lstStyle/>
          <a:p>
            <a:r>
              <a:rPr lang="en-US" sz="2400" b="1" dirty="0">
                <a:solidFill>
                  <a:schemeClr val="bg1"/>
                </a:solidFill>
                <a:latin typeface="Times New Roman" panose="02020603050405020304" pitchFamily="18" charset="0"/>
                <a:cs typeface="Times New Roman" panose="02020603050405020304" pitchFamily="18" charset="0"/>
              </a:rPr>
              <a:t>Content</a:t>
            </a:r>
          </a:p>
        </p:txBody>
      </p:sp>
      <p:sp>
        <p:nvSpPr>
          <p:cNvPr id="3" name="Content Placeholder 2"/>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Introduction</a:t>
            </a:r>
          </a:p>
          <a:p>
            <a:pPr algn="just"/>
            <a:r>
              <a:rPr lang="en-US" dirty="0">
                <a:latin typeface="Times New Roman" panose="02020603050405020304" pitchFamily="18" charset="0"/>
                <a:cs typeface="Times New Roman" panose="02020603050405020304" pitchFamily="18" charset="0"/>
              </a:rPr>
              <a:t>Literature Review Summary</a:t>
            </a:r>
          </a:p>
          <a:p>
            <a:pPr algn="just"/>
            <a:r>
              <a:rPr lang="en-US" dirty="0">
                <a:latin typeface="Times New Roman" panose="02020603050405020304" pitchFamily="18" charset="0"/>
                <a:cs typeface="Times New Roman" panose="02020603050405020304" pitchFamily="18" charset="0"/>
              </a:rPr>
              <a:t>Job Description</a:t>
            </a:r>
          </a:p>
          <a:p>
            <a:pPr algn="just"/>
            <a:r>
              <a:rPr lang="en-US" dirty="0">
                <a:latin typeface="Times New Roman" panose="02020603050405020304" pitchFamily="18" charset="0"/>
                <a:cs typeface="Times New Roman" panose="02020603050405020304" pitchFamily="18" charset="0"/>
              </a:rPr>
              <a:t>Interview Protocol</a:t>
            </a:r>
          </a:p>
          <a:p>
            <a:pPr algn="just"/>
            <a:r>
              <a:rPr lang="en-US" dirty="0">
                <a:latin typeface="Times New Roman" panose="02020603050405020304" pitchFamily="18" charset="0"/>
                <a:cs typeface="Times New Roman" panose="02020603050405020304" pitchFamily="18" charset="0"/>
              </a:rPr>
              <a:t>Conclusion</a:t>
            </a:r>
          </a:p>
          <a:p>
            <a:pPr algn="just"/>
            <a:r>
              <a:rPr lang="en-US" dirty="0">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669094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48965" y="463476"/>
            <a:ext cx="8246070" cy="763526"/>
          </a:xfrm>
          <a:solidFill>
            <a:schemeClr val="accent1"/>
          </a:solidFill>
          <a:ln>
            <a:solidFill>
              <a:schemeClr val="tx1"/>
            </a:solidFill>
          </a:ln>
        </p:spPr>
        <p:txBody>
          <a:bodyPr>
            <a:noAutofit/>
          </a:bodyPr>
          <a:lstStyle/>
          <a:p>
            <a:r>
              <a:rPr lang="en-US" sz="2400" b="1" dirty="0">
                <a:solidFill>
                  <a:schemeClr val="bg1"/>
                </a:solidFill>
                <a:latin typeface="Times New Roman" pitchFamily="18" charset="0"/>
                <a:cs typeface="Times New Roman" pitchFamily="18" charset="0"/>
              </a:rPr>
              <a:t>INTRODUCTION</a:t>
            </a:r>
          </a:p>
        </p:txBody>
      </p:sp>
      <p:sp>
        <p:nvSpPr>
          <p:cNvPr id="3" name="Content Placeholder 2"/>
          <p:cNvSpPr>
            <a:spLocks noGrp="1"/>
          </p:cNvSpPr>
          <p:nvPr>
            <p:ph idx="1"/>
          </p:nvPr>
        </p:nvSpPr>
        <p:spPr>
          <a:xfrm>
            <a:off x="196769" y="1638454"/>
            <a:ext cx="4919242" cy="3086366"/>
          </a:xfrm>
        </p:spPr>
        <p:txBody>
          <a:bodyPr>
            <a:noAutofit/>
          </a:bodyPr>
          <a:lstStyle/>
          <a:p>
            <a:pPr lvl="0" algn="just"/>
            <a:r>
              <a:rPr lang="en-GB" sz="1400" dirty="0">
                <a:latin typeface="Times New Roman" pitchFamily="18" charset="0"/>
                <a:cs typeface="Times New Roman" pitchFamily="18" charset="0"/>
              </a:rPr>
              <a:t>The way in which the recruitment and selection process can be improved has been discussed in the study</a:t>
            </a:r>
          </a:p>
          <a:p>
            <a:pPr lvl="0" algn="just"/>
            <a:r>
              <a:rPr lang="en-GB" sz="1400" dirty="0">
                <a:latin typeface="Times New Roman" pitchFamily="18" charset="0"/>
                <a:cs typeface="Times New Roman" pitchFamily="18" charset="0"/>
              </a:rPr>
              <a:t>The selected recruitment organisation from the UK for the study is “Nolan Recruitment”</a:t>
            </a:r>
          </a:p>
          <a:p>
            <a:pPr lvl="0" algn="just"/>
            <a:r>
              <a:rPr lang="en-GB" sz="1400" dirty="0">
                <a:latin typeface="Times New Roman" pitchFamily="18" charset="0"/>
                <a:cs typeface="Times New Roman" pitchFamily="18" charset="0"/>
              </a:rPr>
              <a:t>It helps in the “engineering and technical recruitment services” across the United Kingdom (UK) (nolanrecruitment.com, 2023)</a:t>
            </a:r>
          </a:p>
          <a:p>
            <a:pPr lvl="0" algn="just"/>
            <a:r>
              <a:rPr lang="en-GB" sz="1400" dirty="0">
                <a:latin typeface="Times New Roman" pitchFamily="18" charset="0"/>
                <a:cs typeface="Times New Roman" pitchFamily="18" charset="0"/>
              </a:rPr>
              <a:t>A literature review of 3 articles explaining the implication of human resource management in competitive advantage has been discussed in the study</a:t>
            </a:r>
          </a:p>
          <a:p>
            <a:pPr lvl="0" algn="just"/>
            <a:r>
              <a:rPr lang="en-GB" sz="1400" dirty="0">
                <a:latin typeface="Times New Roman" pitchFamily="18" charset="0"/>
                <a:cs typeface="Times New Roman" pitchFamily="18" charset="0"/>
              </a:rPr>
              <a:t>“Three basic strategic options to gain competitive advantage” (Porter 1985), “Cost reduction, Quality enhancement, and Innovation” has been considered in the study (McGrath </a:t>
            </a:r>
            <a:r>
              <a:rPr lang="en-GB" sz="1400" i="1" dirty="0">
                <a:latin typeface="Times New Roman" pitchFamily="18" charset="0"/>
                <a:cs typeface="Times New Roman" pitchFamily="18" charset="0"/>
              </a:rPr>
              <a:t>et al. </a:t>
            </a:r>
            <a:r>
              <a:rPr lang="en-GB" sz="1400" dirty="0">
                <a:latin typeface="Times New Roman" pitchFamily="18" charset="0"/>
                <a:cs typeface="Times New Roman" pitchFamily="18" charset="0"/>
              </a:rPr>
              <a:t>2020)</a:t>
            </a:r>
          </a:p>
          <a:p>
            <a:pPr algn="just">
              <a:lnSpc>
                <a:spcPct val="150000"/>
              </a:lnSpc>
            </a:pPr>
            <a:endParaRPr lang="en-GB" sz="1400" dirty="0">
              <a:latin typeface="Times New Roman" pitchFamily="18" charset="0"/>
              <a:cs typeface="Times New Roman" pitchFamily="18" charset="0"/>
            </a:endParaRPr>
          </a:p>
        </p:txBody>
      </p:sp>
      <p:pic>
        <p:nvPicPr>
          <p:cNvPr id="25602" name="Picture 2" descr="Recruitment and Selection Process in HRM"/>
          <p:cNvPicPr>
            <a:picLocks noChangeAspect="1" noChangeArrowheads="1"/>
          </p:cNvPicPr>
          <p:nvPr/>
        </p:nvPicPr>
        <p:blipFill>
          <a:blip r:embed="rId3" cstate="print"/>
          <a:srcRect/>
          <a:stretch>
            <a:fillRect/>
          </a:stretch>
        </p:blipFill>
        <p:spPr bwMode="auto">
          <a:xfrm>
            <a:off x="5422901" y="1823907"/>
            <a:ext cx="3225800" cy="2829115"/>
          </a:xfrm>
          <a:prstGeom prst="rect">
            <a:avLst/>
          </a:prstGeom>
          <a:ln w="88900" cap="sq" cmpd="thickThin">
            <a:solidFill>
              <a:schemeClr val="bg1"/>
            </a:solidFill>
            <a:prstDash val="solid"/>
            <a:miter lim="800000"/>
          </a:ln>
          <a:effectLst>
            <a:innerShdw blurRad="76200">
              <a:srgbClr val="000000"/>
            </a:innerShdw>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9916" y="142495"/>
            <a:ext cx="8246070" cy="1028700"/>
          </a:xfrm>
          <a:solidFill>
            <a:schemeClr val="accent1"/>
          </a:solidFill>
          <a:ln>
            <a:solidFill>
              <a:schemeClr val="tx1"/>
            </a:solidFill>
          </a:ln>
        </p:spPr>
        <p:txBody>
          <a:bodyPr>
            <a:noAutofit/>
          </a:bodyPr>
          <a:lstStyle/>
          <a:p>
            <a:r>
              <a:rPr lang="en-US" sz="2400" b="1" dirty="0">
                <a:solidFill>
                  <a:schemeClr val="bg1"/>
                </a:solidFill>
                <a:effectLst/>
                <a:latin typeface="Times New Roman" pitchFamily="18" charset="0"/>
                <a:cs typeface="Times New Roman" pitchFamily="18" charset="0"/>
              </a:rPr>
              <a:t>Literature Review Summary </a:t>
            </a:r>
            <a:r>
              <a:rPr lang="en-US" sz="2400" b="1" dirty="0">
                <a:solidFill>
                  <a:schemeClr val="bg1"/>
                </a:solidFill>
                <a:effectLst/>
                <a:latin typeface="Times New Roman" pitchFamily="18" charset="0"/>
                <a:ea typeface="+mn-ea"/>
                <a:cs typeface="Times New Roman" pitchFamily="18" charset="0"/>
              </a:rPr>
              <a:t>from the article of </a:t>
            </a:r>
            <a:r>
              <a:rPr lang="en-US" sz="2400" b="1" dirty="0" err="1">
                <a:solidFill>
                  <a:schemeClr val="bg1"/>
                </a:solidFill>
                <a:effectLst/>
                <a:latin typeface="Times New Roman" pitchFamily="18" charset="0"/>
                <a:cs typeface="Times New Roman" pitchFamily="18" charset="0"/>
              </a:rPr>
              <a:t>Dirani</a:t>
            </a:r>
            <a:r>
              <a:rPr lang="en-US" sz="2400" b="1" dirty="0">
                <a:solidFill>
                  <a:schemeClr val="bg1"/>
                </a:solidFill>
                <a:effectLst/>
                <a:latin typeface="Times New Roman" pitchFamily="18" charset="0"/>
                <a:cs typeface="Times New Roman" pitchFamily="18" charset="0"/>
              </a:rPr>
              <a:t> </a:t>
            </a:r>
            <a:r>
              <a:rPr lang="en-US" sz="2400" b="1" i="1" dirty="0">
                <a:solidFill>
                  <a:schemeClr val="bg1"/>
                </a:solidFill>
                <a:effectLst/>
                <a:latin typeface="Times New Roman" pitchFamily="18" charset="0"/>
                <a:cs typeface="Times New Roman" pitchFamily="18" charset="0"/>
              </a:rPr>
              <a:t>et al.</a:t>
            </a:r>
            <a:r>
              <a:rPr lang="en-US" sz="2400" b="1" dirty="0">
                <a:solidFill>
                  <a:schemeClr val="bg1"/>
                </a:solidFill>
                <a:effectLst/>
                <a:latin typeface="Times New Roman" pitchFamily="18" charset="0"/>
                <a:cs typeface="Times New Roman" pitchFamily="18" charset="0"/>
              </a:rPr>
              <a:t> (2020)</a:t>
            </a:r>
          </a:p>
        </p:txBody>
      </p:sp>
      <p:sp>
        <p:nvSpPr>
          <p:cNvPr id="7" name="Content Placeholder 6"/>
          <p:cNvSpPr>
            <a:spLocks noGrp="1"/>
          </p:cNvSpPr>
          <p:nvPr>
            <p:ph idx="1"/>
          </p:nvPr>
        </p:nvSpPr>
        <p:spPr>
          <a:xfrm>
            <a:off x="266488" y="1438251"/>
            <a:ext cx="4389733" cy="3374381"/>
          </a:xfrm>
        </p:spPr>
        <p:txBody>
          <a:bodyPr>
            <a:normAutofit lnSpcReduction="10000"/>
          </a:bodyPr>
          <a:lstStyle/>
          <a:p>
            <a:pPr algn="just">
              <a:lnSpc>
                <a:spcPct val="150000"/>
              </a:lnSpc>
            </a:pPr>
            <a:r>
              <a:rPr lang="en-US" sz="1400" dirty="0">
                <a:solidFill>
                  <a:schemeClr val="tx1"/>
                </a:solidFill>
                <a:latin typeface="Times New Roman" pitchFamily="18" charset="0"/>
                <a:cs typeface="Times New Roman" pitchFamily="18" charset="0"/>
              </a:rPr>
              <a:t>The article </a:t>
            </a:r>
            <a:r>
              <a:rPr lang="en-US" sz="1400" dirty="0" err="1">
                <a:solidFill>
                  <a:schemeClr val="tx1"/>
                </a:solidFill>
                <a:latin typeface="Times New Roman" pitchFamily="18" charset="0"/>
                <a:cs typeface="Times New Roman" pitchFamily="18" charset="0"/>
              </a:rPr>
              <a:t>Dirani</a:t>
            </a:r>
            <a:r>
              <a:rPr lang="en-US" sz="1400" dirty="0">
                <a:solidFill>
                  <a:schemeClr val="tx1"/>
                </a:solidFill>
                <a:latin typeface="Times New Roman" pitchFamily="18" charset="0"/>
                <a:cs typeface="Times New Roman" pitchFamily="18" charset="0"/>
              </a:rPr>
              <a:t> </a:t>
            </a:r>
            <a:r>
              <a:rPr lang="en-US" sz="1400" i="1" dirty="0">
                <a:solidFill>
                  <a:schemeClr val="tx1"/>
                </a:solidFill>
                <a:latin typeface="Times New Roman" pitchFamily="18" charset="0"/>
                <a:cs typeface="Times New Roman" pitchFamily="18" charset="0"/>
              </a:rPr>
              <a:t>et al. </a:t>
            </a:r>
            <a:r>
              <a:rPr lang="en-US" sz="1400" dirty="0">
                <a:solidFill>
                  <a:schemeClr val="tx1"/>
                </a:solidFill>
                <a:latin typeface="Times New Roman" pitchFamily="18" charset="0"/>
                <a:cs typeface="Times New Roman" pitchFamily="18" charset="0"/>
              </a:rPr>
              <a:t>(2020) has mentioned about the human resource management is one of the elements within the business frame which helps in the development of the overall operations of the rim in an amplified manner. The HRM also helps in the adoption of a better and enhanced way of managing the workforce (</a:t>
            </a:r>
            <a:r>
              <a:rPr lang="en-US" sz="1400" dirty="0" err="1">
                <a:solidFill>
                  <a:schemeClr val="tx1"/>
                </a:solidFill>
                <a:latin typeface="Times New Roman" pitchFamily="18" charset="0"/>
                <a:cs typeface="Times New Roman" pitchFamily="18" charset="0"/>
              </a:rPr>
              <a:t>Dirani</a:t>
            </a:r>
            <a:r>
              <a:rPr lang="en-US" sz="1400" dirty="0">
                <a:solidFill>
                  <a:schemeClr val="tx1"/>
                </a:solidFill>
                <a:latin typeface="Times New Roman" pitchFamily="18" charset="0"/>
                <a:cs typeface="Times New Roman" pitchFamily="18" charset="0"/>
              </a:rPr>
              <a:t> </a:t>
            </a:r>
            <a:r>
              <a:rPr lang="en-US" sz="1400" i="1" dirty="0">
                <a:solidFill>
                  <a:schemeClr val="tx1"/>
                </a:solidFill>
                <a:latin typeface="Times New Roman" pitchFamily="18" charset="0"/>
                <a:cs typeface="Times New Roman" pitchFamily="18" charset="0"/>
              </a:rPr>
              <a:t>et al. </a:t>
            </a:r>
            <a:r>
              <a:rPr lang="en-US" sz="1400" dirty="0">
                <a:solidFill>
                  <a:schemeClr val="tx1"/>
                </a:solidFill>
                <a:latin typeface="Times New Roman" pitchFamily="18" charset="0"/>
                <a:cs typeface="Times New Roman" pitchFamily="18" charset="0"/>
              </a:rPr>
              <a:t>2020). The article </a:t>
            </a:r>
            <a:r>
              <a:rPr lang="en-US" sz="1400" dirty="0" err="1">
                <a:solidFill>
                  <a:schemeClr val="tx1"/>
                </a:solidFill>
                <a:latin typeface="Times New Roman" pitchFamily="18" charset="0"/>
                <a:cs typeface="Times New Roman" pitchFamily="18" charset="0"/>
              </a:rPr>
              <a:t>Dirani</a:t>
            </a:r>
            <a:r>
              <a:rPr lang="en-US" sz="1400" dirty="0">
                <a:solidFill>
                  <a:schemeClr val="tx1"/>
                </a:solidFill>
                <a:latin typeface="Times New Roman" pitchFamily="18" charset="0"/>
                <a:cs typeface="Times New Roman" pitchFamily="18" charset="0"/>
              </a:rPr>
              <a:t> </a:t>
            </a:r>
            <a:r>
              <a:rPr lang="en-US" sz="1400" i="1" dirty="0">
                <a:solidFill>
                  <a:schemeClr val="tx1"/>
                </a:solidFill>
                <a:latin typeface="Times New Roman" pitchFamily="18" charset="0"/>
                <a:cs typeface="Times New Roman" pitchFamily="18" charset="0"/>
              </a:rPr>
              <a:t>et al. </a:t>
            </a:r>
            <a:r>
              <a:rPr lang="en-US" sz="1400" dirty="0">
                <a:solidFill>
                  <a:schemeClr val="tx1"/>
                </a:solidFill>
                <a:latin typeface="Times New Roman" pitchFamily="18" charset="0"/>
                <a:cs typeface="Times New Roman" pitchFamily="18" charset="0"/>
              </a:rPr>
              <a:t>(2020) has mentioned effectively helped the analysis of the various competencies and the other prospect for properly evaluating the actual use of HRM practices to manage cost allocations. </a:t>
            </a:r>
          </a:p>
        </p:txBody>
      </p:sp>
      <p:pic>
        <p:nvPicPr>
          <p:cNvPr id="4" name="Picture 3">
            <a:extLst>
              <a:ext uri="{FF2B5EF4-FFF2-40B4-BE49-F238E27FC236}">
                <a16:creationId xmlns:a16="http://schemas.microsoft.com/office/drawing/2014/main" id="{4C32153D-13CC-C548-AE82-227BDB42A1A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43059" y="1949114"/>
            <a:ext cx="4171786" cy="2376237"/>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4836583" y="1985214"/>
            <a:ext cx="4151016" cy="3045326"/>
          </a:xfrm>
        </p:spPr>
        <p:txBody>
          <a:bodyPr>
            <a:noAutofit/>
          </a:bodyPr>
          <a:lstStyle/>
          <a:p>
            <a:pPr algn="just">
              <a:lnSpc>
                <a:spcPct val="150000"/>
              </a:lnSpc>
            </a:pPr>
            <a:r>
              <a:rPr lang="en-US" sz="1200" b="0" dirty="0">
                <a:solidFill>
                  <a:schemeClr val="tx1"/>
                </a:solidFill>
                <a:latin typeface="Times New Roman" pitchFamily="18" charset="0"/>
                <a:cs typeface="Times New Roman" pitchFamily="18" charset="0"/>
              </a:rPr>
              <a:t>The article Manhas and Mittal, (2021) has mentioned quality assurance of the firm can be developed and interpreted through the assessment of proper training and assessment of the job roles provided to them. On the other hand, Manhas and Mittal, (2021) has mentioned states that quality assurance among the workforce and the employees can simply be developed through better quality interviewing and training measures. It has also mentioned that he improvement in the restraining prospect clearly helps in up scaling and developing the overall defects of the product and the services offered by them in the business market (</a:t>
            </a:r>
            <a:r>
              <a:rPr lang="en-GB" sz="1200" b="0" dirty="0">
                <a:solidFill>
                  <a:schemeClr val="tx1"/>
                </a:solidFill>
                <a:latin typeface="Times New Roman" pitchFamily="18" charset="0"/>
                <a:cs typeface="Times New Roman" pitchFamily="18" charset="0"/>
              </a:rPr>
              <a:t>Manhas and Mittal, 2021</a:t>
            </a:r>
            <a:r>
              <a:rPr lang="en-US" sz="1200" b="0" dirty="0">
                <a:solidFill>
                  <a:schemeClr val="tx1"/>
                </a:solidFill>
                <a:latin typeface="Times New Roman" pitchFamily="18" charset="0"/>
                <a:cs typeface="Times New Roman" pitchFamily="18" charset="0"/>
              </a:rPr>
              <a:t>). </a:t>
            </a:r>
            <a:r>
              <a:rPr lang="en-GB" sz="1200" b="0" dirty="0">
                <a:solidFill>
                  <a:schemeClr val="tx1"/>
                </a:solidFill>
                <a:latin typeface="Times New Roman" pitchFamily="18" charset="0"/>
                <a:cs typeface="Times New Roman" pitchFamily="18" charset="0"/>
              </a:rPr>
              <a:t>Manhas and Mittal, (2021</a:t>
            </a:r>
            <a:r>
              <a:rPr lang="en-US" sz="1200" b="0" dirty="0">
                <a:solidFill>
                  <a:schemeClr val="tx1"/>
                </a:solidFill>
                <a:latin typeface="Times New Roman" pitchFamily="18" charset="0"/>
                <a:cs typeface="Times New Roman" pitchFamily="18" charset="0"/>
              </a:rPr>
              <a:t>) indicates that the presence of higher affective measures and HR technologies also helps in the development of quality among the workforce. </a:t>
            </a:r>
          </a:p>
        </p:txBody>
      </p:sp>
      <p:sp>
        <p:nvSpPr>
          <p:cNvPr id="9" name="Title 1"/>
          <p:cNvSpPr txBox="1">
            <a:spLocks/>
          </p:cNvSpPr>
          <p:nvPr/>
        </p:nvSpPr>
        <p:spPr>
          <a:xfrm>
            <a:off x="469986" y="72192"/>
            <a:ext cx="8246070" cy="985488"/>
          </a:xfrm>
          <a:prstGeom prst="rect">
            <a:avLst/>
          </a:prstGeom>
          <a:solidFill>
            <a:schemeClr val="accent1"/>
          </a:solidFill>
          <a:ln>
            <a:solidFill>
              <a:schemeClr val="tx1"/>
            </a:solidFill>
          </a:ln>
        </p:spPr>
        <p:txBody>
          <a:bodyPr vert="horz" lIns="91440" tIns="45720" rIns="91440" bIns="45720" rtlCol="0" anchor="ctr">
            <a:noAutofit/>
          </a:bodyPr>
          <a:lstStyle/>
          <a:p>
            <a:pPr lvl="0" algn="ctr">
              <a:spcBef>
                <a:spcPct val="0"/>
              </a:spcBef>
              <a:defRPr/>
            </a:pPr>
            <a:r>
              <a:rPr lang="en-US" sz="2400" b="1" dirty="0">
                <a:solidFill>
                  <a:schemeClr val="bg1"/>
                </a:solidFill>
                <a:latin typeface="Times New Roman" pitchFamily="18" charset="0"/>
                <a:cs typeface="Times New Roman" pitchFamily="18" charset="0"/>
              </a:rPr>
              <a:t>Literature Review Summary from the article of </a:t>
            </a:r>
            <a:r>
              <a:rPr lang="en-GB" sz="2400" b="1" dirty="0">
                <a:solidFill>
                  <a:schemeClr val="bg1"/>
                </a:solidFill>
                <a:latin typeface="Times New Roman" pitchFamily="18" charset="0"/>
                <a:ea typeface="Tahoma" pitchFamily="34" charset="0"/>
                <a:cs typeface="Times New Roman" pitchFamily="18" charset="0"/>
              </a:rPr>
              <a:t>Manhas and Mittal, (2021</a:t>
            </a:r>
            <a:r>
              <a:rPr lang="en-US" sz="2400" b="1" dirty="0">
                <a:solidFill>
                  <a:schemeClr val="bg1"/>
                </a:solidFill>
                <a:latin typeface="Times New Roman" pitchFamily="18" charset="0"/>
                <a:ea typeface="Tahoma" pitchFamily="34" charset="0"/>
                <a:cs typeface="Times New Roman" pitchFamily="18" charset="0"/>
              </a:rPr>
              <a:t>)</a:t>
            </a:r>
            <a:endParaRPr lang="en-US" sz="2400" b="1" dirty="0">
              <a:solidFill>
                <a:schemeClr val="bg1"/>
              </a:solidFill>
              <a:latin typeface="Times New Roman" pitchFamily="18" charset="0"/>
              <a:cs typeface="Times New Roman" pitchFamily="18" charset="0"/>
            </a:endParaRPr>
          </a:p>
        </p:txBody>
      </p:sp>
      <p:pic>
        <p:nvPicPr>
          <p:cNvPr id="4" name="Picture 3">
            <a:extLst>
              <a:ext uri="{FF2B5EF4-FFF2-40B4-BE49-F238E27FC236}">
                <a16:creationId xmlns:a16="http://schemas.microsoft.com/office/drawing/2014/main" id="{E5425505-9B98-9648-B761-B988B35E9AE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8670" y="1439111"/>
            <a:ext cx="4577992" cy="2929689"/>
          </a:xfrm>
          <a:prstGeom prst="rect">
            <a:avLst/>
          </a:prstGeom>
        </p:spPr>
      </p:pic>
    </p:spTree>
    <p:extLst>
      <p:ext uri="{BB962C8B-B14F-4D97-AF65-F5344CB8AC3E}">
        <p14:creationId xmlns:p14="http://schemas.microsoft.com/office/powerpoint/2010/main" val="4170783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4807" y="312588"/>
            <a:ext cx="8093365" cy="763525"/>
          </a:xfrm>
          <a:solidFill>
            <a:schemeClr val="accent1"/>
          </a:solidFill>
          <a:ln>
            <a:solidFill>
              <a:schemeClr val="tx1"/>
            </a:solidFill>
          </a:ln>
        </p:spPr>
        <p:txBody>
          <a:bodyPr>
            <a:noAutofit/>
          </a:bodyPr>
          <a:lstStyle/>
          <a:p>
            <a:r>
              <a:rPr lang="en-US" sz="2400" b="1" dirty="0">
                <a:solidFill>
                  <a:schemeClr val="bg1"/>
                </a:solidFill>
                <a:effectLst/>
                <a:latin typeface="Times New Roman" pitchFamily="18" charset="0"/>
                <a:cs typeface="Times New Roman" pitchFamily="18" charset="0"/>
              </a:rPr>
              <a:t>Literature Review summary </a:t>
            </a:r>
            <a:r>
              <a:rPr lang="en-US" sz="2400" b="1" dirty="0">
                <a:solidFill>
                  <a:schemeClr val="bg1"/>
                </a:solidFill>
                <a:effectLst/>
                <a:latin typeface="Times New Roman" pitchFamily="18" charset="0"/>
                <a:ea typeface="+mn-ea"/>
                <a:cs typeface="Times New Roman" pitchFamily="18" charset="0"/>
              </a:rPr>
              <a:t>from the article of </a:t>
            </a:r>
            <a:r>
              <a:rPr lang="en-US" sz="2400" b="1" dirty="0">
                <a:solidFill>
                  <a:schemeClr val="bg1"/>
                </a:solidFill>
                <a:effectLst/>
                <a:latin typeface="Times New Roman" pitchFamily="18" charset="0"/>
                <a:cs typeface="Times New Roman" pitchFamily="18" charset="0"/>
              </a:rPr>
              <a:t>Easa and Orra, (2021)</a:t>
            </a:r>
            <a:endParaRPr lang="en-US" sz="2400" dirty="0">
              <a:solidFill>
                <a:schemeClr val="bg1"/>
              </a:solidFill>
              <a:effectLst/>
              <a:latin typeface="Times New Roman" pitchFamily="18" charset="0"/>
              <a:cs typeface="Times New Roman" pitchFamily="18" charset="0"/>
            </a:endParaRPr>
          </a:p>
        </p:txBody>
      </p:sp>
      <p:sp>
        <p:nvSpPr>
          <p:cNvPr id="4" name="Content Placeholder 3"/>
          <p:cNvSpPr>
            <a:spLocks noGrp="1"/>
          </p:cNvSpPr>
          <p:nvPr>
            <p:ph sz="half" idx="2"/>
          </p:nvPr>
        </p:nvSpPr>
        <p:spPr>
          <a:xfrm>
            <a:off x="4199021" y="1199258"/>
            <a:ext cx="4690979" cy="3696592"/>
          </a:xfrm>
        </p:spPr>
        <p:txBody>
          <a:bodyPr>
            <a:noAutofit/>
          </a:bodyPr>
          <a:lstStyle/>
          <a:p>
            <a:pPr algn="just">
              <a:lnSpc>
                <a:spcPct val="150000"/>
              </a:lnSpc>
            </a:pPr>
            <a:r>
              <a:rPr lang="en-US" sz="1200" dirty="0">
                <a:solidFill>
                  <a:schemeClr val="tx1"/>
                </a:solidFill>
                <a:latin typeface="Times New Roman" pitchFamily="18" charset="0"/>
                <a:cs typeface="Times New Roman" pitchFamily="18" charset="0"/>
              </a:rPr>
              <a:t>Easa and Orra, (2021) mentioned that HRM directly helps in managing the digital prospect of the firm in a simplified manner.  Easa and Orra, (2021) mentioned that stated that innovation and HRM help in properly causing the overall operations of the firm in the market economy. From the article of Easa and Orra, (2021) it can be mentioned that the development in the product or practical procedures and processes also helps in the management of digital innovations within the HRM department in the business. Easa and Orra, (2021) has clearly specifies that the innovation within the HR practices would be clearly developed and managed through managing the resources within the business market. </a:t>
            </a:r>
          </a:p>
        </p:txBody>
      </p:sp>
      <p:pic>
        <p:nvPicPr>
          <p:cNvPr id="5" name="Picture 4">
            <a:extLst>
              <a:ext uri="{FF2B5EF4-FFF2-40B4-BE49-F238E27FC236}">
                <a16:creationId xmlns:a16="http://schemas.microsoft.com/office/drawing/2014/main" id="{3DF072DC-5C89-B343-BCBE-23C39A1101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4000" y="1761679"/>
            <a:ext cx="3777774" cy="25717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noGrp="1"/>
          </p:cNvSpPr>
          <p:nvPr>
            <p:ph type="title"/>
          </p:nvPr>
        </p:nvSpPr>
        <p:spPr>
          <a:xfrm>
            <a:off x="598889" y="281057"/>
            <a:ext cx="8093365" cy="763525"/>
          </a:xfrm>
          <a:prstGeom prst="rect">
            <a:avLst/>
          </a:prstGeom>
          <a:solidFill>
            <a:schemeClr val="accent1"/>
          </a:solidFill>
          <a:ln>
            <a:solidFill>
              <a:schemeClr val="tx1"/>
            </a:solidFill>
          </a:ln>
        </p:spPr>
        <p:txBody>
          <a:bodyPr vert="horz" lIns="91440" tIns="45720" rIns="91440" bIns="45720" rtlCol="0" anchor="ctr">
            <a:noAutofit/>
          </a:bodyPr>
          <a:lstStyle/>
          <a:p>
            <a:pPr lvl="0"/>
            <a:r>
              <a:rPr lang="en-US" sz="2400" b="1" dirty="0">
                <a:solidFill>
                  <a:schemeClr val="bg1"/>
                </a:solidFill>
                <a:effectLst/>
                <a:latin typeface="Times New Roman" pitchFamily="18" charset="0"/>
                <a:cs typeface="Times New Roman" pitchFamily="18" charset="0"/>
              </a:rPr>
              <a:t>Job  Description </a:t>
            </a:r>
            <a:endParaRPr kumimoji="0" lang="en-US" sz="2400" b="1" i="0" u="none" strike="noStrike" kern="1200" cap="none" spc="0" normalizeH="0" baseline="0" noProof="0" dirty="0">
              <a:ln>
                <a:noFill/>
              </a:ln>
              <a:solidFill>
                <a:schemeClr val="bg1"/>
              </a:solidFill>
              <a:effectLst/>
              <a:uLnTx/>
              <a:uFillTx/>
              <a:latin typeface="Times New Roman" pitchFamily="18" charset="0"/>
              <a:cs typeface="Times New Roman" pitchFamily="18" charset="0"/>
            </a:endParaRPr>
          </a:p>
        </p:txBody>
      </p:sp>
      <p:sp>
        <p:nvSpPr>
          <p:cNvPr id="5" name="Content Placeholder 5"/>
          <p:cNvSpPr>
            <a:spLocks noGrp="1"/>
          </p:cNvSpPr>
          <p:nvPr>
            <p:ph sz="half" idx="2"/>
          </p:nvPr>
        </p:nvSpPr>
        <p:spPr>
          <a:xfrm>
            <a:off x="337930" y="1332937"/>
            <a:ext cx="3319670" cy="3581963"/>
          </a:xfrm>
          <a:ln>
            <a:solidFill>
              <a:schemeClr val="accent1"/>
            </a:solidFill>
          </a:ln>
        </p:spPr>
        <p:style>
          <a:lnRef idx="2">
            <a:schemeClr val="accent2"/>
          </a:lnRef>
          <a:fillRef idx="1">
            <a:schemeClr val="lt1"/>
          </a:fillRef>
          <a:effectRef idx="0">
            <a:schemeClr val="accent2"/>
          </a:effectRef>
          <a:fontRef idx="minor">
            <a:schemeClr val="dk1"/>
          </a:fontRef>
        </p:style>
        <p:txBody>
          <a:bodyPr>
            <a:noAutofit/>
          </a:bodyPr>
          <a:lstStyle/>
          <a:p>
            <a:pPr algn="just">
              <a:buNone/>
            </a:pPr>
            <a:r>
              <a:rPr lang="en-US" sz="1400" b="1" i="1" dirty="0">
                <a:solidFill>
                  <a:schemeClr val="tx1"/>
                </a:solidFill>
                <a:latin typeface="Times New Roman" pitchFamily="18" charset="0"/>
                <a:cs typeface="Times New Roman" pitchFamily="18" charset="0"/>
              </a:rPr>
              <a:t>Title: </a:t>
            </a:r>
            <a:r>
              <a:rPr lang="en-US" sz="1400" i="1" dirty="0">
                <a:solidFill>
                  <a:schemeClr val="tx1"/>
                </a:solidFill>
                <a:latin typeface="Times New Roman" pitchFamily="18" charset="0"/>
                <a:cs typeface="Times New Roman" pitchFamily="18" charset="0"/>
              </a:rPr>
              <a:t>HR </a:t>
            </a:r>
          </a:p>
          <a:p>
            <a:pPr algn="just">
              <a:buNone/>
            </a:pPr>
            <a:r>
              <a:rPr lang="en-US" sz="1400" b="1" i="1" dirty="0">
                <a:solidFill>
                  <a:schemeClr val="tx1"/>
                </a:solidFill>
                <a:latin typeface="Times New Roman" pitchFamily="18" charset="0"/>
                <a:cs typeface="Times New Roman" pitchFamily="18" charset="0"/>
              </a:rPr>
              <a:t>Department: </a:t>
            </a:r>
            <a:r>
              <a:rPr lang="en-US" sz="1400" i="1" dirty="0">
                <a:solidFill>
                  <a:schemeClr val="tx1"/>
                </a:solidFill>
                <a:latin typeface="Times New Roman" pitchFamily="18" charset="0"/>
                <a:cs typeface="Times New Roman" pitchFamily="18" charset="0"/>
              </a:rPr>
              <a:t>Business Development</a:t>
            </a:r>
          </a:p>
          <a:p>
            <a:pPr algn="just">
              <a:buNone/>
            </a:pPr>
            <a:r>
              <a:rPr lang="en-US" sz="1400" b="1" i="1" dirty="0">
                <a:solidFill>
                  <a:schemeClr val="tx1"/>
                </a:solidFill>
                <a:latin typeface="Times New Roman" pitchFamily="18" charset="0"/>
                <a:cs typeface="Times New Roman" pitchFamily="18" charset="0"/>
              </a:rPr>
              <a:t>Reports to: </a:t>
            </a:r>
            <a:r>
              <a:rPr lang="en-US" sz="1400" i="1" dirty="0">
                <a:solidFill>
                  <a:schemeClr val="tx1"/>
                </a:solidFill>
                <a:latin typeface="Times New Roman" pitchFamily="18" charset="0"/>
                <a:cs typeface="Times New Roman" pitchFamily="18" charset="0"/>
              </a:rPr>
              <a:t>Director of Business Development</a:t>
            </a:r>
          </a:p>
          <a:p>
            <a:pPr algn="just">
              <a:buNone/>
            </a:pPr>
            <a:r>
              <a:rPr lang="en-US" sz="1400" b="1" i="1" dirty="0">
                <a:solidFill>
                  <a:schemeClr val="tx1"/>
                </a:solidFill>
                <a:latin typeface="Times New Roman" pitchFamily="18" charset="0"/>
                <a:cs typeface="Times New Roman" pitchFamily="18" charset="0"/>
              </a:rPr>
              <a:t>Objective: </a:t>
            </a:r>
            <a:r>
              <a:rPr lang="en-US" sz="1400" i="1" dirty="0">
                <a:solidFill>
                  <a:schemeClr val="tx1"/>
                </a:solidFill>
                <a:latin typeface="Times New Roman" pitchFamily="18" charset="0"/>
                <a:cs typeface="Times New Roman" pitchFamily="18" charset="0"/>
              </a:rPr>
              <a:t>The key objective of this post will be to ensure to select and recruit skilled people to gain cost advantage, increase the quality, and produce innovative solution through considering the technology like AI or Artificial Intelligence.</a:t>
            </a:r>
          </a:p>
        </p:txBody>
      </p:sp>
      <p:pic>
        <p:nvPicPr>
          <p:cNvPr id="3" name="Picture 2">
            <a:extLst>
              <a:ext uri="{FF2B5EF4-FFF2-40B4-BE49-F238E27FC236}">
                <a16:creationId xmlns:a16="http://schemas.microsoft.com/office/drawing/2014/main" id="{0198BE83-A43C-0A43-A954-E1CABC0E60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1199" y="1408776"/>
            <a:ext cx="5065100" cy="342731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noGrp="1"/>
          </p:cNvSpPr>
          <p:nvPr>
            <p:ph type="title"/>
          </p:nvPr>
        </p:nvSpPr>
        <p:spPr>
          <a:xfrm>
            <a:off x="304801" y="281057"/>
            <a:ext cx="8559800" cy="763525"/>
          </a:xfrm>
          <a:prstGeom prst="rect">
            <a:avLst/>
          </a:prstGeom>
          <a:solidFill>
            <a:schemeClr val="accent1"/>
          </a:solidFill>
          <a:ln>
            <a:solidFill>
              <a:schemeClr val="tx1"/>
            </a:solidFill>
          </a:ln>
        </p:spPr>
        <p:txBody>
          <a:bodyPr vert="horz" lIns="91440" tIns="45720" rIns="91440" bIns="45720" rtlCol="0" anchor="ctr">
            <a:noAutofit/>
          </a:bodyPr>
          <a:lstStyle/>
          <a:p>
            <a:pPr lvl="0"/>
            <a:r>
              <a:rPr lang="en-US" sz="2400" b="1" dirty="0">
                <a:solidFill>
                  <a:schemeClr val="bg1"/>
                </a:solidFill>
                <a:effectLst/>
                <a:latin typeface="Times New Roman" pitchFamily="18" charset="0"/>
                <a:cs typeface="Times New Roman" pitchFamily="18" charset="0"/>
              </a:rPr>
              <a:t>Job  Description</a:t>
            </a:r>
            <a:endParaRPr kumimoji="0" lang="en-US" sz="2400" b="1" i="0" u="none" strike="noStrike" kern="1200" cap="none" spc="0" normalizeH="0" baseline="0" noProof="0" dirty="0">
              <a:ln>
                <a:noFill/>
              </a:ln>
              <a:solidFill>
                <a:schemeClr val="bg1"/>
              </a:solidFill>
              <a:effectLst/>
              <a:uLnTx/>
              <a:uFillTx/>
              <a:latin typeface="Times New Roman" pitchFamily="18" charset="0"/>
              <a:cs typeface="Times New Roman" pitchFamily="18" charset="0"/>
            </a:endParaRPr>
          </a:p>
        </p:txBody>
      </p:sp>
      <p:sp>
        <p:nvSpPr>
          <p:cNvPr id="5" name="Content Placeholder 5"/>
          <p:cNvSpPr>
            <a:spLocks noGrp="1"/>
          </p:cNvSpPr>
          <p:nvPr>
            <p:ph sz="half" idx="2"/>
          </p:nvPr>
        </p:nvSpPr>
        <p:spPr>
          <a:xfrm>
            <a:off x="6039853" y="1103567"/>
            <a:ext cx="2756682" cy="3991805"/>
          </a:xfrm>
        </p:spPr>
        <p:style>
          <a:lnRef idx="2">
            <a:schemeClr val="accent1"/>
          </a:lnRef>
          <a:fillRef idx="1">
            <a:schemeClr val="lt1"/>
          </a:fillRef>
          <a:effectRef idx="0">
            <a:schemeClr val="accent1"/>
          </a:effectRef>
          <a:fontRef idx="minor">
            <a:schemeClr val="dk1"/>
          </a:fontRef>
        </p:style>
        <p:txBody>
          <a:bodyPr>
            <a:noAutofit/>
          </a:bodyPr>
          <a:lstStyle/>
          <a:p>
            <a:pPr algn="just">
              <a:buNone/>
            </a:pPr>
            <a:r>
              <a:rPr lang="en-US" sz="1200" b="1" i="1" dirty="0">
                <a:solidFill>
                  <a:schemeClr val="tx1"/>
                </a:solidFill>
                <a:latin typeface="Times New Roman" pitchFamily="18" charset="0"/>
                <a:cs typeface="Times New Roman" pitchFamily="18" charset="0"/>
              </a:rPr>
              <a:t>Person specification:</a:t>
            </a:r>
            <a:endParaRPr lang="en-US" sz="1200" dirty="0">
              <a:solidFill>
                <a:schemeClr val="tx1"/>
              </a:solidFill>
              <a:latin typeface="Times New Roman" pitchFamily="18" charset="0"/>
              <a:cs typeface="Times New Roman" pitchFamily="18" charset="0"/>
            </a:endParaRPr>
          </a:p>
          <a:p>
            <a:pPr lvl="0" algn="just">
              <a:lnSpc>
                <a:spcPct val="150000"/>
              </a:lnSpc>
              <a:spcBef>
                <a:spcPts val="0"/>
              </a:spcBef>
              <a:buFont typeface="Arial"/>
              <a:buChar char="●"/>
            </a:pPr>
            <a:r>
              <a:rPr lang="en-GB" sz="1200" dirty="0">
                <a:solidFill>
                  <a:schemeClr val="tx1"/>
                </a:solidFill>
                <a:latin typeface="Times New Roman"/>
                <a:ea typeface="Times New Roman"/>
              </a:rPr>
              <a:t>Be organized</a:t>
            </a:r>
            <a:endParaRPr lang="en-US" sz="1200" dirty="0">
              <a:solidFill>
                <a:schemeClr val="tx1"/>
              </a:solidFill>
              <a:latin typeface="Arial"/>
              <a:ea typeface="Arial"/>
            </a:endParaRPr>
          </a:p>
          <a:p>
            <a:pPr lvl="0" algn="just">
              <a:lnSpc>
                <a:spcPct val="150000"/>
              </a:lnSpc>
              <a:spcBef>
                <a:spcPts val="0"/>
              </a:spcBef>
              <a:buFont typeface="Arial"/>
              <a:buChar char="●"/>
            </a:pPr>
            <a:r>
              <a:rPr lang="en-GB" sz="1200" dirty="0">
                <a:solidFill>
                  <a:schemeClr val="tx1"/>
                </a:solidFill>
                <a:latin typeface="Times New Roman"/>
                <a:ea typeface="Times New Roman"/>
              </a:rPr>
              <a:t>Communicate effectively</a:t>
            </a:r>
            <a:endParaRPr lang="en-US" sz="1200" dirty="0">
              <a:solidFill>
                <a:schemeClr val="tx1"/>
              </a:solidFill>
              <a:latin typeface="Arial"/>
              <a:ea typeface="Arial"/>
            </a:endParaRPr>
          </a:p>
          <a:p>
            <a:pPr lvl="0" algn="just">
              <a:lnSpc>
                <a:spcPct val="150000"/>
              </a:lnSpc>
              <a:spcBef>
                <a:spcPts val="0"/>
              </a:spcBef>
              <a:buFont typeface="Arial"/>
              <a:buChar char="●"/>
            </a:pPr>
            <a:r>
              <a:rPr lang="en-GB" sz="1200" dirty="0">
                <a:solidFill>
                  <a:schemeClr val="tx1"/>
                </a:solidFill>
                <a:latin typeface="Times New Roman"/>
                <a:ea typeface="Times New Roman"/>
              </a:rPr>
              <a:t>Lead by example</a:t>
            </a:r>
            <a:endParaRPr lang="en-US" sz="1200" dirty="0">
              <a:solidFill>
                <a:schemeClr val="tx1"/>
              </a:solidFill>
              <a:latin typeface="Arial"/>
              <a:ea typeface="Arial"/>
            </a:endParaRPr>
          </a:p>
          <a:p>
            <a:pPr algn="just">
              <a:lnSpc>
                <a:spcPct val="150000"/>
              </a:lnSpc>
              <a:spcBef>
                <a:spcPts val="0"/>
              </a:spcBef>
              <a:buFont typeface="Arial"/>
              <a:buChar char="●"/>
            </a:pPr>
            <a:r>
              <a:rPr lang="en-GB" sz="1200" dirty="0">
                <a:solidFill>
                  <a:schemeClr val="tx1"/>
                </a:solidFill>
                <a:latin typeface="Times New Roman"/>
                <a:ea typeface="Times New Roman"/>
              </a:rPr>
              <a:t>Have excellent problem-solving skills</a:t>
            </a:r>
            <a:endParaRPr lang="en-US" sz="1200" dirty="0">
              <a:solidFill>
                <a:schemeClr val="tx1"/>
              </a:solidFill>
              <a:latin typeface="Arial"/>
              <a:ea typeface="Arial"/>
            </a:endParaRPr>
          </a:p>
          <a:p>
            <a:pPr lvl="0" algn="just">
              <a:lnSpc>
                <a:spcPct val="150000"/>
              </a:lnSpc>
              <a:spcBef>
                <a:spcPts val="0"/>
              </a:spcBef>
              <a:buFont typeface="Arial"/>
              <a:buChar char="●"/>
            </a:pPr>
            <a:r>
              <a:rPr lang="en-GB" sz="1200" dirty="0">
                <a:solidFill>
                  <a:schemeClr val="tx1"/>
                </a:solidFill>
                <a:latin typeface="Times New Roman"/>
                <a:ea typeface="Times New Roman"/>
              </a:rPr>
              <a:t>Be comfortable to make difficult decisions and take risks</a:t>
            </a:r>
            <a:endParaRPr lang="en-US" sz="1200" dirty="0">
              <a:solidFill>
                <a:schemeClr val="tx1"/>
              </a:solidFill>
              <a:latin typeface="Arial"/>
              <a:ea typeface="Arial"/>
            </a:endParaRPr>
          </a:p>
          <a:p>
            <a:pPr algn="just">
              <a:lnSpc>
                <a:spcPct val="150000"/>
              </a:lnSpc>
              <a:spcBef>
                <a:spcPts val="0"/>
              </a:spcBef>
              <a:buFont typeface="Arial"/>
              <a:buChar char="●"/>
            </a:pPr>
            <a:r>
              <a:rPr lang="en-GB" sz="1200" dirty="0">
                <a:solidFill>
                  <a:schemeClr val="tx1"/>
                </a:solidFill>
                <a:latin typeface="Times New Roman"/>
                <a:ea typeface="Times New Roman"/>
              </a:rPr>
              <a:t>Be talented and good at multitasking</a:t>
            </a:r>
            <a:endParaRPr lang="en-US" sz="1200" dirty="0">
              <a:solidFill>
                <a:schemeClr val="tx1"/>
              </a:solidFill>
              <a:latin typeface="Arial"/>
              <a:ea typeface="Arial"/>
            </a:endParaRPr>
          </a:p>
          <a:p>
            <a:pPr algn="just">
              <a:buNone/>
            </a:pPr>
            <a:r>
              <a:rPr lang="en-US" sz="1200" b="1" i="1" dirty="0">
                <a:solidFill>
                  <a:schemeClr val="tx1"/>
                </a:solidFill>
                <a:latin typeface="Times New Roman" pitchFamily="18" charset="0"/>
                <a:cs typeface="Times New Roman" pitchFamily="18" charset="0"/>
              </a:rPr>
              <a:t>Selection Criteria:</a:t>
            </a:r>
            <a:endParaRPr lang="en-US" sz="1200" dirty="0">
              <a:solidFill>
                <a:schemeClr val="tx1"/>
              </a:solidFill>
              <a:latin typeface="Times New Roman" pitchFamily="18" charset="0"/>
              <a:cs typeface="Times New Roman" pitchFamily="18" charset="0"/>
            </a:endParaRPr>
          </a:p>
          <a:p>
            <a:pPr algn="just"/>
            <a:r>
              <a:rPr lang="en-US" sz="1200" dirty="0">
                <a:solidFill>
                  <a:schemeClr val="tx1"/>
                </a:solidFill>
                <a:latin typeface="Times New Roman" pitchFamily="18" charset="0"/>
                <a:cs typeface="Times New Roman" pitchFamily="18" charset="0"/>
              </a:rPr>
              <a:t>Candidates will be assessed against the following criteria:</a:t>
            </a:r>
          </a:p>
          <a:p>
            <a:pPr lvl="1" algn="just"/>
            <a:r>
              <a:rPr lang="en-US" sz="1100" dirty="0">
                <a:solidFill>
                  <a:schemeClr val="tx1"/>
                </a:solidFill>
                <a:latin typeface="Times New Roman" pitchFamily="18" charset="0"/>
                <a:cs typeface="Times New Roman" pitchFamily="18" charset="0"/>
              </a:rPr>
              <a:t>Education and experience</a:t>
            </a:r>
          </a:p>
          <a:p>
            <a:pPr lvl="1" algn="just"/>
            <a:r>
              <a:rPr lang="en-US" sz="1100" dirty="0">
                <a:solidFill>
                  <a:schemeClr val="tx1"/>
                </a:solidFill>
                <a:latin typeface="Times New Roman" pitchFamily="18" charset="0"/>
                <a:cs typeface="Times New Roman" pitchFamily="18" charset="0"/>
              </a:rPr>
              <a:t>Analytical and problem-solving skills</a:t>
            </a:r>
          </a:p>
          <a:p>
            <a:pPr lvl="1" algn="just"/>
            <a:r>
              <a:rPr lang="en-US" sz="1100" dirty="0">
                <a:solidFill>
                  <a:schemeClr val="tx1"/>
                </a:solidFill>
                <a:latin typeface="Times New Roman" pitchFamily="18" charset="0"/>
                <a:cs typeface="Times New Roman" pitchFamily="18" charset="0"/>
              </a:rPr>
              <a:t>Communication and interpersonal skills</a:t>
            </a:r>
          </a:p>
          <a:p>
            <a:pPr lvl="1" algn="just"/>
            <a:r>
              <a:rPr lang="en-US" sz="1100" dirty="0">
                <a:solidFill>
                  <a:schemeClr val="tx1"/>
                </a:solidFill>
                <a:latin typeface="Times New Roman" pitchFamily="18" charset="0"/>
                <a:cs typeface="Times New Roman" pitchFamily="18" charset="0"/>
              </a:rPr>
              <a:t>Proficiency in data analysis tools</a:t>
            </a:r>
          </a:p>
        </p:txBody>
      </p:sp>
      <p:sp>
        <p:nvSpPr>
          <p:cNvPr id="6" name="Content Placeholder 5"/>
          <p:cNvSpPr>
            <a:spLocks noGrp="1"/>
          </p:cNvSpPr>
          <p:nvPr>
            <p:ph sz="quarter" idx="4"/>
          </p:nvPr>
        </p:nvSpPr>
        <p:spPr>
          <a:xfrm>
            <a:off x="3772120" y="1103567"/>
            <a:ext cx="2136404" cy="3991804"/>
          </a:xfrm>
        </p:spPr>
        <p:style>
          <a:lnRef idx="2">
            <a:schemeClr val="accent1"/>
          </a:lnRef>
          <a:fillRef idx="1">
            <a:schemeClr val="lt1"/>
          </a:fillRef>
          <a:effectRef idx="0">
            <a:schemeClr val="accent1"/>
          </a:effectRef>
          <a:fontRef idx="minor">
            <a:schemeClr val="dk1"/>
          </a:fontRef>
        </p:style>
        <p:txBody>
          <a:bodyPr>
            <a:noAutofit/>
          </a:bodyPr>
          <a:lstStyle/>
          <a:p>
            <a:pPr algn="just">
              <a:buNone/>
            </a:pPr>
            <a:r>
              <a:rPr lang="en-US" sz="1200" b="1" i="1" dirty="0">
                <a:solidFill>
                  <a:schemeClr val="tx1"/>
                </a:solidFill>
                <a:latin typeface="Times New Roman" pitchFamily="18" charset="0"/>
                <a:cs typeface="Times New Roman" pitchFamily="18" charset="0"/>
              </a:rPr>
              <a:t>“Education and Experience”:</a:t>
            </a:r>
            <a:endParaRPr lang="en-US" sz="1200" dirty="0">
              <a:solidFill>
                <a:schemeClr val="tx1"/>
              </a:solidFill>
              <a:latin typeface="Times New Roman" pitchFamily="18" charset="0"/>
              <a:cs typeface="Times New Roman" pitchFamily="18" charset="0"/>
            </a:endParaRPr>
          </a:p>
          <a:p>
            <a:pPr lvl="0" algn="just"/>
            <a:r>
              <a:rPr lang="en-US" sz="1200" dirty="0">
                <a:solidFill>
                  <a:schemeClr val="tx1"/>
                </a:solidFill>
                <a:latin typeface="Times New Roman" pitchFamily="18" charset="0"/>
                <a:cs typeface="Times New Roman" pitchFamily="18" charset="0"/>
              </a:rPr>
              <a:t>Bachelor's degree in any field, MBA or a related field</a:t>
            </a:r>
          </a:p>
          <a:p>
            <a:pPr lvl="0" algn="just"/>
            <a:r>
              <a:rPr lang="en-US" sz="1200" dirty="0">
                <a:solidFill>
                  <a:schemeClr val="tx1"/>
                </a:solidFill>
                <a:latin typeface="Times New Roman" pitchFamily="18" charset="0"/>
                <a:cs typeface="Times New Roman" pitchFamily="18" charset="0"/>
              </a:rPr>
              <a:t>At least “5 years of experience” in a similar role, preferably in a fast-paced and dynamic environment</a:t>
            </a:r>
          </a:p>
          <a:p>
            <a:pPr algn="just">
              <a:buNone/>
            </a:pPr>
            <a:r>
              <a:rPr lang="en-US" sz="1200" b="1" i="1" dirty="0">
                <a:solidFill>
                  <a:schemeClr val="tx1"/>
                </a:solidFill>
                <a:latin typeface="Times New Roman" pitchFamily="18" charset="0"/>
                <a:cs typeface="Times New Roman" pitchFamily="18" charset="0"/>
              </a:rPr>
              <a:t>Skills:</a:t>
            </a:r>
            <a:endParaRPr lang="en-US" sz="1200" dirty="0">
              <a:solidFill>
                <a:schemeClr val="tx1"/>
              </a:solidFill>
              <a:latin typeface="Times New Roman" pitchFamily="18" charset="0"/>
              <a:cs typeface="Times New Roman" pitchFamily="18" charset="0"/>
            </a:endParaRPr>
          </a:p>
          <a:p>
            <a:pPr lvl="0" algn="just"/>
            <a:r>
              <a:rPr lang="en-GB" sz="1200" dirty="0">
                <a:solidFill>
                  <a:schemeClr val="tx1"/>
                </a:solidFill>
                <a:latin typeface="Times New Roman" pitchFamily="18" charset="0"/>
                <a:cs typeface="Times New Roman" pitchFamily="18" charset="0"/>
              </a:rPr>
              <a:t>HR knowledge and expertise</a:t>
            </a:r>
          </a:p>
          <a:p>
            <a:pPr lvl="0" algn="just"/>
            <a:r>
              <a:rPr lang="en-GB" sz="1200" dirty="0">
                <a:solidFill>
                  <a:schemeClr val="tx1"/>
                </a:solidFill>
                <a:latin typeface="Times New Roman" pitchFamily="18" charset="0"/>
                <a:cs typeface="Times New Roman" pitchFamily="18" charset="0"/>
              </a:rPr>
              <a:t>Good presentation skills</a:t>
            </a:r>
          </a:p>
          <a:p>
            <a:pPr lvl="0" algn="just"/>
            <a:r>
              <a:rPr lang="en-GB" sz="1200" dirty="0">
                <a:solidFill>
                  <a:schemeClr val="tx1"/>
                </a:solidFill>
                <a:latin typeface="Times New Roman" pitchFamily="18" charset="0"/>
                <a:cs typeface="Times New Roman" pitchFamily="18" charset="0"/>
              </a:rPr>
              <a:t>Multitasking</a:t>
            </a:r>
          </a:p>
          <a:p>
            <a:pPr lvl="0" algn="just"/>
            <a:r>
              <a:rPr lang="en-GB" sz="1200" dirty="0">
                <a:solidFill>
                  <a:schemeClr val="tx1"/>
                </a:solidFill>
                <a:latin typeface="Times New Roman" pitchFamily="18" charset="0"/>
                <a:cs typeface="Times New Roman" pitchFamily="18" charset="0"/>
              </a:rPr>
              <a:t>Leadership ability</a:t>
            </a:r>
          </a:p>
          <a:p>
            <a:pPr lvl="0" algn="just"/>
            <a:r>
              <a:rPr lang="en-GB" sz="1200" dirty="0">
                <a:solidFill>
                  <a:schemeClr val="tx1"/>
                </a:solidFill>
                <a:latin typeface="Times New Roman" pitchFamily="18" charset="0"/>
                <a:cs typeface="Times New Roman" pitchFamily="18" charset="0"/>
              </a:rPr>
              <a:t>Motivation </a:t>
            </a:r>
          </a:p>
        </p:txBody>
      </p:sp>
      <p:sp>
        <p:nvSpPr>
          <p:cNvPr id="9" name="Content Placeholder 5">
            <a:extLst>
              <a:ext uri="{FF2B5EF4-FFF2-40B4-BE49-F238E27FC236}">
                <a16:creationId xmlns:a16="http://schemas.microsoft.com/office/drawing/2014/main" id="{F82AFC9E-9DDF-F54C-A6DF-A7FAA6639E35}"/>
              </a:ext>
            </a:extLst>
          </p:cNvPr>
          <p:cNvSpPr txBox="1">
            <a:spLocks/>
          </p:cNvSpPr>
          <p:nvPr/>
        </p:nvSpPr>
        <p:spPr>
          <a:xfrm>
            <a:off x="161638" y="1103567"/>
            <a:ext cx="3435804" cy="3991803"/>
          </a:xfrm>
          <a:prstGeom prst="rect">
            <a:avLst/>
          </a:prstGeom>
          <a:ln w="10795" cap="flat" cmpd="sng" algn="ctr">
            <a:solidFill>
              <a:schemeClr val="accent1"/>
            </a:solidFill>
            <a:prstDash val="solid"/>
          </a:ln>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Autofit/>
          </a:bodyPr>
          <a:lstStyle>
            <a:lvl1pPr marL="137160" indent="-137160" algn="l" defTabSz="685800" rtl="0" eaLnBrk="1" latinLnBrk="0" hangingPunct="1">
              <a:lnSpc>
                <a:spcPct val="90000"/>
              </a:lnSpc>
              <a:spcBef>
                <a:spcPts val="900"/>
              </a:spcBef>
              <a:buClr>
                <a:schemeClr val="accent1"/>
              </a:buClr>
              <a:buFont typeface="Wingdings 2" pitchFamily="18" charset="2"/>
              <a:buChar char=""/>
              <a:defRPr sz="1500" kern="1200">
                <a:solidFill>
                  <a:schemeClr val="dk1"/>
                </a:solidFill>
                <a:latin typeface="+mn-lt"/>
                <a:ea typeface="+mn-ea"/>
                <a:cs typeface="+mn-cs"/>
              </a:defRPr>
            </a:lvl1pPr>
            <a:lvl2pPr marL="5143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350" kern="1200">
                <a:solidFill>
                  <a:schemeClr val="dk1"/>
                </a:solidFill>
                <a:latin typeface="+mn-lt"/>
                <a:ea typeface="+mn-ea"/>
                <a:cs typeface="+mn-cs"/>
              </a:defRPr>
            </a:lvl2pPr>
            <a:lvl3pPr marL="8572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200" kern="1200">
                <a:solidFill>
                  <a:schemeClr val="dk1"/>
                </a:solidFill>
                <a:latin typeface="+mn-lt"/>
                <a:ea typeface="+mn-ea"/>
                <a:cs typeface="+mn-cs"/>
              </a:defRPr>
            </a:lvl3pPr>
            <a:lvl4pPr marL="12001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4pPr>
            <a:lvl5pPr marL="1543050" indent="-13716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5pPr>
            <a:lvl6pPr marL="18859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6pPr>
            <a:lvl7pPr marL="22288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7pPr>
            <a:lvl8pPr marL="25717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8pPr>
            <a:lvl9pPr marL="2914650" indent="-171450" algn="l" defTabSz="685800" rtl="0" eaLnBrk="1" latinLnBrk="0" hangingPunct="1">
              <a:lnSpc>
                <a:spcPct val="90000"/>
              </a:lnSpc>
              <a:spcBef>
                <a:spcPts val="188"/>
              </a:spcBef>
              <a:spcAft>
                <a:spcPts val="188"/>
              </a:spcAft>
              <a:buClr>
                <a:schemeClr val="accent1"/>
              </a:buClr>
              <a:buFont typeface="Wingdings 2" pitchFamily="18" charset="2"/>
              <a:buChar char=""/>
              <a:defRPr sz="1050" kern="1200">
                <a:solidFill>
                  <a:schemeClr val="dk1"/>
                </a:solidFill>
                <a:latin typeface="+mn-lt"/>
                <a:ea typeface="+mn-ea"/>
                <a:cs typeface="+mn-cs"/>
              </a:defRPr>
            </a:lvl9pPr>
          </a:lstStyle>
          <a:p>
            <a:pPr algn="just">
              <a:buFont typeface="Wingdings 2" pitchFamily="18" charset="2"/>
              <a:buNone/>
            </a:pPr>
            <a:endParaRPr lang="en-US" sz="1400" b="1" i="1" dirty="0">
              <a:solidFill>
                <a:schemeClr val="tx1"/>
              </a:solidFill>
              <a:latin typeface="Times New Roman" pitchFamily="18" charset="0"/>
              <a:cs typeface="Times New Roman" pitchFamily="18" charset="0"/>
            </a:endParaRPr>
          </a:p>
          <a:p>
            <a:pPr algn="just">
              <a:buFont typeface="Wingdings 2" pitchFamily="18" charset="2"/>
              <a:buNone/>
            </a:pPr>
            <a:r>
              <a:rPr lang="en-US" sz="1400" b="1" i="1" dirty="0">
                <a:solidFill>
                  <a:schemeClr val="tx1"/>
                </a:solidFill>
                <a:latin typeface="Times New Roman" pitchFamily="18" charset="0"/>
                <a:cs typeface="Times New Roman" pitchFamily="18" charset="0"/>
              </a:rPr>
              <a:t>Key Responsibilities:</a:t>
            </a:r>
            <a:endParaRPr lang="en-US" sz="1400" dirty="0">
              <a:solidFill>
                <a:schemeClr val="tx1"/>
              </a:solidFill>
              <a:latin typeface="Times New Roman" pitchFamily="18" charset="0"/>
              <a:cs typeface="Times New Roman" pitchFamily="18" charset="0"/>
            </a:endParaRPr>
          </a:p>
          <a:p>
            <a:pPr algn="just"/>
            <a:r>
              <a:rPr lang="en-US" sz="1400" dirty="0">
                <a:solidFill>
                  <a:schemeClr val="tx1"/>
                </a:solidFill>
                <a:latin typeface="Times New Roman" pitchFamily="18" charset="0"/>
                <a:cs typeface="Times New Roman" pitchFamily="18" charset="0"/>
              </a:rPr>
              <a:t>To conduct research and analysis to identify opportunities for cost reduction, quality enhancement, and innovation strategy</a:t>
            </a:r>
          </a:p>
          <a:p>
            <a:pPr algn="just"/>
            <a:r>
              <a:rPr lang="en-US" sz="1400" dirty="0">
                <a:solidFill>
                  <a:schemeClr val="tx1"/>
                </a:solidFill>
                <a:latin typeface="Times New Roman" pitchFamily="18" charset="0"/>
                <a:cs typeface="Times New Roman" pitchFamily="18" charset="0"/>
              </a:rPr>
              <a:t>To understand of the cost reduction process, issues related to the quality management and to enhance the quality </a:t>
            </a:r>
          </a:p>
          <a:p>
            <a:pPr algn="just"/>
            <a:r>
              <a:rPr lang="en-US" sz="1400" dirty="0">
                <a:solidFill>
                  <a:schemeClr val="tx1"/>
                </a:solidFill>
                <a:latin typeface="Times New Roman" pitchFamily="18" charset="0"/>
                <a:cs typeface="Times New Roman" pitchFamily="18" charset="0"/>
              </a:rPr>
              <a:t>To have excellent decision-making skill </a:t>
            </a:r>
          </a:p>
          <a:p>
            <a:pPr algn="just"/>
            <a:r>
              <a:rPr lang="en-US" sz="1400" dirty="0">
                <a:solidFill>
                  <a:schemeClr val="tx1"/>
                </a:solidFill>
                <a:latin typeface="Times New Roman" pitchFamily="18" charset="0"/>
                <a:cs typeface="Times New Roman" pitchFamily="18" charset="0"/>
              </a:rPr>
              <a:t>To monitor and report on progress towards hiring and selecting </a:t>
            </a:r>
          </a:p>
          <a:p>
            <a:pPr algn="just"/>
            <a:r>
              <a:rPr lang="en-US" sz="1400" dirty="0">
                <a:solidFill>
                  <a:schemeClr val="tx1"/>
                </a:solidFill>
                <a:latin typeface="Times New Roman" pitchFamily="18" charset="0"/>
                <a:cs typeface="Times New Roman" pitchFamily="18" charset="0"/>
              </a:rPr>
              <a:t>To provide recommendations to hire skilled employee for a particular designation to improve business performance and  help a business to survive through inflation or other economic disadvantage </a:t>
            </a:r>
          </a:p>
          <a:p>
            <a:pPr algn="just">
              <a:lnSpc>
                <a:spcPct val="150000"/>
              </a:lnSpc>
            </a:pPr>
            <a:endParaRPr lang="en-US" sz="1400" dirty="0">
              <a:solidFill>
                <a:schemeClr val="tx1"/>
              </a:solidFill>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txBox="1">
            <a:spLocks/>
          </p:cNvSpPr>
          <p:nvPr/>
        </p:nvSpPr>
        <p:spPr>
          <a:xfrm>
            <a:off x="598889" y="175040"/>
            <a:ext cx="8093365" cy="699604"/>
          </a:xfrm>
          <a:prstGeom prst="rect">
            <a:avLst/>
          </a:prstGeom>
          <a:solidFill>
            <a:schemeClr val="accent1"/>
          </a:solidFill>
          <a:ln>
            <a:solidFill>
              <a:schemeClr val="tx1"/>
            </a:solidFill>
          </a:ln>
        </p:spPr>
        <p:txBody>
          <a:bodyPr vert="horz" lIns="91440" tIns="45720" rIns="91440" bIns="45720" rtlCol="0" anchor="ctr">
            <a:noAutofit/>
          </a:bodyPr>
          <a:lstStyle/>
          <a:p>
            <a:pPr lvl="0" algn="ctr">
              <a:spcBef>
                <a:spcPct val="0"/>
              </a:spcBef>
              <a:defRPr/>
            </a:pPr>
            <a:r>
              <a:rPr lang="en-US" sz="2400" b="1" dirty="0">
                <a:solidFill>
                  <a:schemeClr val="bg1"/>
                </a:solidFill>
                <a:latin typeface="Times New Roman" pitchFamily="18" charset="0"/>
                <a:ea typeface="+mj-ea"/>
                <a:cs typeface="Times New Roman" pitchFamily="18" charset="0"/>
              </a:rPr>
              <a:t>Interview Protocol </a:t>
            </a:r>
          </a:p>
        </p:txBody>
      </p:sp>
      <p:graphicFrame>
        <p:nvGraphicFramePr>
          <p:cNvPr id="7" name="Table 6"/>
          <p:cNvGraphicFramePr>
            <a:graphicFrameLocks noGrp="1"/>
          </p:cNvGraphicFramePr>
          <p:nvPr>
            <p:extLst>
              <p:ext uri="{D42A27DB-BD31-4B8C-83A1-F6EECF244321}">
                <p14:modId xmlns:p14="http://schemas.microsoft.com/office/powerpoint/2010/main" val="4083878145"/>
              </p:ext>
            </p:extLst>
          </p:nvPr>
        </p:nvGraphicFramePr>
        <p:xfrm>
          <a:off x="232229" y="978195"/>
          <a:ext cx="8723086" cy="3981644"/>
        </p:xfrm>
        <a:graphic>
          <a:graphicData uri="http://schemas.openxmlformats.org/drawingml/2006/table">
            <a:tbl>
              <a:tblPr>
                <a:tableStyleId>{3C2FFA5D-87B4-456A-9821-1D502468CF0F}</a:tableStyleId>
              </a:tblPr>
              <a:tblGrid>
                <a:gridCol w="650273">
                  <a:extLst>
                    <a:ext uri="{9D8B030D-6E8A-4147-A177-3AD203B41FA5}">
                      <a16:colId xmlns:a16="http://schemas.microsoft.com/office/drawing/2014/main" val="20000"/>
                    </a:ext>
                  </a:extLst>
                </a:gridCol>
                <a:gridCol w="2537008">
                  <a:extLst>
                    <a:ext uri="{9D8B030D-6E8A-4147-A177-3AD203B41FA5}">
                      <a16:colId xmlns:a16="http://schemas.microsoft.com/office/drawing/2014/main" val="20001"/>
                    </a:ext>
                  </a:extLst>
                </a:gridCol>
                <a:gridCol w="4207772">
                  <a:extLst>
                    <a:ext uri="{9D8B030D-6E8A-4147-A177-3AD203B41FA5}">
                      <a16:colId xmlns:a16="http://schemas.microsoft.com/office/drawing/2014/main" val="20002"/>
                    </a:ext>
                  </a:extLst>
                </a:gridCol>
                <a:gridCol w="1328033">
                  <a:extLst>
                    <a:ext uri="{9D8B030D-6E8A-4147-A177-3AD203B41FA5}">
                      <a16:colId xmlns:a16="http://schemas.microsoft.com/office/drawing/2014/main" val="20003"/>
                    </a:ext>
                  </a:extLst>
                </a:gridCol>
              </a:tblGrid>
              <a:tr h="775972">
                <a:tc>
                  <a:txBody>
                    <a:bodyPr/>
                    <a:lstStyle/>
                    <a:p>
                      <a:pPr marL="0" marR="0" algn="ctr">
                        <a:lnSpc>
                          <a:spcPct val="115000"/>
                        </a:lnSpc>
                        <a:spcBef>
                          <a:spcPts val="0"/>
                        </a:spcBef>
                        <a:spcAft>
                          <a:spcPts val="0"/>
                        </a:spcAft>
                      </a:pPr>
                      <a:r>
                        <a:rPr lang="en-GB" sz="1200" dirty="0">
                          <a:solidFill>
                            <a:schemeClr val="tx1"/>
                          </a:solidFill>
                        </a:rPr>
                        <a:t>Question no</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ctr">
                        <a:lnSpc>
                          <a:spcPct val="115000"/>
                        </a:lnSpc>
                        <a:spcBef>
                          <a:spcPts val="0"/>
                        </a:spcBef>
                        <a:spcAft>
                          <a:spcPts val="0"/>
                        </a:spcAft>
                      </a:pPr>
                      <a:r>
                        <a:rPr lang="en-GB" sz="1200">
                          <a:solidFill>
                            <a:schemeClr val="tx1"/>
                          </a:solidFill>
                        </a:rPr>
                        <a:t>Questions </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ctr">
                        <a:lnSpc>
                          <a:spcPct val="115000"/>
                        </a:lnSpc>
                        <a:spcBef>
                          <a:spcPts val="0"/>
                        </a:spcBef>
                        <a:spcAft>
                          <a:spcPts val="0"/>
                        </a:spcAft>
                      </a:pPr>
                      <a:r>
                        <a:rPr lang="en-GB" sz="1200">
                          <a:solidFill>
                            <a:schemeClr val="tx1"/>
                          </a:solidFill>
                        </a:rPr>
                        <a:t>Description </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ctr">
                        <a:lnSpc>
                          <a:spcPct val="115000"/>
                        </a:lnSpc>
                        <a:spcBef>
                          <a:spcPts val="0"/>
                        </a:spcBef>
                        <a:spcAft>
                          <a:spcPts val="0"/>
                        </a:spcAft>
                      </a:pPr>
                      <a:r>
                        <a:rPr lang="en-GB" sz="1200">
                          <a:solidFill>
                            <a:schemeClr val="tx1"/>
                          </a:solidFill>
                        </a:rPr>
                        <a:t>Types of questions </a:t>
                      </a:r>
                      <a:endParaRPr lang="en-US" sz="1200">
                        <a:solidFill>
                          <a:schemeClr val="tx1"/>
                        </a:solidFill>
                        <a:latin typeface="Times New Roman" pitchFamily="18" charset="0"/>
                        <a:ea typeface="Arial"/>
                        <a:cs typeface="Times New Roman" pitchFamily="18" charset="0"/>
                      </a:endParaRPr>
                    </a:p>
                  </a:txBody>
                  <a:tcPr marL="46691" marR="46691" marT="46691" marB="46691"/>
                </a:tc>
                <a:extLst>
                  <a:ext uri="{0D108BD9-81ED-4DB2-BD59-A6C34878D82A}">
                    <a16:rowId xmlns:a16="http://schemas.microsoft.com/office/drawing/2014/main" val="10000"/>
                  </a:ext>
                </a:extLst>
              </a:tr>
              <a:tr h="625460">
                <a:tc>
                  <a:txBody>
                    <a:bodyPr/>
                    <a:lstStyle/>
                    <a:p>
                      <a:pPr marL="0" marR="0" algn="just">
                        <a:lnSpc>
                          <a:spcPct val="150000"/>
                        </a:lnSpc>
                        <a:spcBef>
                          <a:spcPts val="0"/>
                        </a:spcBef>
                        <a:spcAft>
                          <a:spcPts val="0"/>
                        </a:spcAft>
                      </a:pPr>
                      <a:r>
                        <a:rPr lang="en-GB" sz="1200">
                          <a:solidFill>
                            <a:schemeClr val="tx1"/>
                          </a:solidFill>
                        </a:rPr>
                        <a:t>1</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Tell me how you got involved in working with the firm</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This question is about understanding the person's specification in order to know about the candidate </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a:solidFill>
                            <a:schemeClr val="tx1"/>
                          </a:solidFill>
                        </a:rPr>
                        <a:t>Ice breaker </a:t>
                      </a:r>
                      <a:endParaRPr lang="en-US" sz="1200">
                        <a:solidFill>
                          <a:schemeClr val="tx1"/>
                        </a:solidFill>
                        <a:latin typeface="Times New Roman" pitchFamily="18" charset="0"/>
                        <a:ea typeface="Arial"/>
                        <a:cs typeface="Times New Roman" pitchFamily="18" charset="0"/>
                      </a:endParaRPr>
                    </a:p>
                  </a:txBody>
                  <a:tcPr marL="46691" marR="46691" marT="46691" marB="46691"/>
                </a:tc>
                <a:extLst>
                  <a:ext uri="{0D108BD9-81ED-4DB2-BD59-A6C34878D82A}">
                    <a16:rowId xmlns:a16="http://schemas.microsoft.com/office/drawing/2014/main" val="10001"/>
                  </a:ext>
                </a:extLst>
              </a:tr>
              <a:tr h="884536">
                <a:tc>
                  <a:txBody>
                    <a:bodyPr/>
                    <a:lstStyle/>
                    <a:p>
                      <a:pPr marL="0" marR="0" algn="just">
                        <a:lnSpc>
                          <a:spcPct val="150000"/>
                        </a:lnSpc>
                        <a:spcBef>
                          <a:spcPts val="0"/>
                        </a:spcBef>
                        <a:spcAft>
                          <a:spcPts val="0"/>
                        </a:spcAft>
                      </a:pPr>
                      <a:r>
                        <a:rPr lang="en-GB" sz="1200">
                          <a:solidFill>
                            <a:schemeClr val="tx1"/>
                          </a:solidFill>
                        </a:rPr>
                        <a:t>2</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How familiar are you with quality enhancement, innovation, cost reduction </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This question can help to understand the knowledge of the position and how the candidate can think of this role </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a:solidFill>
                            <a:schemeClr val="tx1"/>
                          </a:solidFill>
                        </a:rPr>
                        <a:t>Role clarity </a:t>
                      </a:r>
                      <a:endParaRPr lang="en-US" sz="1200">
                        <a:solidFill>
                          <a:schemeClr val="tx1"/>
                        </a:solidFill>
                        <a:latin typeface="Times New Roman" pitchFamily="18" charset="0"/>
                        <a:ea typeface="Arial"/>
                        <a:cs typeface="Times New Roman" pitchFamily="18" charset="0"/>
                      </a:endParaRPr>
                    </a:p>
                  </a:txBody>
                  <a:tcPr marL="46691" marR="46691" marT="46691" marB="46691"/>
                </a:tc>
                <a:extLst>
                  <a:ext uri="{0D108BD9-81ED-4DB2-BD59-A6C34878D82A}">
                    <a16:rowId xmlns:a16="http://schemas.microsoft.com/office/drawing/2014/main" val="10002"/>
                  </a:ext>
                </a:extLst>
              </a:tr>
              <a:tr h="806074">
                <a:tc>
                  <a:txBody>
                    <a:bodyPr/>
                    <a:lstStyle/>
                    <a:p>
                      <a:pPr marL="0" marR="0" algn="just">
                        <a:lnSpc>
                          <a:spcPct val="150000"/>
                        </a:lnSpc>
                        <a:spcBef>
                          <a:spcPts val="0"/>
                        </a:spcBef>
                        <a:spcAft>
                          <a:spcPts val="0"/>
                        </a:spcAft>
                      </a:pPr>
                      <a:r>
                        <a:rPr lang="en-GB" sz="1200">
                          <a:solidFill>
                            <a:schemeClr val="tx1"/>
                          </a:solidFill>
                        </a:rPr>
                        <a:t>3</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How do you get involved in the position of the HR</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This question is about providing the knowledge of how the candidates are suitable or how they think of this role </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a:solidFill>
                            <a:schemeClr val="tx1"/>
                          </a:solidFill>
                        </a:rPr>
                        <a:t>Key questions or s and role clarity </a:t>
                      </a:r>
                      <a:endParaRPr lang="en-US" sz="1200">
                        <a:solidFill>
                          <a:schemeClr val="tx1"/>
                        </a:solidFill>
                        <a:latin typeface="Times New Roman" pitchFamily="18" charset="0"/>
                        <a:ea typeface="Arial"/>
                        <a:cs typeface="Times New Roman" pitchFamily="18" charset="0"/>
                      </a:endParaRPr>
                    </a:p>
                  </a:txBody>
                  <a:tcPr marL="46691" marR="46691" marT="46691" marB="46691"/>
                </a:tc>
                <a:extLst>
                  <a:ext uri="{0D108BD9-81ED-4DB2-BD59-A6C34878D82A}">
                    <a16:rowId xmlns:a16="http://schemas.microsoft.com/office/drawing/2014/main" val="10003"/>
                  </a:ext>
                </a:extLst>
              </a:tr>
              <a:tr h="884536">
                <a:tc>
                  <a:txBody>
                    <a:bodyPr/>
                    <a:lstStyle/>
                    <a:p>
                      <a:pPr marL="0" marR="0" algn="just">
                        <a:lnSpc>
                          <a:spcPct val="150000"/>
                        </a:lnSpc>
                        <a:spcBef>
                          <a:spcPts val="0"/>
                        </a:spcBef>
                        <a:spcAft>
                          <a:spcPts val="0"/>
                        </a:spcAft>
                      </a:pPr>
                      <a:r>
                        <a:rPr lang="en-GB" sz="1200">
                          <a:solidFill>
                            <a:schemeClr val="tx1"/>
                          </a:solidFill>
                        </a:rPr>
                        <a:t>4</a:t>
                      </a:r>
                      <a:endParaRPr lang="en-US" sz="120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How do you approach problem-solving in your current job?</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This question can help to address the understanding of how candidates can seek solutions in terms of considering both innovativeness and creativity </a:t>
                      </a:r>
                      <a:endParaRPr lang="en-US" sz="1200" dirty="0">
                        <a:solidFill>
                          <a:schemeClr val="tx1"/>
                        </a:solidFill>
                        <a:latin typeface="Times New Roman" pitchFamily="18" charset="0"/>
                        <a:ea typeface="Arial"/>
                        <a:cs typeface="Times New Roman" pitchFamily="18" charset="0"/>
                      </a:endParaRPr>
                    </a:p>
                  </a:txBody>
                  <a:tcPr marL="46691" marR="46691" marT="46691" marB="46691"/>
                </a:tc>
                <a:tc>
                  <a:txBody>
                    <a:bodyPr/>
                    <a:lstStyle/>
                    <a:p>
                      <a:pPr marL="0" marR="0" algn="just">
                        <a:lnSpc>
                          <a:spcPct val="150000"/>
                        </a:lnSpc>
                        <a:spcBef>
                          <a:spcPts val="0"/>
                        </a:spcBef>
                        <a:spcAft>
                          <a:spcPts val="0"/>
                        </a:spcAft>
                      </a:pPr>
                      <a:r>
                        <a:rPr lang="en-GB" sz="1200" dirty="0">
                          <a:solidFill>
                            <a:schemeClr val="tx1"/>
                          </a:solidFill>
                        </a:rPr>
                        <a:t>Problems solving </a:t>
                      </a:r>
                      <a:endParaRPr lang="en-US" sz="1200" dirty="0">
                        <a:solidFill>
                          <a:schemeClr val="tx1"/>
                        </a:solidFill>
                        <a:latin typeface="Times New Roman" pitchFamily="18" charset="0"/>
                        <a:ea typeface="Arial"/>
                        <a:cs typeface="Times New Roman" pitchFamily="18" charset="0"/>
                      </a:endParaRPr>
                    </a:p>
                  </a:txBody>
                  <a:tcPr marL="46691" marR="46691" marT="46691" marB="46691"/>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9100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txBox="1">
            <a:spLocks/>
          </p:cNvSpPr>
          <p:nvPr/>
        </p:nvSpPr>
        <p:spPr>
          <a:xfrm>
            <a:off x="598889" y="175040"/>
            <a:ext cx="8093365" cy="699604"/>
          </a:xfrm>
          <a:prstGeom prst="rect">
            <a:avLst/>
          </a:prstGeom>
          <a:solidFill>
            <a:schemeClr val="accent1"/>
          </a:solidFill>
          <a:ln>
            <a:solidFill>
              <a:schemeClr val="tx1"/>
            </a:solidFill>
          </a:ln>
        </p:spPr>
        <p:txBody>
          <a:bodyPr vert="horz" lIns="91440" tIns="45720" rIns="91440" bIns="45720" rtlCol="0" anchor="ctr">
            <a:noAutofit/>
          </a:bodyPr>
          <a:lstStyle/>
          <a:p>
            <a:pPr lvl="0" algn="ctr">
              <a:spcBef>
                <a:spcPct val="0"/>
              </a:spcBef>
              <a:defRPr/>
            </a:pPr>
            <a:r>
              <a:rPr lang="en-US" sz="2400" b="1" dirty="0">
                <a:solidFill>
                  <a:schemeClr val="bg1"/>
                </a:solidFill>
                <a:latin typeface="Times New Roman" pitchFamily="18" charset="0"/>
                <a:ea typeface="+mj-ea"/>
                <a:cs typeface="Times New Roman" pitchFamily="18" charset="0"/>
              </a:rPr>
              <a:t>Interview Protocol</a:t>
            </a:r>
          </a:p>
        </p:txBody>
      </p:sp>
      <p:graphicFrame>
        <p:nvGraphicFramePr>
          <p:cNvPr id="5" name="Table 4"/>
          <p:cNvGraphicFramePr>
            <a:graphicFrameLocks noGrp="1"/>
          </p:cNvGraphicFramePr>
          <p:nvPr>
            <p:extLst>
              <p:ext uri="{D42A27DB-BD31-4B8C-83A1-F6EECF244321}">
                <p14:modId xmlns:p14="http://schemas.microsoft.com/office/powerpoint/2010/main" val="2861518008"/>
              </p:ext>
            </p:extLst>
          </p:nvPr>
        </p:nvGraphicFramePr>
        <p:xfrm>
          <a:off x="266702" y="925418"/>
          <a:ext cx="8686798" cy="4007676"/>
        </p:xfrm>
        <a:graphic>
          <a:graphicData uri="http://schemas.openxmlformats.org/drawingml/2006/table">
            <a:tbl>
              <a:tblPr>
                <a:tableStyleId>{3C2FFA5D-87B4-456A-9821-1D502468CF0F}</a:tableStyleId>
              </a:tblPr>
              <a:tblGrid>
                <a:gridCol w="556846">
                  <a:extLst>
                    <a:ext uri="{9D8B030D-6E8A-4147-A177-3AD203B41FA5}">
                      <a16:colId xmlns:a16="http://schemas.microsoft.com/office/drawing/2014/main" val="20000"/>
                    </a:ext>
                  </a:extLst>
                </a:gridCol>
                <a:gridCol w="2658941">
                  <a:extLst>
                    <a:ext uri="{9D8B030D-6E8A-4147-A177-3AD203B41FA5}">
                      <a16:colId xmlns:a16="http://schemas.microsoft.com/office/drawing/2014/main" val="20001"/>
                    </a:ext>
                  </a:extLst>
                </a:gridCol>
                <a:gridCol w="4148502">
                  <a:extLst>
                    <a:ext uri="{9D8B030D-6E8A-4147-A177-3AD203B41FA5}">
                      <a16:colId xmlns:a16="http://schemas.microsoft.com/office/drawing/2014/main" val="20002"/>
                    </a:ext>
                  </a:extLst>
                </a:gridCol>
                <a:gridCol w="1322509">
                  <a:extLst>
                    <a:ext uri="{9D8B030D-6E8A-4147-A177-3AD203B41FA5}">
                      <a16:colId xmlns:a16="http://schemas.microsoft.com/office/drawing/2014/main" val="20003"/>
                    </a:ext>
                  </a:extLst>
                </a:gridCol>
              </a:tblGrid>
              <a:tr h="363388">
                <a:tc>
                  <a:txBody>
                    <a:bodyPr/>
                    <a:lstStyle/>
                    <a:p>
                      <a:pPr marL="0" marR="0" algn="ctr">
                        <a:lnSpc>
                          <a:spcPct val="115000"/>
                        </a:lnSpc>
                        <a:spcBef>
                          <a:spcPts val="0"/>
                        </a:spcBef>
                        <a:spcAft>
                          <a:spcPts val="0"/>
                        </a:spcAft>
                      </a:pPr>
                      <a:r>
                        <a:rPr lang="en-GB" sz="900" dirty="0">
                          <a:solidFill>
                            <a:schemeClr val="tx1"/>
                          </a:solidFill>
                        </a:rPr>
                        <a:t>Question no</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ctr">
                        <a:lnSpc>
                          <a:spcPct val="115000"/>
                        </a:lnSpc>
                        <a:spcBef>
                          <a:spcPts val="0"/>
                        </a:spcBef>
                        <a:spcAft>
                          <a:spcPts val="0"/>
                        </a:spcAft>
                      </a:pPr>
                      <a:r>
                        <a:rPr lang="en-GB" sz="900">
                          <a:solidFill>
                            <a:schemeClr val="tx1"/>
                          </a:solidFill>
                        </a:rPr>
                        <a:t>Questions </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ctr">
                        <a:lnSpc>
                          <a:spcPct val="115000"/>
                        </a:lnSpc>
                        <a:spcBef>
                          <a:spcPts val="0"/>
                        </a:spcBef>
                        <a:spcAft>
                          <a:spcPts val="0"/>
                        </a:spcAft>
                      </a:pPr>
                      <a:r>
                        <a:rPr lang="en-GB" sz="900">
                          <a:solidFill>
                            <a:schemeClr val="tx1"/>
                          </a:solidFill>
                        </a:rPr>
                        <a:t>Description </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ctr">
                        <a:lnSpc>
                          <a:spcPct val="115000"/>
                        </a:lnSpc>
                        <a:spcBef>
                          <a:spcPts val="0"/>
                        </a:spcBef>
                        <a:spcAft>
                          <a:spcPts val="0"/>
                        </a:spcAft>
                      </a:pPr>
                      <a:r>
                        <a:rPr lang="en-GB" sz="900">
                          <a:solidFill>
                            <a:schemeClr val="tx1"/>
                          </a:solidFill>
                        </a:rPr>
                        <a:t>Types of questions </a:t>
                      </a:r>
                      <a:endParaRPr lang="en-US" sz="900">
                        <a:solidFill>
                          <a:schemeClr val="tx1"/>
                        </a:solidFill>
                        <a:latin typeface="Times New Roman" pitchFamily="18" charset="0"/>
                        <a:ea typeface="Arial"/>
                        <a:cs typeface="Times New Roman" pitchFamily="18" charset="0"/>
                      </a:endParaRPr>
                    </a:p>
                  </a:txBody>
                  <a:tcPr marL="24444" marR="24444" marT="24444" marB="24444"/>
                </a:tc>
                <a:extLst>
                  <a:ext uri="{0D108BD9-81ED-4DB2-BD59-A6C34878D82A}">
                    <a16:rowId xmlns:a16="http://schemas.microsoft.com/office/drawing/2014/main" val="10000"/>
                  </a:ext>
                </a:extLst>
              </a:tr>
              <a:tr h="853701">
                <a:tc>
                  <a:txBody>
                    <a:bodyPr/>
                    <a:lstStyle/>
                    <a:p>
                      <a:pPr marL="0" marR="0" algn="just">
                        <a:lnSpc>
                          <a:spcPct val="150000"/>
                        </a:lnSpc>
                        <a:spcBef>
                          <a:spcPts val="0"/>
                        </a:spcBef>
                        <a:spcAft>
                          <a:spcPts val="0"/>
                        </a:spcAft>
                      </a:pPr>
                      <a:r>
                        <a:rPr lang="en-GB" sz="900">
                          <a:solidFill>
                            <a:schemeClr val="tx1"/>
                          </a:solidFill>
                        </a:rPr>
                        <a:t>5</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Tell me about a time when you suggested and implemented a process improvement that resulted in cost savings or increased efficiency in your organization.</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a:solidFill>
                            <a:schemeClr val="tx1"/>
                          </a:solidFill>
                        </a:rPr>
                        <a:t>This question can help to understand the candidate’s willingness to do the organization </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a:solidFill>
                            <a:schemeClr val="tx1"/>
                          </a:solidFill>
                        </a:rPr>
                        <a:t>Shared goal </a:t>
                      </a:r>
                      <a:endParaRPr lang="en-US" sz="900">
                        <a:solidFill>
                          <a:schemeClr val="tx1"/>
                        </a:solidFill>
                        <a:latin typeface="Times New Roman" pitchFamily="18" charset="0"/>
                        <a:ea typeface="Arial"/>
                        <a:cs typeface="Times New Roman" pitchFamily="18" charset="0"/>
                      </a:endParaRPr>
                    </a:p>
                  </a:txBody>
                  <a:tcPr marL="24444" marR="24444" marT="24444" marB="24444"/>
                </a:tc>
                <a:extLst>
                  <a:ext uri="{0D108BD9-81ED-4DB2-BD59-A6C34878D82A}">
                    <a16:rowId xmlns:a16="http://schemas.microsoft.com/office/drawing/2014/main" val="10001"/>
                  </a:ext>
                </a:extLst>
              </a:tr>
              <a:tr h="875315">
                <a:tc>
                  <a:txBody>
                    <a:bodyPr/>
                    <a:lstStyle/>
                    <a:p>
                      <a:pPr marL="0" marR="0" algn="just">
                        <a:lnSpc>
                          <a:spcPct val="150000"/>
                        </a:lnSpc>
                        <a:spcBef>
                          <a:spcPts val="0"/>
                        </a:spcBef>
                        <a:spcAft>
                          <a:spcPts val="0"/>
                        </a:spcAft>
                      </a:pPr>
                      <a:r>
                        <a:rPr lang="en-GB" sz="900">
                          <a:solidFill>
                            <a:schemeClr val="tx1"/>
                          </a:solidFill>
                        </a:rPr>
                        <a:t>6</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How do you keep up with new trends and developments in your industry, and how have you used this knowledge to drive innovation or improve quality in your current or previous job?</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This question can help to address different traits that are present in an employee, for example. positive attitude, communication, having the ability to do work within a team, self-management, willingness to learn, thinking skills, resilience and so on. </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a:solidFill>
                            <a:schemeClr val="tx1"/>
                          </a:solidFill>
                        </a:rPr>
                        <a:t>Communication </a:t>
                      </a:r>
                      <a:endParaRPr lang="en-US" sz="900">
                        <a:solidFill>
                          <a:schemeClr val="tx1"/>
                        </a:solidFill>
                        <a:latin typeface="Times New Roman" pitchFamily="18" charset="0"/>
                        <a:ea typeface="Arial"/>
                        <a:cs typeface="Times New Roman" pitchFamily="18" charset="0"/>
                      </a:endParaRPr>
                    </a:p>
                  </a:txBody>
                  <a:tcPr marL="24444" marR="24444" marT="24444" marB="24444"/>
                </a:tc>
                <a:extLst>
                  <a:ext uri="{0D108BD9-81ED-4DB2-BD59-A6C34878D82A}">
                    <a16:rowId xmlns:a16="http://schemas.microsoft.com/office/drawing/2014/main" val="10002"/>
                  </a:ext>
                </a:extLst>
              </a:tr>
              <a:tr h="1061571">
                <a:tc>
                  <a:txBody>
                    <a:bodyPr/>
                    <a:lstStyle/>
                    <a:p>
                      <a:pPr marL="0" marR="0" algn="just">
                        <a:lnSpc>
                          <a:spcPct val="150000"/>
                        </a:lnSpc>
                        <a:spcBef>
                          <a:spcPts val="0"/>
                        </a:spcBef>
                        <a:spcAft>
                          <a:spcPts val="0"/>
                        </a:spcAft>
                      </a:pPr>
                      <a:r>
                        <a:rPr lang="en-GB" sz="900">
                          <a:solidFill>
                            <a:schemeClr val="tx1"/>
                          </a:solidFill>
                        </a:rPr>
                        <a:t>7</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a:solidFill>
                            <a:schemeClr val="tx1"/>
                          </a:solidFill>
                        </a:rPr>
                        <a:t>Can you tell me about a time when you successfully led or participated in a cross-functional team to achieve a significant cost reduction or quality enhancement goal in your organization?</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This question is about understanding if the candidate is willing to </a:t>
                      </a:r>
                      <a:r>
                        <a:rPr lang="en-GB" sz="900" dirty="0" err="1">
                          <a:solidFill>
                            <a:schemeClr val="tx1"/>
                          </a:solidFill>
                        </a:rPr>
                        <a:t>fulfill</a:t>
                      </a:r>
                      <a:r>
                        <a:rPr lang="en-GB" sz="900" dirty="0">
                          <a:solidFill>
                            <a:schemeClr val="tx1"/>
                          </a:solidFill>
                        </a:rPr>
                        <a:t> the business goals. In this regard, this question can help to address the team </a:t>
                      </a:r>
                      <a:r>
                        <a:rPr lang="en-GB" sz="900" dirty="0" err="1">
                          <a:solidFill>
                            <a:schemeClr val="tx1"/>
                          </a:solidFill>
                        </a:rPr>
                        <a:t>mainconcept</a:t>
                      </a:r>
                      <a:r>
                        <a:rPr lang="en-GB" sz="900" dirty="0">
                          <a:solidFill>
                            <a:schemeClr val="tx1"/>
                          </a:solidFill>
                        </a:rPr>
                        <a:t>, such as handling team members for the different backgrounds in an efficient manner. </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Shared goal </a:t>
                      </a:r>
                      <a:endParaRPr lang="en-US" sz="900" dirty="0">
                        <a:solidFill>
                          <a:schemeClr val="tx1"/>
                        </a:solidFill>
                        <a:latin typeface="Times New Roman" pitchFamily="18" charset="0"/>
                        <a:ea typeface="Arial"/>
                        <a:cs typeface="Times New Roman" pitchFamily="18" charset="0"/>
                      </a:endParaRPr>
                    </a:p>
                  </a:txBody>
                  <a:tcPr marL="24444" marR="24444" marT="24444" marB="24444"/>
                </a:tc>
                <a:extLst>
                  <a:ext uri="{0D108BD9-81ED-4DB2-BD59-A6C34878D82A}">
                    <a16:rowId xmlns:a16="http://schemas.microsoft.com/office/drawing/2014/main" val="10003"/>
                  </a:ext>
                </a:extLst>
              </a:tr>
              <a:tr h="853701">
                <a:tc>
                  <a:txBody>
                    <a:bodyPr/>
                    <a:lstStyle/>
                    <a:p>
                      <a:pPr marL="0" marR="0" algn="just">
                        <a:lnSpc>
                          <a:spcPct val="150000"/>
                        </a:lnSpc>
                        <a:spcBef>
                          <a:spcPts val="0"/>
                        </a:spcBef>
                        <a:spcAft>
                          <a:spcPts val="0"/>
                        </a:spcAft>
                      </a:pPr>
                      <a:r>
                        <a:rPr lang="en-GB" sz="900">
                          <a:solidFill>
                            <a:schemeClr val="tx1"/>
                          </a:solidFill>
                        </a:rPr>
                        <a:t>8</a:t>
                      </a:r>
                      <a:endParaRPr lang="en-US" sz="90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Describe a situation where you identified and capitalized on an opportunity to innovate and introduce a new product, service, or process in your organization.</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This question can help to understand the situational analysis of a candidate</a:t>
                      </a:r>
                      <a:endParaRPr lang="en-US" sz="900" dirty="0">
                        <a:solidFill>
                          <a:schemeClr val="tx1"/>
                        </a:solidFill>
                      </a:endParaRPr>
                    </a:p>
                    <a:p>
                      <a:pPr marL="0" marR="0" algn="just">
                        <a:lnSpc>
                          <a:spcPct val="150000"/>
                        </a:lnSpc>
                        <a:spcBef>
                          <a:spcPts val="0"/>
                        </a:spcBef>
                        <a:spcAft>
                          <a:spcPts val="0"/>
                        </a:spcAft>
                      </a:pPr>
                      <a:r>
                        <a:rPr lang="en-GB" sz="900" dirty="0">
                          <a:solidFill>
                            <a:schemeClr val="tx1"/>
                          </a:solidFill>
                        </a:rPr>
                        <a:t>For instance, this question can help to address the innovativeness of one can show in an organization </a:t>
                      </a:r>
                      <a:endParaRPr lang="en-US" sz="900" dirty="0">
                        <a:solidFill>
                          <a:schemeClr val="tx1"/>
                        </a:solidFill>
                        <a:latin typeface="Times New Roman" pitchFamily="18" charset="0"/>
                        <a:ea typeface="Arial"/>
                        <a:cs typeface="Times New Roman" pitchFamily="18" charset="0"/>
                      </a:endParaRPr>
                    </a:p>
                  </a:txBody>
                  <a:tcPr marL="24444" marR="24444" marT="24444" marB="24444"/>
                </a:tc>
                <a:tc>
                  <a:txBody>
                    <a:bodyPr/>
                    <a:lstStyle/>
                    <a:p>
                      <a:pPr marL="0" marR="0" algn="just">
                        <a:lnSpc>
                          <a:spcPct val="150000"/>
                        </a:lnSpc>
                        <a:spcBef>
                          <a:spcPts val="0"/>
                        </a:spcBef>
                        <a:spcAft>
                          <a:spcPts val="0"/>
                        </a:spcAft>
                      </a:pPr>
                      <a:r>
                        <a:rPr lang="en-GB" sz="900" dirty="0">
                          <a:solidFill>
                            <a:schemeClr val="tx1"/>
                          </a:solidFill>
                        </a:rPr>
                        <a:t>Communication </a:t>
                      </a:r>
                      <a:endParaRPr lang="en-US" sz="900" dirty="0">
                        <a:solidFill>
                          <a:schemeClr val="tx1"/>
                        </a:solidFill>
                        <a:latin typeface="Times New Roman" pitchFamily="18" charset="0"/>
                        <a:ea typeface="Arial"/>
                        <a:cs typeface="Times New Roman" pitchFamily="18" charset="0"/>
                      </a:endParaRPr>
                    </a:p>
                  </a:txBody>
                  <a:tcPr marL="24444" marR="24444" marT="24444" marB="24444"/>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09100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98889" y="175040"/>
            <a:ext cx="8093365" cy="699604"/>
          </a:xfrm>
          <a:prstGeom prst="rect">
            <a:avLst/>
          </a:prstGeom>
          <a:solidFill>
            <a:schemeClr val="accent1"/>
          </a:solidFill>
          <a:ln>
            <a:solidFill>
              <a:schemeClr val="tx1"/>
            </a:solidFill>
          </a:ln>
        </p:spPr>
        <p:txBody>
          <a:bodyPr vert="horz" lIns="91440" tIns="45720" rIns="91440" bIns="45720" rtlCol="0" anchor="ctr">
            <a:noAutofit/>
          </a:bodyPr>
          <a:lstStyle/>
          <a:p>
            <a:pPr lvl="0" algn="ctr">
              <a:spcBef>
                <a:spcPct val="0"/>
              </a:spcBef>
              <a:defRPr/>
            </a:pPr>
            <a:r>
              <a:rPr lang="en-US" sz="2400" b="1" dirty="0">
                <a:solidFill>
                  <a:schemeClr val="bg1"/>
                </a:solidFill>
                <a:latin typeface="Times New Roman" pitchFamily="18" charset="0"/>
                <a:ea typeface="+mj-ea"/>
                <a:cs typeface="Times New Roman" pitchFamily="18" charset="0"/>
              </a:rPr>
              <a:t>Interview Protocol</a:t>
            </a:r>
          </a:p>
        </p:txBody>
      </p:sp>
      <p:graphicFrame>
        <p:nvGraphicFramePr>
          <p:cNvPr id="6" name="Table 5"/>
          <p:cNvGraphicFramePr>
            <a:graphicFrameLocks noGrp="1"/>
          </p:cNvGraphicFramePr>
          <p:nvPr/>
        </p:nvGraphicFramePr>
        <p:xfrm>
          <a:off x="177799" y="1041992"/>
          <a:ext cx="8763001" cy="3952594"/>
        </p:xfrm>
        <a:graphic>
          <a:graphicData uri="http://schemas.openxmlformats.org/drawingml/2006/table">
            <a:tbl>
              <a:tblPr>
                <a:tableStyleId>{3C2FFA5D-87B4-456A-9821-1D502468CF0F}</a:tableStyleId>
              </a:tblPr>
              <a:tblGrid>
                <a:gridCol w="636177">
                  <a:extLst>
                    <a:ext uri="{9D8B030D-6E8A-4147-A177-3AD203B41FA5}">
                      <a16:colId xmlns:a16="http://schemas.microsoft.com/office/drawing/2014/main" val="20000"/>
                    </a:ext>
                  </a:extLst>
                </a:gridCol>
                <a:gridCol w="2621862">
                  <a:extLst>
                    <a:ext uri="{9D8B030D-6E8A-4147-A177-3AD203B41FA5}">
                      <a16:colId xmlns:a16="http://schemas.microsoft.com/office/drawing/2014/main" val="20001"/>
                    </a:ext>
                  </a:extLst>
                </a:gridCol>
                <a:gridCol w="4170850">
                  <a:extLst>
                    <a:ext uri="{9D8B030D-6E8A-4147-A177-3AD203B41FA5}">
                      <a16:colId xmlns:a16="http://schemas.microsoft.com/office/drawing/2014/main" val="20002"/>
                    </a:ext>
                  </a:extLst>
                </a:gridCol>
                <a:gridCol w="1334112">
                  <a:extLst>
                    <a:ext uri="{9D8B030D-6E8A-4147-A177-3AD203B41FA5}">
                      <a16:colId xmlns:a16="http://schemas.microsoft.com/office/drawing/2014/main" val="20003"/>
                    </a:ext>
                  </a:extLst>
                </a:gridCol>
              </a:tblGrid>
              <a:tr h="522686">
                <a:tc>
                  <a:txBody>
                    <a:bodyPr/>
                    <a:lstStyle/>
                    <a:p>
                      <a:pPr marL="0" marR="0" algn="ctr">
                        <a:lnSpc>
                          <a:spcPct val="115000"/>
                        </a:lnSpc>
                        <a:spcBef>
                          <a:spcPts val="0"/>
                        </a:spcBef>
                        <a:spcAft>
                          <a:spcPts val="0"/>
                        </a:spcAft>
                      </a:pPr>
                      <a:r>
                        <a:rPr lang="en-GB" sz="1000" dirty="0">
                          <a:solidFill>
                            <a:schemeClr val="tx1"/>
                          </a:solidFill>
                          <a:latin typeface="Times New Roman" pitchFamily="18" charset="0"/>
                          <a:cs typeface="Times New Roman" pitchFamily="18" charset="0"/>
                        </a:rPr>
                        <a:t>Question no</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ctr">
                        <a:lnSpc>
                          <a:spcPct val="115000"/>
                        </a:lnSpc>
                        <a:spcBef>
                          <a:spcPts val="0"/>
                        </a:spcBef>
                        <a:spcAft>
                          <a:spcPts val="0"/>
                        </a:spcAft>
                      </a:pPr>
                      <a:r>
                        <a:rPr lang="en-GB" sz="1000">
                          <a:solidFill>
                            <a:schemeClr val="tx1"/>
                          </a:solidFill>
                          <a:latin typeface="Times New Roman" pitchFamily="18" charset="0"/>
                          <a:cs typeface="Times New Roman" pitchFamily="18" charset="0"/>
                        </a:rPr>
                        <a:t>Questions </a:t>
                      </a:r>
                      <a:endParaRPr lang="en-US" sz="100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ctr">
                        <a:lnSpc>
                          <a:spcPct val="115000"/>
                        </a:lnSpc>
                        <a:spcBef>
                          <a:spcPts val="0"/>
                        </a:spcBef>
                        <a:spcAft>
                          <a:spcPts val="0"/>
                        </a:spcAft>
                      </a:pPr>
                      <a:r>
                        <a:rPr lang="en-GB" sz="1000" dirty="0">
                          <a:solidFill>
                            <a:schemeClr val="tx1"/>
                          </a:solidFill>
                          <a:latin typeface="Times New Roman" pitchFamily="18" charset="0"/>
                          <a:cs typeface="Times New Roman" pitchFamily="18" charset="0"/>
                        </a:rPr>
                        <a:t>Description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ctr">
                        <a:lnSpc>
                          <a:spcPct val="115000"/>
                        </a:lnSpc>
                        <a:spcBef>
                          <a:spcPts val="0"/>
                        </a:spcBef>
                        <a:spcAft>
                          <a:spcPts val="0"/>
                        </a:spcAft>
                      </a:pPr>
                      <a:r>
                        <a:rPr lang="en-GB" sz="1000">
                          <a:solidFill>
                            <a:schemeClr val="tx1"/>
                          </a:solidFill>
                          <a:latin typeface="Times New Roman" pitchFamily="18" charset="0"/>
                          <a:cs typeface="Times New Roman" pitchFamily="18" charset="0"/>
                        </a:rPr>
                        <a:t>Types of questions </a:t>
                      </a:r>
                      <a:endParaRPr lang="en-US" sz="1000">
                        <a:solidFill>
                          <a:schemeClr val="tx1"/>
                        </a:solidFill>
                        <a:latin typeface="Times New Roman" pitchFamily="18" charset="0"/>
                        <a:ea typeface="Arial"/>
                        <a:cs typeface="Times New Roman" pitchFamily="18" charset="0"/>
                      </a:endParaRPr>
                    </a:p>
                  </a:txBody>
                  <a:tcPr marL="35659" marR="35659" marT="35659" marB="35659"/>
                </a:tc>
                <a:extLst>
                  <a:ext uri="{0D108BD9-81ED-4DB2-BD59-A6C34878D82A}">
                    <a16:rowId xmlns:a16="http://schemas.microsoft.com/office/drawing/2014/main" val="10000"/>
                  </a:ext>
                </a:extLst>
              </a:tr>
              <a:tr h="660899">
                <a:tc>
                  <a:txBody>
                    <a:bodyPr/>
                    <a:lstStyle/>
                    <a:p>
                      <a:pPr marL="0" marR="0" algn="just">
                        <a:lnSpc>
                          <a:spcPct val="150000"/>
                        </a:lnSpc>
                        <a:spcBef>
                          <a:spcPts val="0"/>
                        </a:spcBef>
                        <a:spcAft>
                          <a:spcPts val="0"/>
                        </a:spcAft>
                      </a:pPr>
                      <a:r>
                        <a:rPr lang="en-GB" sz="1000">
                          <a:solidFill>
                            <a:schemeClr val="tx1"/>
                          </a:solidFill>
                          <a:latin typeface="Times New Roman" pitchFamily="18" charset="0"/>
                          <a:cs typeface="Times New Roman" pitchFamily="18" charset="0"/>
                        </a:rPr>
                        <a:t>9</a:t>
                      </a:r>
                      <a:endParaRPr lang="en-US" sz="100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Can you tell me how you manage the ‘cost-reduction’ in this business and increase profit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This question can help to understand the basic skill and knowledge of the cost reduction techniques that a candidate can provide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Situational awareness </a:t>
                      </a:r>
                      <a:endParaRPr lang="en-US" sz="1000" dirty="0">
                        <a:solidFill>
                          <a:schemeClr val="tx1"/>
                        </a:solidFill>
                        <a:latin typeface="Times New Roman" pitchFamily="18" charset="0"/>
                        <a:ea typeface="Arial"/>
                        <a:cs typeface="Times New Roman" pitchFamily="18" charset="0"/>
                      </a:endParaRPr>
                    </a:p>
                  </a:txBody>
                  <a:tcPr marL="35659" marR="35659" marT="35659" marB="35659"/>
                </a:tc>
                <a:extLst>
                  <a:ext uri="{0D108BD9-81ED-4DB2-BD59-A6C34878D82A}">
                    <a16:rowId xmlns:a16="http://schemas.microsoft.com/office/drawing/2014/main" val="10001"/>
                  </a:ext>
                </a:extLst>
              </a:tr>
              <a:tr h="957071">
                <a:tc>
                  <a:txBody>
                    <a:bodyPr/>
                    <a:lstStyle/>
                    <a:p>
                      <a:pPr marL="0" marR="0" algn="just">
                        <a:lnSpc>
                          <a:spcPct val="115000"/>
                        </a:lnSpc>
                        <a:spcBef>
                          <a:spcPts val="0"/>
                        </a:spcBef>
                        <a:spcAft>
                          <a:spcPts val="0"/>
                        </a:spcAft>
                      </a:pPr>
                      <a:r>
                        <a:rPr lang="en-GB" sz="1000">
                          <a:solidFill>
                            <a:schemeClr val="tx1"/>
                          </a:solidFill>
                          <a:latin typeface="Times New Roman" pitchFamily="18" charset="0"/>
                          <a:cs typeface="Times New Roman" pitchFamily="18" charset="0"/>
                        </a:rPr>
                        <a:t>10</a:t>
                      </a:r>
                      <a:endParaRPr lang="en-US" sz="100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How do you prioritize your work and manage your time to meet project deadlines while ensuring quality and cost-effectiveness?</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This question is about knowing how candidates can balance and handle different aspects related to time management and using the allocated resources and time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Communication </a:t>
                      </a:r>
                      <a:endParaRPr lang="en-US" sz="1000" dirty="0">
                        <a:solidFill>
                          <a:schemeClr val="tx1"/>
                        </a:solidFill>
                        <a:latin typeface="Times New Roman" pitchFamily="18" charset="0"/>
                        <a:ea typeface="Arial"/>
                        <a:cs typeface="Times New Roman" pitchFamily="18" charset="0"/>
                      </a:endParaRPr>
                    </a:p>
                  </a:txBody>
                  <a:tcPr marL="35659" marR="35659" marT="35659" marB="35659"/>
                </a:tc>
                <a:extLst>
                  <a:ext uri="{0D108BD9-81ED-4DB2-BD59-A6C34878D82A}">
                    <a16:rowId xmlns:a16="http://schemas.microsoft.com/office/drawing/2014/main" val="10002"/>
                  </a:ext>
                </a:extLst>
              </a:tr>
              <a:tr h="1253243">
                <a:tc>
                  <a:txBody>
                    <a:bodyPr/>
                    <a:lstStyle/>
                    <a:p>
                      <a:pPr marL="0" marR="0" algn="just">
                        <a:lnSpc>
                          <a:spcPct val="115000"/>
                        </a:lnSpc>
                        <a:spcBef>
                          <a:spcPts val="0"/>
                        </a:spcBef>
                        <a:spcAft>
                          <a:spcPts val="0"/>
                        </a:spcAft>
                      </a:pPr>
                      <a:r>
                        <a:rPr lang="en-GB" sz="1000">
                          <a:solidFill>
                            <a:schemeClr val="tx1"/>
                          </a:solidFill>
                          <a:latin typeface="Times New Roman" pitchFamily="18" charset="0"/>
                          <a:cs typeface="Times New Roman" pitchFamily="18" charset="0"/>
                        </a:rPr>
                        <a:t>11</a:t>
                      </a:r>
                      <a:endParaRPr lang="en-US" sz="100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How do you manage the performance of systems and processes, then determine needful improvements in both operational and functional areas?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This question is about understanding from the candidate how they can manage the aspect related to quality enhancement and so on.  This question is also considered as the aspect of the situational context or the business stimulation that can help to see how the candidate reacts or responds in a particular situation</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Shared goal </a:t>
                      </a:r>
                      <a:endParaRPr lang="en-US" sz="1000" dirty="0">
                        <a:solidFill>
                          <a:schemeClr val="tx1"/>
                        </a:solidFill>
                        <a:latin typeface="Times New Roman" pitchFamily="18" charset="0"/>
                        <a:ea typeface="Arial"/>
                        <a:cs typeface="Times New Roman" pitchFamily="18" charset="0"/>
                      </a:endParaRPr>
                    </a:p>
                  </a:txBody>
                  <a:tcPr marL="35659" marR="35659" marT="35659" marB="35659"/>
                </a:tc>
                <a:extLst>
                  <a:ext uri="{0D108BD9-81ED-4DB2-BD59-A6C34878D82A}">
                    <a16:rowId xmlns:a16="http://schemas.microsoft.com/office/drawing/2014/main" val="10003"/>
                  </a:ext>
                </a:extLst>
              </a:tr>
              <a:tr h="558695">
                <a:tc>
                  <a:txBody>
                    <a:bodyPr/>
                    <a:lstStyle/>
                    <a:p>
                      <a:pPr marL="0" marR="0" algn="just">
                        <a:lnSpc>
                          <a:spcPct val="115000"/>
                        </a:lnSpc>
                        <a:spcBef>
                          <a:spcPts val="0"/>
                        </a:spcBef>
                        <a:spcAft>
                          <a:spcPts val="0"/>
                        </a:spcAft>
                      </a:pPr>
                      <a:r>
                        <a:rPr lang="en-GB" sz="1000">
                          <a:solidFill>
                            <a:schemeClr val="tx1"/>
                          </a:solidFill>
                          <a:latin typeface="Times New Roman" pitchFamily="18" charset="0"/>
                          <a:cs typeface="Times New Roman" pitchFamily="18" charset="0"/>
                        </a:rPr>
                        <a:t>12</a:t>
                      </a:r>
                      <a:endParaRPr lang="en-US" sz="100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When are we expecting you to start working in the firm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This question can help to assure the candidate and increases the focus to work for this business  </a:t>
                      </a:r>
                      <a:endParaRPr lang="en-US" sz="1000" dirty="0">
                        <a:solidFill>
                          <a:schemeClr val="tx1"/>
                        </a:solidFill>
                        <a:latin typeface="Times New Roman" pitchFamily="18" charset="0"/>
                        <a:ea typeface="Arial"/>
                        <a:cs typeface="Times New Roman" pitchFamily="18" charset="0"/>
                      </a:endParaRPr>
                    </a:p>
                  </a:txBody>
                  <a:tcPr marL="35659" marR="35659" marT="35659" marB="35659"/>
                </a:tc>
                <a:tc>
                  <a:txBody>
                    <a:bodyPr/>
                    <a:lstStyle/>
                    <a:p>
                      <a:pPr marL="0" marR="0" algn="just">
                        <a:lnSpc>
                          <a:spcPct val="150000"/>
                        </a:lnSpc>
                        <a:spcBef>
                          <a:spcPts val="0"/>
                        </a:spcBef>
                        <a:spcAft>
                          <a:spcPts val="0"/>
                        </a:spcAft>
                      </a:pPr>
                      <a:r>
                        <a:rPr lang="en-GB" sz="1000" dirty="0">
                          <a:solidFill>
                            <a:schemeClr val="tx1"/>
                          </a:solidFill>
                          <a:latin typeface="Times New Roman" pitchFamily="18" charset="0"/>
                          <a:cs typeface="Times New Roman" pitchFamily="18" charset="0"/>
                        </a:rPr>
                        <a:t>Closing question </a:t>
                      </a:r>
                      <a:endParaRPr lang="en-US" sz="1000" dirty="0">
                        <a:solidFill>
                          <a:schemeClr val="tx1"/>
                        </a:solidFill>
                        <a:latin typeface="Times New Roman" pitchFamily="18" charset="0"/>
                        <a:ea typeface="Arial"/>
                        <a:cs typeface="Times New Roman" pitchFamily="18" charset="0"/>
                      </a:endParaRPr>
                    </a:p>
                  </a:txBody>
                  <a:tcPr marL="35659" marR="35659" marT="35659" marB="3565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33569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98889" y="281057"/>
            <a:ext cx="8093365" cy="763525"/>
          </a:xfrm>
          <a:prstGeom prst="rect">
            <a:avLst/>
          </a:prstGeom>
          <a:solidFill>
            <a:schemeClr val="accent1"/>
          </a:solidFill>
          <a:ln>
            <a:solidFill>
              <a:schemeClr val="tx1"/>
            </a:solidFill>
          </a:ln>
        </p:spPr>
        <p:txBody>
          <a:bodyPr vert="horz" lIns="91440" tIns="45720" rIns="91440" bIns="45720" rtlCol="0" anchor="ctr">
            <a:noAutofit/>
          </a:bodyPr>
          <a:lstStyle/>
          <a:p>
            <a:pPr lvl="0" algn="ctr">
              <a:spcBef>
                <a:spcPct val="0"/>
              </a:spcBef>
              <a:defRPr/>
            </a:pPr>
            <a:r>
              <a:rPr lang="en-US" sz="2400" b="1" dirty="0">
                <a:solidFill>
                  <a:schemeClr val="bg1"/>
                </a:solidFill>
                <a:latin typeface="Times New Roman" pitchFamily="18" charset="0"/>
                <a:ea typeface="+mj-ea"/>
                <a:cs typeface="Times New Roman" pitchFamily="18" charset="0"/>
              </a:rPr>
              <a:t>Conclusion</a:t>
            </a:r>
            <a:endParaRPr kumimoji="0" lang="en-US" sz="2400" b="1" i="0" u="none" strike="noStrike" kern="1200" cap="none" spc="0" normalizeH="0" baseline="0" noProof="0" dirty="0">
              <a:ln>
                <a:noFill/>
              </a:ln>
              <a:solidFill>
                <a:schemeClr val="bg1"/>
              </a:solidFill>
              <a:effectLst/>
              <a:uLnTx/>
              <a:uFillTx/>
              <a:latin typeface="Times New Roman" pitchFamily="18" charset="0"/>
              <a:ea typeface="+mj-ea"/>
              <a:cs typeface="Times New Roman" pitchFamily="18" charset="0"/>
            </a:endParaRPr>
          </a:p>
        </p:txBody>
      </p:sp>
      <p:sp>
        <p:nvSpPr>
          <p:cNvPr id="6" name="Content Placeholder 5"/>
          <p:cNvSpPr txBox="1">
            <a:spLocks/>
          </p:cNvSpPr>
          <p:nvPr/>
        </p:nvSpPr>
        <p:spPr>
          <a:xfrm>
            <a:off x="397565" y="1347846"/>
            <a:ext cx="4426226" cy="3610124"/>
          </a:xfrm>
          <a:prstGeom prst="rect">
            <a:avLst/>
          </a:prstGeom>
        </p:spPr>
        <p:txBody>
          <a:bodyPr>
            <a:noAutofit/>
          </a:bodyPr>
          <a:lstStyle/>
          <a:p>
            <a:pPr marL="342900" lvl="0" indent="-342900" algn="just">
              <a:spcBef>
                <a:spcPct val="20000"/>
              </a:spcBef>
              <a:buFont typeface="Arial" pitchFamily="34" charset="0"/>
              <a:buChar char="•"/>
            </a:pPr>
            <a:r>
              <a:rPr lang="en-US" sz="1400" dirty="0">
                <a:latin typeface="Times New Roman" pitchFamily="18" charset="0"/>
                <a:cs typeface="Times New Roman" pitchFamily="18" charset="0"/>
              </a:rPr>
              <a:t>The Strategic Business Analyst can help in cost reduction, quality enhancement, and innovation strategy (McGrath </a:t>
            </a:r>
            <a:r>
              <a:rPr lang="en-US" sz="1400" i="1" dirty="0">
                <a:latin typeface="Times New Roman" pitchFamily="18" charset="0"/>
                <a:cs typeface="Times New Roman" pitchFamily="18" charset="0"/>
              </a:rPr>
              <a:t>et al. </a:t>
            </a:r>
            <a:r>
              <a:rPr lang="en-US" sz="1400" dirty="0">
                <a:latin typeface="Times New Roman" pitchFamily="18" charset="0"/>
                <a:cs typeface="Times New Roman" pitchFamily="18" charset="0"/>
              </a:rPr>
              <a:t>2020)</a:t>
            </a:r>
          </a:p>
          <a:p>
            <a:pPr marL="342900" lvl="0" indent="-342900" algn="just">
              <a:spcBef>
                <a:spcPct val="20000"/>
              </a:spcBef>
              <a:buFont typeface="Arial" pitchFamily="34" charset="0"/>
              <a:buChar char="•"/>
            </a:pPr>
            <a:r>
              <a:rPr lang="en-US" sz="1400" dirty="0">
                <a:latin typeface="Times New Roman" pitchFamily="18" charset="0"/>
                <a:cs typeface="Times New Roman" pitchFamily="18" charset="0"/>
              </a:rPr>
              <a:t>Based on the discussion on recruitment and selection for the selected company, interview protocols questions would help in selecting potential candidates</a:t>
            </a:r>
          </a:p>
          <a:p>
            <a:pPr marL="342900" lvl="0" indent="-342900" algn="just">
              <a:spcBef>
                <a:spcPct val="20000"/>
              </a:spcBef>
              <a:buFont typeface="Arial" pitchFamily="34" charset="0"/>
              <a:buChar char="•"/>
            </a:pPr>
            <a:r>
              <a:rPr lang="en-US" sz="1400" dirty="0">
                <a:latin typeface="Times New Roman" pitchFamily="18" charset="0"/>
                <a:cs typeface="Times New Roman" pitchFamily="18" charset="0"/>
              </a:rPr>
              <a:t>The implementation of various and significant methods by individuals inside the Nolan Recruitment firm premises may help to improve the quality</a:t>
            </a:r>
          </a:p>
          <a:p>
            <a:pPr marL="342900" lvl="0" indent="-342900" algn="just">
              <a:spcBef>
                <a:spcPct val="20000"/>
              </a:spcBef>
              <a:buFont typeface="Arial" pitchFamily="34" charset="0"/>
              <a:buChar char="•"/>
            </a:pPr>
            <a:r>
              <a:rPr lang="en-US" sz="1400" dirty="0">
                <a:latin typeface="Times New Roman" pitchFamily="18" charset="0"/>
                <a:cs typeface="Times New Roman" pitchFamily="18" charset="0"/>
              </a:rPr>
              <a:t>It can be concluded that there is a direct relationship between innovation and HRM practices within the business firm</a:t>
            </a:r>
          </a:p>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US" sz="1400" b="0" i="0" u="none" strike="noStrike" kern="1200" cap="none" spc="0" normalizeH="0" baseline="0" noProof="0" dirty="0">
              <a:ln>
                <a:noFill/>
              </a:ln>
              <a:effectLst/>
              <a:uLnTx/>
              <a:uFillTx/>
              <a:latin typeface="Times New Roman" pitchFamily="18" charset="0"/>
              <a:ea typeface="+mn-ea"/>
              <a:cs typeface="Times New Roman" pitchFamily="18" charset="0"/>
            </a:endParaRPr>
          </a:p>
        </p:txBody>
      </p:sp>
      <p:pic>
        <p:nvPicPr>
          <p:cNvPr id="45058" name="Picture 2" descr="Recruitment and Selection Process | Human Resource Management"/>
          <p:cNvPicPr>
            <a:picLocks noChangeAspect="1" noChangeArrowheads="1"/>
          </p:cNvPicPr>
          <p:nvPr/>
        </p:nvPicPr>
        <p:blipFill>
          <a:blip r:embed="rId3"/>
          <a:srcRect/>
          <a:stretch>
            <a:fillRect/>
          </a:stretch>
        </p:blipFill>
        <p:spPr bwMode="auto">
          <a:xfrm>
            <a:off x="5208105" y="1375536"/>
            <a:ext cx="3520420" cy="3447512"/>
          </a:xfrm>
          <a:prstGeom prst="rect">
            <a:avLst/>
          </a:prstGeom>
          <a:solidFill>
            <a:schemeClr val="accent1"/>
          </a:solidFill>
          <a:ln w="88900" cap="sq" cmpd="thickThin">
            <a:solidFill>
              <a:schemeClr val="bg1"/>
            </a:solidFill>
            <a:prstDash val="solid"/>
            <a:miter lim="800000"/>
          </a:ln>
          <a:effectLst>
            <a:innerShdw blurRad="76200">
              <a:srgbClr val="000000"/>
            </a:innerShdw>
          </a:effectLst>
        </p:spPr>
      </p:pic>
    </p:spTree>
    <p:extLst>
      <p:ext uri="{BB962C8B-B14F-4D97-AF65-F5344CB8AC3E}">
        <p14:creationId xmlns:p14="http://schemas.microsoft.com/office/powerpoint/2010/main" val="128622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txBox="1">
            <a:spLocks/>
          </p:cNvSpPr>
          <p:nvPr/>
        </p:nvSpPr>
        <p:spPr>
          <a:xfrm>
            <a:off x="653070" y="395420"/>
            <a:ext cx="8093365" cy="763525"/>
          </a:xfrm>
          <a:prstGeom prst="rect">
            <a:avLst/>
          </a:prstGeom>
          <a:solidFill>
            <a:schemeClr val="accent1"/>
          </a:solidFill>
          <a:ln>
            <a:solidFill>
              <a:schemeClr val="tx1"/>
            </a:solidFill>
          </a:ln>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Times New Roman" pitchFamily="18" charset="0"/>
                <a:ea typeface="+mj-ea"/>
                <a:cs typeface="Times New Roman" pitchFamily="18" charset="0"/>
              </a:rPr>
              <a:t>References</a:t>
            </a:r>
          </a:p>
        </p:txBody>
      </p:sp>
      <p:sp>
        <p:nvSpPr>
          <p:cNvPr id="5" name="TextBox 4"/>
          <p:cNvSpPr txBox="1"/>
          <p:nvPr/>
        </p:nvSpPr>
        <p:spPr>
          <a:xfrm>
            <a:off x="437322" y="1166646"/>
            <a:ext cx="8309113" cy="230832"/>
          </a:xfrm>
          <a:prstGeom prst="rect">
            <a:avLst/>
          </a:prstGeom>
          <a:noFill/>
        </p:spPr>
        <p:txBody>
          <a:bodyPr wrap="square" rtlCol="0">
            <a:spAutoFit/>
          </a:bodyPr>
          <a:lstStyle/>
          <a:p>
            <a:endParaRPr lang="en-US" sz="900" dirty="0">
              <a:solidFill>
                <a:schemeClr val="bg1"/>
              </a:solidFill>
              <a:latin typeface="Times New Roman" pitchFamily="18" charset="0"/>
              <a:cs typeface="Times New Roman" pitchFamily="18" charset="0"/>
            </a:endParaRPr>
          </a:p>
        </p:txBody>
      </p:sp>
      <p:sp>
        <p:nvSpPr>
          <p:cNvPr id="3" name="TextBox 2">
            <a:extLst>
              <a:ext uri="{FF2B5EF4-FFF2-40B4-BE49-F238E27FC236}">
                <a16:creationId xmlns:a16="http://schemas.microsoft.com/office/drawing/2014/main" id="{B8067BF1-20D8-0E47-B443-88547674CB7F}"/>
              </a:ext>
            </a:extLst>
          </p:cNvPr>
          <p:cNvSpPr txBox="1"/>
          <p:nvPr/>
        </p:nvSpPr>
        <p:spPr>
          <a:xfrm>
            <a:off x="622848" y="1169076"/>
            <a:ext cx="8124383" cy="3970318"/>
          </a:xfrm>
          <a:prstGeom prst="rect">
            <a:avLst/>
          </a:prstGeom>
          <a:noFill/>
        </p:spPr>
        <p:txBody>
          <a:bodyPr wrap="square" rtlCol="0">
            <a:spAutoFit/>
          </a:bodyPr>
          <a:lstStyle/>
          <a:p>
            <a:r>
              <a:rPr lang="en-US" sz="1200" b="1" dirty="0">
                <a:latin typeface="Times New Roman" pitchFamily="18" charset="0"/>
                <a:cs typeface="Times New Roman" pitchFamily="18" charset="0"/>
              </a:rPr>
              <a:t>Article 1</a:t>
            </a:r>
            <a:endParaRPr lang="en-US" sz="1200" dirty="0">
              <a:latin typeface="Times New Roman" pitchFamily="18" charset="0"/>
              <a:cs typeface="Times New Roman" pitchFamily="18" charset="0"/>
            </a:endParaRPr>
          </a:p>
          <a:p>
            <a:r>
              <a:rPr lang="en-US" sz="1200" dirty="0" err="1">
                <a:latin typeface="Times New Roman" pitchFamily="18" charset="0"/>
                <a:cs typeface="Times New Roman" pitchFamily="18" charset="0"/>
              </a:rPr>
              <a:t>Dirani</a:t>
            </a:r>
            <a:r>
              <a:rPr lang="en-US" sz="1200" dirty="0">
                <a:latin typeface="Times New Roman" pitchFamily="18" charset="0"/>
                <a:cs typeface="Times New Roman" pitchFamily="18" charset="0"/>
              </a:rPr>
              <a:t>, K.M., Abadi, M., Alizadeh, A., </a:t>
            </a:r>
            <a:r>
              <a:rPr lang="en-US" sz="1200" dirty="0" err="1">
                <a:latin typeface="Times New Roman" pitchFamily="18" charset="0"/>
                <a:cs typeface="Times New Roman" pitchFamily="18" charset="0"/>
              </a:rPr>
              <a:t>Barhate</a:t>
            </a:r>
            <a:r>
              <a:rPr lang="en-US" sz="1200" dirty="0">
                <a:latin typeface="Times New Roman" pitchFamily="18" charset="0"/>
                <a:cs typeface="Times New Roman" pitchFamily="18" charset="0"/>
              </a:rPr>
              <a:t>, B., Garza, R.C., </a:t>
            </a:r>
            <a:r>
              <a:rPr lang="en-US" sz="1200" dirty="0" err="1">
                <a:latin typeface="Times New Roman" pitchFamily="18" charset="0"/>
                <a:cs typeface="Times New Roman" pitchFamily="18" charset="0"/>
              </a:rPr>
              <a:t>Gunasekara</a:t>
            </a:r>
            <a:r>
              <a:rPr lang="en-US" sz="1200" dirty="0">
                <a:latin typeface="Times New Roman" pitchFamily="18" charset="0"/>
                <a:cs typeface="Times New Roman" pitchFamily="18" charset="0"/>
              </a:rPr>
              <a:t>, N., Ibrahim, G. and </a:t>
            </a:r>
            <a:r>
              <a:rPr lang="en-US" sz="1200" dirty="0" err="1">
                <a:latin typeface="Times New Roman" pitchFamily="18" charset="0"/>
                <a:cs typeface="Times New Roman" pitchFamily="18" charset="0"/>
              </a:rPr>
              <a:t>Majzun</a:t>
            </a:r>
            <a:r>
              <a:rPr lang="en-US" sz="1200" dirty="0">
                <a:latin typeface="Times New Roman" pitchFamily="18" charset="0"/>
                <a:cs typeface="Times New Roman" pitchFamily="18" charset="0"/>
              </a:rPr>
              <a:t>, Z., 2020. Leadership competencies and the essential role of human resource development in times of crisis: a response to Covid-19 pandemic. </a:t>
            </a:r>
            <a:r>
              <a:rPr lang="en-US" sz="1200" i="1" dirty="0">
                <a:latin typeface="Times New Roman" pitchFamily="18" charset="0"/>
                <a:cs typeface="Times New Roman" pitchFamily="18" charset="0"/>
              </a:rPr>
              <a:t>Human Resource Development International</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23</a:t>
            </a:r>
            <a:r>
              <a:rPr lang="en-US" sz="1200" dirty="0">
                <a:latin typeface="Times New Roman" pitchFamily="18" charset="0"/>
                <a:cs typeface="Times New Roman" pitchFamily="18" charset="0"/>
              </a:rPr>
              <a:t>(4), pp.380-394. </a:t>
            </a:r>
          </a:p>
          <a:p>
            <a:r>
              <a:rPr lang="en-US" sz="1200" b="1" dirty="0">
                <a:latin typeface="Times New Roman" pitchFamily="18" charset="0"/>
                <a:cs typeface="Times New Roman" pitchFamily="18" charset="0"/>
              </a:rPr>
              <a:t>Article 2</a:t>
            </a:r>
            <a:endParaRPr lang="en-US" sz="1200" dirty="0">
              <a:latin typeface="Times New Roman" pitchFamily="18" charset="0"/>
              <a:cs typeface="Times New Roman" pitchFamily="18" charset="0"/>
            </a:endParaRPr>
          </a:p>
          <a:p>
            <a:r>
              <a:rPr lang="en-US" sz="1200" dirty="0" err="1">
                <a:latin typeface="Times New Roman" pitchFamily="18" charset="0"/>
                <a:cs typeface="Times New Roman" pitchFamily="18" charset="0"/>
              </a:rPr>
              <a:t>Manhas</a:t>
            </a:r>
            <a:r>
              <a:rPr lang="en-US" sz="1200" dirty="0">
                <a:latin typeface="Times New Roman" pitchFamily="18" charset="0"/>
                <a:cs typeface="Times New Roman" pitchFamily="18" charset="0"/>
              </a:rPr>
              <a:t>, A. and Mittal, V. 2021. Acceptance, Impact, And Relevance in Decision Making and Quality Enhancement of the Human Assets Analytical Activity in </a:t>
            </a:r>
            <a:r>
              <a:rPr lang="en-US" sz="1200" dirty="0" err="1">
                <a:latin typeface="Times New Roman" pitchFamily="18" charset="0"/>
                <a:cs typeface="Times New Roman" pitchFamily="18" charset="0"/>
              </a:rPr>
              <a:t>Organisations</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Journal homepage: www. </a:t>
            </a:r>
            <a:r>
              <a:rPr lang="en-US" sz="1200" i="1" dirty="0" err="1">
                <a:latin typeface="Times New Roman" pitchFamily="18" charset="0"/>
                <a:cs typeface="Times New Roman" pitchFamily="18" charset="0"/>
              </a:rPr>
              <a:t>ijrpr</a:t>
            </a:r>
            <a:r>
              <a:rPr lang="en-US" sz="1200" i="1" dirty="0">
                <a:latin typeface="Times New Roman" pitchFamily="18" charset="0"/>
                <a:cs typeface="Times New Roman" pitchFamily="18" charset="0"/>
              </a:rPr>
              <a:t>. com ISSN</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2582</a:t>
            </a:r>
            <a:r>
              <a:rPr lang="en-US" sz="1200" dirty="0">
                <a:latin typeface="Times New Roman" pitchFamily="18" charset="0"/>
                <a:cs typeface="Times New Roman" pitchFamily="18" charset="0"/>
              </a:rPr>
              <a:t>, p.7421. </a:t>
            </a:r>
          </a:p>
          <a:p>
            <a:r>
              <a:rPr lang="en-US" sz="1200" b="1" dirty="0" err="1">
                <a:latin typeface="Times New Roman" pitchFamily="18" charset="0"/>
                <a:cs typeface="Times New Roman" pitchFamily="18" charset="0"/>
              </a:rPr>
              <a:t>Artcile</a:t>
            </a:r>
            <a:r>
              <a:rPr lang="en-US" sz="1200" b="1" dirty="0">
                <a:latin typeface="Times New Roman" pitchFamily="18" charset="0"/>
                <a:cs typeface="Times New Roman" pitchFamily="18" charset="0"/>
              </a:rPr>
              <a:t> 3</a:t>
            </a:r>
            <a:endParaRPr lang="en-US" sz="1200" dirty="0">
              <a:latin typeface="Times New Roman" pitchFamily="18" charset="0"/>
              <a:cs typeface="Times New Roman" pitchFamily="18" charset="0"/>
            </a:endParaRPr>
          </a:p>
          <a:p>
            <a:r>
              <a:rPr lang="en-US" sz="1200" dirty="0" err="1">
                <a:latin typeface="Times New Roman" pitchFamily="18" charset="0"/>
                <a:cs typeface="Times New Roman" pitchFamily="18" charset="0"/>
              </a:rPr>
              <a:t>Easa</a:t>
            </a:r>
            <a:r>
              <a:rPr lang="en-US" sz="1200" dirty="0">
                <a:latin typeface="Times New Roman" pitchFamily="18" charset="0"/>
                <a:cs typeface="Times New Roman" pitchFamily="18" charset="0"/>
              </a:rPr>
              <a:t>, N.F. and Orra, H.E., 2021. HRM practices and innovation: An empirical systematic review. </a:t>
            </a:r>
            <a:r>
              <a:rPr lang="en-US" sz="1200" i="1" dirty="0">
                <a:latin typeface="Times New Roman" pitchFamily="18" charset="0"/>
                <a:cs typeface="Times New Roman" pitchFamily="18" charset="0"/>
              </a:rPr>
              <a:t>International Journal of Disruptive Innovation in Government</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a:t>
            </a:r>
            <a:r>
              <a:rPr lang="en-US" sz="1200" dirty="0">
                <a:latin typeface="Times New Roman" pitchFamily="18" charset="0"/>
                <a:cs typeface="Times New Roman" pitchFamily="18" charset="0"/>
              </a:rPr>
              <a:t>(1), pp.15-35. </a:t>
            </a:r>
          </a:p>
          <a:p>
            <a:r>
              <a:rPr lang="en-US" sz="1200" b="1" dirty="0">
                <a:latin typeface="Times New Roman" pitchFamily="18" charset="0"/>
                <a:cs typeface="Times New Roman" pitchFamily="18" charset="0"/>
              </a:rPr>
              <a:t>Journals</a:t>
            </a:r>
            <a:endParaRPr lang="en-US"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Ahmed, S., 2019. Integrating DMAIC approach of Lean Six Sigma and theory of constraints toward quality improvement in healthcare. </a:t>
            </a:r>
            <a:r>
              <a:rPr lang="en-GB" sz="1200" i="1" dirty="0">
                <a:latin typeface="Times New Roman" pitchFamily="18" charset="0"/>
                <a:cs typeface="Times New Roman" pitchFamily="18" charset="0"/>
              </a:rPr>
              <a:t>Reviews on environmental health</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34</a:t>
            </a:r>
            <a:r>
              <a:rPr lang="en-GB" sz="1200" dirty="0">
                <a:latin typeface="Times New Roman" pitchFamily="18" charset="0"/>
                <a:cs typeface="Times New Roman" pitchFamily="18" charset="0"/>
              </a:rPr>
              <a:t>(4), pp.427-434.</a:t>
            </a:r>
            <a:endParaRPr lang="en-US" sz="1200" dirty="0">
              <a:latin typeface="Times New Roman" pitchFamily="18" charset="0"/>
              <a:cs typeface="Times New Roman" pitchFamily="18" charset="0"/>
            </a:endParaRPr>
          </a:p>
          <a:p>
            <a:r>
              <a:rPr lang="en-US" sz="1200" dirty="0">
                <a:latin typeface="Times New Roman" pitchFamily="18" charset="0"/>
                <a:cs typeface="Times New Roman" pitchFamily="18" charset="0"/>
              </a:rPr>
              <a:t>Malik, A., Froese, F.J. and Sharma, P., 2020. Role of HRM in knowledge integration: Towards a conceptual framework. </a:t>
            </a:r>
            <a:r>
              <a:rPr lang="en-US" sz="1200" i="1" dirty="0">
                <a:latin typeface="Times New Roman" pitchFamily="18" charset="0"/>
                <a:cs typeface="Times New Roman" pitchFamily="18" charset="0"/>
              </a:rPr>
              <a:t>Journal of Business Research</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109</a:t>
            </a:r>
            <a:r>
              <a:rPr lang="en-US" sz="1200" dirty="0">
                <a:latin typeface="Times New Roman" pitchFamily="18" charset="0"/>
                <a:cs typeface="Times New Roman" pitchFamily="18" charset="0"/>
              </a:rPr>
              <a:t>, pp.524-535.</a:t>
            </a:r>
          </a:p>
          <a:p>
            <a:r>
              <a:rPr lang="en-GB" sz="1200" dirty="0">
                <a:latin typeface="Times New Roman" pitchFamily="18" charset="0"/>
                <a:cs typeface="Times New Roman" pitchFamily="18" charset="0"/>
              </a:rPr>
              <a:t>Maphumulo, W.T. and Bhengu, B.R., 2019. Challenges of quality improvement in the healthcare of South Africa post-apartheid: A critical review. </a:t>
            </a:r>
            <a:r>
              <a:rPr lang="en-GB" sz="1200" i="1" dirty="0" err="1">
                <a:latin typeface="Times New Roman" pitchFamily="18" charset="0"/>
                <a:cs typeface="Times New Roman" pitchFamily="18" charset="0"/>
              </a:rPr>
              <a:t>Curationis</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42</a:t>
            </a:r>
            <a:r>
              <a:rPr lang="en-GB" sz="1200" dirty="0">
                <a:latin typeface="Times New Roman" pitchFamily="18" charset="0"/>
                <a:cs typeface="Times New Roman" pitchFamily="18" charset="0"/>
              </a:rPr>
              <a:t>(1), pp.1-9.</a:t>
            </a:r>
            <a:endParaRPr lang="en-US" sz="1200" dirty="0">
              <a:latin typeface="Times New Roman" pitchFamily="18" charset="0"/>
              <a:cs typeface="Times New Roman" pitchFamily="18" charset="0"/>
            </a:endParaRPr>
          </a:p>
          <a:p>
            <a:r>
              <a:rPr lang="en-GB" sz="1200" dirty="0">
                <a:latin typeface="Times New Roman" pitchFamily="18" charset="0"/>
                <a:cs typeface="Times New Roman" pitchFamily="18" charset="0"/>
              </a:rPr>
              <a:t>McGrath, B.A., Wallace, S., Lynch, J., </a:t>
            </a:r>
            <a:r>
              <a:rPr lang="en-GB" sz="1200" dirty="0" err="1">
                <a:latin typeface="Times New Roman" pitchFamily="18" charset="0"/>
                <a:cs typeface="Times New Roman" pitchFamily="18" charset="0"/>
              </a:rPr>
              <a:t>Bonvento</a:t>
            </a:r>
            <a:r>
              <a:rPr lang="en-GB" sz="1200" dirty="0">
                <a:latin typeface="Times New Roman" pitchFamily="18" charset="0"/>
                <a:cs typeface="Times New Roman" pitchFamily="18" charset="0"/>
              </a:rPr>
              <a:t>, B., Coe, B., Owen, A., </a:t>
            </a:r>
            <a:r>
              <a:rPr lang="en-GB" sz="1200" dirty="0" err="1">
                <a:latin typeface="Times New Roman" pitchFamily="18" charset="0"/>
                <a:cs typeface="Times New Roman" pitchFamily="18" charset="0"/>
              </a:rPr>
              <a:t>Firn</a:t>
            </a:r>
            <a:r>
              <a:rPr lang="en-GB" sz="1200" dirty="0">
                <a:latin typeface="Times New Roman" pitchFamily="18" charset="0"/>
                <a:cs typeface="Times New Roman" pitchFamily="18" charset="0"/>
              </a:rPr>
              <a:t>, M., Brenner, M.J., Edwards, E., Finch, T.L. and Cameron, T., 2020. Improving tracheostomy care in the United Kingdom: results of a guided quality improvement programme in 20 diverse hospitals. </a:t>
            </a:r>
            <a:r>
              <a:rPr lang="en-GB" sz="1200" i="1" dirty="0">
                <a:latin typeface="Times New Roman" pitchFamily="18" charset="0"/>
                <a:cs typeface="Times New Roman" pitchFamily="18" charset="0"/>
              </a:rPr>
              <a:t>British journal of anaesthesia</a:t>
            </a:r>
            <a:r>
              <a:rPr lang="en-GB" sz="1200" dirty="0">
                <a:latin typeface="Times New Roman" pitchFamily="18" charset="0"/>
                <a:cs typeface="Times New Roman" pitchFamily="18" charset="0"/>
              </a:rPr>
              <a:t>, </a:t>
            </a:r>
            <a:r>
              <a:rPr lang="en-GB" sz="1200" i="1" dirty="0">
                <a:latin typeface="Times New Roman" pitchFamily="18" charset="0"/>
                <a:cs typeface="Times New Roman" pitchFamily="18" charset="0"/>
              </a:rPr>
              <a:t>125</a:t>
            </a:r>
            <a:r>
              <a:rPr lang="en-GB" sz="1200" dirty="0">
                <a:latin typeface="Times New Roman" pitchFamily="18" charset="0"/>
                <a:cs typeface="Times New Roman" pitchFamily="18" charset="0"/>
              </a:rPr>
              <a:t>(1), pp.e119-e129.</a:t>
            </a:r>
            <a:endParaRPr lang="en-US" sz="1200" dirty="0">
              <a:latin typeface="Times New Roman" pitchFamily="18" charset="0"/>
              <a:cs typeface="Times New Roman" pitchFamily="18" charset="0"/>
            </a:endParaRPr>
          </a:p>
          <a:p>
            <a:endParaRPr lang="en-US" sz="1200" dirty="0"/>
          </a:p>
        </p:txBody>
      </p:sp>
    </p:spTree>
    <p:extLst>
      <p:ext uri="{BB962C8B-B14F-4D97-AF65-F5344CB8AC3E}">
        <p14:creationId xmlns:p14="http://schemas.microsoft.com/office/powerpoint/2010/main" val="109100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a:xfrm>
            <a:off x="556848" y="1458410"/>
            <a:ext cx="8093365" cy="1677731"/>
          </a:xfrm>
          <a:prstGeom prst="rect">
            <a:avLst/>
          </a:prstGeom>
          <a:solidFill>
            <a:schemeClr val="accent1"/>
          </a:solidFill>
          <a:ln>
            <a:solidFill>
              <a:schemeClr val="tx1"/>
            </a:solidFill>
          </a:ln>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9600" b="1" dirty="0">
                <a:solidFill>
                  <a:schemeClr val="bg1"/>
                </a:solidFill>
                <a:latin typeface="Times New Roman" pitchFamily="18" charset="0"/>
                <a:ea typeface="+mj-ea"/>
                <a:cs typeface="Times New Roman" pitchFamily="18" charset="0"/>
              </a:rPr>
              <a:t>THANK YOU</a:t>
            </a:r>
            <a:endParaRPr kumimoji="0" lang="en-US" sz="9600" b="1" i="0" u="none" strike="noStrike" kern="1200" cap="none" spc="0" normalizeH="0" baseline="0" noProof="0" dirty="0">
              <a:ln>
                <a:noFill/>
              </a:ln>
              <a:solidFill>
                <a:schemeClr val="bg1"/>
              </a:solidFill>
              <a:effectLst/>
              <a:uLnTx/>
              <a:uFillTx/>
              <a:latin typeface="Times New Roman" pitchFamily="18" charset="0"/>
              <a:ea typeface="+mj-ea"/>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{D839BB9B-3281-DE46-82B6-5319A680B8C4}tf10001124_mac</Template>
  <TotalTime>0</TotalTime>
  <Words>3311</Words>
  <Application>Microsoft Office PowerPoint</Application>
  <PresentationFormat>On-screen Show (16:9)</PresentationFormat>
  <Paragraphs>158</Paragraphs>
  <Slides>14</Slides>
  <Notes>11</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Office Theme</vt:lpstr>
      <vt:lpstr>Frame</vt:lpstr>
      <vt:lpstr>HUMAN RESOURCE MANAGEMENT Presented By: Foram Patel             Student ID: 2215766  </vt:lpstr>
      <vt:lpstr>Content</vt:lpstr>
      <vt:lpstr>INTRODUCTION</vt:lpstr>
      <vt:lpstr>Literature Review Summary from the article of Dirani et al. (2020)</vt:lpstr>
      <vt:lpstr>PowerPoint Presentation</vt:lpstr>
      <vt:lpstr>Literature Review summary from the article of Easa and Orra, (2021)</vt:lpstr>
      <vt:lpstr>Job  Description </vt:lpstr>
      <vt:lpstr>Job  Description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Presented By: Foram Patel             Student ID: 2215766  </dc:title>
  <dc:creator/>
  <cp:lastModifiedBy>Foramben Rakeshbhai Patel</cp:lastModifiedBy>
  <cp:revision>2</cp:revision>
  <dcterms:created xsi:type="dcterms:W3CDTF">2017-08-01T15:40:51Z</dcterms:created>
  <dcterms:modified xsi:type="dcterms:W3CDTF">2023-03-13T22:11:50Z</dcterms:modified>
</cp:coreProperties>
</file>