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75" d="100"/>
          <a:sy n="75" d="100"/>
        </p:scale>
        <p:origin x="-285" y="-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Isosceles Triangle 6"/>
          <p:cNvSpPr/>
          <p:nvPr/>
        </p:nvSpPr>
        <p:spPr>
          <a:xfrm rot="16200000">
            <a:off x="10387963" y="5038579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720726" y="776289"/>
            <a:ext cx="10750549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720726" y="2250280"/>
            <a:ext cx="10750549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1828800" y="6012657"/>
            <a:ext cx="77216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1828800" y="5650705"/>
            <a:ext cx="77216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1189663" y="5752308"/>
            <a:ext cx="67056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882808"/>
            <a:ext cx="109728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388608" y="6480048"/>
            <a:ext cx="2844800" cy="301752"/>
          </a:xfrm>
        </p:spPr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" y="6480970"/>
            <a:ext cx="5680075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ight Triangle 8"/>
          <p:cNvSpPr/>
          <p:nvPr/>
        </p:nvSpPr>
        <p:spPr>
          <a:xfrm flipV="1">
            <a:off x="9379" y="7035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Isosceles Triangle 7"/>
          <p:cNvSpPr/>
          <p:nvPr/>
        </p:nvSpPr>
        <p:spPr>
          <a:xfrm rot="5400000" flipV="1">
            <a:off x="10387963" y="93786"/>
            <a:ext cx="1892949" cy="1725637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4176" y="6477000"/>
            <a:ext cx="2844800" cy="304800"/>
          </a:xfrm>
        </p:spPr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492501" y="6480970"/>
            <a:ext cx="5680075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268075" y="809625"/>
            <a:ext cx="670560" cy="300831"/>
          </a:xfrm>
        </p:spPr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10800000">
            <a:off x="8625059" y="9381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V="1"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271465"/>
            <a:ext cx="9652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0" y="1633536"/>
            <a:ext cx="51816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22438"/>
            <a:ext cx="53848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0075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0931" y="290732"/>
            <a:ext cx="14224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0008" y="290732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1820008" y="3427124"/>
            <a:ext cx="774699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2696307" y="290732"/>
            <a:ext cx="9144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96307" y="3427124"/>
            <a:ext cx="9144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0736" cy="301752"/>
          </a:xfrm>
        </p:spPr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609600" y="6480969"/>
            <a:ext cx="5681472" cy="301752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119360" y="6483096"/>
            <a:ext cx="670560" cy="301752"/>
          </a:xfrm>
        </p:spPr>
        <p:txBody>
          <a:bodyPr/>
          <a:lstStyle>
            <a:lvl1pPr algn="ctr">
              <a:defRPr/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388608" y="6480969"/>
            <a:ext cx="2844800" cy="301752"/>
          </a:xfrm>
        </p:spPr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609600" y="6481891"/>
            <a:ext cx="5680075" cy="300831"/>
          </a:xfr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119360" y="6480969"/>
            <a:ext cx="670560" cy="301752"/>
          </a:xfrm>
        </p:spPr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367664"/>
            <a:ext cx="12192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1514475" y="367664"/>
            <a:ext cx="32512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68333" y="320040"/>
            <a:ext cx="7034784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71968" y="6556248"/>
            <a:ext cx="2844800" cy="301752"/>
          </a:xfrm>
        </p:spPr>
        <p:txBody>
          <a:bodyPr/>
          <a:lstStyle>
            <a:lvl1pPr>
              <a:defRPr sz="900"/>
            </a:lvl1pPr>
          </a:lstStyle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14475" y="6556248"/>
            <a:ext cx="6857493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214101" y="6556248"/>
            <a:ext cx="670560" cy="301752"/>
          </a:xfrm>
        </p:spPr>
        <p:txBody>
          <a:bodyPr/>
          <a:lstStyle>
            <a:lvl1pPr>
              <a:defRPr sz="900"/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608" y="150896"/>
            <a:ext cx="12192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17649" y="373966"/>
            <a:ext cx="9777984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0" y="5867400"/>
            <a:ext cx="9777984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44256" y="6556248"/>
            <a:ext cx="2804160" cy="301752"/>
          </a:xfrm>
        </p:spPr>
        <p:txBody>
          <a:bodyPr/>
          <a:lstStyle>
            <a:lvl1pPr>
              <a:defRPr sz="900"/>
            </a:lvl1pPr>
          </a:lstStyle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60576" y="6557169"/>
            <a:ext cx="6597429" cy="301752"/>
          </a:xfrm>
        </p:spPr>
        <p:txBody>
          <a:bodyPr/>
          <a:lstStyle>
            <a:lvl1pPr>
              <a:defRPr sz="9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956256" y="6556248"/>
            <a:ext cx="487680" cy="301752"/>
          </a:xfrm>
        </p:spPr>
        <p:txBody>
          <a:bodyPr/>
          <a:lstStyle>
            <a:lvl1pPr algn="ctr">
              <a:defRPr sz="900"/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381000"/>
            <a:ext cx="2540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81000"/>
            <a:ext cx="83312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ight Triangle 10"/>
          <p:cNvSpPr/>
          <p:nvPr/>
        </p:nvSpPr>
        <p:spPr>
          <a:xfrm>
            <a:off x="9379" y="14069"/>
            <a:ext cx="12173243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0" y="7035"/>
            <a:ext cx="12182621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rot="10800000" flipV="1">
            <a:off x="8625059" y="4948410"/>
            <a:ext cx="3563815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67494"/>
            <a:ext cx="109728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882808"/>
            <a:ext cx="109728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388608" y="6480969"/>
            <a:ext cx="28448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6945BBB-A368-42D0-86B2-C648EFAF0C02}" type="datetimeFigureOut">
              <a:rPr lang="en-GB" smtClean="0"/>
              <a:pPr/>
              <a:t>03/11/2022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481891"/>
            <a:ext cx="5680075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119360" y="6480969"/>
            <a:ext cx="67056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77/03063070211035728" TargetMode="External"/><Relationship Id="rId2" Type="http://schemas.openxmlformats.org/officeDocument/2006/relationships/hyperlink" Target="https://doi.org/10.1111/j.0019-8676.2004.00323.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08/135275909110021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Personal Development Plan</a:t>
            </a:r>
            <a:br>
              <a:rPr lang="en-GB" dirty="0" smtClean="0"/>
            </a:br>
            <a:r>
              <a:rPr lang="en-GB" dirty="0" smtClean="0"/>
              <a:t>Learning </a:t>
            </a:r>
            <a:r>
              <a:rPr lang="en-GB" dirty="0"/>
              <a:t>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Shamim Munsha</a:t>
            </a:r>
          </a:p>
          <a:p>
            <a:r>
              <a:rPr lang="en-GB" dirty="0" smtClean="0"/>
              <a:t>Student ID 2209401</a:t>
            </a:r>
            <a:endParaRPr lang="en-GB" dirty="0"/>
          </a:p>
        </p:txBody>
      </p:sp>
      <p:pic>
        <p:nvPicPr>
          <p:cNvPr id="15362" name="Picture 2" descr="Tips for teens in a digital wor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537881"/>
            <a:ext cx="3063922" cy="2320119"/>
          </a:xfrm>
          <a:prstGeom prst="rect">
            <a:avLst/>
          </a:prstGeom>
          <a:noFill/>
        </p:spPr>
      </p:pic>
      <p:pic>
        <p:nvPicPr>
          <p:cNvPr id="15364" name="Picture 4" descr="START: Managing in the digital era | Executive Education in FB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2784" y="4503761"/>
            <a:ext cx="3067050" cy="2354239"/>
          </a:xfrm>
          <a:prstGeom prst="rect">
            <a:avLst/>
          </a:prstGeom>
          <a:noFill/>
        </p:spPr>
      </p:pic>
      <p:sp>
        <p:nvSpPr>
          <p:cNvPr id="15366" name="AutoShape 6" descr="What is a Digital World? – EDC101 – TEACHING AND LEARNING IN THE DIGITAL  WOR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8" name="AutoShape 8" descr="What is a Digital World? – EDC101 – TEACHING AND LEARNING IN THE DIGITAL  WOR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70" name="AutoShape 10" descr="What is a Digital World? – EDC101 – TEACHING AND LEARNING IN THE DIGITAL  WORL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2" name="Picture 2" descr="Tips for teens in a digital wor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3077381" cy="2217761"/>
          </a:xfrm>
          <a:prstGeom prst="rect">
            <a:avLst/>
          </a:prstGeom>
          <a:noFill/>
        </p:spPr>
      </p:pic>
      <p:pic>
        <p:nvPicPr>
          <p:cNvPr id="13" name="Picture 4" descr="START: Managing in the digital era | Executive Education in FB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15486"/>
            <a:ext cx="3067050" cy="2301922"/>
          </a:xfrm>
          <a:prstGeom prst="rect">
            <a:avLst/>
          </a:prstGeom>
          <a:noFill/>
        </p:spPr>
      </p:pic>
      <p:pic>
        <p:nvPicPr>
          <p:cNvPr id="16" name="Picture 2" descr="Tips for teens in a digital wor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7415" y="4496937"/>
            <a:ext cx="3077381" cy="23610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=""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4025470"/>
              </p:ext>
            </p:extLst>
          </p:nvPr>
        </p:nvGraphicFramePr>
        <p:xfrm>
          <a:off x="286623" y="283439"/>
          <a:ext cx="11618754" cy="5679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36459">
                  <a:extLst>
                    <a:ext uri="{9D8B030D-6E8A-4147-A177-3AD203B41FA5}">
                      <a16:colId xmlns="" xmlns:a16="http://schemas.microsoft.com/office/drawing/2014/main" val="4227390396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03260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baseline="0" dirty="0" smtClean="0"/>
                    </a:p>
                    <a:p>
                      <a:r>
                        <a:rPr lang="en-GB" sz="1200" dirty="0" smtClean="0"/>
                        <a:t>Team </a:t>
                      </a:r>
                      <a:r>
                        <a:rPr lang="en-GB" sz="1200" dirty="0" smtClean="0"/>
                        <a:t>leader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Time management</a:t>
                      </a:r>
                    </a:p>
                    <a:p>
                      <a:r>
                        <a:rPr lang="en-GB" sz="1200" dirty="0" smtClean="0"/>
                        <a:t>Achieve</a:t>
                      </a:r>
                      <a:r>
                        <a:rPr lang="en-GB" sz="1200" baseline="0" dirty="0" smtClean="0"/>
                        <a:t> goals in good time.</a:t>
                      </a:r>
                    </a:p>
                    <a:p>
                      <a:r>
                        <a:rPr lang="en-GB" sz="1200" baseline="0" dirty="0" smtClean="0"/>
                        <a:t>Communication skills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Team</a:t>
                      </a:r>
                      <a:r>
                        <a:rPr lang="en-GB" sz="1200" baseline="0" dirty="0" smtClean="0"/>
                        <a:t> </a:t>
                      </a:r>
                      <a:r>
                        <a:rPr lang="en-GB" sz="1200" baseline="0" smtClean="0"/>
                        <a:t>leader  </a:t>
                      </a:r>
                      <a:r>
                        <a:rPr lang="en-GB" sz="1200" baseline="0" dirty="0" smtClean="0"/>
                        <a:t>training </a:t>
                      </a:r>
                      <a:r>
                        <a:rPr lang="en-GB" sz="1200" baseline="0" dirty="0" smtClean="0"/>
                        <a:t>Certificate.</a:t>
                      </a:r>
                      <a:endParaRPr lang="en-GB" sz="1200" baseline="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Take</a:t>
                      </a:r>
                      <a:r>
                        <a:rPr lang="en-GB" sz="1200" baseline="0" dirty="0" smtClean="0"/>
                        <a:t> up training to developed my knowledge and expand further</a:t>
                      </a:r>
                      <a:r>
                        <a:rPr lang="en-GB" sz="1200" baseline="0" dirty="0" smtClean="0"/>
                        <a:t>.</a:t>
                      </a:r>
                    </a:p>
                    <a:p>
                      <a:r>
                        <a:rPr lang="en-GB" sz="1200" baseline="0" dirty="0" smtClean="0"/>
                        <a:t>Training courses at (USTWD University)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12 </a:t>
                      </a:r>
                      <a:r>
                        <a:rPr lang="en-GB" sz="1200" dirty="0" smtClean="0"/>
                        <a:t>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Administration Manager School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Team supervisor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Need communication skills.</a:t>
                      </a:r>
                    </a:p>
                    <a:p>
                      <a:r>
                        <a:rPr lang="en-GB" sz="1200" dirty="0" smtClean="0"/>
                        <a:t>Managing staff.</a:t>
                      </a:r>
                    </a:p>
                    <a:p>
                      <a:r>
                        <a:rPr lang="en-GB" sz="1200" dirty="0" smtClean="0"/>
                        <a:t>Making decisions.</a:t>
                      </a:r>
                    </a:p>
                    <a:p>
                      <a:r>
                        <a:rPr lang="en-GB" sz="1200" baseline="0" dirty="0" smtClean="0"/>
                        <a:t>Delegating to </a:t>
                      </a:r>
                      <a:r>
                        <a:rPr lang="en-GB" sz="1200" baseline="0" dirty="0" smtClean="0"/>
                        <a:t>colleagues.</a:t>
                      </a:r>
                    </a:p>
                    <a:p>
                      <a:r>
                        <a:rPr lang="en-GB" sz="1200" baseline="0" dirty="0" smtClean="0"/>
                        <a:t>Managing </a:t>
                      </a:r>
                      <a:r>
                        <a:rPr lang="en-GB" sz="1200" baseline="0" dirty="0" smtClean="0"/>
                        <a:t>deadlines.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Supervisor</a:t>
                      </a:r>
                      <a:r>
                        <a:rPr lang="en-GB" sz="1200" baseline="0" dirty="0" smtClean="0"/>
                        <a:t> training courses.</a:t>
                      </a:r>
                    </a:p>
                    <a:p>
                      <a:r>
                        <a:rPr lang="en-GB" sz="1200" baseline="0" dirty="0" smtClean="0"/>
                        <a:t>Making decision.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Take the opportunity</a:t>
                      </a:r>
                      <a:r>
                        <a:rPr lang="en-GB" sz="1200" baseline="0" dirty="0" smtClean="0"/>
                        <a:t> </a:t>
                      </a:r>
                      <a:r>
                        <a:rPr lang="en-GB" sz="1200" dirty="0" smtClean="0"/>
                        <a:t>for any training available.</a:t>
                      </a:r>
                    </a:p>
                    <a:p>
                      <a:r>
                        <a:rPr lang="en-GB" sz="1200" dirty="0" smtClean="0"/>
                        <a:t>Work along side a manager</a:t>
                      </a:r>
                      <a:r>
                        <a:rPr lang="en-GB" sz="1200" baseline="0" dirty="0" smtClean="0"/>
                        <a:t> learn new techniques.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24</a:t>
                      </a:r>
                      <a:r>
                        <a:rPr lang="en-GB" sz="1200" baseline="0" dirty="0" smtClean="0"/>
                        <a:t> </a:t>
                      </a:r>
                      <a:r>
                        <a:rPr lang="en-GB" sz="1200" dirty="0" smtClean="0"/>
                        <a:t>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Team manager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Management skills</a:t>
                      </a:r>
                    </a:p>
                    <a:p>
                      <a:r>
                        <a:rPr lang="en-GB" sz="1200" dirty="0" smtClean="0"/>
                        <a:t>Making decision for staff.</a:t>
                      </a:r>
                    </a:p>
                    <a:p>
                      <a:r>
                        <a:rPr lang="en-GB" sz="1200" dirty="0" smtClean="0"/>
                        <a:t>Presentation</a:t>
                      </a:r>
                      <a:r>
                        <a:rPr lang="en-GB" sz="1200" baseline="0" dirty="0" smtClean="0"/>
                        <a:t> skills </a:t>
                      </a:r>
                    </a:p>
                    <a:p>
                      <a:endParaRPr lang="en-GB" sz="1200" baseline="0" dirty="0" smtClean="0"/>
                    </a:p>
                    <a:p>
                      <a:endParaRPr lang="en-GB" sz="1200" baseline="0" dirty="0" smtClean="0"/>
                    </a:p>
                    <a:p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Presentation skills </a:t>
                      </a:r>
                    </a:p>
                    <a:p>
                      <a:r>
                        <a:rPr lang="en-GB" sz="1200" dirty="0" smtClean="0"/>
                        <a:t>Management </a:t>
                      </a:r>
                      <a:r>
                        <a:rPr lang="en-GB" sz="1200" dirty="0" smtClean="0"/>
                        <a:t>skills</a:t>
                      </a:r>
                      <a:r>
                        <a:rPr lang="en-GB" sz="1200" baseline="0" dirty="0" smtClean="0"/>
                        <a:t> training certificate.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Go with line</a:t>
                      </a:r>
                      <a:r>
                        <a:rPr lang="en-GB" sz="1200" baseline="0" dirty="0" smtClean="0"/>
                        <a:t> </a:t>
                      </a:r>
                      <a:r>
                        <a:rPr lang="en-GB" sz="1200" dirty="0" smtClean="0"/>
                        <a:t>managers as</a:t>
                      </a:r>
                      <a:r>
                        <a:rPr lang="en-GB" sz="1200" baseline="0" dirty="0" smtClean="0"/>
                        <a:t> volunteer </a:t>
                      </a:r>
                      <a:r>
                        <a:rPr lang="en-GB" sz="1200" baseline="0" dirty="0" smtClean="0"/>
                        <a:t> </a:t>
                      </a:r>
                      <a:r>
                        <a:rPr lang="en-GB" sz="1200" baseline="0" dirty="0" smtClean="0"/>
                        <a:t>learn and gain </a:t>
                      </a:r>
                      <a:r>
                        <a:rPr lang="en-GB" sz="1200" baseline="0" dirty="0" smtClean="0"/>
                        <a:t>knowledge </a:t>
                      </a:r>
                      <a:r>
                        <a:rPr lang="en-GB" sz="1200" baseline="0" dirty="0" smtClean="0"/>
                        <a:t>skills</a:t>
                      </a:r>
                      <a:r>
                        <a:rPr lang="en-GB" sz="1200" baseline="0" dirty="0" smtClean="0"/>
                        <a:t>.</a:t>
                      </a:r>
                    </a:p>
                    <a:p>
                      <a:r>
                        <a:rPr lang="en-GB" sz="1200" baseline="0" dirty="0" smtClean="0"/>
                        <a:t>Work with senior staff.</a:t>
                      </a:r>
                    </a:p>
                    <a:p>
                      <a:r>
                        <a:rPr lang="en-GB" sz="1200" baseline="0" dirty="0" smtClean="0"/>
                        <a:t>Study course on </a:t>
                      </a:r>
                      <a:r>
                        <a:rPr lang="en-GB" sz="1200" baseline="0" dirty="0" err="1" smtClean="0"/>
                        <a:t>Coursera</a:t>
                      </a:r>
                      <a:r>
                        <a:rPr lang="en-GB" sz="1200" baseline="0" dirty="0" smtClean="0"/>
                        <a:t>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36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2767663"/>
                  </a:ext>
                </a:extLst>
              </a:tr>
            </a:tbl>
          </a:graphicData>
        </a:graphic>
      </p:graphicFrame>
      <p:pic>
        <p:nvPicPr>
          <p:cNvPr id="3" name="Picture 2" descr="Tips for teens in a digital wor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5527343"/>
            <a:ext cx="3077381" cy="1330657"/>
          </a:xfrm>
          <a:prstGeom prst="rect">
            <a:avLst/>
          </a:prstGeom>
          <a:noFill/>
        </p:spPr>
      </p:pic>
      <p:pic>
        <p:nvPicPr>
          <p:cNvPr id="5" name="Picture 4" descr="START: Managing in the digital era | Executive Education in FB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91218" y="5547814"/>
            <a:ext cx="3067050" cy="1310185"/>
          </a:xfrm>
          <a:prstGeom prst="rect">
            <a:avLst/>
          </a:prstGeom>
          <a:noFill/>
        </p:spPr>
      </p:pic>
      <p:pic>
        <p:nvPicPr>
          <p:cNvPr id="6" name="Picture 5" descr="Tips for teens in a digital worl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7414" y="5561463"/>
            <a:ext cx="3077381" cy="1296537"/>
          </a:xfrm>
          <a:prstGeom prst="rect">
            <a:avLst/>
          </a:prstGeom>
          <a:noFill/>
        </p:spPr>
      </p:pic>
      <p:pic>
        <p:nvPicPr>
          <p:cNvPr id="7" name="Picture 6" descr="START: Managing in the digital era | Executive Education in FB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32711" y="5540990"/>
            <a:ext cx="2959290" cy="131700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89600"/>
            <a:ext cx="10972800" cy="1176926"/>
          </a:xfrm>
        </p:spPr>
        <p:txBody>
          <a:bodyPr/>
          <a:lstStyle/>
          <a:p>
            <a:r>
              <a:rPr lang="en-GB" dirty="0" smtClean="0"/>
              <a:t>Reference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6000"/>
            <a:ext cx="10972800" cy="5436000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endParaRPr lang="en-GB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err="1" smtClean="0"/>
              <a:t>Batt</a:t>
            </a:r>
            <a:r>
              <a:rPr lang="en-US" sz="1400" dirty="0" smtClean="0"/>
              <a:t>, R. (2004) ‘Who Benefits from Teams? Comparing Workers, Supervisors, and Managers’, </a:t>
            </a:r>
            <a:r>
              <a:rPr lang="en-US" sz="1400" i="1" dirty="0" smtClean="0"/>
              <a:t>Industrial relations </a:t>
            </a:r>
            <a:r>
              <a:rPr lang="en-US" sz="1400" dirty="0" smtClean="0"/>
              <a:t>(Berkeley), 43(1), pp. 183–212. Available at: </a:t>
            </a:r>
            <a:r>
              <a:rPr lang="en-US" sz="1400" dirty="0" smtClean="0">
                <a:hlinkClick r:id="rId2"/>
              </a:rPr>
              <a:t>https://doi.org/10.1111/j.0019-8676.2004.00323.x</a:t>
            </a: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smtClean="0"/>
              <a:t> </a:t>
            </a:r>
            <a:r>
              <a:rPr lang="en-US" sz="1400" dirty="0" err="1" smtClean="0"/>
              <a:t>Belbin</a:t>
            </a:r>
            <a:r>
              <a:rPr lang="en-US" sz="1400" dirty="0" smtClean="0"/>
              <a:t>, R.M. (2010) </a:t>
            </a:r>
            <a:r>
              <a:rPr lang="en-US" sz="1400" i="1" dirty="0" smtClean="0"/>
              <a:t>Team roles at work</a:t>
            </a:r>
            <a:r>
              <a:rPr lang="en-US" sz="1400" dirty="0" smtClean="0"/>
              <a:t>. 2nd ed. London: </a:t>
            </a:r>
            <a:r>
              <a:rPr lang="en-US" sz="1400" dirty="0" err="1" smtClean="0"/>
              <a:t>Routledge</a:t>
            </a:r>
            <a:r>
              <a:rPr lang="en-US" sz="1400" dirty="0" smtClean="0"/>
              <a:t>.</a:t>
            </a:r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r>
              <a:rPr lang="en-US" sz="1400" dirty="0" smtClean="0"/>
              <a:t> Chan, J.F. (2007) </a:t>
            </a:r>
            <a:r>
              <a:rPr lang="en-US" sz="1400" i="1" dirty="0" smtClean="0"/>
              <a:t>How to manage your priorities</a:t>
            </a:r>
            <a:r>
              <a:rPr lang="en-US" sz="1400" dirty="0" smtClean="0"/>
              <a:t>. 2nd ed. Saranac Lake, N.Y: American Management Association</a:t>
            </a:r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r>
              <a:rPr lang="en-US" sz="1400" dirty="0" smtClean="0"/>
              <a:t> </a:t>
            </a:r>
            <a:r>
              <a:rPr lang="en-US" sz="1400" dirty="0" err="1" smtClean="0"/>
              <a:t>Ciasullo</a:t>
            </a:r>
            <a:r>
              <a:rPr lang="en-US" sz="1400" dirty="0" smtClean="0"/>
              <a:t>, M.V., Douglas, A. and Palumbo, R. (2022) ‘Empowering or addicting? An analysis of the effects of team members–supervisor relationships on job satisfaction in healthcare’, Journal of general management, 47(3), pp. 155–167. Available at: </a:t>
            </a:r>
            <a:r>
              <a:rPr lang="en-US" sz="1400" dirty="0" smtClean="0">
                <a:hlinkClick r:id="rId3"/>
              </a:rPr>
              <a:t>https://doi.org/10.1177/03063070211035728</a:t>
            </a:r>
            <a:r>
              <a:rPr lang="en-US" sz="1400" dirty="0" smtClean="0"/>
              <a:t>.</a:t>
            </a:r>
          </a:p>
          <a:p>
            <a:endParaRPr lang="en-US" sz="1400" dirty="0" smtClean="0"/>
          </a:p>
          <a:p>
            <a:r>
              <a:rPr lang="en-US" sz="1400" dirty="0" smtClean="0"/>
              <a:t> </a:t>
            </a:r>
            <a:r>
              <a:rPr lang="en-US" sz="1400" dirty="0" err="1" smtClean="0"/>
              <a:t>Hallam</a:t>
            </a:r>
            <a:r>
              <a:rPr lang="en-US" sz="1400" dirty="0" smtClean="0"/>
              <a:t>, G.L. (1996) </a:t>
            </a:r>
            <a:r>
              <a:rPr lang="en-US" sz="1400" i="1" dirty="0" smtClean="0"/>
              <a:t>The adventures of team fantastic a practical guide for team leaders and members</a:t>
            </a:r>
            <a:r>
              <a:rPr lang="en-US" sz="1400" dirty="0" smtClean="0"/>
              <a:t>. Greensboro,     N.C: Center for Creative Leadership.</a:t>
            </a:r>
          </a:p>
          <a:p>
            <a:endParaRPr lang="en-US" sz="1400" dirty="0" smtClean="0"/>
          </a:p>
          <a:p>
            <a:r>
              <a:rPr lang="en-US" sz="1400" dirty="0" smtClean="0"/>
              <a:t> </a:t>
            </a:r>
            <a:r>
              <a:rPr lang="en-US" sz="1400" dirty="0" err="1" smtClean="0"/>
              <a:t>Kanaga</a:t>
            </a:r>
            <a:r>
              <a:rPr lang="en-US" sz="1400" dirty="0" smtClean="0"/>
              <a:t>, K. and </a:t>
            </a:r>
            <a:r>
              <a:rPr lang="en-US" sz="1400" dirty="0" err="1" smtClean="0"/>
              <a:t>Kossler</a:t>
            </a:r>
            <a:r>
              <a:rPr lang="en-US" sz="1400" dirty="0" smtClean="0"/>
              <a:t>, M.E. (2001) </a:t>
            </a:r>
            <a:r>
              <a:rPr lang="en-US" sz="1400" i="1" dirty="0" smtClean="0"/>
              <a:t>How to form a team five keys to high performance</a:t>
            </a:r>
            <a:r>
              <a:rPr lang="en-US" sz="1400" dirty="0" smtClean="0"/>
              <a:t>. 1st edition. Greensboro, N.C: Center for Creative Leadership</a:t>
            </a:r>
          </a:p>
          <a:p>
            <a:endParaRPr lang="en-US" sz="1400" dirty="0" smtClean="0"/>
          </a:p>
          <a:p>
            <a:pPr>
              <a:buNone/>
            </a:pPr>
            <a:r>
              <a:rPr lang="en-US" sz="1400" dirty="0" smtClean="0"/>
              <a:t>        </a:t>
            </a:r>
            <a:r>
              <a:rPr lang="en-US" sz="1400" dirty="0" err="1" smtClean="0"/>
              <a:t>Polychroniou</a:t>
            </a:r>
            <a:r>
              <a:rPr lang="en-US" sz="1400" dirty="0" smtClean="0"/>
              <a:t>, P.V. (2009) ‘Relationship between emotional intelligence and transformational leadership of supervisors: The impact on team effectiveness’, </a:t>
            </a:r>
            <a:r>
              <a:rPr lang="en-US" sz="1400" i="1" dirty="0" smtClean="0"/>
              <a:t>Team performance management, </a:t>
            </a:r>
            <a:r>
              <a:rPr lang="en-US" sz="1400" dirty="0" smtClean="0"/>
              <a:t>15(7/8), pp. 343–356. Available at: </a:t>
            </a:r>
            <a:r>
              <a:rPr lang="en-US" sz="1400" dirty="0" smtClean="0">
                <a:hlinkClick r:id="rId4"/>
              </a:rPr>
              <a:t>https://doi.org/10.1108/13527590911002122</a:t>
            </a:r>
            <a:r>
              <a:rPr lang="en-US" sz="1400" dirty="0" smtClean="0"/>
              <a:t>.</a:t>
            </a:r>
          </a:p>
          <a:p>
            <a:pPr>
              <a:buNone/>
            </a:pPr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pPr>
              <a:buNone/>
            </a:pPr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en-GB" sz="1400" dirty="0"/>
          </a:p>
        </p:txBody>
      </p:sp>
    </p:spTree>
    <p:extLst>
      <p:ext uri="{BB962C8B-B14F-4D97-AF65-F5344CB8AC3E}">
        <p14:creationId xmlns="" xmlns:p14="http://schemas.microsoft.com/office/powerpoint/2010/main" val="24316013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erv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erve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Verve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20479</TotalTime>
  <Words>436</Words>
  <Application>Microsoft Office PowerPoint</Application>
  <PresentationFormat>Custom</PresentationFormat>
  <Paragraphs>77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Verve</vt:lpstr>
      <vt:lpstr>Personal Development Plan Learning in Digital Era</vt:lpstr>
      <vt:lpstr>Slide 2</vt:lpstr>
      <vt:lpstr>Reference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Esaaq</cp:lastModifiedBy>
  <cp:revision>174</cp:revision>
  <dcterms:created xsi:type="dcterms:W3CDTF">2022-07-21T09:53:39Z</dcterms:created>
  <dcterms:modified xsi:type="dcterms:W3CDTF">2022-11-10T10:00:22Z</dcterms:modified>
</cp:coreProperties>
</file>