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wmf" ContentType="image/x-wmf"/>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21.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Default Extension="bin" ContentType="application/vnd.openxmlformats-officedocument.oleObject"/>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Layouts/slideLayout3.xml" ContentType="application/vnd.openxmlformats-officedocument.presentationml.slideLayout+xml"/>
  <Default Extension="jpeg" ContentType="image/jpeg"/>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Default Extension="vml" ContentType="application/vnd.openxmlformats-officedocument.vmlDrawing"/>
  <Override PartName="/ppt/notesSlides/notesSlide20.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notesSlides/notesSlide4.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6"/>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 id="292" r:id="rId37"/>
    <p:sldId id="293" r:id="rId38"/>
    <p:sldId id="294" r:id="rId39"/>
    <p:sldId id="295" r:id="rId40"/>
    <p:sldId id="296" r:id="rId41"/>
    <p:sldId id="297" r:id="rId42"/>
    <p:sldId id="298" r:id="rId43"/>
    <p:sldId id="299" r:id="rId44"/>
    <p:sldId id="300" r:id="rId4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6" d="100"/>
          <a:sy n="86" d="100"/>
        </p:scale>
        <p:origin x="-1494"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5.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9.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B754695-1D4A-4E6B-ACDC-902AFCE12227}" type="datetimeFigureOut">
              <a:rPr lang="en-GB" smtClean="0"/>
              <a:pPr/>
              <a:t>05/02/2018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3133245-7B9C-4603-9574-B823EB1E595C}"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key thing here is to get the students thinking about how they are going to approach the activity.  Ask people to shout out their headings or put them on flipchart to show everyone!  Lead a plenary and ask them what were the challenges?  What went well?  What didn’t go so well?  Did they agree on the headings?  What was the discussion like?  Good communication skills?  Cooperation?  Did people listen to each other?  Or did the ‘pressure of the clock’ put too much stress on the teams?  How will they avoid this sort of stress in future?</a:t>
            </a:r>
          </a:p>
        </p:txBody>
      </p:sp>
      <p:sp>
        <p:nvSpPr>
          <p:cNvPr id="4" name="Slide Number Placeholder 3"/>
          <p:cNvSpPr>
            <a:spLocks noGrp="1"/>
          </p:cNvSpPr>
          <p:nvPr>
            <p:ph type="sldNum" sz="quarter" idx="10"/>
          </p:nvPr>
        </p:nvSpPr>
        <p:spPr/>
        <p:txBody>
          <a:bodyPr/>
          <a:lstStyle/>
          <a:p>
            <a:fld id="{D69B49A8-7855-4A27-8668-ED90C6663D9B}" type="slidenum">
              <a:rPr lang="en-GB" smtClean="0"/>
              <a:pPr/>
              <a:t>3</a:t>
            </a:fld>
            <a:endParaRPr lang="en-GB"/>
          </a:p>
        </p:txBody>
      </p:sp>
    </p:spTree>
    <p:extLst>
      <p:ext uri="{BB962C8B-B14F-4D97-AF65-F5344CB8AC3E}">
        <p14:creationId xmlns="" xmlns:p14="http://schemas.microsoft.com/office/powerpoint/2010/main" val="27483566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will need to do a Lesson Plan as part of the assignment – a copy of this will be submitted by each team on the day of the presentations.  It’s the route map that gets you from the start of the Presentation to the finish line…..the end.  The better and clearer the plan, the better the chances of success, and the lower the stress levels!</a:t>
            </a:r>
          </a:p>
        </p:txBody>
      </p:sp>
      <p:sp>
        <p:nvSpPr>
          <p:cNvPr id="4" name="Slide Number Placeholder 3"/>
          <p:cNvSpPr>
            <a:spLocks noGrp="1"/>
          </p:cNvSpPr>
          <p:nvPr>
            <p:ph type="sldNum" sz="quarter" idx="10"/>
          </p:nvPr>
        </p:nvSpPr>
        <p:spPr/>
        <p:txBody>
          <a:bodyPr/>
          <a:lstStyle/>
          <a:p>
            <a:fld id="{D69B49A8-7855-4A27-8668-ED90C6663D9B}" type="slidenum">
              <a:rPr lang="en-GB" smtClean="0"/>
              <a:pPr/>
              <a:t>5</a:t>
            </a:fld>
            <a:endParaRPr lang="en-GB"/>
          </a:p>
        </p:txBody>
      </p:sp>
    </p:spTree>
    <p:extLst>
      <p:ext uri="{BB962C8B-B14F-4D97-AF65-F5344CB8AC3E}">
        <p14:creationId xmlns="" xmlns:p14="http://schemas.microsoft.com/office/powerpoint/2010/main" val="12029391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with the group – do they understand the need for this?  It is essential!</a:t>
            </a:r>
          </a:p>
        </p:txBody>
      </p:sp>
      <p:sp>
        <p:nvSpPr>
          <p:cNvPr id="4" name="Slide Number Placeholder 3"/>
          <p:cNvSpPr>
            <a:spLocks noGrp="1"/>
          </p:cNvSpPr>
          <p:nvPr>
            <p:ph type="sldNum" sz="quarter" idx="10"/>
          </p:nvPr>
        </p:nvSpPr>
        <p:spPr/>
        <p:txBody>
          <a:bodyPr/>
          <a:lstStyle/>
          <a:p>
            <a:fld id="{D69B49A8-7855-4A27-8668-ED90C6663D9B}" type="slidenum">
              <a:rPr lang="en-GB" smtClean="0"/>
              <a:pPr/>
              <a:t>6</a:t>
            </a:fld>
            <a:endParaRPr lang="en-GB"/>
          </a:p>
        </p:txBody>
      </p:sp>
    </p:spTree>
    <p:extLst>
      <p:ext uri="{BB962C8B-B14F-4D97-AF65-F5344CB8AC3E}">
        <p14:creationId xmlns="" xmlns:p14="http://schemas.microsoft.com/office/powerpoint/2010/main" val="1849084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presenter within the team should have their own notes for the section that they will be presenting – these notes can be prepared by the team…..and everyone should be happy with them.  The individuals then have the responsibility to LEARN their sections, as well as understanding the whole presentation.  Reading from notes, is not a good idea, and loses marks.</a:t>
            </a:r>
          </a:p>
        </p:txBody>
      </p:sp>
      <p:sp>
        <p:nvSpPr>
          <p:cNvPr id="4" name="Slide Number Placeholder 3"/>
          <p:cNvSpPr>
            <a:spLocks noGrp="1"/>
          </p:cNvSpPr>
          <p:nvPr>
            <p:ph type="sldNum" sz="quarter" idx="10"/>
          </p:nvPr>
        </p:nvSpPr>
        <p:spPr/>
        <p:txBody>
          <a:bodyPr/>
          <a:lstStyle/>
          <a:p>
            <a:fld id="{D69B49A8-7855-4A27-8668-ED90C6663D9B}" type="slidenum">
              <a:rPr lang="en-GB" smtClean="0"/>
              <a:pPr/>
              <a:t>8</a:t>
            </a:fld>
            <a:endParaRPr lang="en-GB"/>
          </a:p>
        </p:txBody>
      </p:sp>
    </p:spTree>
    <p:extLst>
      <p:ext uri="{BB962C8B-B14F-4D97-AF65-F5344CB8AC3E}">
        <p14:creationId xmlns="" xmlns:p14="http://schemas.microsoft.com/office/powerpoint/2010/main" val="36981317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Tell the group that they WILL be doing a presentation, and at that presentation they will be asking for feedback on their performance as ‘communicators’.  They need to design a questionnaire for the audience to complete </a:t>
            </a:r>
            <a:r>
              <a:rPr lang="en-GB" b="1" i="1" u="sng" dirty="0"/>
              <a:t>after</a:t>
            </a:r>
            <a:r>
              <a:rPr lang="en-GB" dirty="0"/>
              <a:t> their presentation.</a:t>
            </a:r>
          </a:p>
        </p:txBody>
      </p:sp>
      <p:sp>
        <p:nvSpPr>
          <p:cNvPr id="4" name="Slide Number Placeholder 3"/>
          <p:cNvSpPr>
            <a:spLocks noGrp="1"/>
          </p:cNvSpPr>
          <p:nvPr>
            <p:ph type="sldNum" sz="quarter" idx="10"/>
          </p:nvPr>
        </p:nvSpPr>
        <p:spPr/>
        <p:txBody>
          <a:bodyPr/>
          <a:lstStyle/>
          <a:p>
            <a:fld id="{D69B49A8-7855-4A27-8668-ED90C6663D9B}" type="slidenum">
              <a:rPr lang="en-GB" smtClean="0"/>
              <a:pPr/>
              <a:t>9</a:t>
            </a:fld>
            <a:endParaRPr lang="en-GB"/>
          </a:p>
        </p:txBody>
      </p:sp>
    </p:spTree>
    <p:extLst>
      <p:ext uri="{BB962C8B-B14F-4D97-AF65-F5344CB8AC3E}">
        <p14:creationId xmlns="" xmlns:p14="http://schemas.microsoft.com/office/powerpoint/2010/main" val="8252089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these example with the group…..emphasise that they can research or design their own </a:t>
            </a:r>
            <a:r>
              <a:rPr lang="en-GB" dirty="0" err="1"/>
              <a:t>questinnaires</a:t>
            </a:r>
            <a:r>
              <a:rPr lang="en-GB" dirty="0"/>
              <a:t>!</a:t>
            </a:r>
          </a:p>
        </p:txBody>
      </p:sp>
      <p:sp>
        <p:nvSpPr>
          <p:cNvPr id="4" name="Slide Number Placeholder 3"/>
          <p:cNvSpPr>
            <a:spLocks noGrp="1"/>
          </p:cNvSpPr>
          <p:nvPr>
            <p:ph type="sldNum" sz="quarter" idx="10"/>
          </p:nvPr>
        </p:nvSpPr>
        <p:spPr/>
        <p:txBody>
          <a:bodyPr/>
          <a:lstStyle/>
          <a:p>
            <a:fld id="{D69B49A8-7855-4A27-8668-ED90C6663D9B}" type="slidenum">
              <a:rPr lang="en-GB" smtClean="0"/>
              <a:pPr/>
              <a:t>10</a:t>
            </a:fld>
            <a:endParaRPr lang="en-GB"/>
          </a:p>
        </p:txBody>
      </p:sp>
    </p:spTree>
    <p:extLst>
      <p:ext uri="{BB962C8B-B14F-4D97-AF65-F5344CB8AC3E}">
        <p14:creationId xmlns="" xmlns:p14="http://schemas.microsoft.com/office/powerpoint/2010/main" val="6389084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the group through the presentation skills slides 14 to 33.  Make use of the screen if you use PowerPoint, or the paper, if you use flipchart at all!  COMMUNICATE clearly!</a:t>
            </a:r>
          </a:p>
        </p:txBody>
      </p:sp>
      <p:sp>
        <p:nvSpPr>
          <p:cNvPr id="4" name="Slide Number Placeholder 3"/>
          <p:cNvSpPr>
            <a:spLocks noGrp="1"/>
          </p:cNvSpPr>
          <p:nvPr>
            <p:ph type="sldNum" sz="quarter" idx="10"/>
          </p:nvPr>
        </p:nvSpPr>
        <p:spPr/>
        <p:txBody>
          <a:bodyPr/>
          <a:lstStyle/>
          <a:p>
            <a:fld id="{D69B49A8-7855-4A27-8668-ED90C6663D9B}" type="slidenum">
              <a:rPr lang="en-GB" smtClean="0"/>
              <a:pPr/>
              <a:t>13</a:t>
            </a:fld>
            <a:endParaRPr lang="en-GB"/>
          </a:p>
        </p:txBody>
      </p:sp>
    </p:spTree>
    <p:extLst>
      <p:ext uri="{BB962C8B-B14F-4D97-AF65-F5344CB8AC3E}">
        <p14:creationId xmlns="" xmlns:p14="http://schemas.microsoft.com/office/powerpoint/2010/main" val="33870397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need to think about this – their audience will understand the topic, so they might want to make their own presentation ‘stand out’ from the crowd.  How would they do this?</a:t>
            </a:r>
          </a:p>
        </p:txBody>
      </p:sp>
      <p:sp>
        <p:nvSpPr>
          <p:cNvPr id="4" name="Slide Number Placeholder 3"/>
          <p:cNvSpPr>
            <a:spLocks noGrp="1"/>
          </p:cNvSpPr>
          <p:nvPr>
            <p:ph type="sldNum" sz="quarter" idx="10"/>
          </p:nvPr>
        </p:nvSpPr>
        <p:spPr/>
        <p:txBody>
          <a:bodyPr/>
          <a:lstStyle/>
          <a:p>
            <a:fld id="{D69B49A8-7855-4A27-8668-ED90C6663D9B}" type="slidenum">
              <a:rPr lang="en-GB" smtClean="0"/>
              <a:pPr/>
              <a:t>14</a:t>
            </a:fld>
            <a:endParaRPr lang="en-GB"/>
          </a:p>
        </p:txBody>
      </p:sp>
    </p:spTree>
    <p:extLst>
      <p:ext uri="{BB962C8B-B14F-4D97-AF65-F5344CB8AC3E}">
        <p14:creationId xmlns="" xmlns:p14="http://schemas.microsoft.com/office/powerpoint/2010/main" val="31299199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want confidence, professionalism, clear voice, good diction, eye-contact, clear message…….engagement and resonance!</a:t>
            </a:r>
          </a:p>
        </p:txBody>
      </p:sp>
      <p:sp>
        <p:nvSpPr>
          <p:cNvPr id="4" name="Slide Number Placeholder 3"/>
          <p:cNvSpPr>
            <a:spLocks noGrp="1"/>
          </p:cNvSpPr>
          <p:nvPr>
            <p:ph type="sldNum" sz="quarter" idx="10"/>
          </p:nvPr>
        </p:nvSpPr>
        <p:spPr/>
        <p:txBody>
          <a:bodyPr/>
          <a:lstStyle/>
          <a:p>
            <a:fld id="{D69B49A8-7855-4A27-8668-ED90C6663D9B}" type="slidenum">
              <a:rPr lang="en-GB" smtClean="0"/>
              <a:pPr/>
              <a:t>15</a:t>
            </a:fld>
            <a:endParaRPr lang="en-GB"/>
          </a:p>
        </p:txBody>
      </p:sp>
    </p:spTree>
    <p:extLst>
      <p:ext uri="{BB962C8B-B14F-4D97-AF65-F5344CB8AC3E}">
        <p14:creationId xmlns="" xmlns:p14="http://schemas.microsoft.com/office/powerpoint/2010/main" val="24137756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Who is going to do what?  Where will you research?  Are you clear on the objective?  Discuss the points above – you do not want to be presenting information you are uncertain of!  It will stress you out!</a:t>
            </a:r>
          </a:p>
        </p:txBody>
      </p:sp>
      <p:sp>
        <p:nvSpPr>
          <p:cNvPr id="4" name="Slide Number Placeholder 3"/>
          <p:cNvSpPr>
            <a:spLocks noGrp="1"/>
          </p:cNvSpPr>
          <p:nvPr>
            <p:ph type="sldNum" sz="quarter" idx="10"/>
          </p:nvPr>
        </p:nvSpPr>
        <p:spPr/>
        <p:txBody>
          <a:bodyPr/>
          <a:lstStyle/>
          <a:p>
            <a:fld id="{D69B49A8-7855-4A27-8668-ED90C6663D9B}" type="slidenum">
              <a:rPr lang="en-GB" smtClean="0"/>
              <a:pPr/>
              <a:t>17</a:t>
            </a:fld>
            <a:endParaRPr lang="en-GB"/>
          </a:p>
        </p:txBody>
      </p:sp>
    </p:spTree>
    <p:extLst>
      <p:ext uri="{BB962C8B-B14F-4D97-AF65-F5344CB8AC3E}">
        <p14:creationId xmlns="" xmlns:p14="http://schemas.microsoft.com/office/powerpoint/2010/main" val="19872431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 methodical and leave nothing to chance.   This means spending time on the assignment…as a team and individually.</a:t>
            </a:r>
          </a:p>
        </p:txBody>
      </p:sp>
      <p:sp>
        <p:nvSpPr>
          <p:cNvPr id="4" name="Slide Number Placeholder 3"/>
          <p:cNvSpPr>
            <a:spLocks noGrp="1"/>
          </p:cNvSpPr>
          <p:nvPr>
            <p:ph type="sldNum" sz="quarter" idx="10"/>
          </p:nvPr>
        </p:nvSpPr>
        <p:spPr/>
        <p:txBody>
          <a:bodyPr/>
          <a:lstStyle/>
          <a:p>
            <a:fld id="{D69B49A8-7855-4A27-8668-ED90C6663D9B}" type="slidenum">
              <a:rPr lang="en-GB" smtClean="0"/>
              <a:pPr/>
              <a:t>18</a:t>
            </a:fld>
            <a:endParaRPr lang="en-GB"/>
          </a:p>
        </p:txBody>
      </p:sp>
    </p:spTree>
    <p:extLst>
      <p:ext uri="{BB962C8B-B14F-4D97-AF65-F5344CB8AC3E}">
        <p14:creationId xmlns="" xmlns:p14="http://schemas.microsoft.com/office/powerpoint/2010/main" val="39474527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professional language – you will be presenting to professionals!</a:t>
            </a:r>
          </a:p>
        </p:txBody>
      </p:sp>
      <p:sp>
        <p:nvSpPr>
          <p:cNvPr id="4" name="Slide Number Placeholder 3"/>
          <p:cNvSpPr>
            <a:spLocks noGrp="1"/>
          </p:cNvSpPr>
          <p:nvPr>
            <p:ph type="sldNum" sz="quarter" idx="10"/>
          </p:nvPr>
        </p:nvSpPr>
        <p:spPr/>
        <p:txBody>
          <a:bodyPr/>
          <a:lstStyle/>
          <a:p>
            <a:fld id="{D69B49A8-7855-4A27-8668-ED90C6663D9B}" type="slidenum">
              <a:rPr lang="en-GB" smtClean="0"/>
              <a:pPr/>
              <a:t>19</a:t>
            </a:fld>
            <a:endParaRPr lang="en-GB"/>
          </a:p>
        </p:txBody>
      </p:sp>
    </p:spTree>
    <p:extLst>
      <p:ext uri="{BB962C8B-B14F-4D97-AF65-F5344CB8AC3E}">
        <p14:creationId xmlns="" xmlns:p14="http://schemas.microsoft.com/office/powerpoint/2010/main" val="12506871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Keep their attention – clear points delivered concisely with energy, passion and belief…..congruence of verbal and non-verbal communication!</a:t>
            </a:r>
          </a:p>
        </p:txBody>
      </p:sp>
      <p:sp>
        <p:nvSpPr>
          <p:cNvPr id="4" name="Slide Number Placeholder 3"/>
          <p:cNvSpPr>
            <a:spLocks noGrp="1"/>
          </p:cNvSpPr>
          <p:nvPr>
            <p:ph type="sldNum" sz="quarter" idx="10"/>
          </p:nvPr>
        </p:nvSpPr>
        <p:spPr/>
        <p:txBody>
          <a:bodyPr/>
          <a:lstStyle/>
          <a:p>
            <a:fld id="{D69B49A8-7855-4A27-8668-ED90C6663D9B}" type="slidenum">
              <a:rPr lang="en-GB" smtClean="0"/>
              <a:pPr/>
              <a:t>20</a:t>
            </a:fld>
            <a:endParaRPr lang="en-GB"/>
          </a:p>
        </p:txBody>
      </p:sp>
    </p:spTree>
    <p:extLst>
      <p:ext uri="{BB962C8B-B14F-4D97-AF65-F5344CB8AC3E}">
        <p14:creationId xmlns="" xmlns:p14="http://schemas.microsoft.com/office/powerpoint/2010/main" val="26794364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a:t>
            </a:r>
          </a:p>
        </p:txBody>
      </p:sp>
      <p:sp>
        <p:nvSpPr>
          <p:cNvPr id="4" name="Slide Number Placeholder 3"/>
          <p:cNvSpPr>
            <a:spLocks noGrp="1"/>
          </p:cNvSpPr>
          <p:nvPr>
            <p:ph type="sldNum" sz="quarter" idx="10"/>
          </p:nvPr>
        </p:nvSpPr>
        <p:spPr/>
        <p:txBody>
          <a:bodyPr/>
          <a:lstStyle/>
          <a:p>
            <a:fld id="{D69B49A8-7855-4A27-8668-ED90C6663D9B}" type="slidenum">
              <a:rPr lang="en-GB" smtClean="0"/>
              <a:pPr/>
              <a:t>21</a:t>
            </a:fld>
            <a:endParaRPr lang="en-GB"/>
          </a:p>
        </p:txBody>
      </p:sp>
    </p:spTree>
    <p:extLst>
      <p:ext uri="{BB962C8B-B14F-4D97-AF65-F5344CB8AC3E}">
        <p14:creationId xmlns="" xmlns:p14="http://schemas.microsoft.com/office/powerpoint/2010/main" val="23808008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a:t>
            </a:r>
          </a:p>
        </p:txBody>
      </p:sp>
      <p:sp>
        <p:nvSpPr>
          <p:cNvPr id="4" name="Slide Number Placeholder 3"/>
          <p:cNvSpPr>
            <a:spLocks noGrp="1"/>
          </p:cNvSpPr>
          <p:nvPr>
            <p:ph type="sldNum" sz="quarter" idx="10"/>
          </p:nvPr>
        </p:nvSpPr>
        <p:spPr/>
        <p:txBody>
          <a:bodyPr/>
          <a:lstStyle/>
          <a:p>
            <a:fld id="{D69B49A8-7855-4A27-8668-ED90C6663D9B}" type="slidenum">
              <a:rPr lang="en-GB" smtClean="0"/>
              <a:pPr/>
              <a:t>22</a:t>
            </a:fld>
            <a:endParaRPr lang="en-GB"/>
          </a:p>
        </p:txBody>
      </p:sp>
    </p:spTree>
    <p:extLst>
      <p:ext uri="{BB962C8B-B14F-4D97-AF65-F5344CB8AC3E}">
        <p14:creationId xmlns="" xmlns:p14="http://schemas.microsoft.com/office/powerpoint/2010/main" val="943819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a:t>
            </a:r>
          </a:p>
        </p:txBody>
      </p:sp>
      <p:sp>
        <p:nvSpPr>
          <p:cNvPr id="4" name="Slide Number Placeholder 3"/>
          <p:cNvSpPr>
            <a:spLocks noGrp="1"/>
          </p:cNvSpPr>
          <p:nvPr>
            <p:ph type="sldNum" sz="quarter" idx="10"/>
          </p:nvPr>
        </p:nvSpPr>
        <p:spPr/>
        <p:txBody>
          <a:bodyPr/>
          <a:lstStyle/>
          <a:p>
            <a:fld id="{D69B49A8-7855-4A27-8668-ED90C6663D9B}" type="slidenum">
              <a:rPr lang="en-GB" smtClean="0"/>
              <a:pPr/>
              <a:t>23</a:t>
            </a:fld>
            <a:endParaRPr lang="en-GB"/>
          </a:p>
        </p:txBody>
      </p:sp>
    </p:spTree>
    <p:extLst>
      <p:ext uri="{BB962C8B-B14F-4D97-AF65-F5344CB8AC3E}">
        <p14:creationId xmlns="" xmlns:p14="http://schemas.microsoft.com/office/powerpoint/2010/main" val="134055657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Spelling errors and grammatical errors will detract from your presentation.  People will make a game out of ‘spotting the errors’, and they won’t be listening to your narrative!</a:t>
            </a:r>
          </a:p>
        </p:txBody>
      </p:sp>
      <p:sp>
        <p:nvSpPr>
          <p:cNvPr id="4" name="Slide Number Placeholder 3"/>
          <p:cNvSpPr>
            <a:spLocks noGrp="1"/>
          </p:cNvSpPr>
          <p:nvPr>
            <p:ph type="sldNum" sz="quarter" idx="10"/>
          </p:nvPr>
        </p:nvSpPr>
        <p:spPr/>
        <p:txBody>
          <a:bodyPr/>
          <a:lstStyle/>
          <a:p>
            <a:fld id="{D69B49A8-7855-4A27-8668-ED90C6663D9B}" type="slidenum">
              <a:rPr lang="en-GB" smtClean="0"/>
              <a:pPr/>
              <a:t>24</a:t>
            </a:fld>
            <a:endParaRPr lang="en-GB"/>
          </a:p>
        </p:txBody>
      </p:sp>
    </p:spTree>
    <p:extLst>
      <p:ext uri="{BB962C8B-B14F-4D97-AF65-F5344CB8AC3E}">
        <p14:creationId xmlns="" xmlns:p14="http://schemas.microsoft.com/office/powerpoint/2010/main" val="25049214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Don’t waste your time – keep it simple, stupid!</a:t>
            </a:r>
          </a:p>
        </p:txBody>
      </p:sp>
      <p:sp>
        <p:nvSpPr>
          <p:cNvPr id="4" name="Slide Number Placeholder 3"/>
          <p:cNvSpPr>
            <a:spLocks noGrp="1"/>
          </p:cNvSpPr>
          <p:nvPr>
            <p:ph type="sldNum" sz="quarter" idx="10"/>
          </p:nvPr>
        </p:nvSpPr>
        <p:spPr/>
        <p:txBody>
          <a:bodyPr/>
          <a:lstStyle/>
          <a:p>
            <a:fld id="{D69B49A8-7855-4A27-8668-ED90C6663D9B}" type="slidenum">
              <a:rPr lang="en-GB" smtClean="0"/>
              <a:pPr/>
              <a:t>25</a:t>
            </a:fld>
            <a:endParaRPr lang="en-GB"/>
          </a:p>
        </p:txBody>
      </p:sp>
    </p:spTree>
    <p:extLst>
      <p:ext uri="{BB962C8B-B14F-4D97-AF65-F5344CB8AC3E}">
        <p14:creationId xmlns="" xmlns:p14="http://schemas.microsoft.com/office/powerpoint/2010/main" val="154024673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Engage with the audience – they want you to do well, and they want to engage with you.</a:t>
            </a:r>
          </a:p>
        </p:txBody>
      </p:sp>
      <p:sp>
        <p:nvSpPr>
          <p:cNvPr id="4" name="Slide Number Placeholder 3"/>
          <p:cNvSpPr>
            <a:spLocks noGrp="1"/>
          </p:cNvSpPr>
          <p:nvPr>
            <p:ph type="sldNum" sz="quarter" idx="10"/>
          </p:nvPr>
        </p:nvSpPr>
        <p:spPr/>
        <p:txBody>
          <a:bodyPr/>
          <a:lstStyle/>
          <a:p>
            <a:fld id="{D69B49A8-7855-4A27-8668-ED90C6663D9B}" type="slidenum">
              <a:rPr lang="en-GB" smtClean="0"/>
              <a:pPr/>
              <a:t>26</a:t>
            </a:fld>
            <a:endParaRPr lang="en-GB"/>
          </a:p>
        </p:txBody>
      </p:sp>
    </p:spTree>
    <p:extLst>
      <p:ext uri="{BB962C8B-B14F-4D97-AF65-F5344CB8AC3E}">
        <p14:creationId xmlns="" xmlns:p14="http://schemas.microsoft.com/office/powerpoint/2010/main" val="403646343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Too many words!</a:t>
            </a:r>
          </a:p>
        </p:txBody>
      </p:sp>
      <p:sp>
        <p:nvSpPr>
          <p:cNvPr id="4" name="Slide Number Placeholder 3"/>
          <p:cNvSpPr>
            <a:spLocks noGrp="1"/>
          </p:cNvSpPr>
          <p:nvPr>
            <p:ph type="sldNum" sz="quarter" idx="10"/>
          </p:nvPr>
        </p:nvSpPr>
        <p:spPr/>
        <p:txBody>
          <a:bodyPr/>
          <a:lstStyle/>
          <a:p>
            <a:fld id="{D69B49A8-7855-4A27-8668-ED90C6663D9B}" type="slidenum">
              <a:rPr lang="en-GB" smtClean="0"/>
              <a:pPr/>
              <a:t>27</a:t>
            </a:fld>
            <a:endParaRPr lang="en-GB"/>
          </a:p>
        </p:txBody>
      </p:sp>
    </p:spTree>
    <p:extLst>
      <p:ext uri="{BB962C8B-B14F-4D97-AF65-F5344CB8AC3E}">
        <p14:creationId xmlns="" xmlns:p14="http://schemas.microsoft.com/office/powerpoint/2010/main" val="77908035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will ask your audience this exact same question…..and I can assure you that your tutors will have some questions at the end of your presentation, so be prepared to answer them!  How will you manage these?  Who will do what?  Prepare for these.</a:t>
            </a:r>
          </a:p>
        </p:txBody>
      </p:sp>
      <p:sp>
        <p:nvSpPr>
          <p:cNvPr id="4" name="Slide Number Placeholder 3"/>
          <p:cNvSpPr>
            <a:spLocks noGrp="1"/>
          </p:cNvSpPr>
          <p:nvPr>
            <p:ph type="sldNum" sz="quarter" idx="10"/>
          </p:nvPr>
        </p:nvSpPr>
        <p:spPr/>
        <p:txBody>
          <a:bodyPr/>
          <a:lstStyle/>
          <a:p>
            <a:fld id="{D69B49A8-7855-4A27-8668-ED90C6663D9B}" type="slidenum">
              <a:rPr lang="en-GB" smtClean="0"/>
              <a:pPr/>
              <a:t>32</a:t>
            </a:fld>
            <a:endParaRPr lang="en-GB"/>
          </a:p>
        </p:txBody>
      </p:sp>
    </p:spTree>
    <p:extLst>
      <p:ext uri="{BB962C8B-B14F-4D97-AF65-F5344CB8AC3E}">
        <p14:creationId xmlns="" xmlns:p14="http://schemas.microsoft.com/office/powerpoint/2010/main" val="120522483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69B49A8-7855-4A27-8668-ED90C6663D9B}" type="slidenum">
              <a:rPr lang="en-GB" smtClean="0"/>
              <a:pPr/>
              <a:t>33</a:t>
            </a:fld>
            <a:endParaRPr lang="en-GB"/>
          </a:p>
        </p:txBody>
      </p:sp>
    </p:spTree>
    <p:extLst>
      <p:ext uri="{BB962C8B-B14F-4D97-AF65-F5344CB8AC3E}">
        <p14:creationId xmlns="" xmlns:p14="http://schemas.microsoft.com/office/powerpoint/2010/main" val="23558725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CBCFD30-10AF-4469-9F8E-8A59B8AB178B}" type="datetimeFigureOut">
              <a:rPr lang="en-GB" smtClean="0"/>
              <a:pPr/>
              <a:t>05/02/2018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2DCFDA-D656-4536-B02A-FDBBFE0899D9}"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BCFD30-10AF-4469-9F8E-8A59B8AB178B}" type="datetimeFigureOut">
              <a:rPr lang="en-GB" smtClean="0"/>
              <a:pPr/>
              <a:t>05/02/2018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2DCFDA-D656-4536-B02A-FDBBFE0899D9}"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BCFD30-10AF-4469-9F8E-8A59B8AB178B}" type="datetimeFigureOut">
              <a:rPr lang="en-GB" smtClean="0"/>
              <a:pPr/>
              <a:t>05/02/2018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2DCFDA-D656-4536-B02A-FDBBFE0899D9}"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BCFD30-10AF-4469-9F8E-8A59B8AB178B}" type="datetimeFigureOut">
              <a:rPr lang="en-GB" smtClean="0"/>
              <a:pPr/>
              <a:t>05/02/2018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2DCFDA-D656-4536-B02A-FDBBFE0899D9}"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BCFD30-10AF-4469-9F8E-8A59B8AB178B}" type="datetimeFigureOut">
              <a:rPr lang="en-GB" smtClean="0"/>
              <a:pPr/>
              <a:t>05/02/2018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62DCFDA-D656-4536-B02A-FDBBFE0899D9}"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BCFD30-10AF-4469-9F8E-8A59B8AB178B}" type="datetimeFigureOut">
              <a:rPr lang="en-GB" smtClean="0"/>
              <a:pPr/>
              <a:t>05/02/2018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62DCFDA-D656-4536-B02A-FDBBFE0899D9}"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BCFD30-10AF-4469-9F8E-8A59B8AB178B}" type="datetimeFigureOut">
              <a:rPr lang="en-GB" smtClean="0"/>
              <a:pPr/>
              <a:t>05/02/2018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62DCFDA-D656-4536-B02A-FDBBFE0899D9}"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BCFD30-10AF-4469-9F8E-8A59B8AB178B}" type="datetimeFigureOut">
              <a:rPr lang="en-GB" smtClean="0"/>
              <a:pPr/>
              <a:t>05/02/2018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2DCFDA-D656-4536-B02A-FDBBFE0899D9}"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BCFD30-10AF-4469-9F8E-8A59B8AB178B}" type="datetimeFigureOut">
              <a:rPr lang="en-GB" smtClean="0"/>
              <a:pPr/>
              <a:t>05/02/2018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2DCFDA-D656-4536-B02A-FDBBFE0899D9}"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BCFD30-10AF-4469-9F8E-8A59B8AB178B}" type="datetimeFigureOut">
              <a:rPr lang="en-GB" smtClean="0"/>
              <a:pPr/>
              <a:t>05/02/2018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2DCFDA-D656-4536-B02A-FDBBFE0899D9}"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BCFD30-10AF-4469-9F8E-8A59B8AB178B}" type="datetimeFigureOut">
              <a:rPr lang="en-GB" smtClean="0"/>
              <a:pPr/>
              <a:t>05/02/2018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2DCFDA-D656-4536-B02A-FDBBFE0899D9}"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CBCFD30-10AF-4469-9F8E-8A59B8AB178B}" type="datetimeFigureOut">
              <a:rPr lang="en-GB" smtClean="0"/>
              <a:pPr/>
              <a:t>05/02/2018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62DCFDA-D656-4536-B02A-FDBBFE0899D9}"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commons.wikimedia.org/wiki/File:Business_presentation_byVectorOpenStock.jpg"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www.flickr.com/photos/62337512@N00/3958637561/"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en.wikipedia.org/wiki/File:PA_Route_309_map.svg" TargetMode="Externa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www.naaree.com/personal-presentation-skills-supercharge-charisma/" TargetMode="External"/><Relationship Id="rId5" Type="http://schemas.openxmlformats.org/officeDocument/2006/relationships/image" Target="../media/image11.jpeg"/><Relationship Id="rId4" Type="http://schemas.openxmlformats.org/officeDocument/2006/relationships/hyperlink" Target="http://www.directortom.com/director-tom/2007/9/12/uh-oh-its-the-ceo.html"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writinginthedisciplines.wikispaces.com/Writing+in+Business" TargetMode="External"/><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www.inedc.com/1-7125" TargetMode="Externa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4.xml"/><Relationship Id="rId7" Type="http://schemas.openxmlformats.org/officeDocument/2006/relationships/oleObject" Target="../embeddings/oleObject4.bin"/><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oleObject" Target="../embeddings/oleObject3.bin"/><Relationship Id="rId5" Type="http://schemas.openxmlformats.org/officeDocument/2006/relationships/oleObject" Target="../embeddings/oleObject2.bin"/><Relationship Id="rId4" Type="http://schemas.openxmlformats.org/officeDocument/2006/relationships/oleObject" Target="../embeddings/oleObject1.bin"/></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xml"/><Relationship Id="rId1" Type="http://schemas.openxmlformats.org/officeDocument/2006/relationships/vmlDrawing" Target="../drawings/vmlDrawing2.vml"/><Relationship Id="rId6" Type="http://schemas.openxmlformats.org/officeDocument/2006/relationships/image" Target="../media/image21.png"/><Relationship Id="rId5" Type="http://schemas.openxmlformats.org/officeDocument/2006/relationships/image" Target="../media/image20.wmf"/><Relationship Id="rId4" Type="http://schemas.openxmlformats.org/officeDocument/2006/relationships/oleObject" Target="../embeddings/oleObject5.bin"/></Relationships>
</file>

<file path=ppt/slides/_rels/slide2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engagemenow.wikispaces.com/Reading" TargetMode="External"/><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2.xml"/><Relationship Id="rId6" Type="http://schemas.openxmlformats.org/officeDocument/2006/relationships/image" Target="../media/image29.jpeg"/><Relationship Id="rId5" Type="http://schemas.openxmlformats.org/officeDocument/2006/relationships/image" Target="../media/image28.jpeg"/><Relationship Id="rId4" Type="http://schemas.openxmlformats.org/officeDocument/2006/relationships/image" Target="../media/image27.jpe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afiftabsh.com/2013/07/18/compilation-management-personal-development/" TargetMode="External"/><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www.youtube.com/watch?v=3gA6P3tYp00" TargetMode="External"/><Relationship Id="rId2" Type="http://schemas.openxmlformats.org/officeDocument/2006/relationships/hyperlink" Target="https://www.youtube.com/watch?v=r4S9ONNK-kg"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BMSK4002</a:t>
            </a:r>
            <a:endParaRPr lang="en-GB" dirty="0"/>
          </a:p>
        </p:txBody>
      </p:sp>
      <p:sp>
        <p:nvSpPr>
          <p:cNvPr id="3" name="Subtitle 2"/>
          <p:cNvSpPr>
            <a:spLocks noGrp="1"/>
          </p:cNvSpPr>
          <p:nvPr>
            <p:ph type="subTitle" idx="1"/>
          </p:nvPr>
        </p:nvSpPr>
        <p:spPr/>
        <p:txBody>
          <a:bodyPr>
            <a:normAutofit/>
          </a:bodyPr>
          <a:lstStyle/>
          <a:p>
            <a:r>
              <a:rPr lang="en-GB" b="1" dirty="0"/>
              <a:t>Effective Team Working and Communication</a:t>
            </a:r>
            <a:br>
              <a:rPr lang="en-GB" b="1" dirty="0"/>
            </a:br>
            <a:r>
              <a:rPr lang="en-GB" altLang="en-US" sz="1600" dirty="0"/>
              <a:t/>
            </a:r>
            <a:br>
              <a:rPr lang="en-GB" altLang="en-US" sz="1600" dirty="0"/>
            </a:br>
            <a:r>
              <a:rPr lang="en-GB" altLang="en-US" sz="2000" b="1" dirty="0" smtClean="0"/>
              <a:t>Week 5 – Presentations – assignment one</a:t>
            </a:r>
            <a:endParaRPr lang="en-GB" dirty="0"/>
          </a:p>
          <a:p>
            <a:endParaRPr lang="en-GB" dirty="0"/>
          </a:p>
        </p:txBody>
      </p:sp>
    </p:spTree>
    <p:extLst>
      <p:ext uri="{BB962C8B-B14F-4D97-AF65-F5344CB8AC3E}">
        <p14:creationId xmlns=""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8BFB963-DE27-4A05-8E84-D1D4A265267F}"/>
              </a:ext>
            </a:extLst>
          </p:cNvPr>
          <p:cNvSpPr>
            <a:spLocks noGrp="1"/>
          </p:cNvSpPr>
          <p:nvPr>
            <p:ph type="title"/>
          </p:nvPr>
        </p:nvSpPr>
        <p:spPr/>
        <p:txBody>
          <a:bodyPr/>
          <a:lstStyle/>
          <a:p>
            <a:r>
              <a:rPr lang="en-GB" dirty="0"/>
              <a:t>Overview of Session 6</a:t>
            </a:r>
          </a:p>
        </p:txBody>
      </p:sp>
      <p:sp>
        <p:nvSpPr>
          <p:cNvPr id="3" name="Content Placeholder 2">
            <a:extLst>
              <a:ext uri="{FF2B5EF4-FFF2-40B4-BE49-F238E27FC236}">
                <a16:creationId xmlns="" xmlns:a16="http://schemas.microsoft.com/office/drawing/2014/main" id="{E67C5867-5F40-408F-B6E7-5CBC3C3448A1}"/>
              </a:ext>
            </a:extLst>
          </p:cNvPr>
          <p:cNvSpPr>
            <a:spLocks noGrp="1"/>
          </p:cNvSpPr>
          <p:nvPr>
            <p:ph idx="1"/>
          </p:nvPr>
        </p:nvSpPr>
        <p:spPr/>
        <p:txBody>
          <a:bodyPr/>
          <a:lstStyle/>
          <a:p>
            <a:r>
              <a:rPr lang="en-GB" dirty="0"/>
              <a:t>Reflection on Last Session</a:t>
            </a:r>
          </a:p>
          <a:p>
            <a:r>
              <a:rPr lang="en-GB" dirty="0"/>
              <a:t>Preparation for Assignment</a:t>
            </a:r>
          </a:p>
          <a:p>
            <a:r>
              <a:rPr lang="en-GB" dirty="0"/>
              <a:t>Assignment Discussion</a:t>
            </a:r>
          </a:p>
          <a:p>
            <a:r>
              <a:rPr lang="en-GB" dirty="0"/>
              <a:t>Summary</a:t>
            </a:r>
          </a:p>
          <a:p>
            <a:endParaRPr lang="en-GB" dirty="0"/>
          </a:p>
        </p:txBody>
      </p:sp>
    </p:spTree>
    <p:extLst>
      <p:ext uri="{BB962C8B-B14F-4D97-AF65-F5344CB8AC3E}">
        <p14:creationId xmlns="" xmlns:p14="http://schemas.microsoft.com/office/powerpoint/2010/main" val="36936606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EE95CCB-6ECB-484C-9204-3F05B6F66D6F}"/>
              </a:ext>
            </a:extLst>
          </p:cNvPr>
          <p:cNvSpPr>
            <a:spLocks noGrp="1"/>
          </p:cNvSpPr>
          <p:nvPr>
            <p:ph type="title"/>
          </p:nvPr>
        </p:nvSpPr>
        <p:spPr/>
        <p:txBody>
          <a:bodyPr/>
          <a:lstStyle/>
          <a:p>
            <a:r>
              <a:rPr lang="en-GB" dirty="0"/>
              <a:t>A Brief Exercise</a:t>
            </a:r>
          </a:p>
        </p:txBody>
      </p:sp>
      <p:sp>
        <p:nvSpPr>
          <p:cNvPr id="3" name="Content Placeholder 2">
            <a:extLst>
              <a:ext uri="{FF2B5EF4-FFF2-40B4-BE49-F238E27FC236}">
                <a16:creationId xmlns="" xmlns:a16="http://schemas.microsoft.com/office/drawing/2014/main" id="{B60C88D8-A158-446C-89F0-2B6280F6CB67}"/>
              </a:ext>
            </a:extLst>
          </p:cNvPr>
          <p:cNvSpPr>
            <a:spLocks noGrp="1"/>
          </p:cNvSpPr>
          <p:nvPr>
            <p:ph idx="1"/>
          </p:nvPr>
        </p:nvSpPr>
        <p:spPr>
          <a:xfrm>
            <a:off x="457200" y="1268760"/>
            <a:ext cx="8229600" cy="3917032"/>
          </a:xfrm>
        </p:spPr>
        <p:txBody>
          <a:bodyPr>
            <a:normAutofit fontScale="85000" lnSpcReduction="20000"/>
          </a:bodyPr>
          <a:lstStyle/>
          <a:p>
            <a:r>
              <a:rPr lang="en-GB" dirty="0"/>
              <a:t>In your syndicates, prepare an outline plan for a </a:t>
            </a:r>
            <a:r>
              <a:rPr lang="en-GB" dirty="0" smtClean="0"/>
              <a:t>15 </a:t>
            </a:r>
            <a:r>
              <a:rPr lang="en-GB" dirty="0"/>
              <a:t>minute presentation </a:t>
            </a:r>
            <a:r>
              <a:rPr lang="en-GB" dirty="0" smtClean="0"/>
              <a:t>that demonstrates your knowledge and understanding of the benefits of team working for an individual and organisations. That </a:t>
            </a:r>
            <a:r>
              <a:rPr lang="en-GB" dirty="0"/>
              <a:t>you could deliver as a ‘team’.</a:t>
            </a:r>
          </a:p>
          <a:p>
            <a:endParaRPr lang="en-GB" dirty="0"/>
          </a:p>
          <a:p>
            <a:r>
              <a:rPr lang="en-GB" dirty="0"/>
              <a:t>What are the key things you would cover?</a:t>
            </a:r>
          </a:p>
          <a:p>
            <a:r>
              <a:rPr lang="en-GB" dirty="0"/>
              <a:t>What would you say?</a:t>
            </a:r>
          </a:p>
          <a:p>
            <a:r>
              <a:rPr lang="en-GB" dirty="0"/>
              <a:t>Identify 10 slide headings</a:t>
            </a:r>
          </a:p>
          <a:p>
            <a:pPr marL="0" indent="0">
              <a:buNone/>
            </a:pPr>
            <a:r>
              <a:rPr lang="en-GB" dirty="0"/>
              <a:t>             </a:t>
            </a:r>
            <a:r>
              <a:rPr lang="en-GB" b="1" i="1" dirty="0">
                <a:solidFill>
                  <a:srgbClr val="0070C0"/>
                </a:solidFill>
              </a:rPr>
              <a:t>You have 15 minutes</a:t>
            </a:r>
          </a:p>
        </p:txBody>
      </p:sp>
      <p:pic>
        <p:nvPicPr>
          <p:cNvPr id="5" name="Picture 4">
            <a:extLst>
              <a:ext uri="{FF2B5EF4-FFF2-40B4-BE49-F238E27FC236}">
                <a16:creationId xmlns="" xmlns:a16="http://schemas.microsoft.com/office/drawing/2014/main" id="{C8C7B97F-EECF-4EB9-AD46-7D2798D42968}"/>
              </a:ext>
            </a:extLst>
          </p:cNvPr>
          <p:cNvPicPr>
            <a:picLocks noChangeAspect="1"/>
          </p:cNvPicPr>
          <p:nvPr/>
        </p:nvPicPr>
        <p:blipFill>
          <a:blip r:embed="rId3" cstate="print">
            <a:extLst>
              <a:ext uri="{28A0092B-C50C-407E-A947-70E740481C1C}">
                <a14:useLocalDpi xmlns="" xmlns:a14="http://schemas.microsoft.com/office/drawing/2010/main" val="0"/>
              </a:ext>
              <a:ext uri="{837473B0-CC2E-450A-ABE3-18F120FF3D39}">
                <a1611:picAttrSrcUrl xmlns="" xmlns:a1611="http://schemas.microsoft.com/office/drawing/2016/11/main" r:id="rId4"/>
              </a:ext>
            </a:extLst>
          </a:blip>
          <a:stretch>
            <a:fillRect/>
          </a:stretch>
        </p:blipFill>
        <p:spPr>
          <a:xfrm>
            <a:off x="6021548" y="3982169"/>
            <a:ext cx="3122452" cy="1616199"/>
          </a:xfrm>
          <a:prstGeom prst="rect">
            <a:avLst/>
          </a:prstGeom>
        </p:spPr>
      </p:pic>
    </p:spTree>
    <p:extLst>
      <p:ext uri="{BB962C8B-B14F-4D97-AF65-F5344CB8AC3E}">
        <p14:creationId xmlns="" xmlns:p14="http://schemas.microsoft.com/office/powerpoint/2010/main" val="2063014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B3C4084-BA19-416E-A1D4-A53892175AAB}"/>
              </a:ext>
            </a:extLst>
          </p:cNvPr>
          <p:cNvSpPr>
            <a:spLocks noGrp="1"/>
          </p:cNvSpPr>
          <p:nvPr>
            <p:ph type="title"/>
          </p:nvPr>
        </p:nvSpPr>
        <p:spPr/>
        <p:txBody>
          <a:bodyPr/>
          <a:lstStyle/>
          <a:p>
            <a:r>
              <a:rPr lang="en-GB" dirty="0"/>
              <a:t>Presentation</a:t>
            </a:r>
          </a:p>
        </p:txBody>
      </p:sp>
      <p:sp>
        <p:nvSpPr>
          <p:cNvPr id="3" name="Content Placeholder 2">
            <a:extLst>
              <a:ext uri="{FF2B5EF4-FFF2-40B4-BE49-F238E27FC236}">
                <a16:creationId xmlns="" xmlns:a16="http://schemas.microsoft.com/office/drawing/2014/main" id="{43CB9DCE-C363-4724-BBBE-05E86CDE8BD4}"/>
              </a:ext>
            </a:extLst>
          </p:cNvPr>
          <p:cNvSpPr>
            <a:spLocks noGrp="1"/>
          </p:cNvSpPr>
          <p:nvPr>
            <p:ph idx="1"/>
          </p:nvPr>
        </p:nvSpPr>
        <p:spPr>
          <a:xfrm>
            <a:off x="457200" y="1418738"/>
            <a:ext cx="8229600" cy="3917032"/>
          </a:xfrm>
        </p:spPr>
        <p:txBody>
          <a:bodyPr/>
          <a:lstStyle/>
          <a:p>
            <a:r>
              <a:rPr lang="en-GB" dirty="0"/>
              <a:t>You WILL be doing a team presentation, as it is part of your…</a:t>
            </a:r>
          </a:p>
        </p:txBody>
      </p:sp>
      <p:pic>
        <p:nvPicPr>
          <p:cNvPr id="4" name="Picture 2" descr="http://mozart.sandhills.edu/linviller/south/images/assignment.png">
            <a:extLst>
              <a:ext uri="{FF2B5EF4-FFF2-40B4-BE49-F238E27FC236}">
                <a16:creationId xmlns="" xmlns:a16="http://schemas.microsoft.com/office/drawing/2014/main" id="{1A101D8D-F05F-4F75-BB3A-FFD40E6BA14A}"/>
              </a:ext>
            </a:extLst>
          </p:cNvPr>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rot="-161966">
            <a:off x="521352" y="2585654"/>
            <a:ext cx="5131345" cy="284521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6" name="Picture 5">
            <a:extLst>
              <a:ext uri="{FF2B5EF4-FFF2-40B4-BE49-F238E27FC236}">
                <a16:creationId xmlns="" xmlns:a16="http://schemas.microsoft.com/office/drawing/2014/main" id="{EA3E58A3-9757-43CC-B863-050DE146469A}"/>
              </a:ext>
            </a:extLst>
          </p:cNvPr>
          <p:cNvPicPr>
            <a:picLocks noChangeAspect="1"/>
          </p:cNvPicPr>
          <p:nvPr/>
        </p:nvPicPr>
        <p:blipFill>
          <a:blip r:embed="rId3" cstate="print">
            <a:extLst>
              <a:ext uri="{28A0092B-C50C-407E-A947-70E740481C1C}">
                <a14:useLocalDpi xmlns="" xmlns:a14="http://schemas.microsoft.com/office/drawing/2010/main" val="0"/>
              </a:ext>
              <a:ext uri="{837473B0-CC2E-450A-ABE3-18F120FF3D39}">
                <a1611:picAttrSrcUrl xmlns="" xmlns:a1611="http://schemas.microsoft.com/office/drawing/2016/11/main" r:id="rId4"/>
              </a:ext>
            </a:extLst>
          </a:blip>
          <a:stretch>
            <a:fillRect/>
          </a:stretch>
        </p:blipFill>
        <p:spPr>
          <a:xfrm>
            <a:off x="5940152" y="3140968"/>
            <a:ext cx="2958760" cy="1970534"/>
          </a:xfrm>
          <a:prstGeom prst="rect">
            <a:avLst/>
          </a:prstGeom>
        </p:spPr>
      </p:pic>
    </p:spTree>
    <p:extLst>
      <p:ext uri="{BB962C8B-B14F-4D97-AF65-F5344CB8AC3E}">
        <p14:creationId xmlns="" xmlns:p14="http://schemas.microsoft.com/office/powerpoint/2010/main" val="41117957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04C2263-B8CF-41B4-8C1B-64128AB9F8C5}"/>
              </a:ext>
            </a:extLst>
          </p:cNvPr>
          <p:cNvSpPr>
            <a:spLocks noGrp="1"/>
          </p:cNvSpPr>
          <p:nvPr>
            <p:ph type="title"/>
          </p:nvPr>
        </p:nvSpPr>
        <p:spPr/>
        <p:txBody>
          <a:bodyPr/>
          <a:lstStyle/>
          <a:p>
            <a:r>
              <a:rPr lang="en-GB" dirty="0"/>
              <a:t>What is a Lesson Plan?</a:t>
            </a:r>
          </a:p>
        </p:txBody>
      </p:sp>
      <p:pic>
        <p:nvPicPr>
          <p:cNvPr id="4" name="Picture 5" descr="http://uctedtech.files.wordpress.com/2013/04/my-lesson-plan-app.jpg">
            <a:extLst>
              <a:ext uri="{FF2B5EF4-FFF2-40B4-BE49-F238E27FC236}">
                <a16:creationId xmlns="" xmlns:a16="http://schemas.microsoft.com/office/drawing/2014/main" id="{7E6AE9F1-B7E0-4C78-BA09-1F6E7C31878B}"/>
              </a:ext>
            </a:extLst>
          </p:cNvPr>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683568" y="1556633"/>
            <a:ext cx="3390900" cy="33909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6" name="Picture 5">
            <a:extLst>
              <a:ext uri="{FF2B5EF4-FFF2-40B4-BE49-F238E27FC236}">
                <a16:creationId xmlns="" xmlns:a16="http://schemas.microsoft.com/office/drawing/2014/main" id="{024E5C86-951B-4881-B4C4-4102B3B54347}"/>
              </a:ext>
            </a:extLst>
          </p:cNvPr>
          <p:cNvPicPr>
            <a:picLocks noChangeAspect="1"/>
          </p:cNvPicPr>
          <p:nvPr/>
        </p:nvPicPr>
        <p:blipFill>
          <a:blip r:embed="rId4" cstate="print">
            <a:extLst>
              <a:ext uri="{28A0092B-C50C-407E-A947-70E740481C1C}">
                <a14:useLocalDpi xmlns="" xmlns:a14="http://schemas.microsoft.com/office/drawing/2010/main" val="0"/>
              </a:ext>
              <a:ext uri="{837473B0-CC2E-450A-ABE3-18F120FF3D39}">
                <a1611:picAttrSrcUrl xmlns="" xmlns:a1611="http://schemas.microsoft.com/office/drawing/2016/11/main" r:id="rId5"/>
              </a:ext>
            </a:extLst>
          </a:blip>
          <a:stretch>
            <a:fillRect/>
          </a:stretch>
        </p:blipFill>
        <p:spPr>
          <a:xfrm>
            <a:off x="4684313" y="1556633"/>
            <a:ext cx="4305589" cy="3390900"/>
          </a:xfrm>
          <a:prstGeom prst="rect">
            <a:avLst/>
          </a:prstGeom>
        </p:spPr>
      </p:pic>
      <p:sp>
        <p:nvSpPr>
          <p:cNvPr id="8" name="TextBox 7">
            <a:extLst>
              <a:ext uri="{FF2B5EF4-FFF2-40B4-BE49-F238E27FC236}">
                <a16:creationId xmlns="" xmlns:a16="http://schemas.microsoft.com/office/drawing/2014/main" id="{E3063E8D-0C51-4AD5-8401-E666DF315FF4}"/>
              </a:ext>
            </a:extLst>
          </p:cNvPr>
          <p:cNvSpPr txBox="1"/>
          <p:nvPr/>
        </p:nvSpPr>
        <p:spPr>
          <a:xfrm>
            <a:off x="4019350" y="2790418"/>
            <a:ext cx="360040" cy="923330"/>
          </a:xfrm>
          <a:prstGeom prst="rect">
            <a:avLst/>
          </a:prstGeom>
          <a:noFill/>
        </p:spPr>
        <p:txBody>
          <a:bodyPr wrap="square" rtlCol="0">
            <a:spAutoFit/>
          </a:bodyPr>
          <a:lstStyle/>
          <a:p>
            <a:r>
              <a:rPr lang="en-GB" sz="5400" b="1" dirty="0"/>
              <a:t>=</a:t>
            </a:r>
          </a:p>
        </p:txBody>
      </p:sp>
    </p:spTree>
    <p:extLst>
      <p:ext uri="{BB962C8B-B14F-4D97-AF65-F5344CB8AC3E}">
        <p14:creationId xmlns="" xmlns:p14="http://schemas.microsoft.com/office/powerpoint/2010/main" val="11957949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A1AFA34-4EDA-48B4-B80E-541BE264566F}"/>
              </a:ext>
            </a:extLst>
          </p:cNvPr>
          <p:cNvSpPr>
            <a:spLocks noGrp="1"/>
          </p:cNvSpPr>
          <p:nvPr>
            <p:ph type="title"/>
          </p:nvPr>
        </p:nvSpPr>
        <p:spPr/>
        <p:txBody>
          <a:bodyPr/>
          <a:lstStyle/>
          <a:p>
            <a:r>
              <a:rPr lang="en-GB" dirty="0"/>
              <a:t>What is a Lesson Plan?</a:t>
            </a:r>
          </a:p>
        </p:txBody>
      </p:sp>
      <p:sp>
        <p:nvSpPr>
          <p:cNvPr id="3" name="Content Placeholder 2">
            <a:extLst>
              <a:ext uri="{FF2B5EF4-FFF2-40B4-BE49-F238E27FC236}">
                <a16:creationId xmlns="" xmlns:a16="http://schemas.microsoft.com/office/drawing/2014/main" id="{D7300568-F56D-43A4-AF88-6D02870D732A}"/>
              </a:ext>
            </a:extLst>
          </p:cNvPr>
          <p:cNvSpPr>
            <a:spLocks noGrp="1"/>
          </p:cNvSpPr>
          <p:nvPr>
            <p:ph idx="1"/>
          </p:nvPr>
        </p:nvSpPr>
        <p:spPr/>
        <p:txBody>
          <a:bodyPr>
            <a:normAutofit lnSpcReduction="10000"/>
          </a:bodyPr>
          <a:lstStyle/>
          <a:p>
            <a:pPr>
              <a:spcBef>
                <a:spcPct val="0"/>
              </a:spcBef>
            </a:pPr>
            <a:r>
              <a:rPr lang="en-US" altLang="en-US" dirty="0">
                <a:solidFill>
                  <a:srgbClr val="7030A0"/>
                </a:solidFill>
                <a:latin typeface="+mj-lt"/>
                <a:cs typeface="Arial" pitchFamily="34" charset="0"/>
              </a:rPr>
              <a:t>A lesson plan is a document used to structure the content for a particular session</a:t>
            </a:r>
          </a:p>
          <a:p>
            <a:pPr>
              <a:spcBef>
                <a:spcPct val="0"/>
              </a:spcBef>
            </a:pPr>
            <a:endParaRPr lang="en-US" altLang="en-US" sz="900" dirty="0">
              <a:latin typeface="+mj-lt"/>
              <a:cs typeface="Arial" pitchFamily="34" charset="0"/>
            </a:endParaRPr>
          </a:p>
          <a:p>
            <a:pPr>
              <a:spcBef>
                <a:spcPct val="0"/>
              </a:spcBef>
            </a:pPr>
            <a:r>
              <a:rPr lang="en-US" altLang="en-US" dirty="0">
                <a:solidFill>
                  <a:srgbClr val="002060"/>
                </a:solidFill>
                <a:latin typeface="+mj-lt"/>
                <a:cs typeface="Arial" pitchFamily="34" charset="0"/>
              </a:rPr>
              <a:t>It should be prepared in advance and referred to during the session</a:t>
            </a:r>
          </a:p>
          <a:p>
            <a:pPr>
              <a:spcBef>
                <a:spcPct val="0"/>
              </a:spcBef>
            </a:pPr>
            <a:endParaRPr lang="en-US" altLang="en-US" sz="900" dirty="0">
              <a:latin typeface="+mj-lt"/>
              <a:cs typeface="Arial" pitchFamily="34" charset="0"/>
            </a:endParaRPr>
          </a:p>
          <a:p>
            <a:pPr>
              <a:spcBef>
                <a:spcPct val="0"/>
              </a:spcBef>
            </a:pPr>
            <a:r>
              <a:rPr lang="en-US" altLang="en-US" dirty="0">
                <a:solidFill>
                  <a:srgbClr val="0070C0"/>
                </a:solidFill>
                <a:latin typeface="+mj-lt"/>
                <a:cs typeface="Arial" pitchFamily="34" charset="0"/>
              </a:rPr>
              <a:t>It’s a bit like an ‘agenda’ of what will be covered, when and how</a:t>
            </a:r>
          </a:p>
          <a:p>
            <a:pPr>
              <a:spcBef>
                <a:spcPct val="0"/>
              </a:spcBef>
            </a:pPr>
            <a:endParaRPr lang="en-US" altLang="en-US" sz="900" dirty="0">
              <a:latin typeface="+mj-lt"/>
              <a:cs typeface="Arial" pitchFamily="34" charset="0"/>
            </a:endParaRPr>
          </a:p>
          <a:p>
            <a:r>
              <a:rPr lang="en-US" altLang="en-US" dirty="0">
                <a:solidFill>
                  <a:srgbClr val="00B050"/>
                </a:solidFill>
                <a:latin typeface="+mj-lt"/>
                <a:cs typeface="Arial" pitchFamily="34" charset="0"/>
              </a:rPr>
              <a:t>It should state </a:t>
            </a:r>
            <a:r>
              <a:rPr lang="en-US" altLang="en-US" b="1" i="1" dirty="0">
                <a:solidFill>
                  <a:srgbClr val="00B050"/>
                </a:solidFill>
                <a:latin typeface="+mj-lt"/>
                <a:cs typeface="Arial" pitchFamily="34" charset="0"/>
              </a:rPr>
              <a:t>what</a:t>
            </a:r>
            <a:r>
              <a:rPr lang="en-US" altLang="en-US" dirty="0">
                <a:solidFill>
                  <a:srgbClr val="00B050"/>
                </a:solidFill>
                <a:latin typeface="+mj-lt"/>
                <a:cs typeface="Arial" pitchFamily="34" charset="0"/>
              </a:rPr>
              <a:t> you want your learners to be able to</a:t>
            </a:r>
            <a:r>
              <a:rPr lang="en-US" altLang="en-US" i="1" dirty="0">
                <a:solidFill>
                  <a:srgbClr val="00B050"/>
                </a:solidFill>
                <a:latin typeface="+mj-lt"/>
                <a:cs typeface="Arial" pitchFamily="34" charset="0"/>
              </a:rPr>
              <a:t> </a:t>
            </a:r>
            <a:r>
              <a:rPr lang="en-US" altLang="en-US" b="1" i="1" dirty="0">
                <a:solidFill>
                  <a:srgbClr val="00B050"/>
                </a:solidFill>
                <a:latin typeface="+mj-lt"/>
                <a:cs typeface="Arial" pitchFamily="34" charset="0"/>
              </a:rPr>
              <a:t>know</a:t>
            </a:r>
            <a:r>
              <a:rPr lang="en-US" altLang="en-US" i="1" dirty="0">
                <a:solidFill>
                  <a:srgbClr val="00B050"/>
                </a:solidFill>
                <a:latin typeface="+mj-lt"/>
                <a:cs typeface="Arial" pitchFamily="34" charset="0"/>
              </a:rPr>
              <a:t> </a:t>
            </a:r>
            <a:r>
              <a:rPr lang="en-US" altLang="en-US" dirty="0">
                <a:solidFill>
                  <a:srgbClr val="00B050"/>
                </a:solidFill>
                <a:latin typeface="+mj-lt"/>
                <a:cs typeface="Arial" pitchFamily="34" charset="0"/>
              </a:rPr>
              <a:t>or </a:t>
            </a:r>
            <a:r>
              <a:rPr lang="en-US" altLang="en-US" b="1" i="1" dirty="0">
                <a:solidFill>
                  <a:srgbClr val="00B050"/>
                </a:solidFill>
                <a:latin typeface="+mj-lt"/>
                <a:cs typeface="Arial" pitchFamily="34" charset="0"/>
              </a:rPr>
              <a:t>do</a:t>
            </a:r>
            <a:r>
              <a:rPr lang="en-US" altLang="en-US" dirty="0">
                <a:solidFill>
                  <a:srgbClr val="00B050"/>
                </a:solidFill>
                <a:latin typeface="+mj-lt"/>
                <a:cs typeface="Arial" pitchFamily="34" charset="0"/>
              </a:rPr>
              <a:t> by the end of the session</a:t>
            </a:r>
            <a:endParaRPr lang="en-GB" altLang="en-US" dirty="0">
              <a:solidFill>
                <a:srgbClr val="00B050"/>
              </a:solidFill>
              <a:latin typeface="+mj-lt"/>
              <a:cs typeface="Arial" pitchFamily="34" charset="0"/>
            </a:endParaRPr>
          </a:p>
          <a:p>
            <a:endParaRPr lang="en-GB" dirty="0">
              <a:latin typeface="+mj-lt"/>
            </a:endParaRPr>
          </a:p>
        </p:txBody>
      </p:sp>
    </p:spTree>
    <p:extLst>
      <p:ext uri="{BB962C8B-B14F-4D97-AF65-F5344CB8AC3E}">
        <p14:creationId xmlns="" xmlns:p14="http://schemas.microsoft.com/office/powerpoint/2010/main" val="34276562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7F74245-5C5B-4CBE-AB26-D4367FB56072}"/>
              </a:ext>
            </a:extLst>
          </p:cNvPr>
          <p:cNvSpPr>
            <a:spLocks noGrp="1"/>
          </p:cNvSpPr>
          <p:nvPr>
            <p:ph type="title"/>
          </p:nvPr>
        </p:nvSpPr>
        <p:spPr/>
        <p:txBody>
          <a:bodyPr/>
          <a:lstStyle/>
          <a:p>
            <a:r>
              <a:rPr lang="en-GB" dirty="0"/>
              <a:t>Preparing a Lesson Plan</a:t>
            </a:r>
          </a:p>
        </p:txBody>
      </p:sp>
      <p:sp>
        <p:nvSpPr>
          <p:cNvPr id="3" name="Content Placeholder 2">
            <a:extLst>
              <a:ext uri="{FF2B5EF4-FFF2-40B4-BE49-F238E27FC236}">
                <a16:creationId xmlns="" xmlns:a16="http://schemas.microsoft.com/office/drawing/2014/main" id="{9BAF96D3-6D41-4A7E-89E6-25BFE700A0E2}"/>
              </a:ext>
            </a:extLst>
          </p:cNvPr>
          <p:cNvSpPr>
            <a:spLocks noGrp="1"/>
          </p:cNvSpPr>
          <p:nvPr>
            <p:ph idx="1"/>
          </p:nvPr>
        </p:nvSpPr>
        <p:spPr/>
        <p:txBody>
          <a:bodyPr>
            <a:normAutofit/>
          </a:bodyPr>
          <a:lstStyle/>
          <a:p>
            <a:r>
              <a:rPr lang="en-US" altLang="en-US" dirty="0">
                <a:solidFill>
                  <a:srgbClr val="7030A0"/>
                </a:solidFill>
                <a:latin typeface="+mj-lt"/>
                <a:cs typeface="Arial" pitchFamily="34" charset="0"/>
              </a:rPr>
              <a:t>Each plan should have an introduction, development and conclusion/summary</a:t>
            </a:r>
          </a:p>
          <a:p>
            <a:endParaRPr lang="en-US" altLang="en-US" sz="900" dirty="0">
              <a:latin typeface="+mj-lt"/>
              <a:cs typeface="Arial" pitchFamily="34" charset="0"/>
            </a:endParaRPr>
          </a:p>
          <a:p>
            <a:r>
              <a:rPr lang="en-US" altLang="en-US" dirty="0">
                <a:solidFill>
                  <a:srgbClr val="002060"/>
                </a:solidFill>
                <a:latin typeface="+mj-lt"/>
                <a:cs typeface="Arial" pitchFamily="34" charset="0"/>
              </a:rPr>
              <a:t>In other words, </a:t>
            </a:r>
            <a:r>
              <a:rPr lang="en-US" altLang="en-US" b="1" i="1" dirty="0">
                <a:solidFill>
                  <a:srgbClr val="002060"/>
                </a:solidFill>
                <a:latin typeface="+mj-lt"/>
                <a:cs typeface="Arial" pitchFamily="34" charset="0"/>
              </a:rPr>
              <a:t>a beginning, middle, and end</a:t>
            </a:r>
            <a:r>
              <a:rPr lang="en-US" altLang="en-US" dirty="0">
                <a:solidFill>
                  <a:srgbClr val="002060"/>
                </a:solidFill>
                <a:latin typeface="+mj-lt"/>
                <a:cs typeface="Arial" pitchFamily="34" charset="0"/>
              </a:rPr>
              <a:t>, with times allocated to the activities within each</a:t>
            </a:r>
          </a:p>
          <a:p>
            <a:endParaRPr lang="en-US" altLang="en-US" sz="900" dirty="0">
              <a:latin typeface="+mj-lt"/>
              <a:cs typeface="Arial" pitchFamily="34" charset="0"/>
            </a:endParaRPr>
          </a:p>
          <a:p>
            <a:r>
              <a:rPr lang="en-US" altLang="en-US" dirty="0">
                <a:solidFill>
                  <a:srgbClr val="0070C0"/>
                </a:solidFill>
                <a:latin typeface="+mj-lt"/>
                <a:cs typeface="Arial" pitchFamily="34" charset="0"/>
              </a:rPr>
              <a:t>A pro forma or template should be used to structure the content</a:t>
            </a:r>
            <a:endParaRPr lang="en-GB" altLang="en-US" dirty="0">
              <a:solidFill>
                <a:srgbClr val="0070C0"/>
              </a:solidFill>
              <a:latin typeface="+mj-lt"/>
              <a:cs typeface="Arial" pitchFamily="34" charset="0"/>
            </a:endParaRPr>
          </a:p>
          <a:p>
            <a:endParaRPr lang="en-GB" dirty="0">
              <a:latin typeface="+mj-lt"/>
            </a:endParaRPr>
          </a:p>
        </p:txBody>
      </p:sp>
    </p:spTree>
    <p:extLst>
      <p:ext uri="{BB962C8B-B14F-4D97-AF65-F5344CB8AC3E}">
        <p14:creationId xmlns="" xmlns:p14="http://schemas.microsoft.com/office/powerpoint/2010/main" val="30454470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A2FE7D7-1AC5-4D01-A443-BD59AD42F1F8}"/>
              </a:ext>
            </a:extLst>
          </p:cNvPr>
          <p:cNvSpPr>
            <a:spLocks noGrp="1"/>
          </p:cNvSpPr>
          <p:nvPr>
            <p:ph type="title"/>
          </p:nvPr>
        </p:nvSpPr>
        <p:spPr>
          <a:xfrm>
            <a:off x="457199" y="0"/>
            <a:ext cx="8229600" cy="1143000"/>
          </a:xfrm>
        </p:spPr>
        <p:txBody>
          <a:bodyPr/>
          <a:lstStyle/>
          <a:p>
            <a:r>
              <a:rPr lang="en-GB" dirty="0"/>
              <a:t>Example Lesson Plan Headings</a:t>
            </a:r>
          </a:p>
        </p:txBody>
      </p:sp>
      <p:pic>
        <p:nvPicPr>
          <p:cNvPr id="4" name="Content Placeholder 3" descr="splan.JPG">
            <a:extLst>
              <a:ext uri="{FF2B5EF4-FFF2-40B4-BE49-F238E27FC236}">
                <a16:creationId xmlns="" xmlns:a16="http://schemas.microsoft.com/office/drawing/2014/main" id="{C0AE6779-1797-47C0-9E76-D78056AAEF23}"/>
              </a:ext>
            </a:extLst>
          </p:cNvPr>
          <p:cNvPicPr>
            <a:picLocks noChangeAspect="1"/>
          </p:cNvPicPr>
          <p:nvPr/>
        </p:nvPicPr>
        <p:blipFill>
          <a:blip r:embed="rId3" cstate="print">
            <a:extLst>
              <a:ext uri="{28A0092B-C50C-407E-A947-70E740481C1C}">
                <a14:useLocalDpi xmlns="" xmlns:a14="http://schemas.microsoft.com/office/drawing/2010/main" val="0"/>
              </a:ext>
            </a:extLst>
          </a:blip>
          <a:srcRect/>
          <a:stretch>
            <a:fillRect/>
          </a:stretch>
        </p:blipFill>
        <p:spPr>
          <a:xfrm>
            <a:off x="323055" y="908720"/>
            <a:ext cx="8497887" cy="4741862"/>
          </a:xfrm>
          <a:prstGeom prst="rect">
            <a:avLst/>
          </a:prstGeom>
        </p:spPr>
      </p:pic>
    </p:spTree>
    <p:extLst>
      <p:ext uri="{BB962C8B-B14F-4D97-AF65-F5344CB8AC3E}">
        <p14:creationId xmlns="" xmlns:p14="http://schemas.microsoft.com/office/powerpoint/2010/main" val="27059443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53635F1-192B-49B0-8F09-FC84066F9549}"/>
              </a:ext>
            </a:extLst>
          </p:cNvPr>
          <p:cNvSpPr>
            <a:spLocks noGrp="1"/>
          </p:cNvSpPr>
          <p:nvPr>
            <p:ph type="title"/>
          </p:nvPr>
        </p:nvSpPr>
        <p:spPr>
          <a:xfrm>
            <a:off x="457200" y="274638"/>
            <a:ext cx="8229600" cy="967338"/>
          </a:xfrm>
        </p:spPr>
        <p:txBody>
          <a:bodyPr/>
          <a:lstStyle/>
          <a:p>
            <a:r>
              <a:rPr lang="en-GB" altLang="en-US" dirty="0">
                <a:cs typeface="Arial" panose="020B0604020202020204" pitchFamily="34" charset="0"/>
              </a:rPr>
              <a:t>Questionnaire</a:t>
            </a:r>
            <a:endParaRPr lang="en-GB" dirty="0"/>
          </a:p>
        </p:txBody>
      </p:sp>
      <p:pic>
        <p:nvPicPr>
          <p:cNvPr id="4" name="Picture 2" descr="http://www.photo-dictionary.com/photofiles/list/6515/8587Health_Questionnaire.jpg">
            <a:extLst>
              <a:ext uri="{FF2B5EF4-FFF2-40B4-BE49-F238E27FC236}">
                <a16:creationId xmlns="" xmlns:a16="http://schemas.microsoft.com/office/drawing/2014/main" id="{A0FD08D2-8A82-4620-A5D1-C8C6F86F10CB}"/>
              </a:ext>
            </a:extLst>
          </p:cNvPr>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1511660" y="1241976"/>
            <a:ext cx="6228692" cy="445123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 xmlns:p14="http://schemas.microsoft.com/office/powerpoint/2010/main" val="40361656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EFAF2BB-AC44-4547-9321-9DD326354537}"/>
              </a:ext>
            </a:extLst>
          </p:cNvPr>
          <p:cNvSpPr>
            <a:spLocks noGrp="1"/>
          </p:cNvSpPr>
          <p:nvPr>
            <p:ph type="title"/>
          </p:nvPr>
        </p:nvSpPr>
        <p:spPr>
          <a:xfrm>
            <a:off x="228600" y="-243408"/>
            <a:ext cx="8686800" cy="1143000"/>
          </a:xfrm>
        </p:spPr>
        <p:txBody>
          <a:bodyPr>
            <a:normAutofit/>
          </a:bodyPr>
          <a:lstStyle/>
          <a:p>
            <a:r>
              <a:rPr lang="en-GB" dirty="0">
                <a:cs typeface="Arial" panose="020B0604020202020204" pitchFamily="34" charset="0"/>
              </a:rPr>
              <a:t>Example Feedback/Critique Headings</a:t>
            </a:r>
            <a:endParaRPr lang="en-GB" dirty="0"/>
          </a:p>
        </p:txBody>
      </p:sp>
      <p:sp>
        <p:nvSpPr>
          <p:cNvPr id="4" name="Rectangle 3">
            <a:extLst>
              <a:ext uri="{FF2B5EF4-FFF2-40B4-BE49-F238E27FC236}">
                <a16:creationId xmlns="" xmlns:a16="http://schemas.microsoft.com/office/drawing/2014/main" id="{B4237209-09DC-4E20-90B9-45A45BA7C6BD}"/>
              </a:ext>
            </a:extLst>
          </p:cNvPr>
          <p:cNvSpPr/>
          <p:nvPr/>
        </p:nvSpPr>
        <p:spPr>
          <a:xfrm>
            <a:off x="539552" y="764704"/>
            <a:ext cx="8064896" cy="523220"/>
          </a:xfrm>
          <a:prstGeom prst="rect">
            <a:avLst/>
          </a:prstGeom>
        </p:spPr>
        <p:txBody>
          <a:bodyPr wrap="square">
            <a:spAutoFit/>
          </a:bodyPr>
          <a:lstStyle/>
          <a:p>
            <a:pPr eaLnBrk="0" hangingPunct="0">
              <a:tabLst>
                <a:tab pos="5581650" algn="l"/>
              </a:tabLst>
            </a:pPr>
            <a:r>
              <a:rPr lang="en-US" altLang="en-US" sz="2800" dirty="0">
                <a:latin typeface="Calibri" pitchFamily="34" charset="0"/>
                <a:cs typeface="Times New Roman" pitchFamily="18" charset="0"/>
              </a:rPr>
              <a:t>Self Evaluation and Reflection of Micro-Teach Delivery</a:t>
            </a:r>
            <a:endParaRPr lang="en-GB" altLang="en-US" sz="2800" dirty="0">
              <a:cs typeface="Times New Roman" pitchFamily="18" charset="0"/>
            </a:endParaRPr>
          </a:p>
        </p:txBody>
      </p:sp>
      <p:graphicFrame>
        <p:nvGraphicFramePr>
          <p:cNvPr id="5" name="Table 4">
            <a:extLst>
              <a:ext uri="{FF2B5EF4-FFF2-40B4-BE49-F238E27FC236}">
                <a16:creationId xmlns="" xmlns:a16="http://schemas.microsoft.com/office/drawing/2014/main" id="{AFA194B4-13BD-4636-AB2F-2D8F26B9DA17}"/>
              </a:ext>
            </a:extLst>
          </p:cNvPr>
          <p:cNvGraphicFramePr>
            <a:graphicFrameLocks noGrp="1"/>
          </p:cNvGraphicFramePr>
          <p:nvPr>
            <p:extLst>
              <p:ext uri="{D42A27DB-BD31-4B8C-83A1-F6EECF244321}">
                <p14:modId xmlns="" xmlns:p14="http://schemas.microsoft.com/office/powerpoint/2010/main" val="1521660678"/>
              </p:ext>
            </p:extLst>
          </p:nvPr>
        </p:nvGraphicFramePr>
        <p:xfrm>
          <a:off x="539552" y="1194152"/>
          <a:ext cx="8064896" cy="4469695"/>
        </p:xfrm>
        <a:graphic>
          <a:graphicData uri="http://schemas.openxmlformats.org/drawingml/2006/table">
            <a:tbl>
              <a:tblPr/>
              <a:tblGrid>
                <a:gridCol w="2808312">
                  <a:extLst>
                    <a:ext uri="{9D8B030D-6E8A-4147-A177-3AD203B41FA5}">
                      <a16:colId xmlns="" xmlns:a16="http://schemas.microsoft.com/office/drawing/2014/main" val="20000"/>
                    </a:ext>
                  </a:extLst>
                </a:gridCol>
                <a:gridCol w="5256584">
                  <a:extLst>
                    <a:ext uri="{9D8B030D-6E8A-4147-A177-3AD203B41FA5}">
                      <a16:colId xmlns="" xmlns:a16="http://schemas.microsoft.com/office/drawing/2014/main" val="20001"/>
                    </a:ext>
                  </a:extLst>
                </a:gridCol>
              </a:tblGrid>
              <a:tr h="256053">
                <a:tc>
                  <a:txBody>
                    <a:bodyPr/>
                    <a:lstStyle>
                      <a:lvl1pPr eaLnBrk="0" hangingPunct="0">
                        <a:spcBef>
                          <a:spcPct val="20000"/>
                        </a:spcBef>
                        <a:buFont typeface="Arial" pitchFamily="34" charset="0"/>
                        <a:defRPr sz="2800">
                          <a:solidFill>
                            <a:schemeClr val="tx1"/>
                          </a:solidFill>
                          <a:latin typeface="Calibri" pitchFamily="34" charset="0"/>
                        </a:defRPr>
                      </a:lvl1pPr>
                      <a:lvl2pPr marL="742950" indent="-285750" eaLnBrk="0" hangingPunct="0">
                        <a:spcBef>
                          <a:spcPct val="20000"/>
                        </a:spcBef>
                        <a:buFont typeface="Arial" pitchFamily="34" charset="0"/>
                        <a:defRPr sz="2400">
                          <a:solidFill>
                            <a:schemeClr val="tx1"/>
                          </a:solidFill>
                          <a:latin typeface="Calibri" pitchFamily="34" charset="0"/>
                        </a:defRPr>
                      </a:lvl2pPr>
                      <a:lvl3pPr marL="1143000" indent="-228600" eaLnBrk="0" hangingPunct="0">
                        <a:spcBef>
                          <a:spcPct val="20000"/>
                        </a:spcBef>
                        <a:buFont typeface="Arial" pitchFamily="34" charset="0"/>
                        <a:defRPr sz="2000">
                          <a:solidFill>
                            <a:schemeClr val="tx1"/>
                          </a:solidFill>
                          <a:latin typeface="Calibri" pitchFamily="34" charset="0"/>
                        </a:defRPr>
                      </a:lvl3pPr>
                      <a:lvl4pPr marL="1600200" indent="-228600" eaLnBrk="0" hangingPunct="0">
                        <a:spcBef>
                          <a:spcPct val="20000"/>
                        </a:spcBef>
                        <a:buFont typeface="Arial" pitchFamily="34" charset="0"/>
                        <a:defRPr>
                          <a:solidFill>
                            <a:schemeClr val="tx1"/>
                          </a:solidFill>
                          <a:latin typeface="Calibri" pitchFamily="34" charset="0"/>
                        </a:defRPr>
                      </a:lvl4pPr>
                      <a:lvl5pPr marL="2057400" indent="-228600" eaLnBrk="0" hangingPunct="0">
                        <a:spcBef>
                          <a:spcPct val="20000"/>
                        </a:spcBef>
                        <a:buFont typeface="Arial" pitchFamily="34" charset="0"/>
                        <a:defRPr>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defRPr>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defRPr>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defRPr>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defRPr>
                          <a:solidFill>
                            <a:schemeClr val="tx1"/>
                          </a:solidFill>
                          <a:latin typeface="Calibri" pitchFamily="34" charset="0"/>
                        </a:defRPr>
                      </a:lvl9pPr>
                    </a:lstStyle>
                    <a:p>
                      <a:pPr marL="0" marR="0" lvl="0" indent="0" algn="ctr" defTabSz="914400" rtl="0" eaLnBrk="1" fontAlgn="base" latinLnBrk="0" hangingPunct="1">
                        <a:lnSpc>
                          <a:spcPct val="115000"/>
                        </a:lnSpc>
                        <a:spcBef>
                          <a:spcPts val="75"/>
                        </a:spcBef>
                        <a:spcAft>
                          <a:spcPct val="0"/>
                        </a:spcAft>
                        <a:buClrTx/>
                        <a:buSzTx/>
                        <a:buFontTx/>
                        <a:buNone/>
                        <a:tabLst/>
                      </a:pPr>
                      <a:r>
                        <a:rPr kumimoji="0" lang="en-US" altLang="en-US" sz="1600" b="1" i="0" u="none" strike="noStrike" cap="none" normalizeH="0" baseline="0" dirty="0">
                          <a:ln>
                            <a:noFill/>
                          </a:ln>
                          <a:solidFill>
                            <a:srgbClr val="000000"/>
                          </a:solidFill>
                          <a:effectLst/>
                          <a:latin typeface="Calibri" pitchFamily="34" charset="0"/>
                          <a:cs typeface="Arial" pitchFamily="34" charset="0"/>
                        </a:rPr>
                        <a:t>Session Title</a:t>
                      </a:r>
                      <a:endParaRPr kumimoji="0" lang="en-GB" altLang="en-US" sz="1600" b="1" i="0" u="none" strike="noStrike" cap="none" normalizeH="0" baseline="0" dirty="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lvl1pPr eaLnBrk="0" hangingPunct="0">
                        <a:spcBef>
                          <a:spcPct val="20000"/>
                        </a:spcBef>
                        <a:buFont typeface="Arial" pitchFamily="34" charset="0"/>
                        <a:defRPr sz="2800">
                          <a:solidFill>
                            <a:schemeClr val="tx1"/>
                          </a:solidFill>
                          <a:latin typeface="Calibri" pitchFamily="34" charset="0"/>
                        </a:defRPr>
                      </a:lvl1pPr>
                      <a:lvl2pPr marL="742950" indent="-285750" eaLnBrk="0" hangingPunct="0">
                        <a:spcBef>
                          <a:spcPct val="20000"/>
                        </a:spcBef>
                        <a:buFont typeface="Arial" pitchFamily="34" charset="0"/>
                        <a:defRPr sz="2400">
                          <a:solidFill>
                            <a:schemeClr val="tx1"/>
                          </a:solidFill>
                          <a:latin typeface="Calibri" pitchFamily="34" charset="0"/>
                        </a:defRPr>
                      </a:lvl2pPr>
                      <a:lvl3pPr marL="1143000" indent="-228600" eaLnBrk="0" hangingPunct="0">
                        <a:spcBef>
                          <a:spcPct val="20000"/>
                        </a:spcBef>
                        <a:buFont typeface="Arial" pitchFamily="34" charset="0"/>
                        <a:defRPr sz="2000">
                          <a:solidFill>
                            <a:schemeClr val="tx1"/>
                          </a:solidFill>
                          <a:latin typeface="Calibri" pitchFamily="34" charset="0"/>
                        </a:defRPr>
                      </a:lvl3pPr>
                      <a:lvl4pPr marL="1600200" indent="-228600" eaLnBrk="0" hangingPunct="0">
                        <a:spcBef>
                          <a:spcPct val="20000"/>
                        </a:spcBef>
                        <a:buFont typeface="Arial" pitchFamily="34" charset="0"/>
                        <a:defRPr>
                          <a:solidFill>
                            <a:schemeClr val="tx1"/>
                          </a:solidFill>
                          <a:latin typeface="Calibri" pitchFamily="34" charset="0"/>
                        </a:defRPr>
                      </a:lvl4pPr>
                      <a:lvl5pPr marL="2057400" indent="-228600" eaLnBrk="0" hangingPunct="0">
                        <a:spcBef>
                          <a:spcPct val="20000"/>
                        </a:spcBef>
                        <a:buFont typeface="Arial" pitchFamily="34" charset="0"/>
                        <a:defRPr>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defRPr>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defRPr>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defRPr>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defRPr>
                          <a:solidFill>
                            <a:schemeClr val="tx1"/>
                          </a:solidFill>
                          <a:latin typeface="Calibri" pitchFamily="34" charset="0"/>
                        </a:defRPr>
                      </a:lvl9pPr>
                    </a:lstStyle>
                    <a:p>
                      <a:pPr marL="0" marR="0" lvl="0" indent="0" algn="ctr" defTabSz="914400" rtl="0" eaLnBrk="1" fontAlgn="base" latinLnBrk="0" hangingPunct="1">
                        <a:lnSpc>
                          <a:spcPct val="115000"/>
                        </a:lnSpc>
                        <a:spcBef>
                          <a:spcPct val="0"/>
                        </a:spcBef>
                        <a:spcAft>
                          <a:spcPct val="0"/>
                        </a:spcAft>
                        <a:buClrTx/>
                        <a:buSzTx/>
                        <a:buFontTx/>
                        <a:buNone/>
                        <a:tabLst/>
                      </a:pPr>
                      <a:r>
                        <a:rPr kumimoji="0" lang="en-US" altLang="en-US" sz="700" b="0" i="0" u="none" strike="noStrike" cap="none" normalizeH="0" baseline="0" dirty="0">
                          <a:ln>
                            <a:noFill/>
                          </a:ln>
                          <a:solidFill>
                            <a:srgbClr val="000000"/>
                          </a:solidFill>
                          <a:effectLst/>
                          <a:latin typeface="Calibri" pitchFamily="34" charset="0"/>
                          <a:cs typeface="Arial" pitchFamily="34" charset="0"/>
                        </a:rPr>
                        <a:t> </a:t>
                      </a:r>
                      <a:r>
                        <a:rPr kumimoji="0" lang="en-US" altLang="en-US" sz="1600" b="1" i="0" u="none" strike="noStrike" cap="none" normalizeH="0" baseline="0" dirty="0">
                          <a:ln>
                            <a:noFill/>
                          </a:ln>
                          <a:solidFill>
                            <a:srgbClr val="000000"/>
                          </a:solidFill>
                          <a:effectLst/>
                          <a:latin typeface="Calibri" pitchFamily="34" charset="0"/>
                          <a:cs typeface="Arial" pitchFamily="34" charset="0"/>
                        </a:rPr>
                        <a:t>Response</a:t>
                      </a:r>
                      <a:endParaRPr kumimoji="0" lang="en-GB" altLang="en-US" sz="1600" b="1" i="0" u="none" strike="noStrike" cap="none" normalizeH="0" baseline="0" dirty="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extLst>
                  <a:ext uri="{0D108BD9-81ED-4DB2-BD59-A6C34878D82A}">
                    <a16:rowId xmlns="" xmlns:a16="http://schemas.microsoft.com/office/drawing/2014/main" val="10000"/>
                  </a:ext>
                </a:extLst>
              </a:tr>
              <a:tr h="1336510">
                <a:tc>
                  <a:txBody>
                    <a:bodyPr/>
                    <a:lstStyle>
                      <a:lvl1pPr eaLnBrk="0" hangingPunct="0">
                        <a:spcBef>
                          <a:spcPct val="20000"/>
                        </a:spcBef>
                        <a:buFont typeface="Arial" pitchFamily="34" charset="0"/>
                        <a:defRPr sz="2800">
                          <a:solidFill>
                            <a:schemeClr val="tx1"/>
                          </a:solidFill>
                          <a:latin typeface="Calibri" pitchFamily="34" charset="0"/>
                        </a:defRPr>
                      </a:lvl1pPr>
                      <a:lvl2pPr marL="742950" indent="-285750" eaLnBrk="0" hangingPunct="0">
                        <a:spcBef>
                          <a:spcPct val="20000"/>
                        </a:spcBef>
                        <a:buFont typeface="Arial" pitchFamily="34" charset="0"/>
                        <a:defRPr sz="2400">
                          <a:solidFill>
                            <a:schemeClr val="tx1"/>
                          </a:solidFill>
                          <a:latin typeface="Calibri" pitchFamily="34" charset="0"/>
                        </a:defRPr>
                      </a:lvl2pPr>
                      <a:lvl3pPr marL="1143000" indent="-228600" eaLnBrk="0" hangingPunct="0">
                        <a:spcBef>
                          <a:spcPct val="20000"/>
                        </a:spcBef>
                        <a:buFont typeface="Arial" pitchFamily="34" charset="0"/>
                        <a:defRPr sz="2000">
                          <a:solidFill>
                            <a:schemeClr val="tx1"/>
                          </a:solidFill>
                          <a:latin typeface="Calibri" pitchFamily="34" charset="0"/>
                        </a:defRPr>
                      </a:lvl3pPr>
                      <a:lvl4pPr marL="1600200" indent="-228600" eaLnBrk="0" hangingPunct="0">
                        <a:spcBef>
                          <a:spcPct val="20000"/>
                        </a:spcBef>
                        <a:buFont typeface="Arial" pitchFamily="34" charset="0"/>
                        <a:defRPr>
                          <a:solidFill>
                            <a:schemeClr val="tx1"/>
                          </a:solidFill>
                          <a:latin typeface="Calibri" pitchFamily="34" charset="0"/>
                        </a:defRPr>
                      </a:lvl4pPr>
                      <a:lvl5pPr marL="2057400" indent="-228600" eaLnBrk="0" hangingPunct="0">
                        <a:spcBef>
                          <a:spcPct val="20000"/>
                        </a:spcBef>
                        <a:buFont typeface="Arial" pitchFamily="34" charset="0"/>
                        <a:defRPr>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defRPr>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defRPr>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defRPr>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defRPr>
                          <a:solidFill>
                            <a:schemeClr val="tx1"/>
                          </a:solidFill>
                          <a:latin typeface="Calibri" pitchFamily="34" charset="0"/>
                        </a:defRPr>
                      </a:lvl9pPr>
                    </a:lstStyle>
                    <a:p>
                      <a:pPr marL="72000" marR="0" lvl="0" indent="0" algn="l" defTabSz="914400" rtl="0" eaLnBrk="1" fontAlgn="base" latinLnBrk="0" hangingPunct="1">
                        <a:lnSpc>
                          <a:spcPct val="105000"/>
                        </a:lnSpc>
                        <a:spcBef>
                          <a:spcPts val="75"/>
                        </a:spcBef>
                        <a:spcAft>
                          <a:spcPct val="0"/>
                        </a:spcAft>
                        <a:buClrTx/>
                        <a:buSzTx/>
                        <a:buFontTx/>
                        <a:buNone/>
                        <a:tabLst/>
                      </a:pPr>
                      <a:r>
                        <a:rPr kumimoji="0" lang="en-US" altLang="en-US" sz="1600" b="0" i="0" u="none" strike="noStrike" cap="none" normalizeH="0" baseline="0">
                          <a:ln>
                            <a:noFill/>
                          </a:ln>
                          <a:solidFill>
                            <a:srgbClr val="000000"/>
                          </a:solidFill>
                          <a:effectLst/>
                          <a:latin typeface="Calibri" pitchFamily="34" charset="0"/>
                          <a:cs typeface="Arial" pitchFamily="34" charset="0"/>
                        </a:rPr>
                        <a:t>Justify the selection of learning and teaching approaches used during the micro-teach and how it met the needs of your learner.</a:t>
                      </a:r>
                      <a:endParaRPr kumimoji="0" lang="en-GB" altLang="en-US" sz="1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lvl1pPr eaLnBrk="0" hangingPunct="0">
                        <a:spcBef>
                          <a:spcPct val="20000"/>
                        </a:spcBef>
                        <a:buFont typeface="Arial" pitchFamily="34" charset="0"/>
                        <a:defRPr sz="2800">
                          <a:solidFill>
                            <a:schemeClr val="tx1"/>
                          </a:solidFill>
                          <a:latin typeface="Calibri" pitchFamily="34" charset="0"/>
                        </a:defRPr>
                      </a:lvl1pPr>
                      <a:lvl2pPr marL="742950" indent="-285750" eaLnBrk="0" hangingPunct="0">
                        <a:spcBef>
                          <a:spcPct val="20000"/>
                        </a:spcBef>
                        <a:buFont typeface="Arial" pitchFamily="34" charset="0"/>
                        <a:defRPr sz="2400">
                          <a:solidFill>
                            <a:schemeClr val="tx1"/>
                          </a:solidFill>
                          <a:latin typeface="Calibri" pitchFamily="34" charset="0"/>
                        </a:defRPr>
                      </a:lvl2pPr>
                      <a:lvl3pPr marL="1143000" indent="-228600" eaLnBrk="0" hangingPunct="0">
                        <a:spcBef>
                          <a:spcPct val="20000"/>
                        </a:spcBef>
                        <a:buFont typeface="Arial" pitchFamily="34" charset="0"/>
                        <a:defRPr sz="2000">
                          <a:solidFill>
                            <a:schemeClr val="tx1"/>
                          </a:solidFill>
                          <a:latin typeface="Calibri" pitchFamily="34" charset="0"/>
                        </a:defRPr>
                      </a:lvl3pPr>
                      <a:lvl4pPr marL="1600200" indent="-228600" eaLnBrk="0" hangingPunct="0">
                        <a:spcBef>
                          <a:spcPct val="20000"/>
                        </a:spcBef>
                        <a:buFont typeface="Arial" pitchFamily="34" charset="0"/>
                        <a:defRPr>
                          <a:solidFill>
                            <a:schemeClr val="tx1"/>
                          </a:solidFill>
                          <a:latin typeface="Calibri" pitchFamily="34" charset="0"/>
                        </a:defRPr>
                      </a:lvl4pPr>
                      <a:lvl5pPr marL="2057400" indent="-228600" eaLnBrk="0" hangingPunct="0">
                        <a:spcBef>
                          <a:spcPct val="20000"/>
                        </a:spcBef>
                        <a:buFont typeface="Arial" pitchFamily="34" charset="0"/>
                        <a:defRPr>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defRPr>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defRPr>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defRPr>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defRPr>
                          <a:solidFill>
                            <a:schemeClr val="tx1"/>
                          </a:solidFill>
                          <a:latin typeface="Calibri" pitchFamily="34" charset="0"/>
                        </a:defRPr>
                      </a:lvl9p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US" altLang="en-US" sz="700" b="0" i="0" u="none" strike="noStrike" cap="none" normalizeH="0" baseline="0" dirty="0">
                          <a:ln>
                            <a:noFill/>
                          </a:ln>
                          <a:solidFill>
                            <a:srgbClr val="000000"/>
                          </a:solidFill>
                          <a:effectLst/>
                          <a:latin typeface="Calibri" pitchFamily="34" charset="0"/>
                          <a:cs typeface="Arial" pitchFamily="34" charset="0"/>
                        </a:rPr>
                        <a:t> </a:t>
                      </a:r>
                      <a:endParaRPr kumimoji="0" lang="en-GB" altLang="en-US" sz="600" b="0" i="0" u="none" strike="noStrike" cap="none" normalizeH="0" baseline="0" dirty="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extLst>
                  <a:ext uri="{0D108BD9-81ED-4DB2-BD59-A6C34878D82A}">
                    <a16:rowId xmlns="" xmlns:a16="http://schemas.microsoft.com/office/drawing/2014/main" val="10001"/>
                  </a:ext>
                </a:extLst>
              </a:tr>
              <a:tr h="1514808">
                <a:tc>
                  <a:txBody>
                    <a:bodyPr/>
                    <a:lstStyle>
                      <a:lvl1pPr eaLnBrk="0" hangingPunct="0">
                        <a:spcBef>
                          <a:spcPct val="20000"/>
                        </a:spcBef>
                        <a:buFont typeface="Arial" pitchFamily="34" charset="0"/>
                        <a:defRPr sz="2800">
                          <a:solidFill>
                            <a:schemeClr val="tx1"/>
                          </a:solidFill>
                          <a:latin typeface="Calibri" pitchFamily="34" charset="0"/>
                        </a:defRPr>
                      </a:lvl1pPr>
                      <a:lvl2pPr marL="742950" indent="-285750" eaLnBrk="0" hangingPunct="0">
                        <a:spcBef>
                          <a:spcPct val="20000"/>
                        </a:spcBef>
                        <a:buFont typeface="Arial" pitchFamily="34" charset="0"/>
                        <a:defRPr sz="2400">
                          <a:solidFill>
                            <a:schemeClr val="tx1"/>
                          </a:solidFill>
                          <a:latin typeface="Calibri" pitchFamily="34" charset="0"/>
                        </a:defRPr>
                      </a:lvl2pPr>
                      <a:lvl3pPr marL="1143000" indent="-228600" eaLnBrk="0" hangingPunct="0">
                        <a:spcBef>
                          <a:spcPct val="20000"/>
                        </a:spcBef>
                        <a:buFont typeface="Arial" pitchFamily="34" charset="0"/>
                        <a:defRPr sz="2000">
                          <a:solidFill>
                            <a:schemeClr val="tx1"/>
                          </a:solidFill>
                          <a:latin typeface="Calibri" pitchFamily="34" charset="0"/>
                        </a:defRPr>
                      </a:lvl3pPr>
                      <a:lvl4pPr marL="1600200" indent="-228600" eaLnBrk="0" hangingPunct="0">
                        <a:spcBef>
                          <a:spcPct val="20000"/>
                        </a:spcBef>
                        <a:buFont typeface="Arial" pitchFamily="34" charset="0"/>
                        <a:defRPr>
                          <a:solidFill>
                            <a:schemeClr val="tx1"/>
                          </a:solidFill>
                          <a:latin typeface="Calibri" pitchFamily="34" charset="0"/>
                        </a:defRPr>
                      </a:lvl4pPr>
                      <a:lvl5pPr marL="2057400" indent="-228600" eaLnBrk="0" hangingPunct="0">
                        <a:spcBef>
                          <a:spcPct val="20000"/>
                        </a:spcBef>
                        <a:buFont typeface="Arial" pitchFamily="34" charset="0"/>
                        <a:defRPr>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defRPr>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defRPr>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defRPr>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defRPr>
                          <a:solidFill>
                            <a:schemeClr val="tx1"/>
                          </a:solidFill>
                          <a:latin typeface="Calibri" pitchFamily="34" charset="0"/>
                        </a:defRPr>
                      </a:lvl9pPr>
                    </a:lstStyle>
                    <a:p>
                      <a:pPr marL="72000" marR="0" lvl="0" indent="0" algn="l" defTabSz="914400" rtl="0" eaLnBrk="1" fontAlgn="base" latinLnBrk="0" hangingPunct="1">
                        <a:lnSpc>
                          <a:spcPts val="1200"/>
                        </a:lnSpc>
                        <a:spcBef>
                          <a:spcPts val="100"/>
                        </a:spcBef>
                        <a:spcAft>
                          <a:spcPct val="0"/>
                        </a:spcAft>
                        <a:buClrTx/>
                        <a:buSzTx/>
                        <a:buFontTx/>
                        <a:buNone/>
                        <a:tabLst/>
                      </a:pPr>
                      <a:r>
                        <a:rPr kumimoji="0" lang="en-US" altLang="en-US" sz="1600" b="0" i="0" u="none" strike="noStrike" cap="none" normalizeH="0" baseline="0">
                          <a:ln>
                            <a:noFill/>
                          </a:ln>
                          <a:solidFill>
                            <a:srgbClr val="000000"/>
                          </a:solidFill>
                          <a:effectLst/>
                          <a:latin typeface="Calibri" pitchFamily="34" charset="0"/>
                          <a:cs typeface="Arial" pitchFamily="34" charset="0"/>
                        </a:rPr>
                        <a:t> </a:t>
                      </a:r>
                      <a:endParaRPr kumimoji="0" lang="en-GB" altLang="en-US" sz="1600" b="0" i="0" u="none" strike="noStrike" cap="none" normalizeH="0" baseline="0">
                        <a:ln>
                          <a:noFill/>
                        </a:ln>
                        <a:solidFill>
                          <a:srgbClr val="000000"/>
                        </a:solidFill>
                        <a:effectLst/>
                        <a:latin typeface="Calibri" pitchFamily="34" charset="0"/>
                        <a:cs typeface="Arial" pitchFamily="34" charset="0"/>
                      </a:endParaRPr>
                    </a:p>
                    <a:p>
                      <a:pPr marL="72000" marR="0" lvl="0" indent="0" algn="l" defTabSz="914400" rtl="0" eaLnBrk="1" fontAlgn="base" latinLnBrk="0" hangingPunct="1">
                        <a:lnSpc>
                          <a:spcPct val="105000"/>
                        </a:lnSpc>
                        <a:spcBef>
                          <a:spcPct val="0"/>
                        </a:spcBef>
                        <a:spcAft>
                          <a:spcPct val="0"/>
                        </a:spcAft>
                        <a:buClrTx/>
                        <a:buSzTx/>
                        <a:buFontTx/>
                        <a:buNone/>
                        <a:tabLst/>
                      </a:pPr>
                      <a:r>
                        <a:rPr kumimoji="0" lang="en-US" altLang="en-US" sz="1600" b="0" i="0" u="none" strike="noStrike" cap="none" normalizeH="0" baseline="0">
                          <a:ln>
                            <a:noFill/>
                          </a:ln>
                          <a:solidFill>
                            <a:srgbClr val="000000"/>
                          </a:solidFill>
                          <a:effectLst/>
                          <a:latin typeface="Calibri" pitchFamily="34" charset="0"/>
                          <a:cs typeface="Arial" pitchFamily="34" charset="0"/>
                        </a:rPr>
                        <a:t>Reflect on  your own approach to deliver inclusive learning and teaching.</a:t>
                      </a:r>
                      <a:endParaRPr kumimoji="0" lang="en-GB" altLang="en-US" sz="1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lvl1pPr eaLnBrk="0" hangingPunct="0">
                        <a:spcBef>
                          <a:spcPct val="20000"/>
                        </a:spcBef>
                        <a:buFont typeface="Arial" pitchFamily="34" charset="0"/>
                        <a:defRPr sz="2800">
                          <a:solidFill>
                            <a:schemeClr val="tx1"/>
                          </a:solidFill>
                          <a:latin typeface="Calibri" pitchFamily="34" charset="0"/>
                        </a:defRPr>
                      </a:lvl1pPr>
                      <a:lvl2pPr marL="742950" indent="-285750" eaLnBrk="0" hangingPunct="0">
                        <a:spcBef>
                          <a:spcPct val="20000"/>
                        </a:spcBef>
                        <a:buFont typeface="Arial" pitchFamily="34" charset="0"/>
                        <a:defRPr sz="2400">
                          <a:solidFill>
                            <a:schemeClr val="tx1"/>
                          </a:solidFill>
                          <a:latin typeface="Calibri" pitchFamily="34" charset="0"/>
                        </a:defRPr>
                      </a:lvl2pPr>
                      <a:lvl3pPr marL="1143000" indent="-228600" eaLnBrk="0" hangingPunct="0">
                        <a:spcBef>
                          <a:spcPct val="20000"/>
                        </a:spcBef>
                        <a:buFont typeface="Arial" pitchFamily="34" charset="0"/>
                        <a:defRPr sz="2000">
                          <a:solidFill>
                            <a:schemeClr val="tx1"/>
                          </a:solidFill>
                          <a:latin typeface="Calibri" pitchFamily="34" charset="0"/>
                        </a:defRPr>
                      </a:lvl3pPr>
                      <a:lvl4pPr marL="1600200" indent="-228600" eaLnBrk="0" hangingPunct="0">
                        <a:spcBef>
                          <a:spcPct val="20000"/>
                        </a:spcBef>
                        <a:buFont typeface="Arial" pitchFamily="34" charset="0"/>
                        <a:defRPr>
                          <a:solidFill>
                            <a:schemeClr val="tx1"/>
                          </a:solidFill>
                          <a:latin typeface="Calibri" pitchFamily="34" charset="0"/>
                        </a:defRPr>
                      </a:lvl4pPr>
                      <a:lvl5pPr marL="2057400" indent="-228600" eaLnBrk="0" hangingPunct="0">
                        <a:spcBef>
                          <a:spcPct val="20000"/>
                        </a:spcBef>
                        <a:buFont typeface="Arial" pitchFamily="34" charset="0"/>
                        <a:defRPr>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defRPr>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defRPr>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defRPr>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defRPr>
                          <a:solidFill>
                            <a:schemeClr val="tx1"/>
                          </a:solidFill>
                          <a:latin typeface="Calibri" pitchFamily="34" charset="0"/>
                        </a:defRPr>
                      </a:lvl9p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US" altLang="en-US" sz="700" b="0" i="0" u="none" strike="noStrike" cap="none" normalizeH="0" baseline="0" dirty="0">
                          <a:ln>
                            <a:noFill/>
                          </a:ln>
                          <a:solidFill>
                            <a:srgbClr val="000000"/>
                          </a:solidFill>
                          <a:effectLst/>
                          <a:latin typeface="Calibri" pitchFamily="34" charset="0"/>
                          <a:cs typeface="Arial" pitchFamily="34" charset="0"/>
                        </a:rPr>
                        <a:t> </a:t>
                      </a:r>
                      <a:endParaRPr kumimoji="0" lang="en-GB" altLang="en-US" sz="600" b="0" i="0" u="none" strike="noStrike" cap="none" normalizeH="0" baseline="0" dirty="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extLst>
                  <a:ext uri="{0D108BD9-81ED-4DB2-BD59-A6C34878D82A}">
                    <a16:rowId xmlns="" xmlns:a16="http://schemas.microsoft.com/office/drawing/2014/main" val="10002"/>
                  </a:ext>
                </a:extLst>
              </a:tr>
              <a:tr h="1337961">
                <a:tc>
                  <a:txBody>
                    <a:bodyPr/>
                    <a:lstStyle>
                      <a:lvl1pPr eaLnBrk="0" hangingPunct="0">
                        <a:spcBef>
                          <a:spcPct val="20000"/>
                        </a:spcBef>
                        <a:buFont typeface="Arial" pitchFamily="34" charset="0"/>
                        <a:defRPr sz="2800">
                          <a:solidFill>
                            <a:schemeClr val="tx1"/>
                          </a:solidFill>
                          <a:latin typeface="Calibri" pitchFamily="34" charset="0"/>
                        </a:defRPr>
                      </a:lvl1pPr>
                      <a:lvl2pPr marL="742950" indent="-285750" eaLnBrk="0" hangingPunct="0">
                        <a:spcBef>
                          <a:spcPct val="20000"/>
                        </a:spcBef>
                        <a:buFont typeface="Arial" pitchFamily="34" charset="0"/>
                        <a:defRPr sz="2400">
                          <a:solidFill>
                            <a:schemeClr val="tx1"/>
                          </a:solidFill>
                          <a:latin typeface="Calibri" pitchFamily="34" charset="0"/>
                        </a:defRPr>
                      </a:lvl2pPr>
                      <a:lvl3pPr marL="1143000" indent="-228600" eaLnBrk="0" hangingPunct="0">
                        <a:spcBef>
                          <a:spcPct val="20000"/>
                        </a:spcBef>
                        <a:buFont typeface="Arial" pitchFamily="34" charset="0"/>
                        <a:defRPr sz="2000">
                          <a:solidFill>
                            <a:schemeClr val="tx1"/>
                          </a:solidFill>
                          <a:latin typeface="Calibri" pitchFamily="34" charset="0"/>
                        </a:defRPr>
                      </a:lvl3pPr>
                      <a:lvl4pPr marL="1600200" indent="-228600" eaLnBrk="0" hangingPunct="0">
                        <a:spcBef>
                          <a:spcPct val="20000"/>
                        </a:spcBef>
                        <a:buFont typeface="Arial" pitchFamily="34" charset="0"/>
                        <a:defRPr>
                          <a:solidFill>
                            <a:schemeClr val="tx1"/>
                          </a:solidFill>
                          <a:latin typeface="Calibri" pitchFamily="34" charset="0"/>
                        </a:defRPr>
                      </a:lvl4pPr>
                      <a:lvl5pPr marL="2057400" indent="-228600" eaLnBrk="0" hangingPunct="0">
                        <a:spcBef>
                          <a:spcPct val="20000"/>
                        </a:spcBef>
                        <a:buFont typeface="Arial" pitchFamily="34" charset="0"/>
                        <a:defRPr>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defRPr>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defRPr>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defRPr>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defRPr>
                          <a:solidFill>
                            <a:schemeClr val="tx1"/>
                          </a:solidFill>
                          <a:latin typeface="Calibri" pitchFamily="34" charset="0"/>
                        </a:defRPr>
                      </a:lvl9pPr>
                    </a:lstStyle>
                    <a:p>
                      <a:pPr marL="72000" marR="0" lvl="0" indent="0" algn="l" defTabSz="914400" rtl="0" eaLnBrk="1" fontAlgn="base" latinLnBrk="0" hangingPunct="1">
                        <a:lnSpc>
                          <a:spcPct val="105000"/>
                        </a:lnSpc>
                        <a:spcBef>
                          <a:spcPts val="75"/>
                        </a:spcBef>
                        <a:spcAft>
                          <a:spcPct val="0"/>
                        </a:spcAft>
                        <a:buClrTx/>
                        <a:buSzTx/>
                        <a:buFontTx/>
                        <a:buNone/>
                        <a:tabLst/>
                      </a:pPr>
                      <a:r>
                        <a:rPr kumimoji="0" lang="en-US" altLang="en-US" sz="1600" b="0" i="0" u="none" strike="noStrike" cap="none" normalizeH="0" baseline="0" dirty="0">
                          <a:ln>
                            <a:noFill/>
                          </a:ln>
                          <a:solidFill>
                            <a:srgbClr val="000000"/>
                          </a:solidFill>
                          <a:effectLst/>
                          <a:latin typeface="Calibri" pitchFamily="34" charset="0"/>
                          <a:cs typeface="Arial" pitchFamily="34" charset="0"/>
                        </a:rPr>
                        <a:t>Identify areas for improvement in your own area of practice using your own reflections and your teacher and peer feedback</a:t>
                      </a:r>
                      <a:endParaRPr kumimoji="0" lang="en-GB" altLang="en-US" sz="1600" b="0" i="0" u="none" strike="noStrike" cap="none" normalizeH="0" baseline="0" dirty="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lvl1pPr eaLnBrk="0" hangingPunct="0">
                        <a:spcBef>
                          <a:spcPct val="20000"/>
                        </a:spcBef>
                        <a:buFont typeface="Arial" pitchFamily="34" charset="0"/>
                        <a:defRPr sz="2800">
                          <a:solidFill>
                            <a:schemeClr val="tx1"/>
                          </a:solidFill>
                          <a:latin typeface="Calibri" pitchFamily="34" charset="0"/>
                        </a:defRPr>
                      </a:lvl1pPr>
                      <a:lvl2pPr marL="742950" indent="-285750" eaLnBrk="0" hangingPunct="0">
                        <a:spcBef>
                          <a:spcPct val="20000"/>
                        </a:spcBef>
                        <a:buFont typeface="Arial" pitchFamily="34" charset="0"/>
                        <a:defRPr sz="2400">
                          <a:solidFill>
                            <a:schemeClr val="tx1"/>
                          </a:solidFill>
                          <a:latin typeface="Calibri" pitchFamily="34" charset="0"/>
                        </a:defRPr>
                      </a:lvl2pPr>
                      <a:lvl3pPr marL="1143000" indent="-228600" eaLnBrk="0" hangingPunct="0">
                        <a:spcBef>
                          <a:spcPct val="20000"/>
                        </a:spcBef>
                        <a:buFont typeface="Arial" pitchFamily="34" charset="0"/>
                        <a:defRPr sz="2000">
                          <a:solidFill>
                            <a:schemeClr val="tx1"/>
                          </a:solidFill>
                          <a:latin typeface="Calibri" pitchFamily="34" charset="0"/>
                        </a:defRPr>
                      </a:lvl3pPr>
                      <a:lvl4pPr marL="1600200" indent="-228600" eaLnBrk="0" hangingPunct="0">
                        <a:spcBef>
                          <a:spcPct val="20000"/>
                        </a:spcBef>
                        <a:buFont typeface="Arial" pitchFamily="34" charset="0"/>
                        <a:defRPr>
                          <a:solidFill>
                            <a:schemeClr val="tx1"/>
                          </a:solidFill>
                          <a:latin typeface="Calibri" pitchFamily="34" charset="0"/>
                        </a:defRPr>
                      </a:lvl4pPr>
                      <a:lvl5pPr marL="2057400" indent="-228600" eaLnBrk="0" hangingPunct="0">
                        <a:spcBef>
                          <a:spcPct val="20000"/>
                        </a:spcBef>
                        <a:buFont typeface="Arial" pitchFamily="34" charset="0"/>
                        <a:defRPr>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defRPr>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defRPr>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defRPr>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defRPr>
                          <a:solidFill>
                            <a:schemeClr val="tx1"/>
                          </a:solidFill>
                          <a:latin typeface="Calibri" pitchFamily="34" charset="0"/>
                        </a:defRPr>
                      </a:lvl9p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US" altLang="en-US" sz="700" b="0" i="0" u="none" strike="noStrike" cap="none" normalizeH="0" baseline="0" dirty="0">
                          <a:ln>
                            <a:noFill/>
                          </a:ln>
                          <a:solidFill>
                            <a:srgbClr val="000000"/>
                          </a:solidFill>
                          <a:effectLst/>
                          <a:latin typeface="Calibri" pitchFamily="34" charset="0"/>
                          <a:cs typeface="Arial" pitchFamily="34" charset="0"/>
                        </a:rPr>
                        <a:t> </a:t>
                      </a:r>
                      <a:endParaRPr kumimoji="0" lang="en-GB" altLang="en-US" sz="600" b="0" i="0" u="none" strike="noStrike" cap="none" normalizeH="0" baseline="0" dirty="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extLst>
                  <a:ext uri="{0D108BD9-81ED-4DB2-BD59-A6C34878D82A}">
                    <a16:rowId xmlns="" xmlns:a16="http://schemas.microsoft.com/office/drawing/2014/main" val="10003"/>
                  </a:ext>
                </a:extLst>
              </a:tr>
            </a:tbl>
          </a:graphicData>
        </a:graphic>
      </p:graphicFrame>
    </p:spTree>
    <p:extLst>
      <p:ext uri="{BB962C8B-B14F-4D97-AF65-F5344CB8AC3E}">
        <p14:creationId xmlns="" xmlns:p14="http://schemas.microsoft.com/office/powerpoint/2010/main" val="10680821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B5AD827-A202-4635-BBA8-C9E146A27EEC}"/>
              </a:ext>
            </a:extLst>
          </p:cNvPr>
          <p:cNvSpPr>
            <a:spLocks noGrp="1"/>
          </p:cNvSpPr>
          <p:nvPr>
            <p:ph type="title"/>
          </p:nvPr>
        </p:nvSpPr>
        <p:spPr>
          <a:xfrm>
            <a:off x="457200" y="-121410"/>
            <a:ext cx="8229600" cy="846092"/>
          </a:xfrm>
        </p:spPr>
        <p:txBody>
          <a:bodyPr>
            <a:normAutofit/>
          </a:bodyPr>
          <a:lstStyle/>
          <a:p>
            <a:r>
              <a:rPr lang="en-GB" sz="3600" dirty="0"/>
              <a:t>Example Feedback/Critique Headings</a:t>
            </a:r>
          </a:p>
        </p:txBody>
      </p:sp>
      <p:sp>
        <p:nvSpPr>
          <p:cNvPr id="5" name="TextBox 4">
            <a:extLst>
              <a:ext uri="{FF2B5EF4-FFF2-40B4-BE49-F238E27FC236}">
                <a16:creationId xmlns="" xmlns:a16="http://schemas.microsoft.com/office/drawing/2014/main" id="{4C2AFE9A-DF63-4677-BA53-2CB27BB80913}"/>
              </a:ext>
            </a:extLst>
          </p:cNvPr>
          <p:cNvSpPr txBox="1"/>
          <p:nvPr/>
        </p:nvSpPr>
        <p:spPr>
          <a:xfrm>
            <a:off x="838641" y="493849"/>
            <a:ext cx="7848872" cy="461665"/>
          </a:xfrm>
          <a:prstGeom prst="rect">
            <a:avLst/>
          </a:prstGeom>
          <a:noFill/>
        </p:spPr>
        <p:txBody>
          <a:bodyPr wrap="square" rtlCol="0">
            <a:spAutoFit/>
          </a:bodyPr>
          <a:lstStyle/>
          <a:p>
            <a:pPr algn="ctr" eaLnBrk="0" hangingPunct="0">
              <a:tabLst>
                <a:tab pos="5581650" algn="l"/>
              </a:tabLst>
            </a:pPr>
            <a:r>
              <a:rPr lang="en-US" altLang="en-US" sz="2400" dirty="0">
                <a:latin typeface="+mj-lt"/>
                <a:cs typeface="Times New Roman" pitchFamily="18" charset="0"/>
              </a:rPr>
              <a:t>Peer Observation and Feedback</a:t>
            </a:r>
            <a:endParaRPr lang="en-GB" altLang="en-US" sz="2400" dirty="0">
              <a:latin typeface="+mj-lt"/>
              <a:cs typeface="Times New Roman" pitchFamily="18" charset="0"/>
            </a:endParaRPr>
          </a:p>
        </p:txBody>
      </p:sp>
      <p:graphicFrame>
        <p:nvGraphicFramePr>
          <p:cNvPr id="6" name="Table 5">
            <a:extLst>
              <a:ext uri="{FF2B5EF4-FFF2-40B4-BE49-F238E27FC236}">
                <a16:creationId xmlns="" xmlns:a16="http://schemas.microsoft.com/office/drawing/2014/main" id="{D4F52939-9185-4CCB-8FCE-CC7B5581C123}"/>
              </a:ext>
            </a:extLst>
          </p:cNvPr>
          <p:cNvGraphicFramePr>
            <a:graphicFrameLocks noGrp="1"/>
          </p:cNvGraphicFramePr>
          <p:nvPr>
            <p:extLst>
              <p:ext uri="{D42A27DB-BD31-4B8C-83A1-F6EECF244321}">
                <p14:modId xmlns="" xmlns:p14="http://schemas.microsoft.com/office/powerpoint/2010/main" val="1570970122"/>
              </p:ext>
            </p:extLst>
          </p:nvPr>
        </p:nvGraphicFramePr>
        <p:xfrm>
          <a:off x="251520" y="1486189"/>
          <a:ext cx="7920038" cy="4231292"/>
        </p:xfrm>
        <a:graphic>
          <a:graphicData uri="http://schemas.openxmlformats.org/drawingml/2006/table">
            <a:tbl>
              <a:tblPr/>
              <a:tblGrid>
                <a:gridCol w="2797175">
                  <a:extLst>
                    <a:ext uri="{9D8B030D-6E8A-4147-A177-3AD203B41FA5}">
                      <a16:colId xmlns="" xmlns:a16="http://schemas.microsoft.com/office/drawing/2014/main" val="20000"/>
                    </a:ext>
                  </a:extLst>
                </a:gridCol>
                <a:gridCol w="815975">
                  <a:extLst>
                    <a:ext uri="{9D8B030D-6E8A-4147-A177-3AD203B41FA5}">
                      <a16:colId xmlns="" xmlns:a16="http://schemas.microsoft.com/office/drawing/2014/main" val="20001"/>
                    </a:ext>
                  </a:extLst>
                </a:gridCol>
                <a:gridCol w="4306888">
                  <a:extLst>
                    <a:ext uri="{9D8B030D-6E8A-4147-A177-3AD203B41FA5}">
                      <a16:colId xmlns="" xmlns:a16="http://schemas.microsoft.com/office/drawing/2014/main" val="20002"/>
                    </a:ext>
                  </a:extLst>
                </a:gridCol>
              </a:tblGrid>
              <a:tr h="381417">
                <a:tc>
                  <a:txBody>
                    <a:bodyPr/>
                    <a:lstStyle>
                      <a:lvl1pPr eaLnBrk="0" hangingPunct="0">
                        <a:spcBef>
                          <a:spcPct val="20000"/>
                        </a:spcBef>
                        <a:buFont typeface="Arial" pitchFamily="34" charset="0"/>
                        <a:defRPr sz="2800">
                          <a:solidFill>
                            <a:schemeClr val="tx1"/>
                          </a:solidFill>
                          <a:latin typeface="Calibri" pitchFamily="34" charset="0"/>
                        </a:defRPr>
                      </a:lvl1pPr>
                      <a:lvl2pPr marL="742950" indent="-285750" eaLnBrk="0" hangingPunct="0">
                        <a:spcBef>
                          <a:spcPct val="20000"/>
                        </a:spcBef>
                        <a:buFont typeface="Arial" pitchFamily="34" charset="0"/>
                        <a:defRPr sz="2400">
                          <a:solidFill>
                            <a:schemeClr val="tx1"/>
                          </a:solidFill>
                          <a:latin typeface="Calibri" pitchFamily="34" charset="0"/>
                        </a:defRPr>
                      </a:lvl2pPr>
                      <a:lvl3pPr marL="1143000" indent="-228600" eaLnBrk="0" hangingPunct="0">
                        <a:spcBef>
                          <a:spcPct val="20000"/>
                        </a:spcBef>
                        <a:buFont typeface="Arial" pitchFamily="34" charset="0"/>
                        <a:defRPr sz="2000">
                          <a:solidFill>
                            <a:schemeClr val="tx1"/>
                          </a:solidFill>
                          <a:latin typeface="Calibri" pitchFamily="34" charset="0"/>
                        </a:defRPr>
                      </a:lvl3pPr>
                      <a:lvl4pPr marL="1600200" indent="-228600" eaLnBrk="0" hangingPunct="0">
                        <a:spcBef>
                          <a:spcPct val="20000"/>
                        </a:spcBef>
                        <a:buFont typeface="Arial" pitchFamily="34" charset="0"/>
                        <a:defRPr>
                          <a:solidFill>
                            <a:schemeClr val="tx1"/>
                          </a:solidFill>
                          <a:latin typeface="Calibri" pitchFamily="34" charset="0"/>
                        </a:defRPr>
                      </a:lvl4pPr>
                      <a:lvl5pPr marL="2057400" indent="-228600" eaLnBrk="0" hangingPunct="0">
                        <a:spcBef>
                          <a:spcPct val="20000"/>
                        </a:spcBef>
                        <a:buFont typeface="Arial" pitchFamily="34" charset="0"/>
                        <a:defRPr>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defRPr>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defRPr>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defRPr>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defRPr>
                          <a:solidFill>
                            <a:schemeClr val="tx1"/>
                          </a:solidFill>
                          <a:latin typeface="Calibri" pitchFamily="34" charset="0"/>
                        </a:defRPr>
                      </a:lvl9pPr>
                    </a:lstStyle>
                    <a:p>
                      <a:pPr marL="0" marR="0" lvl="0" indent="0" algn="ctr" defTabSz="914400" rtl="0" eaLnBrk="1" fontAlgn="base" latinLnBrk="0" hangingPunct="1">
                        <a:lnSpc>
                          <a:spcPts val="1138"/>
                        </a:lnSpc>
                        <a:spcBef>
                          <a:spcPts val="0"/>
                        </a:spcBef>
                        <a:spcAft>
                          <a:spcPts val="600"/>
                        </a:spcAft>
                        <a:buClrTx/>
                        <a:buSzTx/>
                        <a:buFontTx/>
                        <a:buNone/>
                        <a:tabLst/>
                      </a:pPr>
                      <a:endParaRPr kumimoji="0" lang="en-US" altLang="en-US" sz="2000" b="1" i="0" u="none" strike="noStrike" cap="none" normalizeH="0" baseline="0" dirty="0">
                        <a:ln>
                          <a:noFill/>
                        </a:ln>
                        <a:solidFill>
                          <a:srgbClr val="000000"/>
                        </a:solidFill>
                        <a:effectLst/>
                        <a:latin typeface="Calibri" pitchFamily="34" charset="0"/>
                        <a:cs typeface="Arial" pitchFamily="34" charset="0"/>
                      </a:endParaRPr>
                    </a:p>
                    <a:p>
                      <a:pPr marL="0" marR="0" lvl="0" indent="0" algn="ctr" defTabSz="914400" rtl="0" eaLnBrk="1" fontAlgn="base" latinLnBrk="0" hangingPunct="1">
                        <a:lnSpc>
                          <a:spcPts val="1138"/>
                        </a:lnSpc>
                        <a:spcBef>
                          <a:spcPts val="0"/>
                        </a:spcBef>
                        <a:spcAft>
                          <a:spcPts val="600"/>
                        </a:spcAft>
                        <a:buClrTx/>
                        <a:buSzTx/>
                        <a:buFontTx/>
                        <a:buNone/>
                        <a:tabLst/>
                      </a:pPr>
                      <a:r>
                        <a:rPr kumimoji="0" lang="en-US" altLang="en-US" sz="2000" b="1" i="0" u="none" strike="noStrike" cap="none" normalizeH="0" baseline="0" dirty="0">
                          <a:ln>
                            <a:noFill/>
                          </a:ln>
                          <a:solidFill>
                            <a:srgbClr val="000000"/>
                          </a:solidFill>
                          <a:effectLst/>
                          <a:latin typeface="Calibri" pitchFamily="34" charset="0"/>
                          <a:cs typeface="Arial" pitchFamily="34" charset="0"/>
                        </a:rPr>
                        <a:t>Did the learners:</a:t>
                      </a:r>
                      <a:endParaRPr kumimoji="0" lang="en-GB" altLang="en-US" sz="2000" b="1" i="0" u="none" strike="noStrike" cap="none" normalizeH="0" baseline="0" dirty="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lvl1pPr eaLnBrk="0" hangingPunct="0">
                        <a:spcBef>
                          <a:spcPct val="20000"/>
                        </a:spcBef>
                        <a:buFont typeface="Arial" pitchFamily="34" charset="0"/>
                        <a:defRPr sz="2800">
                          <a:solidFill>
                            <a:schemeClr val="tx1"/>
                          </a:solidFill>
                          <a:latin typeface="Calibri" pitchFamily="34" charset="0"/>
                        </a:defRPr>
                      </a:lvl1pPr>
                      <a:lvl2pPr marL="742950" indent="-285750" eaLnBrk="0" hangingPunct="0">
                        <a:spcBef>
                          <a:spcPct val="20000"/>
                        </a:spcBef>
                        <a:buFont typeface="Arial" pitchFamily="34" charset="0"/>
                        <a:defRPr sz="2400">
                          <a:solidFill>
                            <a:schemeClr val="tx1"/>
                          </a:solidFill>
                          <a:latin typeface="Calibri" pitchFamily="34" charset="0"/>
                        </a:defRPr>
                      </a:lvl2pPr>
                      <a:lvl3pPr marL="1143000" indent="-228600" eaLnBrk="0" hangingPunct="0">
                        <a:spcBef>
                          <a:spcPct val="20000"/>
                        </a:spcBef>
                        <a:buFont typeface="Arial" pitchFamily="34" charset="0"/>
                        <a:defRPr sz="2000">
                          <a:solidFill>
                            <a:schemeClr val="tx1"/>
                          </a:solidFill>
                          <a:latin typeface="Calibri" pitchFamily="34" charset="0"/>
                        </a:defRPr>
                      </a:lvl3pPr>
                      <a:lvl4pPr marL="1600200" indent="-228600" eaLnBrk="0" hangingPunct="0">
                        <a:spcBef>
                          <a:spcPct val="20000"/>
                        </a:spcBef>
                        <a:buFont typeface="Arial" pitchFamily="34" charset="0"/>
                        <a:defRPr>
                          <a:solidFill>
                            <a:schemeClr val="tx1"/>
                          </a:solidFill>
                          <a:latin typeface="Calibri" pitchFamily="34" charset="0"/>
                        </a:defRPr>
                      </a:lvl4pPr>
                      <a:lvl5pPr marL="2057400" indent="-228600" eaLnBrk="0" hangingPunct="0">
                        <a:spcBef>
                          <a:spcPct val="20000"/>
                        </a:spcBef>
                        <a:buFont typeface="Arial" pitchFamily="34" charset="0"/>
                        <a:defRPr>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defRPr>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defRPr>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defRPr>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defRPr>
                          <a:solidFill>
                            <a:schemeClr val="tx1"/>
                          </a:solidFill>
                          <a:latin typeface="Calibri" pitchFamily="34" charset="0"/>
                        </a:defRPr>
                      </a:lvl9pPr>
                    </a:lstStyle>
                    <a:p>
                      <a:pPr marL="0" marR="0" lvl="0" indent="0" algn="ctr" defTabSz="914400" rtl="0" eaLnBrk="1" fontAlgn="base" latinLnBrk="0" hangingPunct="1">
                        <a:lnSpc>
                          <a:spcPts val="1138"/>
                        </a:lnSpc>
                        <a:spcBef>
                          <a:spcPts val="0"/>
                        </a:spcBef>
                        <a:spcAft>
                          <a:spcPts val="600"/>
                        </a:spcAft>
                        <a:buClrTx/>
                        <a:buSzTx/>
                        <a:buFontTx/>
                        <a:buNone/>
                        <a:tabLst/>
                      </a:pPr>
                      <a:endParaRPr kumimoji="0" lang="en-US" altLang="en-US" sz="2000" b="1" i="0" u="none" strike="noStrike" cap="none" normalizeH="0" baseline="0" dirty="0">
                        <a:ln>
                          <a:noFill/>
                        </a:ln>
                        <a:solidFill>
                          <a:srgbClr val="000000"/>
                        </a:solidFill>
                        <a:effectLst/>
                        <a:latin typeface="Calibri" pitchFamily="34" charset="0"/>
                        <a:cs typeface="Arial" pitchFamily="34" charset="0"/>
                      </a:endParaRPr>
                    </a:p>
                    <a:p>
                      <a:pPr marL="0" marR="0" lvl="0" indent="0" algn="ctr" defTabSz="914400" rtl="0" eaLnBrk="1" fontAlgn="base" latinLnBrk="0" hangingPunct="1">
                        <a:lnSpc>
                          <a:spcPts val="1138"/>
                        </a:lnSpc>
                        <a:spcBef>
                          <a:spcPts val="0"/>
                        </a:spcBef>
                        <a:spcAft>
                          <a:spcPts val="600"/>
                        </a:spcAft>
                        <a:buClrTx/>
                        <a:buSzTx/>
                        <a:buFontTx/>
                        <a:buNone/>
                        <a:tabLst/>
                      </a:pPr>
                      <a:r>
                        <a:rPr kumimoji="0" lang="en-US" altLang="en-US" sz="2000" b="1" i="0" u="none" strike="noStrike" cap="none" normalizeH="0" baseline="0" dirty="0">
                          <a:ln>
                            <a:noFill/>
                          </a:ln>
                          <a:solidFill>
                            <a:srgbClr val="000000"/>
                          </a:solidFill>
                          <a:effectLst/>
                          <a:latin typeface="Calibri" pitchFamily="34" charset="0"/>
                          <a:cs typeface="Arial" pitchFamily="34" charset="0"/>
                        </a:rPr>
                        <a:t>Yes/No</a:t>
                      </a:r>
                      <a:endParaRPr kumimoji="0" lang="en-GB" altLang="en-US" sz="2000" b="1" i="0" u="none" strike="noStrike" cap="none" normalizeH="0" baseline="0" dirty="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lvl1pPr eaLnBrk="0" hangingPunct="0">
                        <a:spcBef>
                          <a:spcPct val="20000"/>
                        </a:spcBef>
                        <a:buFont typeface="Arial" pitchFamily="34" charset="0"/>
                        <a:defRPr sz="2800">
                          <a:solidFill>
                            <a:schemeClr val="tx1"/>
                          </a:solidFill>
                          <a:latin typeface="Calibri" pitchFamily="34" charset="0"/>
                        </a:defRPr>
                      </a:lvl1pPr>
                      <a:lvl2pPr marL="742950" indent="-285750" eaLnBrk="0" hangingPunct="0">
                        <a:spcBef>
                          <a:spcPct val="20000"/>
                        </a:spcBef>
                        <a:buFont typeface="Arial" pitchFamily="34" charset="0"/>
                        <a:defRPr sz="2400">
                          <a:solidFill>
                            <a:schemeClr val="tx1"/>
                          </a:solidFill>
                          <a:latin typeface="Calibri" pitchFamily="34" charset="0"/>
                        </a:defRPr>
                      </a:lvl2pPr>
                      <a:lvl3pPr marL="1143000" indent="-228600" eaLnBrk="0" hangingPunct="0">
                        <a:spcBef>
                          <a:spcPct val="20000"/>
                        </a:spcBef>
                        <a:buFont typeface="Arial" pitchFamily="34" charset="0"/>
                        <a:defRPr sz="2000">
                          <a:solidFill>
                            <a:schemeClr val="tx1"/>
                          </a:solidFill>
                          <a:latin typeface="Calibri" pitchFamily="34" charset="0"/>
                        </a:defRPr>
                      </a:lvl3pPr>
                      <a:lvl4pPr marL="1600200" indent="-228600" eaLnBrk="0" hangingPunct="0">
                        <a:spcBef>
                          <a:spcPct val="20000"/>
                        </a:spcBef>
                        <a:buFont typeface="Arial" pitchFamily="34" charset="0"/>
                        <a:defRPr>
                          <a:solidFill>
                            <a:schemeClr val="tx1"/>
                          </a:solidFill>
                          <a:latin typeface="Calibri" pitchFamily="34" charset="0"/>
                        </a:defRPr>
                      </a:lvl4pPr>
                      <a:lvl5pPr marL="2057400" indent="-228600" eaLnBrk="0" hangingPunct="0">
                        <a:spcBef>
                          <a:spcPct val="20000"/>
                        </a:spcBef>
                        <a:buFont typeface="Arial" pitchFamily="34" charset="0"/>
                        <a:defRPr>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defRPr>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defRPr>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defRPr>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defRPr>
                          <a:solidFill>
                            <a:schemeClr val="tx1"/>
                          </a:solidFill>
                          <a:latin typeface="Calibri" pitchFamily="34" charset="0"/>
                        </a:defRPr>
                      </a:lvl9pPr>
                    </a:lstStyle>
                    <a:p>
                      <a:pPr marL="0" marR="0" lvl="0" indent="0" algn="ctr" defTabSz="914400" rtl="0" eaLnBrk="1" fontAlgn="base" latinLnBrk="0" hangingPunct="1">
                        <a:lnSpc>
                          <a:spcPts val="1138"/>
                        </a:lnSpc>
                        <a:spcBef>
                          <a:spcPts val="0"/>
                        </a:spcBef>
                        <a:spcAft>
                          <a:spcPts val="600"/>
                        </a:spcAft>
                        <a:buClrTx/>
                        <a:buSzTx/>
                        <a:buFontTx/>
                        <a:buNone/>
                        <a:tabLst/>
                      </a:pPr>
                      <a:endParaRPr kumimoji="0" lang="en-US" altLang="en-US" sz="2000" b="1" i="0" u="none" strike="noStrike" cap="none" normalizeH="0" baseline="0" dirty="0">
                        <a:ln>
                          <a:noFill/>
                        </a:ln>
                        <a:solidFill>
                          <a:srgbClr val="000000"/>
                        </a:solidFill>
                        <a:effectLst/>
                        <a:latin typeface="Calibri" pitchFamily="34" charset="0"/>
                        <a:cs typeface="Arial" pitchFamily="34" charset="0"/>
                      </a:endParaRPr>
                    </a:p>
                    <a:p>
                      <a:pPr marL="0" marR="0" lvl="0" indent="0" algn="ctr" defTabSz="914400" rtl="0" eaLnBrk="1" fontAlgn="base" latinLnBrk="0" hangingPunct="1">
                        <a:lnSpc>
                          <a:spcPts val="1138"/>
                        </a:lnSpc>
                        <a:spcBef>
                          <a:spcPts val="0"/>
                        </a:spcBef>
                        <a:spcAft>
                          <a:spcPts val="600"/>
                        </a:spcAft>
                        <a:buClrTx/>
                        <a:buSzTx/>
                        <a:buFontTx/>
                        <a:buNone/>
                        <a:tabLst/>
                      </a:pPr>
                      <a:r>
                        <a:rPr kumimoji="0" lang="en-US" altLang="en-US" sz="2000" b="1" i="0" u="none" strike="noStrike" cap="none" normalizeH="0" baseline="0" dirty="0">
                          <a:ln>
                            <a:noFill/>
                          </a:ln>
                          <a:solidFill>
                            <a:srgbClr val="000000"/>
                          </a:solidFill>
                          <a:effectLst/>
                          <a:latin typeface="Calibri" pitchFamily="34" charset="0"/>
                          <a:cs typeface="Arial" pitchFamily="34" charset="0"/>
                        </a:rPr>
                        <a:t>Describe and give examples</a:t>
                      </a:r>
                      <a:endParaRPr kumimoji="0" lang="en-GB" altLang="en-US" sz="2000" b="1" i="0" u="none" strike="noStrike" cap="none" normalizeH="0" baseline="0" dirty="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extLst>
                  <a:ext uri="{0D108BD9-81ED-4DB2-BD59-A6C34878D82A}">
                    <a16:rowId xmlns="" xmlns:a16="http://schemas.microsoft.com/office/drawing/2014/main" val="10000"/>
                  </a:ext>
                </a:extLst>
              </a:tr>
              <a:tr h="1134382">
                <a:tc>
                  <a:txBody>
                    <a:bodyPr/>
                    <a:lstStyle>
                      <a:lvl1pPr eaLnBrk="0" hangingPunct="0">
                        <a:spcBef>
                          <a:spcPct val="20000"/>
                        </a:spcBef>
                        <a:buFont typeface="Arial" pitchFamily="34" charset="0"/>
                        <a:defRPr sz="2800">
                          <a:solidFill>
                            <a:schemeClr val="tx1"/>
                          </a:solidFill>
                          <a:latin typeface="Calibri" pitchFamily="34" charset="0"/>
                        </a:defRPr>
                      </a:lvl1pPr>
                      <a:lvl2pPr marL="742950" indent="-285750" eaLnBrk="0" hangingPunct="0">
                        <a:spcBef>
                          <a:spcPct val="20000"/>
                        </a:spcBef>
                        <a:buFont typeface="Arial" pitchFamily="34" charset="0"/>
                        <a:defRPr sz="2400">
                          <a:solidFill>
                            <a:schemeClr val="tx1"/>
                          </a:solidFill>
                          <a:latin typeface="Calibri" pitchFamily="34" charset="0"/>
                        </a:defRPr>
                      </a:lvl2pPr>
                      <a:lvl3pPr marL="1143000" indent="-228600" eaLnBrk="0" hangingPunct="0">
                        <a:spcBef>
                          <a:spcPct val="20000"/>
                        </a:spcBef>
                        <a:buFont typeface="Arial" pitchFamily="34" charset="0"/>
                        <a:defRPr sz="2000">
                          <a:solidFill>
                            <a:schemeClr val="tx1"/>
                          </a:solidFill>
                          <a:latin typeface="Calibri" pitchFamily="34" charset="0"/>
                        </a:defRPr>
                      </a:lvl3pPr>
                      <a:lvl4pPr marL="1600200" indent="-228600" eaLnBrk="0" hangingPunct="0">
                        <a:spcBef>
                          <a:spcPct val="20000"/>
                        </a:spcBef>
                        <a:buFont typeface="Arial" pitchFamily="34" charset="0"/>
                        <a:defRPr>
                          <a:solidFill>
                            <a:schemeClr val="tx1"/>
                          </a:solidFill>
                          <a:latin typeface="Calibri" pitchFamily="34" charset="0"/>
                        </a:defRPr>
                      </a:lvl4pPr>
                      <a:lvl5pPr marL="2057400" indent="-228600" eaLnBrk="0" hangingPunct="0">
                        <a:spcBef>
                          <a:spcPct val="20000"/>
                        </a:spcBef>
                        <a:buFont typeface="Arial" pitchFamily="34" charset="0"/>
                        <a:defRPr>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defRPr>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defRPr>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defRPr>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defRPr>
                          <a:solidFill>
                            <a:schemeClr val="tx1"/>
                          </a:solidFill>
                          <a:latin typeface="Calibri" pitchFamily="34" charset="0"/>
                        </a:defRPr>
                      </a:lvl9pPr>
                    </a:lstStyle>
                    <a:p>
                      <a:pPr marL="108000" marR="0" lvl="0" indent="0" algn="l" defTabSz="914400" rtl="0" eaLnBrk="1" fontAlgn="base" latinLnBrk="0" hangingPunct="1">
                        <a:lnSpc>
                          <a:spcPct val="105000"/>
                        </a:lnSpc>
                        <a:spcBef>
                          <a:spcPts val="75"/>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itchFamily="34" charset="0"/>
                          <a:cs typeface="Arial" pitchFamily="34" charset="0"/>
                        </a:rPr>
                        <a:t>Introduce themselves and create a rapport with the learners?</a:t>
                      </a:r>
                    </a:p>
                    <a:p>
                      <a:pPr marL="108000" marR="0" lvl="0" indent="0" algn="l" defTabSz="914400" rtl="0" eaLnBrk="1" fontAlgn="base" latinLnBrk="0" hangingPunct="1">
                        <a:lnSpc>
                          <a:spcPct val="105000"/>
                        </a:lnSpc>
                        <a:spcBef>
                          <a:spcPts val="75"/>
                        </a:spcBef>
                        <a:spcAft>
                          <a:spcPct val="0"/>
                        </a:spcAft>
                        <a:buClrTx/>
                        <a:buSzTx/>
                        <a:buFontTx/>
                        <a:buNone/>
                        <a:tabLst/>
                      </a:pPr>
                      <a:endParaRPr kumimoji="0" lang="en-GB" altLang="en-US" sz="1800" b="0" i="0" u="none" strike="noStrike" cap="none" normalizeH="0" baseline="0" dirty="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lvl1pPr eaLnBrk="0" hangingPunct="0">
                        <a:spcBef>
                          <a:spcPct val="20000"/>
                        </a:spcBef>
                        <a:buFont typeface="Arial" pitchFamily="34" charset="0"/>
                        <a:defRPr sz="2800">
                          <a:solidFill>
                            <a:schemeClr val="tx1"/>
                          </a:solidFill>
                          <a:latin typeface="Calibri" pitchFamily="34" charset="0"/>
                        </a:defRPr>
                      </a:lvl1pPr>
                      <a:lvl2pPr marL="742950" indent="-285750" eaLnBrk="0" hangingPunct="0">
                        <a:spcBef>
                          <a:spcPct val="20000"/>
                        </a:spcBef>
                        <a:buFont typeface="Arial" pitchFamily="34" charset="0"/>
                        <a:defRPr sz="2400">
                          <a:solidFill>
                            <a:schemeClr val="tx1"/>
                          </a:solidFill>
                          <a:latin typeface="Calibri" pitchFamily="34" charset="0"/>
                        </a:defRPr>
                      </a:lvl2pPr>
                      <a:lvl3pPr marL="1143000" indent="-228600" eaLnBrk="0" hangingPunct="0">
                        <a:spcBef>
                          <a:spcPct val="20000"/>
                        </a:spcBef>
                        <a:buFont typeface="Arial" pitchFamily="34" charset="0"/>
                        <a:defRPr sz="2000">
                          <a:solidFill>
                            <a:schemeClr val="tx1"/>
                          </a:solidFill>
                          <a:latin typeface="Calibri" pitchFamily="34" charset="0"/>
                        </a:defRPr>
                      </a:lvl3pPr>
                      <a:lvl4pPr marL="1600200" indent="-228600" eaLnBrk="0" hangingPunct="0">
                        <a:spcBef>
                          <a:spcPct val="20000"/>
                        </a:spcBef>
                        <a:buFont typeface="Arial" pitchFamily="34" charset="0"/>
                        <a:defRPr>
                          <a:solidFill>
                            <a:schemeClr val="tx1"/>
                          </a:solidFill>
                          <a:latin typeface="Calibri" pitchFamily="34" charset="0"/>
                        </a:defRPr>
                      </a:lvl4pPr>
                      <a:lvl5pPr marL="2057400" indent="-228600" eaLnBrk="0" hangingPunct="0">
                        <a:spcBef>
                          <a:spcPct val="20000"/>
                        </a:spcBef>
                        <a:buFont typeface="Arial" pitchFamily="34" charset="0"/>
                        <a:defRPr>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defRPr>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defRPr>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defRPr>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defRPr>
                          <a:solidFill>
                            <a:schemeClr val="tx1"/>
                          </a:solidFill>
                          <a:latin typeface="Calibri" pitchFamily="34" charset="0"/>
                        </a:defRPr>
                      </a:lvl9p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Calibri" pitchFamily="34" charset="0"/>
                          <a:cs typeface="Arial" pitchFamily="34" charset="0"/>
                        </a:rPr>
                        <a:t> </a:t>
                      </a:r>
                      <a:endParaRPr kumimoji="0" lang="en-GB" altLang="en-US" sz="1200" b="0" i="0" u="none" strike="noStrike" cap="none" normalizeH="0" baseline="0" dirty="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lvl1pPr eaLnBrk="0" hangingPunct="0">
                        <a:spcBef>
                          <a:spcPct val="20000"/>
                        </a:spcBef>
                        <a:buFont typeface="Arial" pitchFamily="34" charset="0"/>
                        <a:defRPr sz="2800">
                          <a:solidFill>
                            <a:schemeClr val="tx1"/>
                          </a:solidFill>
                          <a:latin typeface="Calibri" pitchFamily="34" charset="0"/>
                        </a:defRPr>
                      </a:lvl1pPr>
                      <a:lvl2pPr marL="742950" indent="-285750" eaLnBrk="0" hangingPunct="0">
                        <a:spcBef>
                          <a:spcPct val="20000"/>
                        </a:spcBef>
                        <a:buFont typeface="Arial" pitchFamily="34" charset="0"/>
                        <a:defRPr sz="2400">
                          <a:solidFill>
                            <a:schemeClr val="tx1"/>
                          </a:solidFill>
                          <a:latin typeface="Calibri" pitchFamily="34" charset="0"/>
                        </a:defRPr>
                      </a:lvl2pPr>
                      <a:lvl3pPr marL="1143000" indent="-228600" eaLnBrk="0" hangingPunct="0">
                        <a:spcBef>
                          <a:spcPct val="20000"/>
                        </a:spcBef>
                        <a:buFont typeface="Arial" pitchFamily="34" charset="0"/>
                        <a:defRPr sz="2000">
                          <a:solidFill>
                            <a:schemeClr val="tx1"/>
                          </a:solidFill>
                          <a:latin typeface="Calibri" pitchFamily="34" charset="0"/>
                        </a:defRPr>
                      </a:lvl3pPr>
                      <a:lvl4pPr marL="1600200" indent="-228600" eaLnBrk="0" hangingPunct="0">
                        <a:spcBef>
                          <a:spcPct val="20000"/>
                        </a:spcBef>
                        <a:buFont typeface="Arial" pitchFamily="34" charset="0"/>
                        <a:defRPr>
                          <a:solidFill>
                            <a:schemeClr val="tx1"/>
                          </a:solidFill>
                          <a:latin typeface="Calibri" pitchFamily="34" charset="0"/>
                        </a:defRPr>
                      </a:lvl4pPr>
                      <a:lvl5pPr marL="2057400" indent="-228600" eaLnBrk="0" hangingPunct="0">
                        <a:spcBef>
                          <a:spcPct val="20000"/>
                        </a:spcBef>
                        <a:buFont typeface="Arial" pitchFamily="34" charset="0"/>
                        <a:defRPr>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defRPr>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defRPr>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defRPr>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defRPr>
                          <a:solidFill>
                            <a:schemeClr val="tx1"/>
                          </a:solidFill>
                          <a:latin typeface="Calibri" pitchFamily="34" charset="0"/>
                        </a:defRPr>
                      </a:lvl9p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US" altLang="en-US" sz="1200" b="0" i="0" u="none" strike="noStrike" cap="none" normalizeH="0" baseline="0">
                          <a:ln>
                            <a:noFill/>
                          </a:ln>
                          <a:solidFill>
                            <a:srgbClr val="000000"/>
                          </a:solidFill>
                          <a:effectLst/>
                          <a:latin typeface="Calibri" pitchFamily="34" charset="0"/>
                          <a:cs typeface="Arial" pitchFamily="34" charset="0"/>
                        </a:rPr>
                        <a:t> </a:t>
                      </a:r>
                      <a:endParaRPr kumimoji="0" lang="en-GB" altLang="en-US" sz="12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extLst>
                  <a:ext uri="{0D108BD9-81ED-4DB2-BD59-A6C34878D82A}">
                    <a16:rowId xmlns="" xmlns:a16="http://schemas.microsoft.com/office/drawing/2014/main" val="10001"/>
                  </a:ext>
                </a:extLst>
              </a:tr>
              <a:tr h="773890">
                <a:tc>
                  <a:txBody>
                    <a:bodyPr/>
                    <a:lstStyle>
                      <a:lvl1pPr eaLnBrk="0" hangingPunct="0">
                        <a:spcBef>
                          <a:spcPct val="20000"/>
                        </a:spcBef>
                        <a:buFont typeface="Arial" pitchFamily="34" charset="0"/>
                        <a:defRPr sz="2800">
                          <a:solidFill>
                            <a:schemeClr val="tx1"/>
                          </a:solidFill>
                          <a:latin typeface="Calibri" pitchFamily="34" charset="0"/>
                        </a:defRPr>
                      </a:lvl1pPr>
                      <a:lvl2pPr marL="742950" indent="-285750" eaLnBrk="0" hangingPunct="0">
                        <a:spcBef>
                          <a:spcPct val="20000"/>
                        </a:spcBef>
                        <a:buFont typeface="Arial" pitchFamily="34" charset="0"/>
                        <a:defRPr sz="2400">
                          <a:solidFill>
                            <a:schemeClr val="tx1"/>
                          </a:solidFill>
                          <a:latin typeface="Calibri" pitchFamily="34" charset="0"/>
                        </a:defRPr>
                      </a:lvl2pPr>
                      <a:lvl3pPr marL="1143000" indent="-228600" eaLnBrk="0" hangingPunct="0">
                        <a:spcBef>
                          <a:spcPct val="20000"/>
                        </a:spcBef>
                        <a:buFont typeface="Arial" pitchFamily="34" charset="0"/>
                        <a:defRPr sz="2000">
                          <a:solidFill>
                            <a:schemeClr val="tx1"/>
                          </a:solidFill>
                          <a:latin typeface="Calibri" pitchFamily="34" charset="0"/>
                        </a:defRPr>
                      </a:lvl3pPr>
                      <a:lvl4pPr marL="1600200" indent="-228600" eaLnBrk="0" hangingPunct="0">
                        <a:spcBef>
                          <a:spcPct val="20000"/>
                        </a:spcBef>
                        <a:buFont typeface="Arial" pitchFamily="34" charset="0"/>
                        <a:defRPr>
                          <a:solidFill>
                            <a:schemeClr val="tx1"/>
                          </a:solidFill>
                          <a:latin typeface="Calibri" pitchFamily="34" charset="0"/>
                        </a:defRPr>
                      </a:lvl4pPr>
                      <a:lvl5pPr marL="2057400" indent="-228600" eaLnBrk="0" hangingPunct="0">
                        <a:spcBef>
                          <a:spcPct val="20000"/>
                        </a:spcBef>
                        <a:buFont typeface="Arial" pitchFamily="34" charset="0"/>
                        <a:defRPr>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defRPr>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defRPr>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defRPr>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defRPr>
                          <a:solidFill>
                            <a:schemeClr val="tx1"/>
                          </a:solidFill>
                          <a:latin typeface="Calibri" pitchFamily="34" charset="0"/>
                        </a:defRPr>
                      </a:lvl9pPr>
                    </a:lstStyle>
                    <a:p>
                      <a:pPr marL="108000" marR="0" lvl="0" indent="0" algn="l" defTabSz="914400" rtl="0" eaLnBrk="1" fontAlgn="base" latinLnBrk="0" hangingPunct="1">
                        <a:lnSpc>
                          <a:spcPct val="105000"/>
                        </a:lnSpc>
                        <a:spcBef>
                          <a:spcPts val="75"/>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itchFamily="34" charset="0"/>
                          <a:cs typeface="Arial" pitchFamily="34" charset="0"/>
                        </a:rPr>
                        <a:t>Prepare materials which met the needs of the learners?</a:t>
                      </a:r>
                      <a:endParaRPr kumimoji="0" lang="en-GB" altLang="en-US" sz="1800" b="0" i="0" u="none" strike="noStrike" cap="none" normalizeH="0" baseline="0" dirty="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lvl1pPr eaLnBrk="0" hangingPunct="0">
                        <a:spcBef>
                          <a:spcPct val="20000"/>
                        </a:spcBef>
                        <a:buFont typeface="Arial" pitchFamily="34" charset="0"/>
                        <a:defRPr sz="2800">
                          <a:solidFill>
                            <a:schemeClr val="tx1"/>
                          </a:solidFill>
                          <a:latin typeface="Calibri" pitchFamily="34" charset="0"/>
                        </a:defRPr>
                      </a:lvl1pPr>
                      <a:lvl2pPr marL="742950" indent="-285750" eaLnBrk="0" hangingPunct="0">
                        <a:spcBef>
                          <a:spcPct val="20000"/>
                        </a:spcBef>
                        <a:buFont typeface="Arial" pitchFamily="34" charset="0"/>
                        <a:defRPr sz="2400">
                          <a:solidFill>
                            <a:schemeClr val="tx1"/>
                          </a:solidFill>
                          <a:latin typeface="Calibri" pitchFamily="34" charset="0"/>
                        </a:defRPr>
                      </a:lvl2pPr>
                      <a:lvl3pPr marL="1143000" indent="-228600" eaLnBrk="0" hangingPunct="0">
                        <a:spcBef>
                          <a:spcPct val="20000"/>
                        </a:spcBef>
                        <a:buFont typeface="Arial" pitchFamily="34" charset="0"/>
                        <a:defRPr sz="2000">
                          <a:solidFill>
                            <a:schemeClr val="tx1"/>
                          </a:solidFill>
                          <a:latin typeface="Calibri" pitchFamily="34" charset="0"/>
                        </a:defRPr>
                      </a:lvl3pPr>
                      <a:lvl4pPr marL="1600200" indent="-228600" eaLnBrk="0" hangingPunct="0">
                        <a:spcBef>
                          <a:spcPct val="20000"/>
                        </a:spcBef>
                        <a:buFont typeface="Arial" pitchFamily="34" charset="0"/>
                        <a:defRPr>
                          <a:solidFill>
                            <a:schemeClr val="tx1"/>
                          </a:solidFill>
                          <a:latin typeface="Calibri" pitchFamily="34" charset="0"/>
                        </a:defRPr>
                      </a:lvl4pPr>
                      <a:lvl5pPr marL="2057400" indent="-228600" eaLnBrk="0" hangingPunct="0">
                        <a:spcBef>
                          <a:spcPct val="20000"/>
                        </a:spcBef>
                        <a:buFont typeface="Arial" pitchFamily="34" charset="0"/>
                        <a:defRPr>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defRPr>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defRPr>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defRPr>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defRPr>
                          <a:solidFill>
                            <a:schemeClr val="tx1"/>
                          </a:solidFill>
                          <a:latin typeface="Calibri" pitchFamily="34" charset="0"/>
                        </a:defRPr>
                      </a:lvl9p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US" altLang="en-US" sz="1200" b="0" i="0" u="none" strike="noStrike" cap="none" normalizeH="0" baseline="0">
                          <a:ln>
                            <a:noFill/>
                          </a:ln>
                          <a:solidFill>
                            <a:srgbClr val="000000"/>
                          </a:solidFill>
                          <a:effectLst/>
                          <a:latin typeface="Calibri" pitchFamily="34" charset="0"/>
                          <a:cs typeface="Arial" pitchFamily="34" charset="0"/>
                        </a:rPr>
                        <a:t> </a:t>
                      </a:r>
                      <a:endParaRPr kumimoji="0" lang="en-GB" altLang="en-US" sz="12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lvl1pPr eaLnBrk="0" hangingPunct="0">
                        <a:spcBef>
                          <a:spcPct val="20000"/>
                        </a:spcBef>
                        <a:buFont typeface="Arial" pitchFamily="34" charset="0"/>
                        <a:defRPr sz="2800">
                          <a:solidFill>
                            <a:schemeClr val="tx1"/>
                          </a:solidFill>
                          <a:latin typeface="Calibri" pitchFamily="34" charset="0"/>
                        </a:defRPr>
                      </a:lvl1pPr>
                      <a:lvl2pPr marL="742950" indent="-285750" eaLnBrk="0" hangingPunct="0">
                        <a:spcBef>
                          <a:spcPct val="20000"/>
                        </a:spcBef>
                        <a:buFont typeface="Arial" pitchFamily="34" charset="0"/>
                        <a:defRPr sz="2400">
                          <a:solidFill>
                            <a:schemeClr val="tx1"/>
                          </a:solidFill>
                          <a:latin typeface="Calibri" pitchFamily="34" charset="0"/>
                        </a:defRPr>
                      </a:lvl2pPr>
                      <a:lvl3pPr marL="1143000" indent="-228600" eaLnBrk="0" hangingPunct="0">
                        <a:spcBef>
                          <a:spcPct val="20000"/>
                        </a:spcBef>
                        <a:buFont typeface="Arial" pitchFamily="34" charset="0"/>
                        <a:defRPr sz="2000">
                          <a:solidFill>
                            <a:schemeClr val="tx1"/>
                          </a:solidFill>
                          <a:latin typeface="Calibri" pitchFamily="34" charset="0"/>
                        </a:defRPr>
                      </a:lvl3pPr>
                      <a:lvl4pPr marL="1600200" indent="-228600" eaLnBrk="0" hangingPunct="0">
                        <a:spcBef>
                          <a:spcPct val="20000"/>
                        </a:spcBef>
                        <a:buFont typeface="Arial" pitchFamily="34" charset="0"/>
                        <a:defRPr>
                          <a:solidFill>
                            <a:schemeClr val="tx1"/>
                          </a:solidFill>
                          <a:latin typeface="Calibri" pitchFamily="34" charset="0"/>
                        </a:defRPr>
                      </a:lvl4pPr>
                      <a:lvl5pPr marL="2057400" indent="-228600" eaLnBrk="0" hangingPunct="0">
                        <a:spcBef>
                          <a:spcPct val="20000"/>
                        </a:spcBef>
                        <a:buFont typeface="Arial" pitchFamily="34" charset="0"/>
                        <a:defRPr>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defRPr>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defRPr>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defRPr>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defRPr>
                          <a:solidFill>
                            <a:schemeClr val="tx1"/>
                          </a:solidFill>
                          <a:latin typeface="Calibri" pitchFamily="34" charset="0"/>
                        </a:defRPr>
                      </a:lvl9p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US" altLang="en-US" sz="1200" b="0" i="0" u="none" strike="noStrike" cap="none" normalizeH="0" baseline="0">
                          <a:ln>
                            <a:noFill/>
                          </a:ln>
                          <a:solidFill>
                            <a:srgbClr val="000000"/>
                          </a:solidFill>
                          <a:effectLst/>
                          <a:latin typeface="Calibri" pitchFamily="34" charset="0"/>
                          <a:cs typeface="Arial" pitchFamily="34" charset="0"/>
                        </a:rPr>
                        <a:t> </a:t>
                      </a:r>
                      <a:endParaRPr kumimoji="0" lang="en-GB" altLang="en-US" sz="12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extLst>
                  <a:ext uri="{0D108BD9-81ED-4DB2-BD59-A6C34878D82A}">
                    <a16:rowId xmlns="" xmlns:a16="http://schemas.microsoft.com/office/drawing/2014/main" val="10002"/>
                  </a:ext>
                </a:extLst>
              </a:tr>
              <a:tr h="851037">
                <a:tc>
                  <a:txBody>
                    <a:bodyPr/>
                    <a:lstStyle>
                      <a:lvl1pPr eaLnBrk="0" hangingPunct="0">
                        <a:spcBef>
                          <a:spcPct val="20000"/>
                        </a:spcBef>
                        <a:buFont typeface="Arial" pitchFamily="34" charset="0"/>
                        <a:defRPr sz="2800">
                          <a:solidFill>
                            <a:schemeClr val="tx1"/>
                          </a:solidFill>
                          <a:latin typeface="Calibri" pitchFamily="34" charset="0"/>
                        </a:defRPr>
                      </a:lvl1pPr>
                      <a:lvl2pPr marL="742950" indent="-285750" eaLnBrk="0" hangingPunct="0">
                        <a:spcBef>
                          <a:spcPct val="20000"/>
                        </a:spcBef>
                        <a:buFont typeface="Arial" pitchFamily="34" charset="0"/>
                        <a:defRPr sz="2400">
                          <a:solidFill>
                            <a:schemeClr val="tx1"/>
                          </a:solidFill>
                          <a:latin typeface="Calibri" pitchFamily="34" charset="0"/>
                        </a:defRPr>
                      </a:lvl2pPr>
                      <a:lvl3pPr marL="1143000" indent="-228600" eaLnBrk="0" hangingPunct="0">
                        <a:spcBef>
                          <a:spcPct val="20000"/>
                        </a:spcBef>
                        <a:buFont typeface="Arial" pitchFamily="34" charset="0"/>
                        <a:defRPr sz="2000">
                          <a:solidFill>
                            <a:schemeClr val="tx1"/>
                          </a:solidFill>
                          <a:latin typeface="Calibri" pitchFamily="34" charset="0"/>
                        </a:defRPr>
                      </a:lvl3pPr>
                      <a:lvl4pPr marL="1600200" indent="-228600" eaLnBrk="0" hangingPunct="0">
                        <a:spcBef>
                          <a:spcPct val="20000"/>
                        </a:spcBef>
                        <a:buFont typeface="Arial" pitchFamily="34" charset="0"/>
                        <a:defRPr>
                          <a:solidFill>
                            <a:schemeClr val="tx1"/>
                          </a:solidFill>
                          <a:latin typeface="Calibri" pitchFamily="34" charset="0"/>
                        </a:defRPr>
                      </a:lvl4pPr>
                      <a:lvl5pPr marL="2057400" indent="-228600" eaLnBrk="0" hangingPunct="0">
                        <a:spcBef>
                          <a:spcPct val="20000"/>
                        </a:spcBef>
                        <a:buFont typeface="Arial" pitchFamily="34" charset="0"/>
                        <a:defRPr>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defRPr>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defRPr>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defRPr>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defRPr>
                          <a:solidFill>
                            <a:schemeClr val="tx1"/>
                          </a:solidFill>
                          <a:latin typeface="Calibri" pitchFamily="34" charset="0"/>
                        </a:defRPr>
                      </a:lvl9pPr>
                    </a:lstStyle>
                    <a:p>
                      <a:pPr marL="108000" marR="0" lvl="0" indent="0" algn="l" defTabSz="914400" rtl="0" eaLnBrk="1" fontAlgn="base" latinLnBrk="0" hangingPunct="1">
                        <a:lnSpc>
                          <a:spcPct val="105000"/>
                        </a:lnSpc>
                        <a:spcBef>
                          <a:spcPts val="75"/>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itchFamily="34" charset="0"/>
                          <a:cs typeface="Arial" pitchFamily="34" charset="0"/>
                        </a:rPr>
                        <a:t>Include the entire group during the session?</a:t>
                      </a:r>
                    </a:p>
                    <a:p>
                      <a:pPr marL="108000" marR="0" lvl="0" indent="0" algn="l" defTabSz="914400" rtl="0" eaLnBrk="1" fontAlgn="base" latinLnBrk="0" hangingPunct="1">
                        <a:lnSpc>
                          <a:spcPct val="105000"/>
                        </a:lnSpc>
                        <a:spcBef>
                          <a:spcPts val="75"/>
                        </a:spcBef>
                        <a:spcAft>
                          <a:spcPct val="0"/>
                        </a:spcAft>
                        <a:buClrTx/>
                        <a:buSzTx/>
                        <a:buFontTx/>
                        <a:buNone/>
                        <a:tabLst/>
                      </a:pPr>
                      <a:endParaRPr kumimoji="0" lang="en-GB" altLang="en-US" sz="1800" b="0" i="0" u="none" strike="noStrike" cap="none" normalizeH="0" baseline="0" dirty="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lvl1pPr eaLnBrk="0" hangingPunct="0">
                        <a:spcBef>
                          <a:spcPct val="20000"/>
                        </a:spcBef>
                        <a:buFont typeface="Arial" pitchFamily="34" charset="0"/>
                        <a:defRPr sz="2800">
                          <a:solidFill>
                            <a:schemeClr val="tx1"/>
                          </a:solidFill>
                          <a:latin typeface="Calibri" pitchFamily="34" charset="0"/>
                        </a:defRPr>
                      </a:lvl1pPr>
                      <a:lvl2pPr marL="742950" indent="-285750" eaLnBrk="0" hangingPunct="0">
                        <a:spcBef>
                          <a:spcPct val="20000"/>
                        </a:spcBef>
                        <a:buFont typeface="Arial" pitchFamily="34" charset="0"/>
                        <a:defRPr sz="2400">
                          <a:solidFill>
                            <a:schemeClr val="tx1"/>
                          </a:solidFill>
                          <a:latin typeface="Calibri" pitchFamily="34" charset="0"/>
                        </a:defRPr>
                      </a:lvl2pPr>
                      <a:lvl3pPr marL="1143000" indent="-228600" eaLnBrk="0" hangingPunct="0">
                        <a:spcBef>
                          <a:spcPct val="20000"/>
                        </a:spcBef>
                        <a:buFont typeface="Arial" pitchFamily="34" charset="0"/>
                        <a:defRPr sz="2000">
                          <a:solidFill>
                            <a:schemeClr val="tx1"/>
                          </a:solidFill>
                          <a:latin typeface="Calibri" pitchFamily="34" charset="0"/>
                        </a:defRPr>
                      </a:lvl3pPr>
                      <a:lvl4pPr marL="1600200" indent="-228600" eaLnBrk="0" hangingPunct="0">
                        <a:spcBef>
                          <a:spcPct val="20000"/>
                        </a:spcBef>
                        <a:buFont typeface="Arial" pitchFamily="34" charset="0"/>
                        <a:defRPr>
                          <a:solidFill>
                            <a:schemeClr val="tx1"/>
                          </a:solidFill>
                          <a:latin typeface="Calibri" pitchFamily="34" charset="0"/>
                        </a:defRPr>
                      </a:lvl4pPr>
                      <a:lvl5pPr marL="2057400" indent="-228600" eaLnBrk="0" hangingPunct="0">
                        <a:spcBef>
                          <a:spcPct val="20000"/>
                        </a:spcBef>
                        <a:buFont typeface="Arial" pitchFamily="34" charset="0"/>
                        <a:defRPr>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defRPr>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defRPr>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defRPr>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defRPr>
                          <a:solidFill>
                            <a:schemeClr val="tx1"/>
                          </a:solidFill>
                          <a:latin typeface="Calibri" pitchFamily="34" charset="0"/>
                        </a:defRPr>
                      </a:lvl9p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US" altLang="en-US" sz="1200" b="0" i="0" u="none" strike="noStrike" cap="none" normalizeH="0" baseline="0">
                          <a:ln>
                            <a:noFill/>
                          </a:ln>
                          <a:solidFill>
                            <a:srgbClr val="000000"/>
                          </a:solidFill>
                          <a:effectLst/>
                          <a:latin typeface="Calibri" pitchFamily="34" charset="0"/>
                          <a:cs typeface="Arial" pitchFamily="34" charset="0"/>
                        </a:rPr>
                        <a:t> </a:t>
                      </a:r>
                      <a:endParaRPr kumimoji="0" lang="en-GB" altLang="en-US" sz="12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lvl1pPr eaLnBrk="0" hangingPunct="0">
                        <a:spcBef>
                          <a:spcPct val="20000"/>
                        </a:spcBef>
                        <a:buFont typeface="Arial" pitchFamily="34" charset="0"/>
                        <a:defRPr sz="2800">
                          <a:solidFill>
                            <a:schemeClr val="tx1"/>
                          </a:solidFill>
                          <a:latin typeface="Calibri" pitchFamily="34" charset="0"/>
                        </a:defRPr>
                      </a:lvl1pPr>
                      <a:lvl2pPr marL="742950" indent="-285750" eaLnBrk="0" hangingPunct="0">
                        <a:spcBef>
                          <a:spcPct val="20000"/>
                        </a:spcBef>
                        <a:buFont typeface="Arial" pitchFamily="34" charset="0"/>
                        <a:defRPr sz="2400">
                          <a:solidFill>
                            <a:schemeClr val="tx1"/>
                          </a:solidFill>
                          <a:latin typeface="Calibri" pitchFamily="34" charset="0"/>
                        </a:defRPr>
                      </a:lvl2pPr>
                      <a:lvl3pPr marL="1143000" indent="-228600" eaLnBrk="0" hangingPunct="0">
                        <a:spcBef>
                          <a:spcPct val="20000"/>
                        </a:spcBef>
                        <a:buFont typeface="Arial" pitchFamily="34" charset="0"/>
                        <a:defRPr sz="2000">
                          <a:solidFill>
                            <a:schemeClr val="tx1"/>
                          </a:solidFill>
                          <a:latin typeface="Calibri" pitchFamily="34" charset="0"/>
                        </a:defRPr>
                      </a:lvl3pPr>
                      <a:lvl4pPr marL="1600200" indent="-228600" eaLnBrk="0" hangingPunct="0">
                        <a:spcBef>
                          <a:spcPct val="20000"/>
                        </a:spcBef>
                        <a:buFont typeface="Arial" pitchFamily="34" charset="0"/>
                        <a:defRPr>
                          <a:solidFill>
                            <a:schemeClr val="tx1"/>
                          </a:solidFill>
                          <a:latin typeface="Calibri" pitchFamily="34" charset="0"/>
                        </a:defRPr>
                      </a:lvl4pPr>
                      <a:lvl5pPr marL="2057400" indent="-228600" eaLnBrk="0" hangingPunct="0">
                        <a:spcBef>
                          <a:spcPct val="20000"/>
                        </a:spcBef>
                        <a:buFont typeface="Arial" pitchFamily="34" charset="0"/>
                        <a:defRPr>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defRPr>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defRPr>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defRPr>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defRPr>
                          <a:solidFill>
                            <a:schemeClr val="tx1"/>
                          </a:solidFill>
                          <a:latin typeface="Calibri" pitchFamily="34" charset="0"/>
                        </a:defRPr>
                      </a:lvl9p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Calibri" pitchFamily="34" charset="0"/>
                          <a:cs typeface="Arial" pitchFamily="34" charset="0"/>
                        </a:rPr>
                        <a:t> </a:t>
                      </a:r>
                      <a:endParaRPr kumimoji="0" lang="en-GB" altLang="en-US" sz="1200" b="0" i="0" u="none" strike="noStrike" cap="none" normalizeH="0" baseline="0" dirty="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extLst>
                  <a:ext uri="{0D108BD9-81ED-4DB2-BD59-A6C34878D82A}">
                    <a16:rowId xmlns="" xmlns:a16="http://schemas.microsoft.com/office/drawing/2014/main" val="10003"/>
                  </a:ext>
                </a:extLst>
              </a:tr>
              <a:tr h="1034333">
                <a:tc>
                  <a:txBody>
                    <a:bodyPr/>
                    <a:lstStyle>
                      <a:lvl1pPr eaLnBrk="0" hangingPunct="0">
                        <a:spcBef>
                          <a:spcPct val="20000"/>
                        </a:spcBef>
                        <a:buFont typeface="Arial" pitchFamily="34" charset="0"/>
                        <a:defRPr sz="2800">
                          <a:solidFill>
                            <a:schemeClr val="tx1"/>
                          </a:solidFill>
                          <a:latin typeface="Calibri" pitchFamily="34" charset="0"/>
                        </a:defRPr>
                      </a:lvl1pPr>
                      <a:lvl2pPr marL="742950" indent="-285750" eaLnBrk="0" hangingPunct="0">
                        <a:spcBef>
                          <a:spcPct val="20000"/>
                        </a:spcBef>
                        <a:buFont typeface="Arial" pitchFamily="34" charset="0"/>
                        <a:defRPr sz="2400">
                          <a:solidFill>
                            <a:schemeClr val="tx1"/>
                          </a:solidFill>
                          <a:latin typeface="Calibri" pitchFamily="34" charset="0"/>
                        </a:defRPr>
                      </a:lvl2pPr>
                      <a:lvl3pPr marL="1143000" indent="-228600" eaLnBrk="0" hangingPunct="0">
                        <a:spcBef>
                          <a:spcPct val="20000"/>
                        </a:spcBef>
                        <a:buFont typeface="Arial" pitchFamily="34" charset="0"/>
                        <a:defRPr sz="2000">
                          <a:solidFill>
                            <a:schemeClr val="tx1"/>
                          </a:solidFill>
                          <a:latin typeface="Calibri" pitchFamily="34" charset="0"/>
                        </a:defRPr>
                      </a:lvl3pPr>
                      <a:lvl4pPr marL="1600200" indent="-228600" eaLnBrk="0" hangingPunct="0">
                        <a:spcBef>
                          <a:spcPct val="20000"/>
                        </a:spcBef>
                        <a:buFont typeface="Arial" pitchFamily="34" charset="0"/>
                        <a:defRPr>
                          <a:solidFill>
                            <a:schemeClr val="tx1"/>
                          </a:solidFill>
                          <a:latin typeface="Calibri" pitchFamily="34" charset="0"/>
                        </a:defRPr>
                      </a:lvl4pPr>
                      <a:lvl5pPr marL="2057400" indent="-228600" eaLnBrk="0" hangingPunct="0">
                        <a:spcBef>
                          <a:spcPct val="20000"/>
                        </a:spcBef>
                        <a:buFont typeface="Arial" pitchFamily="34" charset="0"/>
                        <a:defRPr>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defRPr>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defRPr>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defRPr>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defRPr>
                          <a:solidFill>
                            <a:schemeClr val="tx1"/>
                          </a:solidFill>
                          <a:latin typeface="Calibri" pitchFamily="34" charset="0"/>
                        </a:defRPr>
                      </a:lvl9pPr>
                    </a:lstStyle>
                    <a:p>
                      <a:pPr marL="108000" marR="0" lvl="0" indent="0" algn="l" defTabSz="914400" rtl="0" eaLnBrk="1" fontAlgn="base" latinLnBrk="0" hangingPunct="1">
                        <a:lnSpc>
                          <a:spcPct val="105000"/>
                        </a:lnSpc>
                        <a:spcBef>
                          <a:spcPts val="75"/>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itchFamily="34" charset="0"/>
                          <a:cs typeface="Arial" pitchFamily="34" charset="0"/>
                        </a:rPr>
                        <a:t>Give positive feedback to the group when opportunity was presented to do  so?</a:t>
                      </a:r>
                      <a:endParaRPr kumimoji="0" lang="en-GB" altLang="en-US" sz="1800" b="0" i="0" u="none" strike="noStrike" cap="none" normalizeH="0" baseline="0" dirty="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lvl1pPr eaLnBrk="0" hangingPunct="0">
                        <a:spcBef>
                          <a:spcPct val="20000"/>
                        </a:spcBef>
                        <a:buFont typeface="Arial" pitchFamily="34" charset="0"/>
                        <a:defRPr sz="2800">
                          <a:solidFill>
                            <a:schemeClr val="tx1"/>
                          </a:solidFill>
                          <a:latin typeface="Calibri" pitchFamily="34" charset="0"/>
                        </a:defRPr>
                      </a:lvl1pPr>
                      <a:lvl2pPr marL="742950" indent="-285750" eaLnBrk="0" hangingPunct="0">
                        <a:spcBef>
                          <a:spcPct val="20000"/>
                        </a:spcBef>
                        <a:buFont typeface="Arial" pitchFamily="34" charset="0"/>
                        <a:defRPr sz="2400">
                          <a:solidFill>
                            <a:schemeClr val="tx1"/>
                          </a:solidFill>
                          <a:latin typeface="Calibri" pitchFamily="34" charset="0"/>
                        </a:defRPr>
                      </a:lvl2pPr>
                      <a:lvl3pPr marL="1143000" indent="-228600" eaLnBrk="0" hangingPunct="0">
                        <a:spcBef>
                          <a:spcPct val="20000"/>
                        </a:spcBef>
                        <a:buFont typeface="Arial" pitchFamily="34" charset="0"/>
                        <a:defRPr sz="2000">
                          <a:solidFill>
                            <a:schemeClr val="tx1"/>
                          </a:solidFill>
                          <a:latin typeface="Calibri" pitchFamily="34" charset="0"/>
                        </a:defRPr>
                      </a:lvl3pPr>
                      <a:lvl4pPr marL="1600200" indent="-228600" eaLnBrk="0" hangingPunct="0">
                        <a:spcBef>
                          <a:spcPct val="20000"/>
                        </a:spcBef>
                        <a:buFont typeface="Arial" pitchFamily="34" charset="0"/>
                        <a:defRPr>
                          <a:solidFill>
                            <a:schemeClr val="tx1"/>
                          </a:solidFill>
                          <a:latin typeface="Calibri" pitchFamily="34" charset="0"/>
                        </a:defRPr>
                      </a:lvl4pPr>
                      <a:lvl5pPr marL="2057400" indent="-228600" eaLnBrk="0" hangingPunct="0">
                        <a:spcBef>
                          <a:spcPct val="20000"/>
                        </a:spcBef>
                        <a:buFont typeface="Arial" pitchFamily="34" charset="0"/>
                        <a:defRPr>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defRPr>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defRPr>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defRPr>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defRPr>
                          <a:solidFill>
                            <a:schemeClr val="tx1"/>
                          </a:solidFill>
                          <a:latin typeface="Calibri" pitchFamily="34" charset="0"/>
                        </a:defRPr>
                      </a:lvl9p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US" altLang="en-US" sz="1200" b="0" i="0" u="none" strike="noStrike" cap="none" normalizeH="0" baseline="0">
                          <a:ln>
                            <a:noFill/>
                          </a:ln>
                          <a:solidFill>
                            <a:srgbClr val="000000"/>
                          </a:solidFill>
                          <a:effectLst/>
                          <a:latin typeface="Calibri" pitchFamily="34" charset="0"/>
                          <a:cs typeface="Arial" pitchFamily="34" charset="0"/>
                        </a:rPr>
                        <a:t> </a:t>
                      </a:r>
                      <a:endParaRPr kumimoji="0" lang="en-GB" altLang="en-US" sz="12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lvl1pPr eaLnBrk="0" hangingPunct="0">
                        <a:spcBef>
                          <a:spcPct val="20000"/>
                        </a:spcBef>
                        <a:buFont typeface="Arial" pitchFamily="34" charset="0"/>
                        <a:defRPr sz="2800">
                          <a:solidFill>
                            <a:schemeClr val="tx1"/>
                          </a:solidFill>
                          <a:latin typeface="Calibri" pitchFamily="34" charset="0"/>
                        </a:defRPr>
                      </a:lvl1pPr>
                      <a:lvl2pPr marL="742950" indent="-285750" eaLnBrk="0" hangingPunct="0">
                        <a:spcBef>
                          <a:spcPct val="20000"/>
                        </a:spcBef>
                        <a:buFont typeface="Arial" pitchFamily="34" charset="0"/>
                        <a:defRPr sz="2400">
                          <a:solidFill>
                            <a:schemeClr val="tx1"/>
                          </a:solidFill>
                          <a:latin typeface="Calibri" pitchFamily="34" charset="0"/>
                        </a:defRPr>
                      </a:lvl2pPr>
                      <a:lvl3pPr marL="1143000" indent="-228600" eaLnBrk="0" hangingPunct="0">
                        <a:spcBef>
                          <a:spcPct val="20000"/>
                        </a:spcBef>
                        <a:buFont typeface="Arial" pitchFamily="34" charset="0"/>
                        <a:defRPr sz="2000">
                          <a:solidFill>
                            <a:schemeClr val="tx1"/>
                          </a:solidFill>
                          <a:latin typeface="Calibri" pitchFamily="34" charset="0"/>
                        </a:defRPr>
                      </a:lvl3pPr>
                      <a:lvl4pPr marL="1600200" indent="-228600" eaLnBrk="0" hangingPunct="0">
                        <a:spcBef>
                          <a:spcPct val="20000"/>
                        </a:spcBef>
                        <a:buFont typeface="Arial" pitchFamily="34" charset="0"/>
                        <a:defRPr>
                          <a:solidFill>
                            <a:schemeClr val="tx1"/>
                          </a:solidFill>
                          <a:latin typeface="Calibri" pitchFamily="34" charset="0"/>
                        </a:defRPr>
                      </a:lvl4pPr>
                      <a:lvl5pPr marL="2057400" indent="-228600" eaLnBrk="0" hangingPunct="0">
                        <a:spcBef>
                          <a:spcPct val="20000"/>
                        </a:spcBef>
                        <a:buFont typeface="Arial" pitchFamily="34" charset="0"/>
                        <a:defRPr>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defRPr>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defRPr>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defRPr>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defRPr>
                          <a:solidFill>
                            <a:schemeClr val="tx1"/>
                          </a:solidFill>
                          <a:latin typeface="Calibri" pitchFamily="34" charset="0"/>
                        </a:defRPr>
                      </a:lvl9p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Calibri" pitchFamily="34" charset="0"/>
                          <a:cs typeface="Arial" pitchFamily="34" charset="0"/>
                        </a:rPr>
                        <a:t> </a:t>
                      </a:r>
                      <a:endParaRPr kumimoji="0" lang="en-GB" altLang="en-US" sz="1200" b="0" i="0" u="none" strike="noStrike" cap="none" normalizeH="0" baseline="0" dirty="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extLst>
                  <a:ext uri="{0D108BD9-81ED-4DB2-BD59-A6C34878D82A}">
                    <a16:rowId xmlns="" xmlns:a16="http://schemas.microsoft.com/office/drawing/2014/main" val="10004"/>
                  </a:ext>
                </a:extLst>
              </a:tr>
            </a:tbl>
          </a:graphicData>
        </a:graphic>
      </p:graphicFrame>
      <p:sp>
        <p:nvSpPr>
          <p:cNvPr id="7" name="TextBox 6">
            <a:extLst>
              <a:ext uri="{FF2B5EF4-FFF2-40B4-BE49-F238E27FC236}">
                <a16:creationId xmlns="" xmlns:a16="http://schemas.microsoft.com/office/drawing/2014/main" id="{C2421744-D0BC-4DA3-B670-D7B98E15B8DC}"/>
              </a:ext>
            </a:extLst>
          </p:cNvPr>
          <p:cNvSpPr txBox="1"/>
          <p:nvPr/>
        </p:nvSpPr>
        <p:spPr>
          <a:xfrm>
            <a:off x="179512" y="801311"/>
            <a:ext cx="8640960" cy="738664"/>
          </a:xfrm>
          <a:prstGeom prst="rect">
            <a:avLst/>
          </a:prstGeom>
          <a:noFill/>
        </p:spPr>
        <p:txBody>
          <a:bodyPr wrap="square" rtlCol="0">
            <a:spAutoFit/>
          </a:bodyPr>
          <a:lstStyle/>
          <a:p>
            <a:r>
              <a:rPr lang="en-GB" sz="1400" b="1" dirty="0"/>
              <a:t>Title of Session:</a:t>
            </a:r>
          </a:p>
          <a:p>
            <a:r>
              <a:rPr lang="en-GB" sz="1400" b="1" dirty="0"/>
              <a:t>Name of Observer: </a:t>
            </a:r>
          </a:p>
          <a:p>
            <a:r>
              <a:rPr lang="en-GB" sz="1400" b="1" dirty="0"/>
              <a:t>Name of Presenter</a:t>
            </a:r>
          </a:p>
        </p:txBody>
      </p:sp>
    </p:spTree>
    <p:extLst>
      <p:ext uri="{BB962C8B-B14F-4D97-AF65-F5344CB8AC3E}">
        <p14:creationId xmlns="" xmlns:p14="http://schemas.microsoft.com/office/powerpoint/2010/main" val="18712737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95DF2A5-46BA-4556-B5E5-F2C69F4A2444}"/>
              </a:ext>
            </a:extLst>
          </p:cNvPr>
          <p:cNvSpPr>
            <a:spLocks noGrp="1"/>
          </p:cNvSpPr>
          <p:nvPr>
            <p:ph type="title"/>
          </p:nvPr>
        </p:nvSpPr>
        <p:spPr>
          <a:xfrm>
            <a:off x="228600" y="0"/>
            <a:ext cx="8686800" cy="634082"/>
          </a:xfrm>
        </p:spPr>
        <p:txBody>
          <a:bodyPr>
            <a:normAutofit fontScale="90000"/>
          </a:bodyPr>
          <a:lstStyle/>
          <a:p>
            <a:r>
              <a:rPr lang="en-GB">
                <a:cs typeface="Arial" panose="020B0604020202020204" pitchFamily="34" charset="0"/>
              </a:rPr>
              <a:t>Example Feedback/Critique Headings</a:t>
            </a:r>
            <a:endParaRPr lang="en-GB" dirty="0"/>
          </a:p>
        </p:txBody>
      </p:sp>
      <p:sp>
        <p:nvSpPr>
          <p:cNvPr id="4" name="Rectangle 3">
            <a:extLst>
              <a:ext uri="{FF2B5EF4-FFF2-40B4-BE49-F238E27FC236}">
                <a16:creationId xmlns="" xmlns:a16="http://schemas.microsoft.com/office/drawing/2014/main" id="{C60D28C3-9F52-44EE-84C1-ACC53E4A394F}"/>
              </a:ext>
            </a:extLst>
          </p:cNvPr>
          <p:cNvSpPr/>
          <p:nvPr/>
        </p:nvSpPr>
        <p:spPr>
          <a:xfrm>
            <a:off x="1835696" y="667052"/>
            <a:ext cx="6283515" cy="523220"/>
          </a:xfrm>
          <a:prstGeom prst="rect">
            <a:avLst/>
          </a:prstGeom>
        </p:spPr>
        <p:txBody>
          <a:bodyPr wrap="none">
            <a:spAutoFit/>
          </a:bodyPr>
          <a:lstStyle/>
          <a:p>
            <a:r>
              <a:rPr lang="en-US" altLang="en-US" sz="2800" dirty="0">
                <a:latin typeface="+mj-lt"/>
                <a:cs typeface="Times New Roman" pitchFamily="18" charset="0"/>
              </a:rPr>
              <a:t>Peer Observation and Feedback (cont.)</a:t>
            </a:r>
            <a:endParaRPr lang="en-GB" sz="2800" dirty="0">
              <a:latin typeface="+mj-lt"/>
            </a:endParaRPr>
          </a:p>
        </p:txBody>
      </p:sp>
      <p:graphicFrame>
        <p:nvGraphicFramePr>
          <p:cNvPr id="5" name="Table 4">
            <a:extLst>
              <a:ext uri="{FF2B5EF4-FFF2-40B4-BE49-F238E27FC236}">
                <a16:creationId xmlns="" xmlns:a16="http://schemas.microsoft.com/office/drawing/2014/main" id="{59B808C9-DB7F-4E55-BEB8-64A02CAB4712}"/>
              </a:ext>
            </a:extLst>
          </p:cNvPr>
          <p:cNvGraphicFramePr>
            <a:graphicFrameLocks noGrp="1"/>
          </p:cNvGraphicFramePr>
          <p:nvPr>
            <p:extLst>
              <p:ext uri="{D42A27DB-BD31-4B8C-83A1-F6EECF244321}">
                <p14:modId xmlns="" xmlns:p14="http://schemas.microsoft.com/office/powerpoint/2010/main" val="600251032"/>
              </p:ext>
            </p:extLst>
          </p:nvPr>
        </p:nvGraphicFramePr>
        <p:xfrm>
          <a:off x="827584" y="1258769"/>
          <a:ext cx="7775575" cy="4392613"/>
        </p:xfrm>
        <a:graphic>
          <a:graphicData uri="http://schemas.openxmlformats.org/drawingml/2006/table">
            <a:tbl>
              <a:tblPr/>
              <a:tblGrid>
                <a:gridCol w="1871662">
                  <a:extLst>
                    <a:ext uri="{9D8B030D-6E8A-4147-A177-3AD203B41FA5}">
                      <a16:colId xmlns="" xmlns:a16="http://schemas.microsoft.com/office/drawing/2014/main" val="1878688329"/>
                    </a:ext>
                  </a:extLst>
                </a:gridCol>
                <a:gridCol w="5903913">
                  <a:extLst>
                    <a:ext uri="{9D8B030D-6E8A-4147-A177-3AD203B41FA5}">
                      <a16:colId xmlns="" xmlns:a16="http://schemas.microsoft.com/office/drawing/2014/main" val="2989747916"/>
                    </a:ext>
                  </a:extLst>
                </a:gridCol>
              </a:tblGrid>
              <a:tr h="2195513">
                <a:tc>
                  <a:txBody>
                    <a:bodyPr/>
                    <a:lstStyle>
                      <a:lvl1pPr eaLnBrk="0" hangingPunct="0">
                        <a:spcBef>
                          <a:spcPct val="20000"/>
                        </a:spcBef>
                        <a:buFont typeface="Arial" pitchFamily="34" charset="0"/>
                        <a:defRPr sz="2800">
                          <a:solidFill>
                            <a:schemeClr val="tx1"/>
                          </a:solidFill>
                          <a:latin typeface="Calibri" pitchFamily="34" charset="0"/>
                        </a:defRPr>
                      </a:lvl1pPr>
                      <a:lvl2pPr marL="742950" indent="-285750" eaLnBrk="0" hangingPunct="0">
                        <a:spcBef>
                          <a:spcPct val="20000"/>
                        </a:spcBef>
                        <a:buFont typeface="Arial" pitchFamily="34" charset="0"/>
                        <a:defRPr sz="2400">
                          <a:solidFill>
                            <a:schemeClr val="tx1"/>
                          </a:solidFill>
                          <a:latin typeface="Calibri" pitchFamily="34" charset="0"/>
                        </a:defRPr>
                      </a:lvl2pPr>
                      <a:lvl3pPr marL="1143000" indent="-228600" eaLnBrk="0" hangingPunct="0">
                        <a:spcBef>
                          <a:spcPct val="20000"/>
                        </a:spcBef>
                        <a:buFont typeface="Arial" pitchFamily="34" charset="0"/>
                        <a:defRPr sz="2000">
                          <a:solidFill>
                            <a:schemeClr val="tx1"/>
                          </a:solidFill>
                          <a:latin typeface="Calibri" pitchFamily="34" charset="0"/>
                        </a:defRPr>
                      </a:lvl3pPr>
                      <a:lvl4pPr marL="1600200" indent="-228600" eaLnBrk="0" hangingPunct="0">
                        <a:spcBef>
                          <a:spcPct val="20000"/>
                        </a:spcBef>
                        <a:buFont typeface="Arial" pitchFamily="34" charset="0"/>
                        <a:defRPr>
                          <a:solidFill>
                            <a:schemeClr val="tx1"/>
                          </a:solidFill>
                          <a:latin typeface="Calibri" pitchFamily="34" charset="0"/>
                        </a:defRPr>
                      </a:lvl4pPr>
                      <a:lvl5pPr marL="2057400" indent="-228600" eaLnBrk="0" hangingPunct="0">
                        <a:spcBef>
                          <a:spcPct val="20000"/>
                        </a:spcBef>
                        <a:buFont typeface="Arial" pitchFamily="34" charset="0"/>
                        <a:defRPr>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defRPr>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defRPr>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defRPr>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defRPr>
                          <a:solidFill>
                            <a:schemeClr val="tx1"/>
                          </a:solidFill>
                          <a:latin typeface="Calibri" pitchFamily="34" charset="0"/>
                        </a:defRPr>
                      </a:lvl9pPr>
                    </a:lstStyle>
                    <a:p>
                      <a:pPr marL="0" marR="0" lvl="0" indent="0" algn="ctr" defTabSz="914400" rtl="0" eaLnBrk="1" fontAlgn="base" latinLnBrk="0" hangingPunct="1">
                        <a:lnSpc>
                          <a:spcPct val="115000"/>
                        </a:lnSpc>
                        <a:spcBef>
                          <a:spcPts val="75"/>
                        </a:spcBef>
                        <a:spcAft>
                          <a:spcPct val="0"/>
                        </a:spcAft>
                        <a:buClrTx/>
                        <a:buSzTx/>
                        <a:buFontTx/>
                        <a:buNone/>
                        <a:tabLst/>
                      </a:pPr>
                      <a:r>
                        <a:rPr kumimoji="0" lang="en-US" altLang="en-US" sz="2400" b="1" i="0" u="none" strike="noStrike" cap="none" normalizeH="0" baseline="0" dirty="0">
                          <a:ln>
                            <a:noFill/>
                          </a:ln>
                          <a:solidFill>
                            <a:srgbClr val="000000"/>
                          </a:solidFill>
                          <a:effectLst/>
                          <a:latin typeface="Calibri" pitchFamily="34" charset="0"/>
                          <a:cs typeface="Arial" pitchFamily="34" charset="0"/>
                        </a:rPr>
                        <a:t>Strengths</a:t>
                      </a:r>
                      <a:endParaRPr kumimoji="0" lang="en-GB" altLang="en-US" sz="2400" b="1" i="0" u="none" strike="noStrike" cap="none" normalizeH="0" baseline="0" dirty="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lvl1pPr eaLnBrk="0" hangingPunct="0">
                        <a:spcBef>
                          <a:spcPct val="20000"/>
                        </a:spcBef>
                        <a:buFont typeface="Arial" pitchFamily="34" charset="0"/>
                        <a:defRPr sz="2800">
                          <a:solidFill>
                            <a:schemeClr val="tx1"/>
                          </a:solidFill>
                          <a:latin typeface="Calibri" pitchFamily="34" charset="0"/>
                        </a:defRPr>
                      </a:lvl1pPr>
                      <a:lvl2pPr marL="742950" indent="-285750" eaLnBrk="0" hangingPunct="0">
                        <a:spcBef>
                          <a:spcPct val="20000"/>
                        </a:spcBef>
                        <a:buFont typeface="Arial" pitchFamily="34" charset="0"/>
                        <a:defRPr sz="2400">
                          <a:solidFill>
                            <a:schemeClr val="tx1"/>
                          </a:solidFill>
                          <a:latin typeface="Calibri" pitchFamily="34" charset="0"/>
                        </a:defRPr>
                      </a:lvl2pPr>
                      <a:lvl3pPr marL="1143000" indent="-228600" eaLnBrk="0" hangingPunct="0">
                        <a:spcBef>
                          <a:spcPct val="20000"/>
                        </a:spcBef>
                        <a:buFont typeface="Arial" pitchFamily="34" charset="0"/>
                        <a:defRPr sz="2000">
                          <a:solidFill>
                            <a:schemeClr val="tx1"/>
                          </a:solidFill>
                          <a:latin typeface="Calibri" pitchFamily="34" charset="0"/>
                        </a:defRPr>
                      </a:lvl3pPr>
                      <a:lvl4pPr marL="1600200" indent="-228600" eaLnBrk="0" hangingPunct="0">
                        <a:spcBef>
                          <a:spcPct val="20000"/>
                        </a:spcBef>
                        <a:buFont typeface="Arial" pitchFamily="34" charset="0"/>
                        <a:defRPr>
                          <a:solidFill>
                            <a:schemeClr val="tx1"/>
                          </a:solidFill>
                          <a:latin typeface="Calibri" pitchFamily="34" charset="0"/>
                        </a:defRPr>
                      </a:lvl4pPr>
                      <a:lvl5pPr marL="2057400" indent="-228600" eaLnBrk="0" hangingPunct="0">
                        <a:spcBef>
                          <a:spcPct val="20000"/>
                        </a:spcBef>
                        <a:buFont typeface="Arial" pitchFamily="34" charset="0"/>
                        <a:defRPr>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defRPr>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defRPr>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defRPr>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defRPr>
                          <a:solidFill>
                            <a:schemeClr val="tx1"/>
                          </a:solidFill>
                          <a:latin typeface="Calibri" pitchFamily="34" charset="0"/>
                        </a:defRPr>
                      </a:lvl9p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Calibri" pitchFamily="34" charset="0"/>
                          <a:cs typeface="Arial" pitchFamily="34" charset="0"/>
                        </a:rPr>
                        <a:t> </a:t>
                      </a:r>
                      <a:endParaRPr kumimoji="0" lang="en-GB" altLang="en-US" sz="1100" b="0" i="0" u="none" strike="noStrike" cap="none" normalizeH="0" baseline="0" dirty="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extLst>
                  <a:ext uri="{0D108BD9-81ED-4DB2-BD59-A6C34878D82A}">
                    <a16:rowId xmlns="" xmlns:a16="http://schemas.microsoft.com/office/drawing/2014/main" val="1123024866"/>
                  </a:ext>
                </a:extLst>
              </a:tr>
              <a:tr h="2197100">
                <a:tc>
                  <a:txBody>
                    <a:bodyPr/>
                    <a:lstStyle>
                      <a:lvl1pPr eaLnBrk="0" hangingPunct="0">
                        <a:spcBef>
                          <a:spcPct val="20000"/>
                        </a:spcBef>
                        <a:buFont typeface="Arial" pitchFamily="34" charset="0"/>
                        <a:defRPr sz="2800">
                          <a:solidFill>
                            <a:schemeClr val="tx1"/>
                          </a:solidFill>
                          <a:latin typeface="Calibri" pitchFamily="34" charset="0"/>
                        </a:defRPr>
                      </a:lvl1pPr>
                      <a:lvl2pPr marL="742950" indent="-285750" eaLnBrk="0" hangingPunct="0">
                        <a:spcBef>
                          <a:spcPct val="20000"/>
                        </a:spcBef>
                        <a:buFont typeface="Arial" pitchFamily="34" charset="0"/>
                        <a:defRPr sz="2400">
                          <a:solidFill>
                            <a:schemeClr val="tx1"/>
                          </a:solidFill>
                          <a:latin typeface="Calibri" pitchFamily="34" charset="0"/>
                        </a:defRPr>
                      </a:lvl2pPr>
                      <a:lvl3pPr marL="1143000" indent="-228600" eaLnBrk="0" hangingPunct="0">
                        <a:spcBef>
                          <a:spcPct val="20000"/>
                        </a:spcBef>
                        <a:buFont typeface="Arial" pitchFamily="34" charset="0"/>
                        <a:defRPr sz="2000">
                          <a:solidFill>
                            <a:schemeClr val="tx1"/>
                          </a:solidFill>
                          <a:latin typeface="Calibri" pitchFamily="34" charset="0"/>
                        </a:defRPr>
                      </a:lvl3pPr>
                      <a:lvl4pPr marL="1600200" indent="-228600" eaLnBrk="0" hangingPunct="0">
                        <a:spcBef>
                          <a:spcPct val="20000"/>
                        </a:spcBef>
                        <a:buFont typeface="Arial" pitchFamily="34" charset="0"/>
                        <a:defRPr>
                          <a:solidFill>
                            <a:schemeClr val="tx1"/>
                          </a:solidFill>
                          <a:latin typeface="Calibri" pitchFamily="34" charset="0"/>
                        </a:defRPr>
                      </a:lvl4pPr>
                      <a:lvl5pPr marL="2057400" indent="-228600" eaLnBrk="0" hangingPunct="0">
                        <a:spcBef>
                          <a:spcPct val="20000"/>
                        </a:spcBef>
                        <a:buFont typeface="Arial" pitchFamily="34" charset="0"/>
                        <a:defRPr>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defRPr>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defRPr>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defRPr>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defRPr>
                          <a:solidFill>
                            <a:schemeClr val="tx1"/>
                          </a:solidFill>
                          <a:latin typeface="Calibri" pitchFamily="34" charset="0"/>
                        </a:defRPr>
                      </a:lvl9pPr>
                    </a:lstStyle>
                    <a:p>
                      <a:pPr marL="0" marR="0" lvl="0" indent="0" algn="ctr" defTabSz="914400" rtl="0" eaLnBrk="1" fontAlgn="base" latinLnBrk="0" hangingPunct="1">
                        <a:lnSpc>
                          <a:spcPct val="106000"/>
                        </a:lnSpc>
                        <a:spcBef>
                          <a:spcPts val="75"/>
                        </a:spcBef>
                        <a:spcAft>
                          <a:spcPct val="0"/>
                        </a:spcAft>
                        <a:buClrTx/>
                        <a:buSzTx/>
                        <a:buFontTx/>
                        <a:buNone/>
                        <a:tabLst/>
                      </a:pPr>
                      <a:r>
                        <a:rPr kumimoji="0" lang="en-US" altLang="en-US" sz="2400" b="1" i="0" u="none" strike="noStrike" cap="none" normalizeH="0" baseline="0" dirty="0">
                          <a:ln>
                            <a:noFill/>
                          </a:ln>
                          <a:solidFill>
                            <a:srgbClr val="000000"/>
                          </a:solidFill>
                          <a:effectLst/>
                          <a:latin typeface="Calibri" pitchFamily="34" charset="0"/>
                          <a:cs typeface="Arial" pitchFamily="34" charset="0"/>
                        </a:rPr>
                        <a:t>Areas for development</a:t>
                      </a:r>
                      <a:endParaRPr kumimoji="0" lang="en-GB" altLang="en-US" sz="2400" b="1" i="0" u="none" strike="noStrike" cap="none" normalizeH="0" baseline="0" dirty="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lvl1pPr eaLnBrk="0" hangingPunct="0">
                        <a:spcBef>
                          <a:spcPct val="20000"/>
                        </a:spcBef>
                        <a:buFont typeface="Arial" pitchFamily="34" charset="0"/>
                        <a:defRPr sz="2800">
                          <a:solidFill>
                            <a:schemeClr val="tx1"/>
                          </a:solidFill>
                          <a:latin typeface="Calibri" pitchFamily="34" charset="0"/>
                        </a:defRPr>
                      </a:lvl1pPr>
                      <a:lvl2pPr marL="742950" indent="-285750" eaLnBrk="0" hangingPunct="0">
                        <a:spcBef>
                          <a:spcPct val="20000"/>
                        </a:spcBef>
                        <a:buFont typeface="Arial" pitchFamily="34" charset="0"/>
                        <a:defRPr sz="2400">
                          <a:solidFill>
                            <a:schemeClr val="tx1"/>
                          </a:solidFill>
                          <a:latin typeface="Calibri" pitchFamily="34" charset="0"/>
                        </a:defRPr>
                      </a:lvl2pPr>
                      <a:lvl3pPr marL="1143000" indent="-228600" eaLnBrk="0" hangingPunct="0">
                        <a:spcBef>
                          <a:spcPct val="20000"/>
                        </a:spcBef>
                        <a:buFont typeface="Arial" pitchFamily="34" charset="0"/>
                        <a:defRPr sz="2000">
                          <a:solidFill>
                            <a:schemeClr val="tx1"/>
                          </a:solidFill>
                          <a:latin typeface="Calibri" pitchFamily="34" charset="0"/>
                        </a:defRPr>
                      </a:lvl3pPr>
                      <a:lvl4pPr marL="1600200" indent="-228600" eaLnBrk="0" hangingPunct="0">
                        <a:spcBef>
                          <a:spcPct val="20000"/>
                        </a:spcBef>
                        <a:buFont typeface="Arial" pitchFamily="34" charset="0"/>
                        <a:defRPr>
                          <a:solidFill>
                            <a:schemeClr val="tx1"/>
                          </a:solidFill>
                          <a:latin typeface="Calibri" pitchFamily="34" charset="0"/>
                        </a:defRPr>
                      </a:lvl4pPr>
                      <a:lvl5pPr marL="2057400" indent="-228600" eaLnBrk="0" hangingPunct="0">
                        <a:spcBef>
                          <a:spcPct val="20000"/>
                        </a:spcBef>
                        <a:buFont typeface="Arial" pitchFamily="34" charset="0"/>
                        <a:defRPr>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defRPr>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defRPr>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defRPr>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defRPr>
                          <a:solidFill>
                            <a:schemeClr val="tx1"/>
                          </a:solidFill>
                          <a:latin typeface="Calibri" pitchFamily="34" charset="0"/>
                        </a:defRPr>
                      </a:lvl9p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Calibri" pitchFamily="34" charset="0"/>
                          <a:cs typeface="Arial" pitchFamily="34" charset="0"/>
                        </a:rPr>
                        <a:t> </a:t>
                      </a:r>
                      <a:endParaRPr kumimoji="0" lang="en-GB" altLang="en-US" sz="1100" b="0" i="0" u="none" strike="noStrike" cap="none" normalizeH="0" baseline="0" dirty="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extLst>
                  <a:ext uri="{0D108BD9-81ED-4DB2-BD59-A6C34878D82A}">
                    <a16:rowId xmlns="" xmlns:a16="http://schemas.microsoft.com/office/drawing/2014/main" val="4101758248"/>
                  </a:ext>
                </a:extLst>
              </a:tr>
            </a:tbl>
          </a:graphicData>
        </a:graphic>
      </p:graphicFrame>
    </p:spTree>
    <p:extLst>
      <p:ext uri="{BB962C8B-B14F-4D97-AF65-F5344CB8AC3E}">
        <p14:creationId xmlns="" xmlns:p14="http://schemas.microsoft.com/office/powerpoint/2010/main" val="36902087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75CFADB-D8A4-4CDF-8DC8-D2842CD11199}"/>
              </a:ext>
            </a:extLst>
          </p:cNvPr>
          <p:cNvSpPr>
            <a:spLocks noGrp="1"/>
          </p:cNvSpPr>
          <p:nvPr>
            <p:ph type="title"/>
          </p:nvPr>
        </p:nvSpPr>
        <p:spPr/>
        <p:txBody>
          <a:bodyPr/>
          <a:lstStyle/>
          <a:p>
            <a:r>
              <a:rPr lang="en-GB" dirty="0"/>
              <a:t>Presentation Basics</a:t>
            </a:r>
          </a:p>
        </p:txBody>
      </p:sp>
      <p:pic>
        <p:nvPicPr>
          <p:cNvPr id="4" name="Picture 1">
            <a:extLst>
              <a:ext uri="{FF2B5EF4-FFF2-40B4-BE49-F238E27FC236}">
                <a16:creationId xmlns="" xmlns:a16="http://schemas.microsoft.com/office/drawing/2014/main" id="{28D3CAE5-C312-4265-B843-6DB7388EFD29}"/>
              </a:ext>
            </a:extLst>
          </p:cNvPr>
          <p:cNvPicPr>
            <a:picLocks noChangeAspect="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0" y="3212976"/>
            <a:ext cx="3491880" cy="24796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 xmlns:p14="http://schemas.microsoft.com/office/powerpoint/2010/main" val="31717414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436BBF4-2F47-4CCE-8803-74F1216D0C71}"/>
              </a:ext>
            </a:extLst>
          </p:cNvPr>
          <p:cNvSpPr>
            <a:spLocks noGrp="1"/>
          </p:cNvSpPr>
          <p:nvPr>
            <p:ph type="title"/>
          </p:nvPr>
        </p:nvSpPr>
        <p:spPr/>
        <p:txBody>
          <a:bodyPr>
            <a:normAutofit/>
          </a:bodyPr>
          <a:lstStyle/>
          <a:p>
            <a:r>
              <a:rPr lang="en-GB" sz="3200" dirty="0">
                <a:cs typeface="Arial" panose="020B0604020202020204" pitchFamily="34" charset="0"/>
              </a:rPr>
              <a:t>Identify the Intended Audience, Aim and Objectives of the Presentation</a:t>
            </a:r>
            <a:endParaRPr lang="en-GB" sz="3200" dirty="0"/>
          </a:p>
        </p:txBody>
      </p:sp>
      <p:sp>
        <p:nvSpPr>
          <p:cNvPr id="3" name="Content Placeholder 2">
            <a:extLst>
              <a:ext uri="{FF2B5EF4-FFF2-40B4-BE49-F238E27FC236}">
                <a16:creationId xmlns="" xmlns:a16="http://schemas.microsoft.com/office/drawing/2014/main" id="{78EF3978-2AB3-4285-AB77-CE808A6717DF}"/>
              </a:ext>
            </a:extLst>
          </p:cNvPr>
          <p:cNvSpPr>
            <a:spLocks noGrp="1"/>
          </p:cNvSpPr>
          <p:nvPr>
            <p:ph idx="1"/>
          </p:nvPr>
        </p:nvSpPr>
        <p:spPr>
          <a:xfrm>
            <a:off x="457200" y="1600201"/>
            <a:ext cx="4690864" cy="3917032"/>
          </a:xfrm>
        </p:spPr>
        <p:txBody>
          <a:bodyPr>
            <a:normAutofit/>
          </a:bodyPr>
          <a:lstStyle/>
          <a:p>
            <a:pPr>
              <a:spcBef>
                <a:spcPct val="50000"/>
              </a:spcBef>
            </a:pPr>
            <a:r>
              <a:rPr lang="en-GB" altLang="en-US" dirty="0"/>
              <a:t>Who is your audience? </a:t>
            </a:r>
          </a:p>
          <a:p>
            <a:pPr>
              <a:spcBef>
                <a:spcPct val="50000"/>
              </a:spcBef>
            </a:pPr>
            <a:r>
              <a:rPr lang="en-GB" altLang="en-US" dirty="0"/>
              <a:t>What does your audience want?</a:t>
            </a:r>
          </a:p>
          <a:p>
            <a:pPr>
              <a:spcBef>
                <a:spcPct val="50000"/>
              </a:spcBef>
            </a:pPr>
            <a:r>
              <a:rPr lang="en-GB" altLang="en-US" dirty="0"/>
              <a:t>Why are you presenting?</a:t>
            </a:r>
          </a:p>
          <a:p>
            <a:pPr>
              <a:spcBef>
                <a:spcPct val="50000"/>
              </a:spcBef>
            </a:pPr>
            <a:r>
              <a:rPr lang="en-GB" altLang="en-US" dirty="0"/>
              <a:t>When/where is your presentation?</a:t>
            </a:r>
          </a:p>
          <a:p>
            <a:endParaRPr lang="en-GB" dirty="0"/>
          </a:p>
        </p:txBody>
      </p:sp>
      <p:pic>
        <p:nvPicPr>
          <p:cNvPr id="4" name="Picture 5" descr="9-giving-a-presentation">
            <a:extLst>
              <a:ext uri="{FF2B5EF4-FFF2-40B4-BE49-F238E27FC236}">
                <a16:creationId xmlns="" xmlns:a16="http://schemas.microsoft.com/office/drawing/2014/main" id="{92FE81B6-A6FF-4C74-9AA1-AB296C6D22F2}"/>
              </a:ext>
            </a:extLst>
          </p:cNvPr>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4788024" y="2132856"/>
            <a:ext cx="4176712" cy="33655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 xmlns:p14="http://schemas.microsoft.com/office/powerpoint/2010/main" val="2961283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D6F23F4-1EB2-47D7-BA1F-50C991F3E9CA}"/>
              </a:ext>
            </a:extLst>
          </p:cNvPr>
          <p:cNvSpPr>
            <a:spLocks noGrp="1"/>
          </p:cNvSpPr>
          <p:nvPr>
            <p:ph type="title"/>
          </p:nvPr>
        </p:nvSpPr>
        <p:spPr/>
        <p:txBody>
          <a:bodyPr>
            <a:normAutofit fontScale="90000"/>
          </a:bodyPr>
          <a:lstStyle/>
          <a:p>
            <a:r>
              <a:rPr lang="en-GB" dirty="0"/>
              <a:t>What do the Audience Want From You?</a:t>
            </a:r>
          </a:p>
        </p:txBody>
      </p:sp>
      <p:pic>
        <p:nvPicPr>
          <p:cNvPr id="4" name="Picture 3">
            <a:extLst>
              <a:ext uri="{FF2B5EF4-FFF2-40B4-BE49-F238E27FC236}">
                <a16:creationId xmlns="" xmlns:a16="http://schemas.microsoft.com/office/drawing/2014/main" id="{4B708109-F0A4-4ED9-8790-99EC1A9AF31C}"/>
              </a:ext>
            </a:extLst>
          </p:cNvPr>
          <p:cNvPicPr>
            <a:picLocks noChangeAspect="1"/>
          </p:cNvPicPr>
          <p:nvPr/>
        </p:nvPicPr>
        <p:blipFill>
          <a:blip r:embed="rId3" cstate="print">
            <a:extLst>
              <a:ext uri="{28A0092B-C50C-407E-A947-70E740481C1C}">
                <a14:useLocalDpi xmlns="" xmlns:a14="http://schemas.microsoft.com/office/drawing/2010/main" val="0"/>
              </a:ext>
              <a:ext uri="{837473B0-CC2E-450A-ABE3-18F120FF3D39}">
                <a1611:picAttrSrcUrl xmlns="" xmlns:a1611="http://schemas.microsoft.com/office/drawing/2016/11/main" r:id="rId4"/>
              </a:ext>
            </a:extLst>
          </a:blip>
          <a:stretch>
            <a:fillRect/>
          </a:stretch>
        </p:blipFill>
        <p:spPr>
          <a:xfrm>
            <a:off x="5796136" y="1528961"/>
            <a:ext cx="2624514" cy="3800078"/>
          </a:xfrm>
          <a:prstGeom prst="rect">
            <a:avLst/>
          </a:prstGeom>
        </p:spPr>
      </p:pic>
      <p:pic>
        <p:nvPicPr>
          <p:cNvPr id="7" name="Picture 6">
            <a:extLst>
              <a:ext uri="{FF2B5EF4-FFF2-40B4-BE49-F238E27FC236}">
                <a16:creationId xmlns="" xmlns:a16="http://schemas.microsoft.com/office/drawing/2014/main" id="{D0EEA5C3-D740-4863-8D90-52FD6539BDBF}"/>
              </a:ext>
            </a:extLst>
          </p:cNvPr>
          <p:cNvPicPr>
            <a:picLocks noChangeAspect="1"/>
          </p:cNvPicPr>
          <p:nvPr/>
        </p:nvPicPr>
        <p:blipFill>
          <a:blip r:embed="rId5" cstate="print">
            <a:extLst>
              <a:ext uri="{28A0092B-C50C-407E-A947-70E740481C1C}">
                <a14:useLocalDpi xmlns="" xmlns:a14="http://schemas.microsoft.com/office/drawing/2010/main" val="0"/>
              </a:ext>
              <a:ext uri="{837473B0-CC2E-450A-ABE3-18F120FF3D39}">
                <a1611:picAttrSrcUrl xmlns="" xmlns:a1611="http://schemas.microsoft.com/office/drawing/2016/11/main" r:id="rId6"/>
              </a:ext>
            </a:extLst>
          </a:blip>
          <a:stretch>
            <a:fillRect/>
          </a:stretch>
        </p:blipFill>
        <p:spPr>
          <a:xfrm>
            <a:off x="539552" y="2060848"/>
            <a:ext cx="3885636" cy="3024336"/>
          </a:xfrm>
          <a:prstGeom prst="rect">
            <a:avLst/>
          </a:prstGeom>
        </p:spPr>
      </p:pic>
      <p:sp>
        <p:nvSpPr>
          <p:cNvPr id="9" name="TextBox 8">
            <a:extLst>
              <a:ext uri="{FF2B5EF4-FFF2-40B4-BE49-F238E27FC236}">
                <a16:creationId xmlns="" xmlns:a16="http://schemas.microsoft.com/office/drawing/2014/main" id="{7A7206C7-BACB-4738-BB1D-196A8933DC78}"/>
              </a:ext>
            </a:extLst>
          </p:cNvPr>
          <p:cNvSpPr txBox="1"/>
          <p:nvPr/>
        </p:nvSpPr>
        <p:spPr>
          <a:xfrm>
            <a:off x="4932040" y="3105834"/>
            <a:ext cx="718466" cy="646331"/>
          </a:xfrm>
          <a:prstGeom prst="rect">
            <a:avLst/>
          </a:prstGeom>
          <a:noFill/>
        </p:spPr>
        <p:txBody>
          <a:bodyPr wrap="none" rtlCol="0">
            <a:spAutoFit/>
          </a:bodyPr>
          <a:lstStyle/>
          <a:p>
            <a:r>
              <a:rPr lang="en-GB" sz="3600" b="1" dirty="0"/>
              <a:t>Or</a:t>
            </a:r>
          </a:p>
        </p:txBody>
      </p:sp>
    </p:spTree>
    <p:extLst>
      <p:ext uri="{BB962C8B-B14F-4D97-AF65-F5344CB8AC3E}">
        <p14:creationId xmlns="" xmlns:p14="http://schemas.microsoft.com/office/powerpoint/2010/main" val="25667683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E9C006E-0155-4619-BCBB-002E97642C3C}"/>
              </a:ext>
            </a:extLst>
          </p:cNvPr>
          <p:cNvSpPr>
            <a:spLocks noGrp="1"/>
          </p:cNvSpPr>
          <p:nvPr>
            <p:ph type="title"/>
          </p:nvPr>
        </p:nvSpPr>
        <p:spPr/>
        <p:txBody>
          <a:bodyPr>
            <a:normAutofit fontScale="90000"/>
          </a:bodyPr>
          <a:lstStyle/>
          <a:p>
            <a:r>
              <a:rPr lang="en-GB" dirty="0"/>
              <a:t>What do the Audience Want From You?</a:t>
            </a:r>
          </a:p>
        </p:txBody>
      </p:sp>
      <p:sp>
        <p:nvSpPr>
          <p:cNvPr id="3" name="Content Placeholder 2">
            <a:extLst>
              <a:ext uri="{FF2B5EF4-FFF2-40B4-BE49-F238E27FC236}">
                <a16:creationId xmlns="" xmlns:a16="http://schemas.microsoft.com/office/drawing/2014/main" id="{F666422B-5804-458C-950D-8C413429894E}"/>
              </a:ext>
            </a:extLst>
          </p:cNvPr>
          <p:cNvSpPr>
            <a:spLocks noGrp="1"/>
          </p:cNvSpPr>
          <p:nvPr>
            <p:ph idx="1"/>
          </p:nvPr>
        </p:nvSpPr>
        <p:spPr>
          <a:xfrm>
            <a:off x="457200" y="1600201"/>
            <a:ext cx="6563072" cy="3917032"/>
          </a:xfrm>
        </p:spPr>
        <p:txBody>
          <a:bodyPr>
            <a:normAutofit fontScale="92500" lnSpcReduction="10000"/>
          </a:bodyPr>
          <a:lstStyle/>
          <a:p>
            <a:pPr>
              <a:spcBef>
                <a:spcPct val="50000"/>
              </a:spcBef>
            </a:pPr>
            <a:r>
              <a:rPr lang="en-GB" altLang="en-US" dirty="0"/>
              <a:t>A good first impression</a:t>
            </a:r>
          </a:p>
          <a:p>
            <a:pPr>
              <a:spcBef>
                <a:spcPct val="50000"/>
              </a:spcBef>
            </a:pPr>
            <a:r>
              <a:rPr lang="en-GB" altLang="en-US" dirty="0"/>
              <a:t>Good eye contact</a:t>
            </a:r>
          </a:p>
          <a:p>
            <a:pPr>
              <a:spcBef>
                <a:spcPct val="50000"/>
              </a:spcBef>
            </a:pPr>
            <a:r>
              <a:rPr lang="en-GB" altLang="en-US" dirty="0"/>
              <a:t>Organised personal traits</a:t>
            </a:r>
          </a:p>
          <a:p>
            <a:pPr>
              <a:spcBef>
                <a:spcPct val="50000"/>
              </a:spcBef>
            </a:pPr>
            <a:r>
              <a:rPr lang="en-GB" altLang="en-US" dirty="0"/>
              <a:t>A good voice</a:t>
            </a:r>
          </a:p>
          <a:p>
            <a:pPr>
              <a:spcBef>
                <a:spcPct val="50000"/>
              </a:spcBef>
            </a:pPr>
            <a:r>
              <a:rPr lang="en-GB" altLang="en-US" dirty="0"/>
              <a:t>A positive attitude</a:t>
            </a:r>
          </a:p>
          <a:p>
            <a:pPr>
              <a:spcBef>
                <a:spcPct val="50000"/>
              </a:spcBef>
            </a:pPr>
            <a:r>
              <a:rPr lang="en-GB" altLang="en-US" dirty="0"/>
              <a:t>Confidence (including body language)</a:t>
            </a:r>
          </a:p>
          <a:p>
            <a:endParaRPr lang="en-GB" dirty="0"/>
          </a:p>
        </p:txBody>
      </p:sp>
      <p:pic>
        <p:nvPicPr>
          <p:cNvPr id="10" name="Picture 9">
            <a:extLst>
              <a:ext uri="{FF2B5EF4-FFF2-40B4-BE49-F238E27FC236}">
                <a16:creationId xmlns="" xmlns:a16="http://schemas.microsoft.com/office/drawing/2014/main" id="{0BB62B45-417A-45D7-9095-ED15A22FB3BF}"/>
              </a:ext>
            </a:extLst>
          </p:cNvPr>
          <p:cNvPicPr>
            <a:picLocks noChangeAspect="1"/>
          </p:cNvPicPr>
          <p:nvPr/>
        </p:nvPicPr>
        <p:blipFill>
          <a:blip r:embed="rId2" cstate="print">
            <a:extLst>
              <a:ext uri="{28A0092B-C50C-407E-A947-70E740481C1C}">
                <a14:useLocalDpi xmlns="" xmlns:a14="http://schemas.microsoft.com/office/drawing/2010/main" val="0"/>
              </a:ext>
              <a:ext uri="{837473B0-CC2E-450A-ABE3-18F120FF3D39}">
                <a1611:picAttrSrcUrl xmlns="" xmlns:a1611="http://schemas.microsoft.com/office/drawing/2016/11/main" r:id="rId3"/>
              </a:ext>
            </a:extLst>
          </a:blip>
          <a:stretch>
            <a:fillRect/>
          </a:stretch>
        </p:blipFill>
        <p:spPr>
          <a:xfrm>
            <a:off x="5481456" y="2132856"/>
            <a:ext cx="3636501" cy="2405685"/>
          </a:xfrm>
          <a:prstGeom prst="rect">
            <a:avLst/>
          </a:prstGeom>
        </p:spPr>
      </p:pic>
    </p:spTree>
    <p:extLst>
      <p:ext uri="{BB962C8B-B14F-4D97-AF65-F5344CB8AC3E}">
        <p14:creationId xmlns="" xmlns:p14="http://schemas.microsoft.com/office/powerpoint/2010/main" val="29266957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80D29D6-6FFB-4948-82D1-AF634F4CA9AB}"/>
              </a:ext>
            </a:extLst>
          </p:cNvPr>
          <p:cNvSpPr>
            <a:spLocks noGrp="1"/>
          </p:cNvSpPr>
          <p:nvPr>
            <p:ph type="title"/>
          </p:nvPr>
        </p:nvSpPr>
        <p:spPr/>
        <p:txBody>
          <a:bodyPr>
            <a:normAutofit/>
          </a:bodyPr>
          <a:lstStyle/>
          <a:p>
            <a:r>
              <a:rPr lang="en-GB" dirty="0"/>
              <a:t>Research and Evaluate Information</a:t>
            </a:r>
          </a:p>
        </p:txBody>
      </p:sp>
      <p:sp>
        <p:nvSpPr>
          <p:cNvPr id="3" name="Content Placeholder 2">
            <a:extLst>
              <a:ext uri="{FF2B5EF4-FFF2-40B4-BE49-F238E27FC236}">
                <a16:creationId xmlns="" xmlns:a16="http://schemas.microsoft.com/office/drawing/2014/main" id="{9233F179-2DA9-43BD-87CB-A9C73E7B1C5F}"/>
              </a:ext>
            </a:extLst>
          </p:cNvPr>
          <p:cNvSpPr>
            <a:spLocks noGrp="1"/>
          </p:cNvSpPr>
          <p:nvPr>
            <p:ph idx="1"/>
          </p:nvPr>
        </p:nvSpPr>
        <p:spPr>
          <a:xfrm>
            <a:off x="457200" y="1600201"/>
            <a:ext cx="3970784" cy="3917032"/>
          </a:xfrm>
        </p:spPr>
        <p:txBody>
          <a:bodyPr>
            <a:normAutofit fontScale="92500" lnSpcReduction="10000"/>
          </a:bodyPr>
          <a:lstStyle/>
          <a:p>
            <a:pPr>
              <a:spcBef>
                <a:spcPct val="50000"/>
              </a:spcBef>
            </a:pPr>
            <a:r>
              <a:rPr lang="en-GB" altLang="en-US" dirty="0"/>
              <a:t>What information do you require?</a:t>
            </a:r>
          </a:p>
          <a:p>
            <a:pPr>
              <a:spcBef>
                <a:spcPct val="50000"/>
              </a:spcBef>
            </a:pPr>
            <a:r>
              <a:rPr lang="en-GB" altLang="en-US" dirty="0"/>
              <a:t>Where can you get it from?</a:t>
            </a:r>
          </a:p>
          <a:p>
            <a:pPr>
              <a:spcBef>
                <a:spcPct val="50000"/>
              </a:spcBef>
            </a:pPr>
            <a:r>
              <a:rPr lang="en-GB" altLang="en-US" dirty="0"/>
              <a:t>How do you evaluate its validity?</a:t>
            </a:r>
          </a:p>
          <a:p>
            <a:pPr>
              <a:spcBef>
                <a:spcPct val="50000"/>
              </a:spcBef>
            </a:pPr>
            <a:r>
              <a:rPr lang="en-GB" altLang="en-US" dirty="0"/>
              <a:t>Who gets the credit?</a:t>
            </a:r>
          </a:p>
          <a:p>
            <a:endParaRPr lang="en-GB" dirty="0"/>
          </a:p>
        </p:txBody>
      </p:sp>
      <p:pic>
        <p:nvPicPr>
          <p:cNvPr id="4" name="Picture 4" descr="Research6">
            <a:extLst>
              <a:ext uri="{FF2B5EF4-FFF2-40B4-BE49-F238E27FC236}">
                <a16:creationId xmlns="" xmlns:a16="http://schemas.microsoft.com/office/drawing/2014/main" id="{4863606D-B68D-44C7-B835-751FB017CF83}"/>
              </a:ext>
            </a:extLst>
          </p:cNvPr>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4404319" y="1600201"/>
            <a:ext cx="4717749" cy="406104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 xmlns:p14="http://schemas.microsoft.com/office/powerpoint/2010/main" val="34237602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09E0D60-3B0A-4520-AAB1-813C97E401FA}"/>
              </a:ext>
            </a:extLst>
          </p:cNvPr>
          <p:cNvSpPr>
            <a:spLocks noGrp="1"/>
          </p:cNvSpPr>
          <p:nvPr>
            <p:ph type="title"/>
          </p:nvPr>
        </p:nvSpPr>
        <p:spPr/>
        <p:txBody>
          <a:bodyPr>
            <a:normAutofit fontScale="90000"/>
          </a:bodyPr>
          <a:lstStyle/>
          <a:p>
            <a:r>
              <a:rPr lang="en-GB" dirty="0"/>
              <a:t>Plan the Content of the Presentation and Prepare Visual Aids</a:t>
            </a:r>
          </a:p>
        </p:txBody>
      </p:sp>
      <p:sp>
        <p:nvSpPr>
          <p:cNvPr id="4" name="Rectangle 3">
            <a:extLst>
              <a:ext uri="{FF2B5EF4-FFF2-40B4-BE49-F238E27FC236}">
                <a16:creationId xmlns="" xmlns:a16="http://schemas.microsoft.com/office/drawing/2014/main" id="{1B5895C3-0252-4A62-A656-67F7D9779980}"/>
              </a:ext>
            </a:extLst>
          </p:cNvPr>
          <p:cNvSpPr/>
          <p:nvPr/>
        </p:nvSpPr>
        <p:spPr>
          <a:xfrm>
            <a:off x="179512" y="1628800"/>
            <a:ext cx="4032448" cy="4154984"/>
          </a:xfrm>
          <a:prstGeom prst="rect">
            <a:avLst/>
          </a:prstGeom>
        </p:spPr>
        <p:txBody>
          <a:bodyPr wrap="square">
            <a:spAutoFit/>
          </a:bodyPr>
          <a:lstStyle/>
          <a:p>
            <a:pPr marL="285750" indent="-285750">
              <a:spcBef>
                <a:spcPct val="50000"/>
              </a:spcBef>
              <a:buFont typeface="Arial" panose="020B0604020202020204" pitchFamily="34" charset="0"/>
              <a:buChar char="•"/>
            </a:pPr>
            <a:r>
              <a:rPr lang="en-GB" altLang="en-US" sz="2400" dirty="0"/>
              <a:t>What is the purpose of the session?</a:t>
            </a:r>
          </a:p>
          <a:p>
            <a:pPr marL="285750" indent="-285750">
              <a:spcBef>
                <a:spcPct val="50000"/>
              </a:spcBef>
              <a:buFont typeface="Arial" panose="020B0604020202020204" pitchFamily="34" charset="0"/>
              <a:buChar char="•"/>
            </a:pPr>
            <a:r>
              <a:rPr lang="en-GB" altLang="en-US" sz="2400" dirty="0"/>
              <a:t>What content can be used?</a:t>
            </a:r>
          </a:p>
          <a:p>
            <a:pPr marL="285750" indent="-285750">
              <a:spcBef>
                <a:spcPct val="50000"/>
              </a:spcBef>
              <a:buFont typeface="Arial" panose="020B0604020202020204" pitchFamily="34" charset="0"/>
              <a:buChar char="•"/>
            </a:pPr>
            <a:r>
              <a:rPr lang="en-GB" altLang="en-US" sz="2400" dirty="0"/>
              <a:t>Make notes</a:t>
            </a:r>
          </a:p>
          <a:p>
            <a:pPr marL="285750" indent="-285750">
              <a:spcBef>
                <a:spcPct val="50000"/>
              </a:spcBef>
              <a:buFont typeface="Arial" panose="020B0604020202020204" pitchFamily="34" charset="0"/>
              <a:buChar char="•"/>
            </a:pPr>
            <a:r>
              <a:rPr lang="en-GB" altLang="en-US" sz="2400" dirty="0"/>
              <a:t>Plan how it is to be delivered?</a:t>
            </a:r>
          </a:p>
          <a:p>
            <a:pPr marL="285750" indent="-285750">
              <a:spcBef>
                <a:spcPct val="50000"/>
              </a:spcBef>
              <a:buFont typeface="Arial" panose="020B0604020202020204" pitchFamily="34" charset="0"/>
              <a:buChar char="•"/>
            </a:pPr>
            <a:r>
              <a:rPr lang="en-GB" altLang="en-US" sz="2400" dirty="0"/>
              <a:t>Prepare the support material</a:t>
            </a:r>
          </a:p>
        </p:txBody>
      </p:sp>
      <p:pic>
        <p:nvPicPr>
          <p:cNvPr id="6" name="Picture 5">
            <a:extLst>
              <a:ext uri="{FF2B5EF4-FFF2-40B4-BE49-F238E27FC236}">
                <a16:creationId xmlns="" xmlns:a16="http://schemas.microsoft.com/office/drawing/2014/main" id="{6C91F135-6CF3-4DB6-90EA-F492231C9795}"/>
              </a:ext>
            </a:extLst>
          </p:cNvPr>
          <p:cNvPicPr>
            <a:picLocks noChangeAspect="1"/>
          </p:cNvPicPr>
          <p:nvPr/>
        </p:nvPicPr>
        <p:blipFill>
          <a:blip r:embed="rId3" cstate="print">
            <a:extLst>
              <a:ext uri="{28A0092B-C50C-407E-A947-70E740481C1C}">
                <a14:useLocalDpi xmlns="" xmlns:a14="http://schemas.microsoft.com/office/drawing/2010/main" val="0"/>
              </a:ext>
              <a:ext uri="{837473B0-CC2E-450A-ABE3-18F120FF3D39}">
                <a1611:picAttrSrcUrl xmlns="" xmlns:a1611="http://schemas.microsoft.com/office/drawing/2016/11/main" r:id="rId4"/>
              </a:ext>
            </a:extLst>
          </a:blip>
          <a:stretch>
            <a:fillRect/>
          </a:stretch>
        </p:blipFill>
        <p:spPr>
          <a:xfrm>
            <a:off x="4427983" y="1988840"/>
            <a:ext cx="4671209" cy="3096344"/>
          </a:xfrm>
          <a:prstGeom prst="rect">
            <a:avLst/>
          </a:prstGeom>
        </p:spPr>
      </p:pic>
    </p:spTree>
    <p:extLst>
      <p:ext uri="{BB962C8B-B14F-4D97-AF65-F5344CB8AC3E}">
        <p14:creationId xmlns="" xmlns:p14="http://schemas.microsoft.com/office/powerpoint/2010/main" val="9112831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25D491D-A1C5-4EFF-A2BA-1F3E4121DB4E}"/>
              </a:ext>
            </a:extLst>
          </p:cNvPr>
          <p:cNvSpPr>
            <a:spLocks noGrp="1"/>
          </p:cNvSpPr>
          <p:nvPr>
            <p:ph type="title"/>
          </p:nvPr>
        </p:nvSpPr>
        <p:spPr/>
        <p:txBody>
          <a:bodyPr>
            <a:normAutofit/>
          </a:bodyPr>
          <a:lstStyle/>
          <a:p>
            <a:r>
              <a:rPr lang="en-GB" sz="3600" dirty="0">
                <a:cs typeface="Arial" panose="020B0604020202020204" pitchFamily="34" charset="0"/>
              </a:rPr>
              <a:t>Common PowerPoint Errors	No. 1</a:t>
            </a:r>
            <a:endParaRPr lang="en-GB" sz="3600" dirty="0"/>
          </a:p>
        </p:txBody>
      </p:sp>
      <p:sp>
        <p:nvSpPr>
          <p:cNvPr id="3" name="Content Placeholder 2">
            <a:extLst>
              <a:ext uri="{FF2B5EF4-FFF2-40B4-BE49-F238E27FC236}">
                <a16:creationId xmlns="" xmlns:a16="http://schemas.microsoft.com/office/drawing/2014/main" id="{6D91CFDF-5C9F-49C4-B143-35E079A03761}"/>
              </a:ext>
            </a:extLst>
          </p:cNvPr>
          <p:cNvSpPr>
            <a:spLocks noGrp="1"/>
          </p:cNvSpPr>
          <p:nvPr>
            <p:ph idx="1"/>
          </p:nvPr>
        </p:nvSpPr>
        <p:spPr/>
        <p:txBody>
          <a:bodyPr>
            <a:normAutofit/>
          </a:bodyPr>
          <a:lstStyle/>
          <a:p>
            <a:r>
              <a:rPr lang="en-GB" altLang="en-US" dirty="0">
                <a:latin typeface="Arial" pitchFamily="34" charset="0"/>
                <a:cs typeface="Arial" pitchFamily="34" charset="0"/>
              </a:rPr>
              <a:t>People tend to write everything they are going to say on their PowerPoint slides.  Although this eliminates the, </a:t>
            </a:r>
            <a:r>
              <a:rPr lang="en-GB" altLang="en-US" i="1" dirty="0" err="1">
                <a:solidFill>
                  <a:srgbClr val="002060"/>
                </a:solidFill>
                <a:latin typeface="Arial" pitchFamily="34" charset="0"/>
                <a:cs typeface="Arial" pitchFamily="34" charset="0"/>
              </a:rPr>
              <a:t>ummmm</a:t>
            </a:r>
            <a:r>
              <a:rPr lang="en-GB" altLang="en-US" dirty="0">
                <a:latin typeface="Arial" pitchFamily="34" charset="0"/>
                <a:cs typeface="Arial" pitchFamily="34" charset="0"/>
              </a:rPr>
              <a:t>, need to memorise your talk, ultimately it makes your slides, </a:t>
            </a:r>
            <a:r>
              <a:rPr lang="en-GB" altLang="en-US" i="1" dirty="0" err="1">
                <a:solidFill>
                  <a:srgbClr val="002060"/>
                </a:solidFill>
                <a:latin typeface="Arial" pitchFamily="34" charset="0"/>
                <a:cs typeface="Arial" pitchFamily="34" charset="0"/>
              </a:rPr>
              <a:t>uhhhh</a:t>
            </a:r>
            <a:r>
              <a:rPr lang="en-GB" altLang="en-US" dirty="0">
                <a:latin typeface="Arial" pitchFamily="34" charset="0"/>
                <a:cs typeface="Arial" pitchFamily="34" charset="0"/>
              </a:rPr>
              <a:t>, crowded, wordy and boring.  You will lose your audience’s, </a:t>
            </a:r>
            <a:r>
              <a:rPr lang="en-GB" altLang="en-US" i="1" dirty="0">
                <a:solidFill>
                  <a:srgbClr val="002060"/>
                </a:solidFill>
                <a:latin typeface="Arial" pitchFamily="34" charset="0"/>
                <a:cs typeface="Arial" pitchFamily="34" charset="0"/>
              </a:rPr>
              <a:t>yawn</a:t>
            </a:r>
            <a:r>
              <a:rPr lang="en-GB" altLang="en-US" i="1" dirty="0">
                <a:latin typeface="Arial" pitchFamily="34" charset="0"/>
                <a:cs typeface="Arial" pitchFamily="34" charset="0"/>
              </a:rPr>
              <a:t>, </a:t>
            </a:r>
            <a:r>
              <a:rPr lang="en-GB" altLang="en-US" dirty="0">
                <a:latin typeface="Arial" pitchFamily="34" charset="0"/>
                <a:cs typeface="Arial" pitchFamily="34" charset="0"/>
              </a:rPr>
              <a:t>attention before you reach the bottom of your …</a:t>
            </a:r>
            <a:endParaRPr lang="en-GB" dirty="0"/>
          </a:p>
        </p:txBody>
      </p:sp>
    </p:spTree>
    <p:extLst>
      <p:ext uri="{BB962C8B-B14F-4D97-AF65-F5344CB8AC3E}">
        <p14:creationId xmlns="" xmlns:p14="http://schemas.microsoft.com/office/powerpoint/2010/main" val="32910351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5873A31-0C66-46FA-BC43-C95C89F8C154}"/>
              </a:ext>
            </a:extLst>
          </p:cNvPr>
          <p:cNvSpPr>
            <a:spLocks noGrp="1"/>
          </p:cNvSpPr>
          <p:nvPr>
            <p:ph type="title"/>
          </p:nvPr>
        </p:nvSpPr>
        <p:spPr/>
        <p:txBody>
          <a:bodyPr>
            <a:normAutofit/>
          </a:bodyPr>
          <a:lstStyle/>
          <a:p>
            <a:r>
              <a:rPr lang="en-GB" sz="3600" dirty="0">
                <a:cs typeface="Arial" panose="020B0604020202020204" pitchFamily="34" charset="0"/>
              </a:rPr>
              <a:t>Common PowerPoint Errors	No. 1</a:t>
            </a:r>
            <a:endParaRPr lang="en-GB" sz="3600" dirty="0"/>
          </a:p>
        </p:txBody>
      </p:sp>
      <p:sp>
        <p:nvSpPr>
          <p:cNvPr id="3" name="Content Placeholder 2">
            <a:extLst>
              <a:ext uri="{FF2B5EF4-FFF2-40B4-BE49-F238E27FC236}">
                <a16:creationId xmlns="" xmlns:a16="http://schemas.microsoft.com/office/drawing/2014/main" id="{92D8C5F9-FBE3-4149-99B7-21DE3E21FE62}"/>
              </a:ext>
            </a:extLst>
          </p:cNvPr>
          <p:cNvSpPr>
            <a:spLocks noGrp="1"/>
          </p:cNvSpPr>
          <p:nvPr>
            <p:ph idx="1"/>
          </p:nvPr>
        </p:nvSpPr>
        <p:spPr/>
        <p:txBody>
          <a:bodyPr/>
          <a:lstStyle/>
          <a:p>
            <a:pPr marL="0" indent="0">
              <a:buNone/>
            </a:pPr>
            <a:r>
              <a:rPr lang="en-GB" altLang="en-US" dirty="0">
                <a:latin typeface="Arial" pitchFamily="34" charset="0"/>
                <a:cs typeface="Arial" pitchFamily="34" charset="0"/>
              </a:rPr>
              <a:t>………. first line.      </a:t>
            </a:r>
            <a:endParaRPr lang="en-GB" dirty="0"/>
          </a:p>
        </p:txBody>
      </p:sp>
    </p:spTree>
    <p:extLst>
      <p:ext uri="{BB962C8B-B14F-4D97-AF65-F5344CB8AC3E}">
        <p14:creationId xmlns="" xmlns:p14="http://schemas.microsoft.com/office/powerpoint/2010/main" val="31570004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AC15D0A-6A2D-4A82-A7B0-A662F64A9895}"/>
              </a:ext>
            </a:extLst>
          </p:cNvPr>
          <p:cNvSpPr>
            <a:spLocks noGrp="1"/>
          </p:cNvSpPr>
          <p:nvPr>
            <p:ph type="title"/>
          </p:nvPr>
        </p:nvSpPr>
        <p:spPr/>
        <p:txBody>
          <a:bodyPr>
            <a:normAutofit/>
          </a:bodyPr>
          <a:lstStyle/>
          <a:p>
            <a:r>
              <a:rPr lang="en-GB" sz="3600" dirty="0">
                <a:cs typeface="Arial" panose="020B0604020202020204" pitchFamily="34" charset="0"/>
              </a:rPr>
              <a:t>Common PowerPoint Errors	No. 2</a:t>
            </a:r>
            <a:endParaRPr lang="en-GB" sz="3600" dirty="0"/>
          </a:p>
        </p:txBody>
      </p:sp>
      <p:sp>
        <p:nvSpPr>
          <p:cNvPr id="4" name="Rectangle 5">
            <a:extLst>
              <a:ext uri="{FF2B5EF4-FFF2-40B4-BE49-F238E27FC236}">
                <a16:creationId xmlns="" xmlns:a16="http://schemas.microsoft.com/office/drawing/2014/main" id="{67424673-CC08-4133-A1D7-9851E0CEB245}"/>
              </a:ext>
            </a:extLst>
          </p:cNvPr>
          <p:cNvSpPr txBox="1">
            <a:spLocks noChangeArrowheads="1"/>
          </p:cNvSpPr>
          <p:nvPr/>
        </p:nvSpPr>
        <p:spPr>
          <a:xfrm>
            <a:off x="251520" y="1268761"/>
            <a:ext cx="4545905" cy="4392488"/>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buFont typeface="Arial" charset="0"/>
              <a:buChar char="•"/>
              <a:defRPr/>
            </a:pPr>
            <a:r>
              <a:rPr lang="en-GB" dirty="0"/>
              <a:t>Avoid</a:t>
            </a:r>
          </a:p>
          <a:p>
            <a:pPr>
              <a:lnSpc>
                <a:spcPct val="90000"/>
              </a:lnSpc>
              <a:buFont typeface="Arial" charset="0"/>
              <a:buChar char="•"/>
              <a:defRPr/>
            </a:pPr>
            <a:r>
              <a:rPr lang="en-GB" dirty="0"/>
              <a:t>excessive </a:t>
            </a:r>
          </a:p>
          <a:p>
            <a:pPr>
              <a:lnSpc>
                <a:spcPct val="90000"/>
              </a:lnSpc>
              <a:buFont typeface="Arial" charset="0"/>
              <a:buChar char="•"/>
              <a:defRPr/>
            </a:pPr>
            <a:r>
              <a:rPr lang="en-GB" dirty="0"/>
              <a:t>bullet </a:t>
            </a:r>
          </a:p>
          <a:p>
            <a:pPr>
              <a:lnSpc>
                <a:spcPct val="90000"/>
              </a:lnSpc>
              <a:buFont typeface="Arial" charset="0"/>
              <a:buChar char="•"/>
              <a:defRPr/>
            </a:pPr>
            <a:r>
              <a:rPr lang="en-GB" dirty="0"/>
              <a:t>pointing,</a:t>
            </a:r>
          </a:p>
          <a:p>
            <a:pPr>
              <a:lnSpc>
                <a:spcPct val="90000"/>
              </a:lnSpc>
              <a:buFont typeface="Arial" charset="0"/>
              <a:buChar char="•"/>
              <a:defRPr/>
            </a:pPr>
            <a:r>
              <a:rPr lang="en-GB" dirty="0"/>
              <a:t>only </a:t>
            </a:r>
          </a:p>
          <a:p>
            <a:pPr>
              <a:lnSpc>
                <a:spcPct val="90000"/>
              </a:lnSpc>
              <a:buFont typeface="Arial" charset="0"/>
              <a:buChar char="•"/>
              <a:defRPr/>
            </a:pPr>
            <a:r>
              <a:rPr lang="en-GB" dirty="0"/>
              <a:t>use </a:t>
            </a:r>
          </a:p>
          <a:p>
            <a:pPr>
              <a:lnSpc>
                <a:spcPct val="90000"/>
              </a:lnSpc>
              <a:buFont typeface="Arial" charset="0"/>
              <a:buChar char="•"/>
              <a:defRPr/>
            </a:pPr>
            <a:r>
              <a:rPr lang="en-GB" dirty="0"/>
              <a:t>them</a:t>
            </a:r>
          </a:p>
          <a:p>
            <a:pPr>
              <a:lnSpc>
                <a:spcPct val="90000"/>
              </a:lnSpc>
              <a:buFont typeface="Arial" charset="0"/>
              <a:buChar char="•"/>
              <a:defRPr/>
            </a:pPr>
            <a:r>
              <a:rPr lang="en-GB" dirty="0"/>
              <a:t>for</a:t>
            </a:r>
          </a:p>
          <a:p>
            <a:pPr>
              <a:lnSpc>
                <a:spcPct val="90000"/>
              </a:lnSpc>
              <a:buFont typeface="Arial" charset="0"/>
              <a:buChar char="•"/>
              <a:defRPr/>
            </a:pPr>
            <a:r>
              <a:rPr lang="en-GB" dirty="0"/>
              <a:t>key</a:t>
            </a:r>
          </a:p>
          <a:p>
            <a:pPr>
              <a:lnSpc>
                <a:spcPct val="90000"/>
              </a:lnSpc>
              <a:buFont typeface="Arial" charset="0"/>
              <a:buChar char="•"/>
              <a:defRPr/>
            </a:pPr>
            <a:r>
              <a:rPr lang="en-GB" dirty="0"/>
              <a:t>points,</a:t>
            </a:r>
          </a:p>
          <a:p>
            <a:pPr>
              <a:lnSpc>
                <a:spcPct val="90000"/>
              </a:lnSpc>
              <a:buFont typeface="Arial" charset="0"/>
              <a:buChar char="•"/>
              <a:defRPr/>
            </a:pPr>
            <a:r>
              <a:rPr lang="en-GB" dirty="0"/>
              <a:t>otherwise</a:t>
            </a:r>
          </a:p>
        </p:txBody>
      </p:sp>
      <p:sp>
        <p:nvSpPr>
          <p:cNvPr id="5" name="Rectangle 6">
            <a:extLst>
              <a:ext uri="{FF2B5EF4-FFF2-40B4-BE49-F238E27FC236}">
                <a16:creationId xmlns="" xmlns:a16="http://schemas.microsoft.com/office/drawing/2014/main" id="{DAE58A19-A650-4F43-BE5C-E391EA3591C1}"/>
              </a:ext>
            </a:extLst>
          </p:cNvPr>
          <p:cNvSpPr txBox="1">
            <a:spLocks noChangeArrowheads="1"/>
          </p:cNvSpPr>
          <p:nvPr/>
        </p:nvSpPr>
        <p:spPr>
          <a:xfrm>
            <a:off x="5186180" y="1217105"/>
            <a:ext cx="3962400" cy="4392488"/>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buFont typeface="Arial" charset="0"/>
              <a:buChar char="•"/>
              <a:defRPr/>
            </a:pPr>
            <a:r>
              <a:rPr lang="en-GB" dirty="0"/>
              <a:t>your</a:t>
            </a:r>
          </a:p>
          <a:p>
            <a:pPr>
              <a:lnSpc>
                <a:spcPct val="90000"/>
              </a:lnSpc>
              <a:buFont typeface="Arial" charset="0"/>
              <a:buChar char="•"/>
              <a:defRPr/>
            </a:pPr>
            <a:r>
              <a:rPr lang="en-GB" dirty="0"/>
              <a:t>key</a:t>
            </a:r>
          </a:p>
          <a:p>
            <a:pPr>
              <a:lnSpc>
                <a:spcPct val="90000"/>
              </a:lnSpc>
              <a:buFont typeface="Arial" charset="0"/>
              <a:buChar char="•"/>
              <a:defRPr/>
            </a:pPr>
            <a:r>
              <a:rPr lang="en-GB" dirty="0"/>
              <a:t>messages</a:t>
            </a:r>
          </a:p>
          <a:p>
            <a:pPr>
              <a:lnSpc>
                <a:spcPct val="90000"/>
              </a:lnSpc>
              <a:buFont typeface="Arial" charset="0"/>
              <a:buChar char="•"/>
              <a:defRPr/>
            </a:pPr>
            <a:r>
              <a:rPr lang="en-GB" dirty="0"/>
              <a:t>will</a:t>
            </a:r>
          </a:p>
          <a:p>
            <a:pPr>
              <a:lnSpc>
                <a:spcPct val="90000"/>
              </a:lnSpc>
              <a:buFont typeface="Arial" charset="0"/>
              <a:buChar char="•"/>
              <a:defRPr/>
            </a:pPr>
            <a:r>
              <a:rPr lang="en-GB" dirty="0"/>
              <a:t>be</a:t>
            </a:r>
          </a:p>
          <a:p>
            <a:pPr>
              <a:lnSpc>
                <a:spcPct val="90000"/>
              </a:lnSpc>
              <a:buFont typeface="Arial" charset="0"/>
              <a:buChar char="•"/>
              <a:defRPr/>
            </a:pPr>
            <a:r>
              <a:rPr lang="en-GB" dirty="0"/>
              <a:t>lost</a:t>
            </a:r>
          </a:p>
          <a:p>
            <a:pPr>
              <a:lnSpc>
                <a:spcPct val="90000"/>
              </a:lnSpc>
              <a:buFont typeface="Arial" charset="0"/>
              <a:buChar char="•"/>
              <a:defRPr/>
            </a:pPr>
            <a:r>
              <a:rPr lang="en-GB" dirty="0"/>
              <a:t>on </a:t>
            </a:r>
          </a:p>
          <a:p>
            <a:pPr>
              <a:lnSpc>
                <a:spcPct val="90000"/>
              </a:lnSpc>
              <a:buFont typeface="Arial" charset="0"/>
              <a:buChar char="•"/>
              <a:defRPr/>
            </a:pPr>
            <a:r>
              <a:rPr lang="en-GB" dirty="0"/>
              <a:t>a </a:t>
            </a:r>
          </a:p>
          <a:p>
            <a:pPr>
              <a:lnSpc>
                <a:spcPct val="90000"/>
              </a:lnSpc>
              <a:buFont typeface="Arial" charset="0"/>
              <a:buChar char="•"/>
              <a:defRPr/>
            </a:pPr>
            <a:r>
              <a:rPr lang="en-GB" dirty="0"/>
              <a:t>bullet</a:t>
            </a:r>
          </a:p>
          <a:p>
            <a:pPr>
              <a:lnSpc>
                <a:spcPct val="90000"/>
              </a:lnSpc>
              <a:buFont typeface="Arial" charset="0"/>
              <a:buChar char="•"/>
              <a:defRPr/>
            </a:pPr>
            <a:r>
              <a:rPr lang="en-GB" dirty="0"/>
              <a:t>riddled</a:t>
            </a:r>
          </a:p>
          <a:p>
            <a:pPr>
              <a:lnSpc>
                <a:spcPct val="90000"/>
              </a:lnSpc>
              <a:buFont typeface="Arial" charset="0"/>
              <a:buChar char="•"/>
              <a:defRPr/>
            </a:pPr>
            <a:r>
              <a:rPr lang="en-GB" dirty="0"/>
              <a:t>page.</a:t>
            </a:r>
          </a:p>
        </p:txBody>
      </p:sp>
      <p:graphicFrame>
        <p:nvGraphicFramePr>
          <p:cNvPr id="6" name="Object 8">
            <a:extLst>
              <a:ext uri="{FF2B5EF4-FFF2-40B4-BE49-F238E27FC236}">
                <a16:creationId xmlns="" xmlns:a16="http://schemas.microsoft.com/office/drawing/2014/main" id="{BAA9A56C-26E2-48CC-956F-905E370C45EF}"/>
              </a:ext>
            </a:extLst>
          </p:cNvPr>
          <p:cNvGraphicFramePr>
            <a:graphicFrameLocks noChangeAspect="1"/>
          </p:cNvGraphicFramePr>
          <p:nvPr/>
        </p:nvGraphicFramePr>
        <p:xfrm>
          <a:off x="2268538" y="1196975"/>
          <a:ext cx="901700" cy="919163"/>
        </p:xfrm>
        <a:graphic>
          <a:graphicData uri="http://schemas.openxmlformats.org/presentationml/2006/ole">
            <p:oleObj spid="_x0000_s1026" name="Image" r:id="rId4" imgW="1255247" imgH="1279837" progId="">
              <p:embed/>
            </p:oleObj>
          </a:graphicData>
        </a:graphic>
      </p:graphicFrame>
      <p:graphicFrame>
        <p:nvGraphicFramePr>
          <p:cNvPr id="7" name="Object 9">
            <a:extLst>
              <a:ext uri="{FF2B5EF4-FFF2-40B4-BE49-F238E27FC236}">
                <a16:creationId xmlns="" xmlns:a16="http://schemas.microsoft.com/office/drawing/2014/main" id="{0BF3262B-CDCD-421B-98C1-7C42F5B83BF3}"/>
              </a:ext>
            </a:extLst>
          </p:cNvPr>
          <p:cNvGraphicFramePr>
            <a:graphicFrameLocks noChangeAspect="1"/>
          </p:cNvGraphicFramePr>
          <p:nvPr>
            <p:extLst>
              <p:ext uri="{D42A27DB-BD31-4B8C-83A1-F6EECF244321}">
                <p14:modId xmlns="" xmlns:p14="http://schemas.microsoft.com/office/powerpoint/2010/main" val="3283214430"/>
              </p:ext>
            </p:extLst>
          </p:nvPr>
        </p:nvGraphicFramePr>
        <p:xfrm>
          <a:off x="3491880" y="4722080"/>
          <a:ext cx="901700" cy="919163"/>
        </p:xfrm>
        <a:graphic>
          <a:graphicData uri="http://schemas.openxmlformats.org/presentationml/2006/ole">
            <p:oleObj spid="_x0000_s1027" name="Image" r:id="rId5" imgW="1255247" imgH="1279837" progId="">
              <p:embed/>
            </p:oleObj>
          </a:graphicData>
        </a:graphic>
      </p:graphicFrame>
      <p:graphicFrame>
        <p:nvGraphicFramePr>
          <p:cNvPr id="8" name="Object 10">
            <a:extLst>
              <a:ext uri="{FF2B5EF4-FFF2-40B4-BE49-F238E27FC236}">
                <a16:creationId xmlns="" xmlns:a16="http://schemas.microsoft.com/office/drawing/2014/main" id="{0540781F-4CCD-4259-8C8B-286AAA88E8EA}"/>
              </a:ext>
            </a:extLst>
          </p:cNvPr>
          <p:cNvGraphicFramePr>
            <a:graphicFrameLocks noChangeAspect="1"/>
          </p:cNvGraphicFramePr>
          <p:nvPr/>
        </p:nvGraphicFramePr>
        <p:xfrm>
          <a:off x="6659563" y="3573463"/>
          <a:ext cx="901700" cy="919162"/>
        </p:xfrm>
        <a:graphic>
          <a:graphicData uri="http://schemas.openxmlformats.org/presentationml/2006/ole">
            <p:oleObj spid="_x0000_s1028" name="Image" r:id="rId6" imgW="1255247" imgH="1279837" progId="">
              <p:embed/>
            </p:oleObj>
          </a:graphicData>
        </a:graphic>
      </p:graphicFrame>
      <p:graphicFrame>
        <p:nvGraphicFramePr>
          <p:cNvPr id="9" name="Object 11">
            <a:extLst>
              <a:ext uri="{FF2B5EF4-FFF2-40B4-BE49-F238E27FC236}">
                <a16:creationId xmlns="" xmlns:a16="http://schemas.microsoft.com/office/drawing/2014/main" id="{E7F59931-3961-4304-BD0B-2503CA751E8D}"/>
              </a:ext>
            </a:extLst>
          </p:cNvPr>
          <p:cNvGraphicFramePr>
            <a:graphicFrameLocks noChangeAspect="1"/>
          </p:cNvGraphicFramePr>
          <p:nvPr>
            <p:extLst>
              <p:ext uri="{D42A27DB-BD31-4B8C-83A1-F6EECF244321}">
                <p14:modId xmlns="" xmlns:p14="http://schemas.microsoft.com/office/powerpoint/2010/main" val="921181537"/>
              </p:ext>
            </p:extLst>
          </p:nvPr>
        </p:nvGraphicFramePr>
        <p:xfrm>
          <a:off x="8037785" y="4262498"/>
          <a:ext cx="901700" cy="919163"/>
        </p:xfrm>
        <a:graphic>
          <a:graphicData uri="http://schemas.openxmlformats.org/presentationml/2006/ole">
            <p:oleObj spid="_x0000_s1029" name="Image" r:id="rId7" imgW="1255247" imgH="1279837" progId="">
              <p:embed/>
            </p:oleObj>
          </a:graphicData>
        </a:graphic>
      </p:graphicFrame>
    </p:spTree>
    <p:extLst>
      <p:ext uri="{BB962C8B-B14F-4D97-AF65-F5344CB8AC3E}">
        <p14:creationId xmlns="" xmlns:p14="http://schemas.microsoft.com/office/powerpoint/2010/main" val="1097358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grpId="0" nodeType="clickEffect">
                                  <p:stCondLst>
                                    <p:cond delay="0"/>
                                  </p:stCondLst>
                                  <p:childTnLst>
                                    <p:set>
                                      <p:cBhvr>
                                        <p:cTn id="74"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grpId="0" nodeType="clickEffect">
                                  <p:stCondLst>
                                    <p:cond delay="0"/>
                                  </p:stCondLst>
                                  <p:childTnLst>
                                    <p:set>
                                      <p:cBhvr>
                                        <p:cTn id="78"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grpId="0" nodeType="clickEffect">
                                  <p:stCondLst>
                                    <p:cond delay="0"/>
                                  </p:stCondLst>
                                  <p:childTnLst>
                                    <p:set>
                                      <p:cBhvr>
                                        <p:cTn id="8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83" fill="hold">
                      <p:stCondLst>
                        <p:cond delay="indefinite"/>
                      </p:stCondLst>
                      <p:childTnLst>
                        <p:par>
                          <p:cTn id="84" fill="hold">
                            <p:stCondLst>
                              <p:cond delay="0"/>
                            </p:stCondLst>
                            <p:childTnLst>
                              <p:par>
                                <p:cTn id="85" presetID="1" presetClass="entr" presetSubtype="0" fill="hold" grpId="0" nodeType="clickEffect">
                                  <p:stCondLst>
                                    <p:cond delay="0"/>
                                  </p:stCondLst>
                                  <p:childTnLst>
                                    <p:set>
                                      <p:cBhvr>
                                        <p:cTn id="86" dur="1" fill="hold">
                                          <p:stCondLst>
                                            <p:cond delay="0"/>
                                          </p:stCondLst>
                                        </p:cTn>
                                        <p:tgtEl>
                                          <p:spTgt spid="5">
                                            <p:txEl>
                                              <p:pRg st="9" end="9"/>
                                            </p:txEl>
                                          </p:spTgt>
                                        </p:tgtEl>
                                        <p:attrNameLst>
                                          <p:attrName>style.visibility</p:attrName>
                                        </p:attrNameLst>
                                      </p:cBhvr>
                                      <p:to>
                                        <p:strVal val="visible"/>
                                      </p:to>
                                    </p:set>
                                  </p:childTnLst>
                                </p:cTn>
                              </p:par>
                            </p:childTnLst>
                          </p:cTn>
                        </p:par>
                      </p:childTnLst>
                    </p:cTn>
                  </p:par>
                  <p:par>
                    <p:cTn id="87" fill="hold">
                      <p:stCondLst>
                        <p:cond delay="indefinite"/>
                      </p:stCondLst>
                      <p:childTnLst>
                        <p:par>
                          <p:cTn id="88" fill="hold">
                            <p:stCondLst>
                              <p:cond delay="0"/>
                            </p:stCondLst>
                            <p:childTnLst>
                              <p:par>
                                <p:cTn id="89" presetID="1" presetClass="entr" presetSubtype="0" fill="hold" grpId="0" nodeType="clickEffect">
                                  <p:stCondLst>
                                    <p:cond delay="0"/>
                                  </p:stCondLst>
                                  <p:childTnLst>
                                    <p:set>
                                      <p:cBhvr>
                                        <p:cTn id="90"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par>
                    <p:cTn id="91" fill="hold">
                      <p:stCondLst>
                        <p:cond delay="indefinite"/>
                      </p:stCondLst>
                      <p:childTnLst>
                        <p:par>
                          <p:cTn id="92" fill="hold">
                            <p:stCondLst>
                              <p:cond delay="0"/>
                            </p:stCondLst>
                            <p:childTnLst>
                              <p:par>
                                <p:cTn id="93" presetID="1" presetClass="entr" presetSubtype="0" fill="hold" nodeType="clickEffect">
                                  <p:stCondLst>
                                    <p:cond delay="0"/>
                                  </p:stCondLst>
                                  <p:childTnLst>
                                    <p:set>
                                      <p:cBhvr>
                                        <p:cTn id="94" dur="1" fill="hold">
                                          <p:stCondLst>
                                            <p:cond delay="0"/>
                                          </p:stCondLst>
                                        </p:cTn>
                                        <p:tgtEl>
                                          <p:spTgt spid="6"/>
                                        </p:tgtEl>
                                        <p:attrNameLst>
                                          <p:attrName>style.visibility</p:attrName>
                                        </p:attrNameLst>
                                      </p:cBhvr>
                                      <p:to>
                                        <p:strVal val="visible"/>
                                      </p:to>
                                    </p:set>
                                  </p:childTnLst>
                                </p:cTn>
                              </p:par>
                              <p:par>
                                <p:cTn id="95" presetID="1" presetClass="entr" presetSubtype="0" fill="hold" nodeType="withEffect">
                                  <p:stCondLst>
                                    <p:cond delay="500"/>
                                  </p:stCondLst>
                                  <p:childTnLst>
                                    <p:set>
                                      <p:cBhvr>
                                        <p:cTn id="96" dur="1" fill="hold">
                                          <p:stCondLst>
                                            <p:cond delay="0"/>
                                          </p:stCondLst>
                                        </p:cTn>
                                        <p:tgtEl>
                                          <p:spTgt spid="7"/>
                                        </p:tgtEl>
                                        <p:attrNameLst>
                                          <p:attrName>style.visibility</p:attrName>
                                        </p:attrNameLst>
                                      </p:cBhvr>
                                      <p:to>
                                        <p:strVal val="visible"/>
                                      </p:to>
                                    </p:set>
                                  </p:childTnLst>
                                </p:cTn>
                              </p:par>
                              <p:par>
                                <p:cTn id="97" presetID="1" presetClass="entr" presetSubtype="0" fill="hold" nodeType="withEffect">
                                  <p:stCondLst>
                                    <p:cond delay="500"/>
                                  </p:stCondLst>
                                  <p:childTnLst>
                                    <p:set>
                                      <p:cBhvr>
                                        <p:cTn id="98" dur="1" fill="hold">
                                          <p:stCondLst>
                                            <p:cond delay="0"/>
                                          </p:stCondLst>
                                        </p:cTn>
                                        <p:tgtEl>
                                          <p:spTgt spid="8"/>
                                        </p:tgtEl>
                                        <p:attrNameLst>
                                          <p:attrName>style.visibility</p:attrName>
                                        </p:attrNameLst>
                                      </p:cBhvr>
                                      <p:to>
                                        <p:strVal val="visible"/>
                                      </p:to>
                                    </p:set>
                                  </p:childTnLst>
                                </p:cTn>
                              </p:par>
                              <p:par>
                                <p:cTn id="99" presetID="1" presetClass="entr" presetSubtype="0" fill="hold" nodeType="withEffect">
                                  <p:stCondLst>
                                    <p:cond delay="500"/>
                                  </p:stCondLst>
                                  <p:childTnLst>
                                    <p:set>
                                      <p:cBhvr>
                                        <p:cTn id="10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F30EC1A-40F8-4D5E-BC79-C50E3F01A5E3}"/>
              </a:ext>
            </a:extLst>
          </p:cNvPr>
          <p:cNvSpPr>
            <a:spLocks noGrp="1"/>
          </p:cNvSpPr>
          <p:nvPr>
            <p:ph type="title"/>
          </p:nvPr>
        </p:nvSpPr>
        <p:spPr/>
        <p:txBody>
          <a:bodyPr>
            <a:normAutofit/>
          </a:bodyPr>
          <a:lstStyle/>
          <a:p>
            <a:r>
              <a:rPr lang="en-GB" dirty="0">
                <a:solidFill>
                  <a:schemeClr val="accent6">
                    <a:lumMod val="40000"/>
                    <a:lumOff val="60000"/>
                  </a:schemeClr>
                </a:solidFill>
                <a:cs typeface="Arial" panose="020B0604020202020204" pitchFamily="34" charset="0"/>
              </a:rPr>
              <a:t>Common PowerPoint Errors	No. 3</a:t>
            </a:r>
            <a:endParaRPr lang="en-GB" dirty="0">
              <a:solidFill>
                <a:schemeClr val="accent6">
                  <a:lumMod val="40000"/>
                  <a:lumOff val="60000"/>
                </a:schemeClr>
              </a:solidFill>
            </a:endParaRPr>
          </a:p>
        </p:txBody>
      </p:sp>
      <p:sp>
        <p:nvSpPr>
          <p:cNvPr id="4" name="Rectangle 3">
            <a:extLst>
              <a:ext uri="{FF2B5EF4-FFF2-40B4-BE49-F238E27FC236}">
                <a16:creationId xmlns="" xmlns:a16="http://schemas.microsoft.com/office/drawing/2014/main" id="{AA7CDDAF-A42C-4498-8746-B1A10D10E1B7}"/>
              </a:ext>
            </a:extLst>
          </p:cNvPr>
          <p:cNvSpPr/>
          <p:nvPr/>
        </p:nvSpPr>
        <p:spPr>
          <a:xfrm>
            <a:off x="827584" y="1556792"/>
            <a:ext cx="5698163" cy="646331"/>
          </a:xfrm>
          <a:prstGeom prst="rect">
            <a:avLst/>
          </a:prstGeom>
        </p:spPr>
        <p:txBody>
          <a:bodyPr wrap="none">
            <a:spAutoFit/>
          </a:bodyPr>
          <a:lstStyle/>
          <a:p>
            <a:pPr>
              <a:buFont typeface="Arial" charset="0"/>
              <a:buChar char="•"/>
              <a:defRPr/>
            </a:pPr>
            <a:r>
              <a:rPr lang="en-GB" sz="3600" dirty="0">
                <a:solidFill>
                  <a:srgbClr val="99FF66"/>
                </a:solidFill>
                <a:effectLst>
                  <a:outerShdw blurRad="38100" dist="38100" dir="2700000" algn="tl">
                    <a:srgbClr val="C0C0C0"/>
                  </a:outerShdw>
                </a:effectLst>
              </a:rPr>
              <a:t>Avoid bad colour schemes</a:t>
            </a:r>
          </a:p>
        </p:txBody>
      </p:sp>
    </p:spTree>
    <p:extLst>
      <p:ext uri="{BB962C8B-B14F-4D97-AF65-F5344CB8AC3E}">
        <p14:creationId xmlns="" xmlns:p14="http://schemas.microsoft.com/office/powerpoint/2010/main" val="3406163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6E1EBD3-9923-4BBB-91F3-AC7A7AD31D34}"/>
              </a:ext>
            </a:extLst>
          </p:cNvPr>
          <p:cNvSpPr>
            <a:spLocks noGrp="1"/>
          </p:cNvSpPr>
          <p:nvPr>
            <p:ph type="title"/>
          </p:nvPr>
        </p:nvSpPr>
        <p:spPr/>
        <p:txBody>
          <a:bodyPr>
            <a:normAutofit/>
          </a:bodyPr>
          <a:lstStyle/>
          <a:p>
            <a:r>
              <a:rPr lang="en-GB" dirty="0">
                <a:cs typeface="Arial" panose="020B0604020202020204" pitchFamily="34" charset="0"/>
              </a:rPr>
              <a:t>Common PowerPoint Errors	No. 4</a:t>
            </a:r>
            <a:endParaRPr lang="en-GB" dirty="0"/>
          </a:p>
        </p:txBody>
      </p:sp>
      <p:pic>
        <p:nvPicPr>
          <p:cNvPr id="4" name="Picture 4" descr="zeal100606c">
            <a:extLst>
              <a:ext uri="{FF2B5EF4-FFF2-40B4-BE49-F238E27FC236}">
                <a16:creationId xmlns="" xmlns:a16="http://schemas.microsoft.com/office/drawing/2014/main" id="{D830EE24-D8D8-471C-938B-F7FD4A543205}"/>
              </a:ext>
            </a:extLst>
          </p:cNvPr>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673799" y="1196753"/>
            <a:ext cx="8013001" cy="4464496"/>
          </a:xfrm>
          <a:prstGeom prst="rect">
            <a:avLst/>
          </a:prstGeom>
          <a:noFill/>
          <a:ln w="9525">
            <a:solidFill>
              <a:srgbClr val="000000"/>
            </a:solidFill>
            <a:miter lim="800000"/>
            <a:headEnd/>
            <a:tailEnd/>
          </a:ln>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12286802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C96B3C8-D24A-4B08-B11B-AE4F1DD058A3}"/>
              </a:ext>
            </a:extLst>
          </p:cNvPr>
          <p:cNvSpPr>
            <a:spLocks noGrp="1"/>
          </p:cNvSpPr>
          <p:nvPr>
            <p:ph type="title"/>
          </p:nvPr>
        </p:nvSpPr>
        <p:spPr/>
        <p:txBody>
          <a:bodyPr>
            <a:normAutofit/>
          </a:bodyPr>
          <a:lstStyle/>
          <a:p>
            <a:r>
              <a:rPr lang="en-GB" dirty="0">
                <a:cs typeface="Arial" panose="020B0604020202020204" pitchFamily="34" charset="0"/>
              </a:rPr>
              <a:t>Common PowerPoint Errors	No. 4</a:t>
            </a:r>
            <a:endParaRPr lang="en-GB" dirty="0"/>
          </a:p>
        </p:txBody>
      </p:sp>
      <p:pic>
        <p:nvPicPr>
          <p:cNvPr id="4" name="Picture 7" descr="canada_us_trade_currency_futures">
            <a:extLst>
              <a:ext uri="{FF2B5EF4-FFF2-40B4-BE49-F238E27FC236}">
                <a16:creationId xmlns="" xmlns:a16="http://schemas.microsoft.com/office/drawing/2014/main" id="{4C5E2F87-B5FB-48F3-9DDE-B45E1EAF26AE}"/>
              </a:ext>
            </a:extLst>
          </p:cNvPr>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935472" y="1124745"/>
            <a:ext cx="7273056" cy="453650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5" name="WordArt 5" descr="Paper bag">
            <a:extLst>
              <a:ext uri="{FF2B5EF4-FFF2-40B4-BE49-F238E27FC236}">
                <a16:creationId xmlns="" xmlns:a16="http://schemas.microsoft.com/office/drawing/2014/main" id="{CD9D81BC-662E-4B24-9E3B-74B358707AA0}"/>
              </a:ext>
            </a:extLst>
          </p:cNvPr>
          <p:cNvSpPr>
            <a:spLocks noChangeArrowheads="1" noChangeShapeType="1" noTextEdit="1"/>
          </p:cNvSpPr>
          <p:nvPr/>
        </p:nvSpPr>
        <p:spPr bwMode="auto">
          <a:xfrm>
            <a:off x="2987824" y="2238757"/>
            <a:ext cx="4600575" cy="638175"/>
          </a:xfrm>
          <a:prstGeom prst="rect">
            <a:avLst/>
          </a:prstGeom>
        </p:spPr>
        <p:txBody>
          <a:bodyPr wrap="none" fromWordArt="1">
            <a:prstTxWarp prst="textPlain">
              <a:avLst>
                <a:gd name="adj" fmla="val 50000"/>
              </a:avLst>
            </a:prstTxWarp>
          </a:bodyPr>
          <a:lstStyle/>
          <a:p>
            <a:pPr algn="ctr"/>
            <a:r>
              <a:rPr lang="en-GB" sz="4400" b="1" kern="10" dirty="0">
                <a:ln w="9525">
                  <a:solidFill>
                    <a:srgbClr val="008000"/>
                  </a:solidFill>
                  <a:miter lim="800000"/>
                  <a:headEnd/>
                  <a:tailEnd/>
                </a:ln>
                <a:blipFill dpi="0" rotWithShape="0">
                  <a:blip r:embed="rId4"/>
                  <a:srcRect/>
                  <a:tile tx="0" ty="0" sx="100000" sy="100000" flip="none" algn="tl"/>
                </a:blipFill>
                <a:effectLst>
                  <a:outerShdw dist="563972" dir="14049741" sx="125000" sy="125000" algn="tl" rotWithShape="0">
                    <a:srgbClr val="C7DFD3">
                      <a:alpha val="79999"/>
                    </a:srgbClr>
                  </a:outerShdw>
                </a:effectLst>
                <a:latin typeface="+mj-lt"/>
                <a:cs typeface="Times New Roman"/>
              </a:rPr>
              <a:t>Proof read for errors</a:t>
            </a:r>
          </a:p>
        </p:txBody>
      </p:sp>
      <p:cxnSp>
        <p:nvCxnSpPr>
          <p:cNvPr id="7" name="Straight Arrow Connector 6">
            <a:extLst>
              <a:ext uri="{FF2B5EF4-FFF2-40B4-BE49-F238E27FC236}">
                <a16:creationId xmlns="" xmlns:a16="http://schemas.microsoft.com/office/drawing/2014/main" id="{A8595D08-E712-4345-8571-0BE0104467A7}"/>
              </a:ext>
            </a:extLst>
          </p:cNvPr>
          <p:cNvCxnSpPr/>
          <p:nvPr/>
        </p:nvCxnSpPr>
        <p:spPr>
          <a:xfrm flipV="1">
            <a:off x="6147377" y="1196751"/>
            <a:ext cx="1664983" cy="720081"/>
          </a:xfrm>
          <a:prstGeom prst="straightConnector1">
            <a:avLst/>
          </a:prstGeom>
          <a:ln w="76200">
            <a:solidFill>
              <a:srgbClr val="00B05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 xmlns:p14="http://schemas.microsoft.com/office/powerpoint/2010/main" val="1475955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3"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6">
            <a:extLst>
              <a:ext uri="{FF2B5EF4-FFF2-40B4-BE49-F238E27FC236}">
                <a16:creationId xmlns="" xmlns:a16="http://schemas.microsoft.com/office/drawing/2014/main" id="{177F6F46-2AF5-49A7-8C3E-4690F54D74CD}"/>
              </a:ext>
            </a:extLst>
          </p:cNvPr>
          <p:cNvSpPr txBox="1">
            <a:spLocks noChangeArrowheads="1"/>
          </p:cNvSpPr>
          <p:nvPr/>
        </p:nvSpPr>
        <p:spPr>
          <a:xfrm>
            <a:off x="608013" y="260350"/>
            <a:ext cx="77724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sz="3600" b="1" dirty="0">
                <a:effectLst>
                  <a:outerShdw blurRad="38100" dist="38100" dir="2700000" algn="tl">
                    <a:srgbClr val="C0C0C0"/>
                  </a:outerShdw>
                </a:effectLst>
                <a:latin typeface="Arial" panose="020B0604020202020204" pitchFamily="34" charset="0"/>
                <a:cs typeface="Arial" panose="020B0604020202020204" pitchFamily="34" charset="0"/>
              </a:rPr>
              <a:t>Common PowerPoint Errors	 No.6</a:t>
            </a:r>
            <a:endParaRPr lang="en-GB" sz="3600" dirty="0">
              <a:effectLst>
                <a:outerShdw blurRad="38100" dist="38100" dir="2700000" algn="tl">
                  <a:srgbClr val="C0C0C0"/>
                </a:outerShdw>
              </a:effectLst>
            </a:endParaRPr>
          </a:p>
        </p:txBody>
      </p:sp>
      <p:graphicFrame>
        <p:nvGraphicFramePr>
          <p:cNvPr id="6" name="Object 5">
            <a:extLst>
              <a:ext uri="{FF2B5EF4-FFF2-40B4-BE49-F238E27FC236}">
                <a16:creationId xmlns="" xmlns:a16="http://schemas.microsoft.com/office/drawing/2014/main" id="{FEC5EAE9-0F5B-4703-8079-2B9B9F4023D7}"/>
              </a:ext>
            </a:extLst>
          </p:cNvPr>
          <p:cNvGraphicFramePr>
            <a:graphicFrameLocks noChangeAspect="1"/>
          </p:cNvGraphicFramePr>
          <p:nvPr>
            <p:extLst>
              <p:ext uri="{D42A27DB-BD31-4B8C-83A1-F6EECF244321}">
                <p14:modId xmlns="" xmlns:p14="http://schemas.microsoft.com/office/powerpoint/2010/main" val="3534720544"/>
              </p:ext>
            </p:extLst>
          </p:nvPr>
        </p:nvGraphicFramePr>
        <p:xfrm>
          <a:off x="2195513" y="1125537"/>
          <a:ext cx="6624638" cy="4535711"/>
        </p:xfrm>
        <a:graphic>
          <a:graphicData uri="http://schemas.openxmlformats.org/presentationml/2006/ole">
            <p:oleObj spid="_x0000_s2050" name="Image" r:id="rId4" imgW="5434921" imgH="5765079" progId="">
              <p:embed/>
            </p:oleObj>
          </a:graphicData>
        </a:graphic>
      </p:graphicFrame>
      <p:sp>
        <p:nvSpPr>
          <p:cNvPr id="7" name="AutoShape 8">
            <a:extLst>
              <a:ext uri="{FF2B5EF4-FFF2-40B4-BE49-F238E27FC236}">
                <a16:creationId xmlns="" xmlns:a16="http://schemas.microsoft.com/office/drawing/2014/main" id="{E6815F8D-84F7-48F9-B856-1CCD4D7CAE21}"/>
              </a:ext>
            </a:extLst>
          </p:cNvPr>
          <p:cNvSpPr>
            <a:spLocks noChangeArrowheads="1"/>
          </p:cNvSpPr>
          <p:nvPr/>
        </p:nvSpPr>
        <p:spPr bwMode="auto">
          <a:xfrm>
            <a:off x="2916238" y="2781300"/>
            <a:ext cx="792162" cy="1079500"/>
          </a:xfrm>
          <a:prstGeom prst="upArrow">
            <a:avLst>
              <a:gd name="adj1" fmla="val 50000"/>
              <a:gd name="adj2" fmla="val 34068"/>
            </a:avLst>
          </a:prstGeom>
          <a:solidFill>
            <a:srgbClr val="FF0000"/>
          </a:solidFill>
          <a:ln w="9525">
            <a:solidFill>
              <a:schemeClr val="tx1"/>
            </a:solidFill>
            <a:miter lim="800000"/>
            <a:headEnd/>
            <a:tailEnd/>
          </a:ln>
        </p:spPr>
        <p:txBody>
          <a:bodyPr wrap="none" anchor="ctr"/>
          <a:lstStyle/>
          <a:p>
            <a:endParaRPr lang="en-GB" altLang="en-US">
              <a:latin typeface="Verdana" pitchFamily="34" charset="0"/>
            </a:endParaRPr>
          </a:p>
        </p:txBody>
      </p:sp>
      <p:sp>
        <p:nvSpPr>
          <p:cNvPr id="8" name="AutoShape 9">
            <a:extLst>
              <a:ext uri="{FF2B5EF4-FFF2-40B4-BE49-F238E27FC236}">
                <a16:creationId xmlns="" xmlns:a16="http://schemas.microsoft.com/office/drawing/2014/main" id="{2EE291E2-74C7-4B48-B47A-51A3638CC36E}"/>
              </a:ext>
            </a:extLst>
          </p:cNvPr>
          <p:cNvSpPr>
            <a:spLocks noChangeArrowheads="1"/>
          </p:cNvSpPr>
          <p:nvPr/>
        </p:nvSpPr>
        <p:spPr bwMode="auto">
          <a:xfrm>
            <a:off x="6300788" y="3068638"/>
            <a:ext cx="647700" cy="865187"/>
          </a:xfrm>
          <a:prstGeom prst="smileyFace">
            <a:avLst>
              <a:gd name="adj" fmla="val 4653"/>
            </a:avLst>
          </a:prstGeom>
          <a:solidFill>
            <a:srgbClr val="FFFF00"/>
          </a:solidFill>
          <a:ln w="9525">
            <a:solidFill>
              <a:schemeClr val="tx1"/>
            </a:solidFill>
            <a:miter lim="800000"/>
            <a:headEnd/>
            <a:tailEnd/>
          </a:ln>
        </p:spPr>
        <p:txBody>
          <a:bodyPr wrap="none" anchor="ctr"/>
          <a:lstStyle/>
          <a:p>
            <a:endParaRPr lang="en-GB" altLang="en-US" dirty="0">
              <a:latin typeface="Verdana" pitchFamily="34" charset="0"/>
            </a:endParaRPr>
          </a:p>
        </p:txBody>
      </p:sp>
      <p:sp>
        <p:nvSpPr>
          <p:cNvPr id="9" name="AutoShape 10">
            <a:extLst>
              <a:ext uri="{FF2B5EF4-FFF2-40B4-BE49-F238E27FC236}">
                <a16:creationId xmlns="" xmlns:a16="http://schemas.microsoft.com/office/drawing/2014/main" id="{DFA2096C-19F8-4E0E-9C67-38F02F05007D}"/>
              </a:ext>
            </a:extLst>
          </p:cNvPr>
          <p:cNvSpPr>
            <a:spLocks noChangeArrowheads="1"/>
          </p:cNvSpPr>
          <p:nvPr/>
        </p:nvSpPr>
        <p:spPr bwMode="auto">
          <a:xfrm rot="2452835">
            <a:off x="6443663" y="4652963"/>
            <a:ext cx="1944687" cy="863600"/>
          </a:xfrm>
          <a:prstGeom prst="lightningBolt">
            <a:avLst/>
          </a:prstGeom>
          <a:solidFill>
            <a:srgbClr val="C0C0C0"/>
          </a:solidFill>
          <a:ln w="9525">
            <a:solidFill>
              <a:schemeClr val="tx1"/>
            </a:solidFill>
            <a:miter lim="800000"/>
            <a:headEnd/>
            <a:tailEnd/>
          </a:ln>
        </p:spPr>
        <p:txBody>
          <a:bodyPr wrap="none" anchor="ctr"/>
          <a:lstStyle/>
          <a:p>
            <a:endParaRPr lang="en-GB" altLang="en-US">
              <a:latin typeface="Verdana" pitchFamily="34" charset="0"/>
            </a:endParaRPr>
          </a:p>
        </p:txBody>
      </p:sp>
      <p:sp>
        <p:nvSpPr>
          <p:cNvPr id="10" name="AutoShape 11">
            <a:extLst>
              <a:ext uri="{FF2B5EF4-FFF2-40B4-BE49-F238E27FC236}">
                <a16:creationId xmlns="" xmlns:a16="http://schemas.microsoft.com/office/drawing/2014/main" id="{EF28E60E-BF32-45CE-8D70-D65A161942E5}"/>
              </a:ext>
            </a:extLst>
          </p:cNvPr>
          <p:cNvSpPr>
            <a:spLocks noChangeArrowheads="1"/>
          </p:cNvSpPr>
          <p:nvPr/>
        </p:nvSpPr>
        <p:spPr bwMode="auto">
          <a:xfrm>
            <a:off x="2484438" y="3716338"/>
            <a:ext cx="574675" cy="1008062"/>
          </a:xfrm>
          <a:prstGeom prst="star5">
            <a:avLst/>
          </a:prstGeom>
          <a:solidFill>
            <a:srgbClr val="0000FF"/>
          </a:solidFill>
          <a:ln w="9525">
            <a:solidFill>
              <a:schemeClr val="tx1"/>
            </a:solidFill>
            <a:miter lim="800000"/>
            <a:headEnd/>
            <a:tailEnd/>
          </a:ln>
          <a:effectLst/>
        </p:spPr>
        <p:txBody>
          <a:bodyPr wrap="none" anchor="ctr"/>
          <a:lstStyle/>
          <a:p>
            <a:pPr>
              <a:defRPr/>
            </a:pPr>
            <a:endParaRPr lang="en-GB">
              <a:latin typeface="Verdana" pitchFamily="34" charset="0"/>
              <a:cs typeface="Arial" charset="0"/>
            </a:endParaRPr>
          </a:p>
        </p:txBody>
      </p:sp>
      <p:pic>
        <p:nvPicPr>
          <p:cNvPr id="11" name="Picture 20" descr="MCj03048790000[1]">
            <a:extLst>
              <a:ext uri="{FF2B5EF4-FFF2-40B4-BE49-F238E27FC236}">
                <a16:creationId xmlns="" xmlns:a16="http://schemas.microsoft.com/office/drawing/2014/main" id="{43FC00FB-EADB-4FC8-872C-09A9B3BAAAD5}"/>
              </a:ext>
            </a:extLst>
          </p:cNvPr>
          <p:cNvPicPr>
            <a:picLocks noChangeAspect="1" noChangeArrowheads="1"/>
          </p:cNvPicPr>
          <p:nvPr/>
        </p:nvPicPr>
        <p:blipFill>
          <a:blip r:embed="rId5" cstate="print">
            <a:extLst>
              <a:ext uri="{28A0092B-C50C-407E-A947-70E740481C1C}">
                <a14:useLocalDpi xmlns="" xmlns:a14="http://schemas.microsoft.com/office/drawing/2010/main" val="0"/>
              </a:ext>
            </a:extLst>
          </a:blip>
          <a:srcRect/>
          <a:stretch>
            <a:fillRect/>
          </a:stretch>
        </p:blipFill>
        <p:spPr bwMode="auto">
          <a:xfrm flipH="1">
            <a:off x="9144000" y="-300038"/>
            <a:ext cx="3106738" cy="133985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2" name="Picture 2">
            <a:extLst>
              <a:ext uri="{FF2B5EF4-FFF2-40B4-BE49-F238E27FC236}">
                <a16:creationId xmlns="" xmlns:a16="http://schemas.microsoft.com/office/drawing/2014/main" id="{0E9A8358-88C3-489B-A3C6-A6A8351022A3}"/>
              </a:ext>
            </a:extLst>
          </p:cNvPr>
          <p:cNvPicPr>
            <a:picLocks noChangeAspect="1" noChangeArrowheads="1"/>
          </p:cNvPicPr>
          <p:nvPr/>
        </p:nvPicPr>
        <p:blipFill>
          <a:blip r:embed="rId6" cstate="print">
            <a:extLst>
              <a:ext uri="{28A0092B-C50C-407E-A947-70E740481C1C}">
                <a14:useLocalDpi xmlns="" xmlns:a14="http://schemas.microsoft.com/office/drawing/2010/main" val="0"/>
              </a:ext>
            </a:extLst>
          </a:blip>
          <a:srcRect/>
          <a:stretch>
            <a:fillRect/>
          </a:stretch>
        </p:blipFill>
        <p:spPr bwMode="auto">
          <a:xfrm>
            <a:off x="7667625" y="60325"/>
            <a:ext cx="1408113" cy="5254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 xmlns:p14="http://schemas.microsoft.com/office/powerpoint/2010/main" val="3928811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7"/>
                                        </p:tgtEl>
                                        <p:attrNameLst>
                                          <p:attrName>r</p:attrName>
                                        </p:attrNameLst>
                                      </p:cBhvr>
                                    </p:animRot>
                                  </p:childTnLst>
                                </p:cTn>
                              </p:par>
                            </p:childTnLst>
                          </p:cTn>
                        </p:par>
                        <p:par>
                          <p:cTn id="7" fill="hold">
                            <p:stCondLst>
                              <p:cond delay="2000"/>
                            </p:stCondLst>
                            <p:childTnLst>
                              <p:par>
                                <p:cTn id="8" presetID="1" presetClass="path" presetSubtype="0" accel="50000" decel="50000" fill="hold" grpId="1" nodeType="afterEffect">
                                  <p:stCondLst>
                                    <p:cond delay="0"/>
                                  </p:stCondLst>
                                  <p:childTnLst>
                                    <p:animMotion origin="layout" path="M 0 0  C 0.069 0  0.125 0.07467  0.125 0.16667  C 0.125 0.25867  0.069 0.33333  0 0.33333  C -0.069 0.33333  -0.125 0.25867  -0.125 0.16667  C -0.125 0.07467  -0.069 0  0 0  Z" pathEditMode="relative" ptsTypes="">
                                      <p:cBhvr>
                                        <p:cTn id="9" dur="2000" fill="hold"/>
                                        <p:tgtEl>
                                          <p:spTgt spid="7"/>
                                        </p:tgtEl>
                                        <p:attrNameLst>
                                          <p:attrName>ppt_x</p:attrName>
                                          <p:attrName>ppt_y</p:attrName>
                                        </p:attrNameLst>
                                      </p:cBhvr>
                                    </p:animMotion>
                                  </p:childTnLst>
                                </p:cTn>
                              </p:par>
                            </p:childTnLst>
                          </p:cTn>
                        </p:par>
                        <p:par>
                          <p:cTn id="10" fill="hold">
                            <p:stCondLst>
                              <p:cond delay="4000"/>
                            </p:stCondLst>
                            <p:childTnLst>
                              <p:par>
                                <p:cTn id="11" presetID="49" presetClass="entr" presetSubtype="0" decel="100000" fill="hold" grpId="2" nodeType="after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p:cTn id="13" dur="500" fill="hold"/>
                                        <p:tgtEl>
                                          <p:spTgt spid="7"/>
                                        </p:tgtEl>
                                        <p:attrNameLst>
                                          <p:attrName>ppt_w</p:attrName>
                                        </p:attrNameLst>
                                      </p:cBhvr>
                                      <p:tavLst>
                                        <p:tav tm="0">
                                          <p:val>
                                            <p:fltVal val="0"/>
                                          </p:val>
                                        </p:tav>
                                        <p:tav tm="100000">
                                          <p:val>
                                            <p:strVal val="#ppt_w"/>
                                          </p:val>
                                        </p:tav>
                                      </p:tavLst>
                                    </p:anim>
                                    <p:anim calcmode="lin" valueType="num">
                                      <p:cBhvr>
                                        <p:cTn id="14" dur="500" fill="hold"/>
                                        <p:tgtEl>
                                          <p:spTgt spid="7"/>
                                        </p:tgtEl>
                                        <p:attrNameLst>
                                          <p:attrName>ppt_h</p:attrName>
                                        </p:attrNameLst>
                                      </p:cBhvr>
                                      <p:tavLst>
                                        <p:tav tm="0">
                                          <p:val>
                                            <p:fltVal val="0"/>
                                          </p:val>
                                        </p:tav>
                                        <p:tav tm="100000">
                                          <p:val>
                                            <p:strVal val="#ppt_h"/>
                                          </p:val>
                                        </p:tav>
                                      </p:tavLst>
                                    </p:anim>
                                    <p:anim calcmode="lin" valueType="num">
                                      <p:cBhvr>
                                        <p:cTn id="15" dur="500" fill="hold"/>
                                        <p:tgtEl>
                                          <p:spTgt spid="7"/>
                                        </p:tgtEl>
                                        <p:attrNameLst>
                                          <p:attrName>style.rotation</p:attrName>
                                        </p:attrNameLst>
                                      </p:cBhvr>
                                      <p:tavLst>
                                        <p:tav tm="0">
                                          <p:val>
                                            <p:fltVal val="360"/>
                                          </p:val>
                                        </p:tav>
                                        <p:tav tm="100000">
                                          <p:val>
                                            <p:fltVal val="0"/>
                                          </p:val>
                                        </p:tav>
                                      </p:tavLst>
                                    </p:anim>
                                    <p:animEffect transition="in" filter="fade">
                                      <p:cBhvr>
                                        <p:cTn id="16" dur="500"/>
                                        <p:tgtEl>
                                          <p:spTgt spid="7"/>
                                        </p:tgtEl>
                                      </p:cBhvr>
                                    </p:animEffect>
                                  </p:childTnLst>
                                </p:cTn>
                              </p:par>
                            </p:childTnLst>
                          </p:cTn>
                        </p:par>
                        <p:par>
                          <p:cTn id="17" fill="hold">
                            <p:stCondLst>
                              <p:cond delay="4500"/>
                            </p:stCondLst>
                            <p:childTnLst>
                              <p:par>
                                <p:cTn id="18" presetID="35" presetClass="entr" presetSubtype="0" fill="hold" grpId="3" nodeType="after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2000"/>
                                        <p:tgtEl>
                                          <p:spTgt spid="7"/>
                                        </p:tgtEl>
                                      </p:cBhvr>
                                    </p:animEffect>
                                    <p:anim calcmode="lin" valueType="num">
                                      <p:cBhvr>
                                        <p:cTn id="21" dur="2000" fill="hold"/>
                                        <p:tgtEl>
                                          <p:spTgt spid="7"/>
                                        </p:tgtEl>
                                        <p:attrNameLst>
                                          <p:attrName>style.rotation</p:attrName>
                                        </p:attrNameLst>
                                      </p:cBhvr>
                                      <p:tavLst>
                                        <p:tav tm="0">
                                          <p:val>
                                            <p:fltVal val="720"/>
                                          </p:val>
                                        </p:tav>
                                        <p:tav tm="100000">
                                          <p:val>
                                            <p:fltVal val="0"/>
                                          </p:val>
                                        </p:tav>
                                      </p:tavLst>
                                    </p:anim>
                                    <p:anim calcmode="lin" valueType="num">
                                      <p:cBhvr>
                                        <p:cTn id="22" dur="2000" fill="hold"/>
                                        <p:tgtEl>
                                          <p:spTgt spid="7"/>
                                        </p:tgtEl>
                                        <p:attrNameLst>
                                          <p:attrName>ppt_h</p:attrName>
                                        </p:attrNameLst>
                                      </p:cBhvr>
                                      <p:tavLst>
                                        <p:tav tm="0">
                                          <p:val>
                                            <p:fltVal val="0"/>
                                          </p:val>
                                        </p:tav>
                                        <p:tav tm="100000">
                                          <p:val>
                                            <p:strVal val="#ppt_h"/>
                                          </p:val>
                                        </p:tav>
                                      </p:tavLst>
                                    </p:anim>
                                    <p:anim calcmode="lin" valueType="num">
                                      <p:cBhvr>
                                        <p:cTn id="23" dur="2000" fill="hold"/>
                                        <p:tgtEl>
                                          <p:spTgt spid="7"/>
                                        </p:tgtEl>
                                        <p:attrNameLst>
                                          <p:attrName>ppt_w</p:attrName>
                                        </p:attrNameLst>
                                      </p:cBhvr>
                                      <p:tavLst>
                                        <p:tav tm="0">
                                          <p:val>
                                            <p:fltVal val="0"/>
                                          </p:val>
                                        </p:tav>
                                        <p:tav tm="100000">
                                          <p:val>
                                            <p:strVal val="#ppt_w"/>
                                          </p:val>
                                        </p:tav>
                                      </p:tavLst>
                                    </p:anim>
                                  </p:childTnLst>
                                </p:cTn>
                              </p:par>
                            </p:childTnLst>
                          </p:cTn>
                        </p:par>
                        <p:par>
                          <p:cTn id="24" fill="hold">
                            <p:stCondLst>
                              <p:cond delay="6500"/>
                            </p:stCondLst>
                            <p:childTnLst>
                              <p:par>
                                <p:cTn id="25" presetID="22" presetClass="entr" presetSubtype="4" fill="hold" grpId="4" nodeType="after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wipe(down)">
                                      <p:cBhvr>
                                        <p:cTn id="27" dur="500"/>
                                        <p:tgtEl>
                                          <p:spTgt spid="7"/>
                                        </p:tgtEl>
                                      </p:cBhvr>
                                    </p:animEffect>
                                  </p:childTnLst>
                                </p:cTn>
                              </p:par>
                            </p:childTnLst>
                          </p:cTn>
                        </p:par>
                        <p:par>
                          <p:cTn id="28" fill="hold">
                            <p:stCondLst>
                              <p:cond delay="7000"/>
                            </p:stCondLst>
                            <p:childTnLst>
                              <p:par>
                                <p:cTn id="29" presetID="0" presetClass="path" presetSubtype="0" accel="50000" decel="50000" fill="hold" nodeType="afterEffect">
                                  <p:stCondLst>
                                    <p:cond delay="500"/>
                                  </p:stCondLst>
                                  <p:childTnLst>
                                    <p:animMotion origin="layout" path="M 2.77778E-6 1.11111E-6 C 0.00504 -0.01968 -0.00122 -0.04398 -0.00347 -0.06436 C -0.00279 -0.08959 -0.00555 -0.11574 2.77778E-6 -0.14005 C 0.00191 -0.14885 0.00868 -0.17732 0.01198 -0.1838 C 0.01424 -0.18843 0.01736 -0.1926 0.01893 -0.19769 C 0.01979 -0.20093 0.02466 -0.21991 0.02761 -0.22523 C 0.03629 -0.24167 0.05295 -0.2544 0.06719 -0.25973 C 0.07344 -0.26204 0.08611 -0.26667 0.08611 -0.26667 C 0.10695 -0.2625 0.12743 -0.25787 0.14827 -0.2551 C 0.1592 -0.24537 0.15573 -0.24098 0.16025 -0.22292 C 0.16563 -0.20162 0.16702 -0.17986 0.1724 -0.15857 C 0.17292 -0.15093 0.17413 -0.12801 0.17413 -0.13565 C 0.17413 -0.17338 0.16597 -0.21505 0.17934 -0.25047 C 0.18351 -0.26181 0.18976 -0.27292 0.19306 -0.28496 C 0.19393 -0.28797 0.19358 -0.29144 0.19479 -0.29422 C 0.20191 -0.31065 0.21962 -0.31551 0.22934 -0.32871 C 0.23854 -0.34121 0.24566 -0.34815 0.25695 -0.35625 C 0.26163 -0.35973 0.2658 -0.36459 0.27066 -0.36783 C 0.27518 -0.37084 0.27986 -0.37385 0.28438 -0.37686 C 0.29288 -0.38241 0.30643 -0.38218 0.31545 -0.3838 C 0.3165 -0.38357 0.33507 -0.38079 0.34132 -0.37686 C 0.35104 -0.37061 0.36059 -0.3632 0.36893 -0.35394 C 0.37726 -0.34468 0.3717 -0.34885 0.37934 -0.33565 C 0.38125 -0.33218 0.38403 -0.32963 0.38611 -0.32639 C 0.39497 -0.3125 0.40122 -0.29537 0.40868 -0.28033 C 0.41233 -0.26389 0.4217 -0.25301 0.42587 -0.23681 C 0.42639 -0.21922 0.4257 -0.20139 0.42761 -0.1838 C 0.42795 -0.18102 0.43021 -0.1882 0.43108 -0.19074 C 0.43195 -0.19283 0.43212 -0.19537 0.43281 -0.19769 C 0.43403 -0.20162 0.43941 -0.21736 0.44132 -0.22061 C 0.45469 -0.24283 0.48073 -0.26574 0.50174 -0.2713 C 0.5158 -0.28311 0.53768 -0.28334 0.55347 -0.28496 C 0.5592 -0.28334 0.56511 -0.28287 0.57066 -0.28033 C 0.57882 -0.27662 0.57865 -0.27315 0.58438 -0.26667 C 0.59966 -0.24931 0.6066 -0.22547 0.61545 -0.20232 C 0.61632 -0.19977 0.61788 -0.19769 0.61893 -0.19537 C 0.62136 -0.19005 0.62396 -0.18473 0.62587 -0.17917 C 0.63386 -0.15648 0.63993 -0.13241 0.64827 -0.11019 C 0.64983 -0.07686 0.6533 -0.03889 0.64479 -0.00672 C 0.64236 0.00277 0.63837 0.01134 0.63611 0.02083 C 0.63195 0.03773 0.62743 0.05277 0.61893 0.06666 C 0.61528 0.08125 0.60608 0.0868 0.59827 0.09652 C 0.59341 0.10231 0.59028 0.11111 0.58438 0.11504 C 0.58212 0.11666 0.57969 0.11759 0.57761 0.11967 C 0.56684 0.13009 0.57778 0.12453 0.56719 0.1287 C 0.56372 0.13171 0.56042 0.13495 0.55695 0.13773 C 0.55139 0.14305 0.54375 0.14282 0.53785 0.14722 C 0.53316 0.15069 0.52413 0.15879 0.52413 0.15879 C 0.47795 0.15671 0.47327 0.16666 0.44827 0.13333 C 0.44584 0.12407 0.44115 0.11689 0.43785 0.1081 C 0.43472 0.08727 0.43785 0.10509 0.43108 0.07824 C 0.42934 0.07129 0.42587 0.05764 0.42587 0.05764 C 0.42275 0.01689 0.425 0.03472 0.4224 0.07361 C 0.4217 0.08333 0.4191 0.09282 0.41545 0.10115 C 0.40729 0.11967 0.40834 0.11551 0.39479 0.13333 C 0.39271 0.13611 0.39045 0.13842 0.38785 0.14027 C 0.38455 0.14236 0.37761 0.1449 0.37761 0.1449 C 0.36841 0.14421 0.35903 0.14444 0.35 0.14259 C 0.34792 0.14213 0.3467 0.13912 0.34479 0.13773 C 0.3415 0.13588 0.33438 0.13333 0.33438 0.13333 C 0.33056 0.12986 0.3257 0.1287 0.3224 0.1243 C 0.3191 0.1199 0.31788 0.11342 0.31545 0.1081 C 0.30504 0.08611 0.29844 0.06319 0.29132 0.03912 C 0.28837 0.01157 0.28351 -0.01598 0.27934 -0.04352 C 0.27761 -0.11111 0.2691 -0.19375 0.28108 -0.25741 C 0.28056 -0.28658 0.28125 -0.31574 0.27934 -0.34468 C 0.27917 -0.34815 0.27674 -0.33889 0.27587 -0.33565 C 0.27448 -0.33102 0.27361 -0.32639 0.2724 -0.32176 C 0.27066 -0.31505 0.26632 -0.3051 0.26372 -0.29885 C 0.25261 -0.27199 0.24236 -0.24491 0.22587 -0.22292 C 0.22188 -0.20672 0.22743 -0.2257 0.21893 -0.20903 C 0.21788 -0.20718 0.21806 -0.2044 0.21719 -0.20232 C 0.21511 -0.19746 0.21025 -0.18843 0.21025 -0.18843 C 0.20799 -0.17848 0.20365 -0.17269 0.19827 -0.16551 C 0.19462 -0.14584 0.19966 -0.16574 0.19132 -0.14931 C 0.19028 -0.14723 0.19045 -0.14445 0.18959 -0.14236 C 0.17986 -0.11875 0.18507 -0.1375 0.18108 -0.12176 C 0.17726 -0.13704 0.17466 -0.1382 0.16893 -0.15162 C 0.16459 -0.16158 0.16233 -0.17269 0.15521 -0.17917 C 0.14393 -0.20186 0.12952 -0.22639 0.11198 -0.24121 C 0.0875 -0.28611 0.04549 -0.2838 0.00868 -0.28959 C -0.01077 -0.2926 -0.02917 -0.29977 -0.04827 -0.30348 C -0.06511 -0.30139 -0.06442 -0.30695 -0.0724 -0.29422 C -0.07605 -0.28843 -0.07935 -0.27338 -0.07935 -0.27338 C -0.08143 -0.25486 -0.08351 -0.23611 -0.08803 -0.21829 C -0.09167 -0.17523 -0.0915 -0.18496 -0.08803 -0.11482 C -0.08785 -0.10973 -0.08351 -0.08264 -0.08108 -0.0757 C -0.07935 -0.07061 -0.07414 -0.06204 -0.07414 -0.06204 C -0.07136 -0.04746 -0.06407 -0.03588 -0.05869 -0.02292 C -0.05713 -0.01922 -0.05695 -0.01482 -0.05522 -0.01135 C -0.054 -0.00857 -0.05157 -0.00718 -0.05001 -0.00463 C -0.04393 0.00486 -0.04914 0.00115 -0.04133 0.01157 C -0.03994 0.01342 -0.03768 0.01435 -0.03629 0.0162 C -0.03421 0.01898 -0.03351 0.02314 -0.03108 0.02546 C -0.02518 0.03102 -0.01876 0.03379 -0.01216 0.0368 C -0.00746 0.03611 -0.0026 0.03657 0.00174 0.03449 C 0.00555 0.03264 0.01198 0.02546 0.01198 0.02546 C 0.01337 0.0199 0.02292 0.00277 0.01545 -0.00232 C 0.01077 -0.00533 0.00521 -0.0007 2.77778E-6 1.11111E-6 Z " pathEditMode="relative" ptsTypes="fffffffffffffffffffffffffffffffffffffffffffffffffffffffffffffffffffffffffffffffffffffffffffffffffff">
                                      <p:cBhvr>
                                        <p:cTn id="30" dur="2000" fill="hold"/>
                                        <p:tgtEl>
                                          <p:spTgt spid="10"/>
                                        </p:tgtEl>
                                        <p:attrNameLst>
                                          <p:attrName>ppt_x</p:attrName>
                                          <p:attrName>ppt_y</p:attrName>
                                        </p:attrNameLst>
                                      </p:cBhvr>
                                    </p:animMotion>
                                  </p:childTnLst>
                                </p:cTn>
                              </p:par>
                            </p:childTnLst>
                          </p:cTn>
                        </p:par>
                        <p:par>
                          <p:cTn id="31" fill="hold">
                            <p:stCondLst>
                              <p:cond delay="9500"/>
                            </p:stCondLst>
                            <p:childTnLst>
                              <p:par>
                                <p:cTn id="32" presetID="49" presetClass="entr" presetSubtype="0" decel="100000" fill="hold" grpId="0" nodeType="afterEffect">
                                  <p:stCondLst>
                                    <p:cond delay="500"/>
                                  </p:stCondLst>
                                  <p:childTnLst>
                                    <p:set>
                                      <p:cBhvr>
                                        <p:cTn id="33" dur="1" fill="hold">
                                          <p:stCondLst>
                                            <p:cond delay="0"/>
                                          </p:stCondLst>
                                        </p:cTn>
                                        <p:tgtEl>
                                          <p:spTgt spid="8"/>
                                        </p:tgtEl>
                                        <p:attrNameLst>
                                          <p:attrName>style.visibility</p:attrName>
                                        </p:attrNameLst>
                                      </p:cBhvr>
                                      <p:to>
                                        <p:strVal val="visible"/>
                                      </p:to>
                                    </p:set>
                                    <p:anim calcmode="lin" valueType="num">
                                      <p:cBhvr>
                                        <p:cTn id="34" dur="500" fill="hold"/>
                                        <p:tgtEl>
                                          <p:spTgt spid="8"/>
                                        </p:tgtEl>
                                        <p:attrNameLst>
                                          <p:attrName>ppt_w</p:attrName>
                                        </p:attrNameLst>
                                      </p:cBhvr>
                                      <p:tavLst>
                                        <p:tav tm="0">
                                          <p:val>
                                            <p:fltVal val="0"/>
                                          </p:val>
                                        </p:tav>
                                        <p:tav tm="100000">
                                          <p:val>
                                            <p:strVal val="#ppt_w"/>
                                          </p:val>
                                        </p:tav>
                                      </p:tavLst>
                                    </p:anim>
                                    <p:anim calcmode="lin" valueType="num">
                                      <p:cBhvr>
                                        <p:cTn id="35" dur="500" fill="hold"/>
                                        <p:tgtEl>
                                          <p:spTgt spid="8"/>
                                        </p:tgtEl>
                                        <p:attrNameLst>
                                          <p:attrName>ppt_h</p:attrName>
                                        </p:attrNameLst>
                                      </p:cBhvr>
                                      <p:tavLst>
                                        <p:tav tm="0">
                                          <p:val>
                                            <p:fltVal val="0"/>
                                          </p:val>
                                        </p:tav>
                                        <p:tav tm="100000">
                                          <p:val>
                                            <p:strVal val="#ppt_h"/>
                                          </p:val>
                                        </p:tav>
                                      </p:tavLst>
                                    </p:anim>
                                    <p:anim calcmode="lin" valueType="num">
                                      <p:cBhvr>
                                        <p:cTn id="36" dur="500" fill="hold"/>
                                        <p:tgtEl>
                                          <p:spTgt spid="8"/>
                                        </p:tgtEl>
                                        <p:attrNameLst>
                                          <p:attrName>style.rotation</p:attrName>
                                        </p:attrNameLst>
                                      </p:cBhvr>
                                      <p:tavLst>
                                        <p:tav tm="0">
                                          <p:val>
                                            <p:fltVal val="360"/>
                                          </p:val>
                                        </p:tav>
                                        <p:tav tm="100000">
                                          <p:val>
                                            <p:fltVal val="0"/>
                                          </p:val>
                                        </p:tav>
                                      </p:tavLst>
                                    </p:anim>
                                    <p:animEffect transition="in" filter="fade">
                                      <p:cBhvr>
                                        <p:cTn id="37" dur="500"/>
                                        <p:tgtEl>
                                          <p:spTgt spid="8"/>
                                        </p:tgtEl>
                                      </p:cBhvr>
                                    </p:animEffect>
                                  </p:childTnLst>
                                </p:cTn>
                              </p:par>
                            </p:childTnLst>
                          </p:cTn>
                        </p:par>
                        <p:par>
                          <p:cTn id="38" fill="hold">
                            <p:stCondLst>
                              <p:cond delay="10500"/>
                            </p:stCondLst>
                            <p:childTnLst>
                              <p:par>
                                <p:cTn id="39" presetID="2" presetClass="entr" presetSubtype="9" fill="hold" grpId="0" nodeType="afterEffect">
                                  <p:stCondLst>
                                    <p:cond delay="500"/>
                                  </p:stCondLst>
                                  <p:childTnLst>
                                    <p:set>
                                      <p:cBhvr>
                                        <p:cTn id="40" dur="1" fill="hold">
                                          <p:stCondLst>
                                            <p:cond delay="0"/>
                                          </p:stCondLst>
                                        </p:cTn>
                                        <p:tgtEl>
                                          <p:spTgt spid="9"/>
                                        </p:tgtEl>
                                        <p:attrNameLst>
                                          <p:attrName>style.visibility</p:attrName>
                                        </p:attrNameLst>
                                      </p:cBhvr>
                                      <p:to>
                                        <p:strVal val="visible"/>
                                      </p:to>
                                    </p:set>
                                    <p:anim calcmode="lin" valueType="num">
                                      <p:cBhvr additive="base">
                                        <p:cTn id="41" dur="500" fill="hold"/>
                                        <p:tgtEl>
                                          <p:spTgt spid="9"/>
                                        </p:tgtEl>
                                        <p:attrNameLst>
                                          <p:attrName>ppt_x</p:attrName>
                                        </p:attrNameLst>
                                      </p:cBhvr>
                                      <p:tavLst>
                                        <p:tav tm="0">
                                          <p:val>
                                            <p:strVal val="0-#ppt_w/2"/>
                                          </p:val>
                                        </p:tav>
                                        <p:tav tm="100000">
                                          <p:val>
                                            <p:strVal val="#ppt_x"/>
                                          </p:val>
                                        </p:tav>
                                      </p:tavLst>
                                    </p:anim>
                                    <p:anim calcmode="lin" valueType="num">
                                      <p:cBhvr additive="base">
                                        <p:cTn id="42" dur="500" fill="hold"/>
                                        <p:tgtEl>
                                          <p:spTgt spid="9"/>
                                        </p:tgtEl>
                                        <p:attrNameLst>
                                          <p:attrName>ppt_y</p:attrName>
                                        </p:attrNameLst>
                                      </p:cBhvr>
                                      <p:tavLst>
                                        <p:tav tm="0">
                                          <p:val>
                                            <p:strVal val="0-#ppt_h/2"/>
                                          </p:val>
                                        </p:tav>
                                        <p:tav tm="100000">
                                          <p:val>
                                            <p:strVal val="#ppt_y"/>
                                          </p:val>
                                        </p:tav>
                                      </p:tavLst>
                                    </p:anim>
                                  </p:childTnLst>
                                </p:cTn>
                              </p:par>
                              <p:par>
                                <p:cTn id="43" presetID="2" presetClass="entr" presetSubtype="12" fill="hold" nodeType="withEffect">
                                  <p:stCondLst>
                                    <p:cond delay="3500"/>
                                  </p:stCondLst>
                                  <p:childTnLst>
                                    <p:set>
                                      <p:cBhvr>
                                        <p:cTn id="44" dur="1" fill="hold">
                                          <p:stCondLst>
                                            <p:cond delay="0"/>
                                          </p:stCondLst>
                                        </p:cTn>
                                        <p:tgtEl>
                                          <p:spTgt spid="11"/>
                                        </p:tgtEl>
                                        <p:attrNameLst>
                                          <p:attrName>style.visibility</p:attrName>
                                        </p:attrNameLst>
                                      </p:cBhvr>
                                      <p:to>
                                        <p:strVal val="visible"/>
                                      </p:to>
                                    </p:set>
                                    <p:anim calcmode="lin" valueType="num">
                                      <p:cBhvr additive="base">
                                        <p:cTn id="45" dur="3000" fill="hold"/>
                                        <p:tgtEl>
                                          <p:spTgt spid="11"/>
                                        </p:tgtEl>
                                        <p:attrNameLst>
                                          <p:attrName>ppt_x</p:attrName>
                                        </p:attrNameLst>
                                      </p:cBhvr>
                                      <p:tavLst>
                                        <p:tav tm="0">
                                          <p:val>
                                            <p:strVal val="0-#ppt_w/2"/>
                                          </p:val>
                                        </p:tav>
                                        <p:tav tm="100000">
                                          <p:val>
                                            <p:strVal val="#ppt_x"/>
                                          </p:val>
                                        </p:tav>
                                      </p:tavLst>
                                    </p:anim>
                                    <p:anim calcmode="lin" valueType="num">
                                      <p:cBhvr additive="base">
                                        <p:cTn id="46" dur="30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7" grpId="1" animBg="1"/>
      <p:bldP spid="7" grpId="2" animBg="1"/>
      <p:bldP spid="7" grpId="3" animBg="1"/>
      <p:bldP spid="7" grpId="4" animBg="1"/>
      <p:bldP spid="8" grpId="0" animBg="1"/>
      <p:bldP spid="9"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F233B0E-C946-481C-BD4C-FC1B1E5FD092}"/>
              </a:ext>
            </a:extLst>
          </p:cNvPr>
          <p:cNvSpPr>
            <a:spLocks noGrp="1"/>
          </p:cNvSpPr>
          <p:nvPr>
            <p:ph type="title"/>
          </p:nvPr>
        </p:nvSpPr>
        <p:spPr/>
        <p:txBody>
          <a:bodyPr>
            <a:normAutofit/>
          </a:bodyPr>
          <a:lstStyle/>
          <a:p>
            <a:r>
              <a:rPr lang="en-GB" dirty="0"/>
              <a:t>Common PowerPoint Errors   No. 7</a:t>
            </a:r>
          </a:p>
        </p:txBody>
      </p:sp>
      <p:pic>
        <p:nvPicPr>
          <p:cNvPr id="4" name="Picture 3" descr="audience.png">
            <a:extLst>
              <a:ext uri="{FF2B5EF4-FFF2-40B4-BE49-F238E27FC236}">
                <a16:creationId xmlns="" xmlns:a16="http://schemas.microsoft.com/office/drawing/2014/main" id="{3BE1F36F-8407-41D7-BE3F-C02E8B826C71}"/>
              </a:ext>
            </a:extLst>
          </p:cNvPr>
          <p:cNvPicPr>
            <a:picLocks noChangeAspect="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1040532" y="1112889"/>
            <a:ext cx="7062936" cy="463222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 xmlns:p14="http://schemas.microsoft.com/office/powerpoint/2010/main" val="4113327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21CF635-8778-4784-A224-E3040A26C874}"/>
              </a:ext>
            </a:extLst>
          </p:cNvPr>
          <p:cNvSpPr>
            <a:spLocks noGrp="1"/>
          </p:cNvSpPr>
          <p:nvPr>
            <p:ph type="title"/>
          </p:nvPr>
        </p:nvSpPr>
        <p:spPr>
          <a:xfrm>
            <a:off x="457200" y="274638"/>
            <a:ext cx="8229600" cy="886110"/>
          </a:xfrm>
        </p:spPr>
        <p:txBody>
          <a:bodyPr>
            <a:normAutofit/>
          </a:bodyPr>
          <a:lstStyle/>
          <a:p>
            <a:r>
              <a:rPr lang="en-GB" dirty="0"/>
              <a:t>Common PowerPoint Errors   No. 7</a:t>
            </a:r>
          </a:p>
        </p:txBody>
      </p:sp>
      <p:sp>
        <p:nvSpPr>
          <p:cNvPr id="4" name="Rectangle 3">
            <a:extLst>
              <a:ext uri="{FF2B5EF4-FFF2-40B4-BE49-F238E27FC236}">
                <a16:creationId xmlns="" xmlns:a16="http://schemas.microsoft.com/office/drawing/2014/main" id="{9380A2C9-7C8A-4756-97D3-B3646D911461}"/>
              </a:ext>
            </a:extLst>
          </p:cNvPr>
          <p:cNvSpPr txBox="1">
            <a:spLocks noChangeArrowheads="1"/>
          </p:cNvSpPr>
          <p:nvPr/>
        </p:nvSpPr>
        <p:spPr>
          <a:xfrm>
            <a:off x="323528" y="1052736"/>
            <a:ext cx="8363272" cy="4536504"/>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80000"/>
              </a:lnSpc>
              <a:buFontTx/>
              <a:buNone/>
            </a:pPr>
            <a:r>
              <a:rPr lang="en-US" altLang="en-US" sz="1000" dirty="0">
                <a:latin typeface="+mj-lt"/>
              </a:rPr>
              <a:t>Although we are taught how to talk, read and write, we are not taught how to listen, yet this is a vitally important skill.   Although we spend a lot of time hearing, experts estimate that only 25-50% of this time is actually spent listening.   Often problems that occur in the workplace are due to misinterpretation or assumptions that are made as a result of what we hear.</a:t>
            </a:r>
          </a:p>
          <a:p>
            <a:pPr>
              <a:lnSpc>
                <a:spcPct val="80000"/>
              </a:lnSpc>
              <a:buFontTx/>
              <a:buNone/>
            </a:pPr>
            <a:r>
              <a:rPr lang="en-US" altLang="en-US" sz="1000" dirty="0">
                <a:latin typeface="+mj-lt"/>
              </a:rPr>
              <a:t>Listening carefully presents a challenge.   There are several faults that we can develop in our listening skills:</a:t>
            </a:r>
          </a:p>
          <a:p>
            <a:pPr>
              <a:lnSpc>
                <a:spcPct val="80000"/>
              </a:lnSpc>
              <a:buFontTx/>
              <a:buNone/>
            </a:pPr>
            <a:r>
              <a:rPr lang="en-US" altLang="en-US" sz="1000" dirty="0">
                <a:latin typeface="+mj-lt"/>
              </a:rPr>
              <a:t>Not giving the speaker undivided attention</a:t>
            </a:r>
          </a:p>
          <a:p>
            <a:pPr>
              <a:lnSpc>
                <a:spcPct val="80000"/>
              </a:lnSpc>
              <a:buFontTx/>
              <a:buNone/>
            </a:pPr>
            <a:r>
              <a:rPr lang="en-US" altLang="en-US" sz="1000" dirty="0">
                <a:latin typeface="+mj-lt"/>
              </a:rPr>
              <a:t>Thinking about replies before listening to the full message</a:t>
            </a:r>
          </a:p>
          <a:p>
            <a:pPr>
              <a:lnSpc>
                <a:spcPct val="80000"/>
              </a:lnSpc>
              <a:buFontTx/>
              <a:buNone/>
            </a:pPr>
            <a:r>
              <a:rPr lang="en-US" altLang="en-US" sz="1000" dirty="0">
                <a:latin typeface="+mj-lt"/>
              </a:rPr>
              <a:t>Evaluating whether the speaker was ‘right or wrong’ before all the facts are given or the message is fully understood</a:t>
            </a:r>
          </a:p>
          <a:p>
            <a:pPr>
              <a:lnSpc>
                <a:spcPct val="80000"/>
              </a:lnSpc>
              <a:buFontTx/>
              <a:buNone/>
            </a:pPr>
            <a:r>
              <a:rPr lang="en-US" altLang="en-US" sz="1000" dirty="0">
                <a:latin typeface="+mj-lt"/>
              </a:rPr>
              <a:t>These are not the only mistakes we can make when listening to others, but they are some of the more common, they need to be </a:t>
            </a:r>
            <a:r>
              <a:rPr lang="en-GB" altLang="en-US" sz="1000" dirty="0">
                <a:latin typeface="+mj-lt"/>
              </a:rPr>
              <a:t>recognised</a:t>
            </a:r>
            <a:r>
              <a:rPr lang="en-US" altLang="en-US" sz="1000" dirty="0">
                <a:latin typeface="+mj-lt"/>
              </a:rPr>
              <a:t> and avoided if we are to communicate effectively.</a:t>
            </a:r>
          </a:p>
          <a:p>
            <a:pPr>
              <a:lnSpc>
                <a:spcPct val="80000"/>
              </a:lnSpc>
              <a:buFontTx/>
              <a:buNone/>
            </a:pPr>
            <a:r>
              <a:rPr lang="en-US" altLang="en-US" sz="1000" dirty="0">
                <a:latin typeface="+mj-lt"/>
              </a:rPr>
              <a:t>How we listen and respond to others is important if we wish to build effective relationships with our customers and colleagues.   In supervising others communicating ineffectively can distance us from the other person and detract from the outcome.   Communicating effectively can be a powerful tool for building and strengthening the relationship between yourself and members of your team.</a:t>
            </a:r>
          </a:p>
          <a:p>
            <a:pPr>
              <a:lnSpc>
                <a:spcPct val="80000"/>
              </a:lnSpc>
              <a:buFontTx/>
              <a:buNone/>
            </a:pPr>
            <a:r>
              <a:rPr lang="en-US" altLang="en-US" sz="1000" dirty="0">
                <a:latin typeface="+mj-lt"/>
              </a:rPr>
              <a:t>In contact with others you can communicate your willingness to develop an effective working relationship by demonstrating that you have clearly heard and understood what the other person is saying to you.   When you listen accurately and respond relevantly, you communicate ‘I value you as an individual and take what you have to say seriously.’</a:t>
            </a:r>
          </a:p>
          <a:p>
            <a:pPr>
              <a:lnSpc>
                <a:spcPct val="80000"/>
              </a:lnSpc>
              <a:buFontTx/>
              <a:buNone/>
            </a:pPr>
            <a:r>
              <a:rPr lang="en-US" altLang="en-US" sz="1000" dirty="0">
                <a:latin typeface="+mj-lt"/>
              </a:rPr>
              <a:t>Active listening involves listening to the whole of what is being said and showing this through – good eye contact and open body posture.</a:t>
            </a:r>
          </a:p>
          <a:p>
            <a:pPr>
              <a:lnSpc>
                <a:spcPct val="80000"/>
              </a:lnSpc>
              <a:buFontTx/>
              <a:buNone/>
            </a:pPr>
            <a:r>
              <a:rPr lang="en-US" altLang="en-US" sz="1000" dirty="0">
                <a:latin typeface="+mj-lt"/>
              </a:rPr>
              <a:t>Listening involves absorbing the words that are being said</a:t>
            </a:r>
          </a:p>
          <a:p>
            <a:pPr>
              <a:lnSpc>
                <a:spcPct val="80000"/>
              </a:lnSpc>
              <a:buFontTx/>
              <a:buNone/>
            </a:pPr>
            <a:r>
              <a:rPr lang="en-US" altLang="en-US" sz="1000" dirty="0">
                <a:latin typeface="+mj-lt"/>
              </a:rPr>
              <a:t>Hearing involves the extra step of understanding</a:t>
            </a:r>
          </a:p>
          <a:p>
            <a:pPr>
              <a:lnSpc>
                <a:spcPct val="80000"/>
              </a:lnSpc>
              <a:buFontTx/>
              <a:buNone/>
            </a:pPr>
            <a:r>
              <a:rPr lang="en-US" altLang="en-US" sz="1000" dirty="0">
                <a:latin typeface="+mj-lt"/>
              </a:rPr>
              <a:t>Hearing involves showing empathy and caring</a:t>
            </a:r>
          </a:p>
          <a:p>
            <a:pPr>
              <a:lnSpc>
                <a:spcPct val="80000"/>
              </a:lnSpc>
              <a:buFontTx/>
              <a:buNone/>
            </a:pPr>
            <a:r>
              <a:rPr lang="en-US" altLang="en-US" sz="1000" dirty="0">
                <a:latin typeface="+mj-lt"/>
              </a:rPr>
              <a:t>Listening is more detached than hearing</a:t>
            </a:r>
          </a:p>
          <a:p>
            <a:pPr>
              <a:lnSpc>
                <a:spcPct val="80000"/>
              </a:lnSpc>
              <a:buFontTx/>
              <a:buNone/>
            </a:pPr>
            <a:r>
              <a:rPr lang="en-US" altLang="en-US" sz="1000" dirty="0">
                <a:latin typeface="+mj-lt"/>
              </a:rPr>
              <a:t>Active listening gestures include: yes, right, OK, I see, certainly and so on.</a:t>
            </a:r>
          </a:p>
          <a:p>
            <a:pPr>
              <a:lnSpc>
                <a:spcPct val="80000"/>
              </a:lnSpc>
              <a:buFontTx/>
              <a:buNone/>
            </a:pPr>
            <a:r>
              <a:rPr lang="en-US" altLang="en-US" sz="1000" dirty="0">
                <a:latin typeface="+mj-lt"/>
              </a:rPr>
              <a:t>The core of our communication difficulties is often linked to our tendency not to listen carefully to what is being said.   We often make assumptions rather than checking out others perspective.   Making assumptions is not necessarily a fault.   We make assumptions daily and unless we did not we would waste much time in verifying general accepted facts.   For example, when we walk down the stairs we usually assume that the next step will be there and will be safe to tread on.   We assume that if someone smiles and say hello, they are friendly.   Also in order to make sense of our environment, we assume that what we see is reality.   Because we are correct more often than not, we come to depend u</a:t>
            </a:r>
          </a:p>
          <a:p>
            <a:pPr>
              <a:lnSpc>
                <a:spcPct val="80000"/>
              </a:lnSpc>
              <a:buFontTx/>
              <a:buNone/>
            </a:pPr>
            <a:r>
              <a:rPr lang="en-US" altLang="en-US" sz="1000" dirty="0">
                <a:latin typeface="+mj-lt"/>
              </a:rPr>
              <a:t>Hearing involves the extra step of understanding</a:t>
            </a:r>
          </a:p>
          <a:p>
            <a:pPr>
              <a:lnSpc>
                <a:spcPct val="80000"/>
              </a:lnSpc>
              <a:buFontTx/>
              <a:buNone/>
            </a:pPr>
            <a:r>
              <a:rPr lang="en-US" altLang="en-US" sz="1000" dirty="0">
                <a:latin typeface="+mj-lt"/>
              </a:rPr>
              <a:t>Hearing involves showing empathy and caring</a:t>
            </a:r>
          </a:p>
          <a:p>
            <a:pPr>
              <a:lnSpc>
                <a:spcPct val="80000"/>
              </a:lnSpc>
              <a:buFontTx/>
              <a:buNone/>
            </a:pPr>
            <a:r>
              <a:rPr lang="en-US" altLang="en-US" sz="1000" dirty="0">
                <a:latin typeface="+mj-lt"/>
              </a:rPr>
              <a:t>Listening is more detached than hearing</a:t>
            </a:r>
          </a:p>
          <a:p>
            <a:pPr>
              <a:lnSpc>
                <a:spcPct val="80000"/>
              </a:lnSpc>
              <a:buFontTx/>
              <a:buNone/>
            </a:pPr>
            <a:r>
              <a:rPr lang="en-US" altLang="en-US" sz="1000" dirty="0">
                <a:latin typeface="+mj-lt"/>
              </a:rPr>
              <a:t>Active listening gestures include: yes, right, OK, I see, certainly and so on.</a:t>
            </a:r>
          </a:p>
          <a:p>
            <a:pPr>
              <a:lnSpc>
                <a:spcPct val="80000"/>
              </a:lnSpc>
              <a:buFontTx/>
              <a:buNone/>
            </a:pPr>
            <a:r>
              <a:rPr lang="en-US" altLang="en-US" sz="1000" dirty="0" err="1">
                <a:latin typeface="+mj-lt"/>
              </a:rPr>
              <a:t>pon</a:t>
            </a:r>
            <a:r>
              <a:rPr lang="en-US" altLang="en-US" sz="1000" dirty="0">
                <a:latin typeface="+mj-lt"/>
              </a:rPr>
              <a:t> our ability to understand and interpret the facts.   </a:t>
            </a:r>
          </a:p>
        </p:txBody>
      </p:sp>
    </p:spTree>
    <p:extLst>
      <p:ext uri="{BB962C8B-B14F-4D97-AF65-F5344CB8AC3E}">
        <p14:creationId xmlns="" xmlns:p14="http://schemas.microsoft.com/office/powerpoint/2010/main" val="4194721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A0708CE-2A0F-46F0-B52C-043233D903B8}"/>
              </a:ext>
            </a:extLst>
          </p:cNvPr>
          <p:cNvSpPr>
            <a:spLocks noGrp="1"/>
          </p:cNvSpPr>
          <p:nvPr>
            <p:ph type="title"/>
          </p:nvPr>
        </p:nvSpPr>
        <p:spPr/>
        <p:txBody>
          <a:bodyPr>
            <a:normAutofit/>
          </a:bodyPr>
          <a:lstStyle/>
          <a:p>
            <a:r>
              <a:rPr lang="en-GB" dirty="0"/>
              <a:t>Common PowerPoint Errors   No. 8</a:t>
            </a:r>
          </a:p>
        </p:txBody>
      </p:sp>
      <p:sp>
        <p:nvSpPr>
          <p:cNvPr id="3" name="Content Placeholder 2">
            <a:extLst>
              <a:ext uri="{FF2B5EF4-FFF2-40B4-BE49-F238E27FC236}">
                <a16:creationId xmlns="" xmlns:a16="http://schemas.microsoft.com/office/drawing/2014/main" id="{11F05219-D2C0-4395-A291-1652D6227002}"/>
              </a:ext>
            </a:extLst>
          </p:cNvPr>
          <p:cNvSpPr>
            <a:spLocks noGrp="1"/>
          </p:cNvSpPr>
          <p:nvPr>
            <p:ph idx="1"/>
          </p:nvPr>
        </p:nvSpPr>
        <p:spPr>
          <a:xfrm>
            <a:off x="457200" y="1600201"/>
            <a:ext cx="8229600" cy="2188839"/>
          </a:xfrm>
        </p:spPr>
        <p:txBody>
          <a:bodyPr/>
          <a:lstStyle/>
          <a:p>
            <a:r>
              <a:rPr lang="en-GB" dirty="0"/>
              <a:t>Any ‘handouts’/materials should be distributed to the audience </a:t>
            </a:r>
            <a:r>
              <a:rPr lang="en-GB" i="1" u="sng" dirty="0">
                <a:solidFill>
                  <a:srgbClr val="00B050"/>
                </a:solidFill>
              </a:rPr>
              <a:t>‘after’ </a:t>
            </a:r>
            <a:r>
              <a:rPr lang="en-GB" dirty="0"/>
              <a:t>the presentation, unless integral to the delivery of the presentation.</a:t>
            </a:r>
          </a:p>
          <a:p>
            <a:pPr marL="0" indent="0">
              <a:buNone/>
            </a:pPr>
            <a:endParaRPr lang="en-GB" dirty="0"/>
          </a:p>
        </p:txBody>
      </p:sp>
      <p:pic>
        <p:nvPicPr>
          <p:cNvPr id="5" name="Picture 4">
            <a:extLst>
              <a:ext uri="{FF2B5EF4-FFF2-40B4-BE49-F238E27FC236}">
                <a16:creationId xmlns="" xmlns:a16="http://schemas.microsoft.com/office/drawing/2014/main" id="{9A980503-3AA8-403B-999A-CC0A638DAF3A}"/>
              </a:ext>
            </a:extLst>
          </p:cNvPr>
          <p:cNvPicPr>
            <a:picLocks noChangeAspect="1"/>
          </p:cNvPicPr>
          <p:nvPr/>
        </p:nvPicPr>
        <p:blipFill>
          <a:blip r:embed="rId2" cstate="print">
            <a:extLst>
              <a:ext uri="{28A0092B-C50C-407E-A947-70E740481C1C}">
                <a14:useLocalDpi xmlns="" xmlns:a14="http://schemas.microsoft.com/office/drawing/2010/main" val="0"/>
              </a:ext>
              <a:ext uri="{837473B0-CC2E-450A-ABE3-18F120FF3D39}">
                <a1611:picAttrSrcUrl xmlns="" xmlns:a1611="http://schemas.microsoft.com/office/drawing/2016/11/main" r:id="rId3"/>
              </a:ext>
            </a:extLst>
          </a:blip>
          <a:stretch>
            <a:fillRect/>
          </a:stretch>
        </p:blipFill>
        <p:spPr>
          <a:xfrm>
            <a:off x="2987824" y="3789040"/>
            <a:ext cx="3672408" cy="1877009"/>
          </a:xfrm>
          <a:prstGeom prst="rect">
            <a:avLst/>
          </a:prstGeom>
        </p:spPr>
      </p:pic>
    </p:spTree>
    <p:extLst>
      <p:ext uri="{BB962C8B-B14F-4D97-AF65-F5344CB8AC3E}">
        <p14:creationId xmlns="" xmlns:p14="http://schemas.microsoft.com/office/powerpoint/2010/main" val="4890269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1FB4597-2D0B-4960-9F6B-B6E4DBF27A30}"/>
              </a:ext>
            </a:extLst>
          </p:cNvPr>
          <p:cNvSpPr>
            <a:spLocks noGrp="1"/>
          </p:cNvSpPr>
          <p:nvPr>
            <p:ph type="title"/>
          </p:nvPr>
        </p:nvSpPr>
        <p:spPr/>
        <p:txBody>
          <a:bodyPr/>
          <a:lstStyle/>
          <a:p>
            <a:r>
              <a:rPr lang="en-GB" dirty="0"/>
              <a:t>The Presenter - YOU</a:t>
            </a:r>
          </a:p>
        </p:txBody>
      </p:sp>
      <p:sp>
        <p:nvSpPr>
          <p:cNvPr id="4" name="Rectangle 3">
            <a:extLst>
              <a:ext uri="{FF2B5EF4-FFF2-40B4-BE49-F238E27FC236}">
                <a16:creationId xmlns="" xmlns:a16="http://schemas.microsoft.com/office/drawing/2014/main" id="{C4482811-05D4-4315-ACEB-4F0DD104E0B6}"/>
              </a:ext>
            </a:extLst>
          </p:cNvPr>
          <p:cNvSpPr txBox="1">
            <a:spLocks noChangeArrowheads="1"/>
          </p:cNvSpPr>
          <p:nvPr/>
        </p:nvSpPr>
        <p:spPr>
          <a:xfrm>
            <a:off x="251520" y="1417638"/>
            <a:ext cx="4176712" cy="75877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Tx/>
              <a:buNone/>
            </a:pPr>
            <a:r>
              <a:rPr lang="en-GB" altLang="en-US" sz="4000" b="1" dirty="0">
                <a:solidFill>
                  <a:srgbClr val="663300"/>
                </a:solidFill>
                <a:latin typeface="+mj-lt"/>
              </a:rPr>
              <a:t>Nerves are natural</a:t>
            </a:r>
          </a:p>
          <a:p>
            <a:pPr>
              <a:buFontTx/>
              <a:buNone/>
            </a:pPr>
            <a:endParaRPr lang="en-GB" altLang="en-US" sz="2800" b="1" dirty="0">
              <a:solidFill>
                <a:srgbClr val="663300"/>
              </a:solidFill>
              <a:latin typeface="+mj-lt"/>
            </a:endParaRPr>
          </a:p>
          <a:p>
            <a:pPr>
              <a:buFontTx/>
              <a:buNone/>
            </a:pPr>
            <a:endParaRPr lang="en-GB" altLang="en-US" sz="2800" b="1" dirty="0">
              <a:solidFill>
                <a:srgbClr val="663300"/>
              </a:solidFill>
              <a:latin typeface="+mj-lt"/>
            </a:endParaRPr>
          </a:p>
          <a:p>
            <a:pPr>
              <a:buFontTx/>
              <a:buNone/>
            </a:pPr>
            <a:endParaRPr lang="en-GB" altLang="en-US" b="1" dirty="0">
              <a:solidFill>
                <a:schemeClr val="bg1"/>
              </a:solidFill>
              <a:latin typeface="+mj-lt"/>
            </a:endParaRPr>
          </a:p>
        </p:txBody>
      </p:sp>
      <p:sp>
        <p:nvSpPr>
          <p:cNvPr id="5" name="Text Box 6">
            <a:extLst>
              <a:ext uri="{FF2B5EF4-FFF2-40B4-BE49-F238E27FC236}">
                <a16:creationId xmlns="" xmlns:a16="http://schemas.microsoft.com/office/drawing/2014/main" id="{F1C05C38-EE07-4E26-BBAB-64C142D562CF}"/>
              </a:ext>
            </a:extLst>
          </p:cNvPr>
          <p:cNvSpPr txBox="1">
            <a:spLocks noChangeArrowheads="1"/>
          </p:cNvSpPr>
          <p:nvPr/>
        </p:nvSpPr>
        <p:spPr bwMode="auto">
          <a:xfrm>
            <a:off x="5004048" y="3789040"/>
            <a:ext cx="3995737" cy="138499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eaLnBrk="0" fontAlgn="base" hangingPunct="0">
              <a:spcBef>
                <a:spcPct val="0"/>
              </a:spcBef>
              <a:spcAft>
                <a:spcPct val="0"/>
              </a:spcAft>
              <a:defRPr>
                <a:solidFill>
                  <a:schemeClr val="tx1"/>
                </a:solidFill>
                <a:latin typeface="Arial" pitchFamily="34" charset="0"/>
                <a:cs typeface="Arial" pitchFamily="34" charset="0"/>
              </a:defRPr>
            </a:lvl9pPr>
          </a:lstStyle>
          <a:p>
            <a:pPr algn="ctr" eaLnBrk="1" hangingPunct="1">
              <a:spcBef>
                <a:spcPct val="50000"/>
              </a:spcBef>
            </a:pPr>
            <a:r>
              <a:rPr lang="en-GB" altLang="en-US" sz="2400" dirty="0">
                <a:latin typeface="+mj-lt"/>
              </a:rPr>
              <a:t>“What does not kill you makes you stronger”  </a:t>
            </a:r>
          </a:p>
          <a:p>
            <a:pPr algn="ctr" eaLnBrk="1" hangingPunct="1">
              <a:spcBef>
                <a:spcPct val="50000"/>
              </a:spcBef>
            </a:pPr>
            <a:r>
              <a:rPr lang="en-GB" altLang="en-US" sz="2400" dirty="0">
                <a:latin typeface="+mj-lt"/>
              </a:rPr>
              <a:t>Friedrich Nietzsche (1878)</a:t>
            </a:r>
          </a:p>
        </p:txBody>
      </p:sp>
      <p:sp>
        <p:nvSpPr>
          <p:cNvPr id="6" name="Rectangle 5">
            <a:extLst>
              <a:ext uri="{FF2B5EF4-FFF2-40B4-BE49-F238E27FC236}">
                <a16:creationId xmlns="" xmlns:a16="http://schemas.microsoft.com/office/drawing/2014/main" id="{C0182CA0-891B-4C57-89E7-510D886BD5E7}"/>
              </a:ext>
            </a:extLst>
          </p:cNvPr>
          <p:cNvSpPr/>
          <p:nvPr/>
        </p:nvSpPr>
        <p:spPr>
          <a:xfrm>
            <a:off x="251594" y="1911603"/>
            <a:ext cx="3995737" cy="3754874"/>
          </a:xfrm>
          <a:prstGeom prst="rect">
            <a:avLst/>
          </a:prstGeom>
        </p:spPr>
        <p:txBody>
          <a:bodyPr wrap="square">
            <a:spAutoFit/>
          </a:bodyPr>
          <a:lstStyle/>
          <a:p>
            <a:pPr marL="457200" indent="-457200">
              <a:spcBef>
                <a:spcPct val="50000"/>
              </a:spcBef>
              <a:buFont typeface="Arial" panose="020B0604020202020204" pitchFamily="34" charset="0"/>
              <a:buChar char="•"/>
            </a:pPr>
            <a:r>
              <a:rPr lang="en-GB" altLang="en-US" sz="2800" i="1" dirty="0"/>
              <a:t>Analyse</a:t>
            </a:r>
            <a:r>
              <a:rPr lang="en-GB" altLang="en-US" sz="2800" dirty="0"/>
              <a:t> your fear</a:t>
            </a:r>
          </a:p>
          <a:p>
            <a:pPr marL="457200" indent="-457200">
              <a:spcBef>
                <a:spcPct val="50000"/>
              </a:spcBef>
              <a:buFont typeface="Arial" panose="020B0604020202020204" pitchFamily="34" charset="0"/>
              <a:buChar char="•"/>
            </a:pPr>
            <a:r>
              <a:rPr lang="en-GB" altLang="en-US" sz="2800" i="1" dirty="0"/>
              <a:t>Plan</a:t>
            </a:r>
            <a:r>
              <a:rPr lang="en-GB" altLang="en-US" sz="2800" dirty="0"/>
              <a:t> your welcome and first few minutes of the presentation</a:t>
            </a:r>
          </a:p>
          <a:p>
            <a:pPr marL="457200" indent="-457200">
              <a:spcBef>
                <a:spcPct val="50000"/>
              </a:spcBef>
              <a:buFont typeface="Arial" panose="020B0604020202020204" pitchFamily="34" charset="0"/>
              <a:buChar char="•"/>
            </a:pPr>
            <a:r>
              <a:rPr lang="en-GB" altLang="en-US" sz="2800" i="1" dirty="0"/>
              <a:t>Plan</a:t>
            </a:r>
            <a:r>
              <a:rPr lang="en-GB" altLang="en-US" sz="2800" dirty="0"/>
              <a:t> an interesting session</a:t>
            </a:r>
          </a:p>
          <a:p>
            <a:pPr marL="457200" indent="-457200">
              <a:spcBef>
                <a:spcPct val="50000"/>
              </a:spcBef>
              <a:buFont typeface="Arial" panose="020B0604020202020204" pitchFamily="34" charset="0"/>
              <a:buChar char="•"/>
            </a:pPr>
            <a:r>
              <a:rPr lang="en-GB" altLang="en-US" sz="2800" i="1" dirty="0"/>
              <a:t>Relax</a:t>
            </a:r>
            <a:r>
              <a:rPr lang="en-GB" altLang="en-US" sz="2800" dirty="0"/>
              <a:t> &amp; </a:t>
            </a:r>
            <a:r>
              <a:rPr lang="en-GB" altLang="en-US" sz="2800" i="1" dirty="0"/>
              <a:t>enjoy</a:t>
            </a:r>
          </a:p>
        </p:txBody>
      </p:sp>
      <p:pic>
        <p:nvPicPr>
          <p:cNvPr id="7" name="Picture 4" descr="nervous-1">
            <a:extLst>
              <a:ext uri="{FF2B5EF4-FFF2-40B4-BE49-F238E27FC236}">
                <a16:creationId xmlns="" xmlns:a16="http://schemas.microsoft.com/office/drawing/2014/main" id="{EA0DC3A9-795D-4FF8-AB1C-CC1F251166A4}"/>
              </a:ext>
            </a:extLst>
          </p:cNvPr>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6156176" y="1385552"/>
            <a:ext cx="2448272" cy="23115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 xmlns:p14="http://schemas.microsoft.com/office/powerpoint/2010/main" val="378788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8030B49-9CFF-454D-B292-E5433F7260D9}"/>
              </a:ext>
            </a:extLst>
          </p:cNvPr>
          <p:cNvSpPr>
            <a:spLocks noGrp="1"/>
          </p:cNvSpPr>
          <p:nvPr>
            <p:ph type="title"/>
          </p:nvPr>
        </p:nvSpPr>
        <p:spPr/>
        <p:txBody>
          <a:bodyPr>
            <a:normAutofit fontScale="90000"/>
          </a:bodyPr>
          <a:lstStyle/>
          <a:p>
            <a:r>
              <a:rPr lang="en-GB" dirty="0">
                <a:cs typeface="Arial" panose="020B0604020202020204" pitchFamily="34" charset="0"/>
              </a:rPr>
              <a:t>Prepare the location, equipment           and materials for presentation</a:t>
            </a:r>
            <a:endParaRPr lang="en-GB" dirty="0"/>
          </a:p>
        </p:txBody>
      </p:sp>
      <p:pic>
        <p:nvPicPr>
          <p:cNvPr id="4" name="Picture 10" descr="projector">
            <a:extLst>
              <a:ext uri="{FF2B5EF4-FFF2-40B4-BE49-F238E27FC236}">
                <a16:creationId xmlns="" xmlns:a16="http://schemas.microsoft.com/office/drawing/2014/main" id="{D1CAC927-033D-40AC-91B0-F612068049D4}"/>
              </a:ext>
            </a:extLst>
          </p:cNvPr>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5940152" y="2708920"/>
            <a:ext cx="2879725" cy="28797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5" name="Picture 17" descr="silvextlead633971">
            <a:extLst>
              <a:ext uri="{FF2B5EF4-FFF2-40B4-BE49-F238E27FC236}">
                <a16:creationId xmlns="" xmlns:a16="http://schemas.microsoft.com/office/drawing/2014/main" id="{50D3709D-4539-47C6-8CBC-374A8CFFB157}"/>
              </a:ext>
            </a:extLst>
          </p:cNvPr>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5005114" y="4509120"/>
            <a:ext cx="935038" cy="9350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6" name="Picture 19" descr="1166042188_Famous%20Grouse">
            <a:extLst>
              <a:ext uri="{FF2B5EF4-FFF2-40B4-BE49-F238E27FC236}">
                <a16:creationId xmlns="" xmlns:a16="http://schemas.microsoft.com/office/drawing/2014/main" id="{B5EFEC3F-4A2D-4E48-A7BC-649AAB12BAB3}"/>
              </a:ext>
            </a:extLst>
          </p:cNvPr>
          <p:cNvPicPr>
            <a:picLocks noChangeAspect="1" noChangeArrowheads="1"/>
          </p:cNvPicPr>
          <p:nvPr/>
        </p:nvPicPr>
        <p:blipFill>
          <a:blip r:embed="rId4" cstate="print">
            <a:extLst>
              <a:ext uri="{28A0092B-C50C-407E-A947-70E740481C1C}">
                <a14:useLocalDpi xmlns="" xmlns:a14="http://schemas.microsoft.com/office/drawing/2010/main" val="0"/>
              </a:ext>
            </a:extLst>
          </a:blip>
          <a:srcRect/>
          <a:stretch>
            <a:fillRect/>
          </a:stretch>
        </p:blipFill>
        <p:spPr bwMode="auto">
          <a:xfrm>
            <a:off x="8332787" y="2354907"/>
            <a:ext cx="708025" cy="7080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8" name="Picture 15" descr="flip_chart">
            <a:extLst>
              <a:ext uri="{FF2B5EF4-FFF2-40B4-BE49-F238E27FC236}">
                <a16:creationId xmlns="" xmlns:a16="http://schemas.microsoft.com/office/drawing/2014/main" id="{01E8DBC4-EF0A-4084-9628-0CF2F79830AB}"/>
              </a:ext>
            </a:extLst>
          </p:cNvPr>
          <p:cNvPicPr>
            <a:picLocks noChangeAspect="1" noChangeArrowheads="1"/>
          </p:cNvPicPr>
          <p:nvPr/>
        </p:nvPicPr>
        <p:blipFill>
          <a:blip r:embed="rId5" cstate="print">
            <a:extLst>
              <a:ext uri="{28A0092B-C50C-407E-A947-70E740481C1C}">
                <a14:useLocalDpi xmlns="" xmlns:a14="http://schemas.microsoft.com/office/drawing/2010/main" val="0"/>
              </a:ext>
            </a:extLst>
          </a:blip>
          <a:srcRect/>
          <a:stretch>
            <a:fillRect/>
          </a:stretch>
        </p:blipFill>
        <p:spPr bwMode="auto">
          <a:xfrm>
            <a:off x="5847163" y="2276475"/>
            <a:ext cx="882650" cy="11525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2" name="Picture 11">
            <a:extLst>
              <a:ext uri="{FF2B5EF4-FFF2-40B4-BE49-F238E27FC236}">
                <a16:creationId xmlns="" xmlns:a16="http://schemas.microsoft.com/office/drawing/2014/main" id="{F1C469E1-D439-4CD0-8871-57CCBF5A6588}"/>
              </a:ext>
            </a:extLst>
          </p:cNvPr>
          <p:cNvPicPr>
            <a:picLocks noChangeAspect="1"/>
          </p:cNvPicPr>
          <p:nvPr/>
        </p:nvPicPr>
        <p:blipFill>
          <a:blip r:embed="rId6" cstate="print">
            <a:extLst>
              <a:ext uri="{28A0092B-C50C-407E-A947-70E740481C1C}">
                <a14:useLocalDpi xmlns="" xmlns:a14="http://schemas.microsoft.com/office/drawing/2010/main" val="0"/>
              </a:ext>
            </a:extLst>
          </a:blip>
          <a:stretch>
            <a:fillRect/>
          </a:stretch>
        </p:blipFill>
        <p:spPr>
          <a:xfrm>
            <a:off x="7063780" y="1619719"/>
            <a:ext cx="935039" cy="1233018"/>
          </a:xfrm>
          <a:prstGeom prst="rect">
            <a:avLst/>
          </a:prstGeom>
        </p:spPr>
      </p:pic>
      <p:sp>
        <p:nvSpPr>
          <p:cNvPr id="13" name="Text Box 20">
            <a:extLst>
              <a:ext uri="{FF2B5EF4-FFF2-40B4-BE49-F238E27FC236}">
                <a16:creationId xmlns="" xmlns:a16="http://schemas.microsoft.com/office/drawing/2014/main" id="{B5C6EA68-D268-402E-BB1C-A284371CA1D7}"/>
              </a:ext>
            </a:extLst>
          </p:cNvPr>
          <p:cNvSpPr txBox="1">
            <a:spLocks noChangeArrowheads="1"/>
          </p:cNvSpPr>
          <p:nvPr/>
        </p:nvSpPr>
        <p:spPr bwMode="auto">
          <a:xfrm>
            <a:off x="103188" y="1619719"/>
            <a:ext cx="4680991" cy="440120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marL="342900" indent="-342900"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eaLnBrk="0" fontAlgn="base" hangingPunct="0">
              <a:spcBef>
                <a:spcPct val="0"/>
              </a:spcBef>
              <a:spcAft>
                <a:spcPct val="0"/>
              </a:spcAft>
              <a:defRPr>
                <a:solidFill>
                  <a:schemeClr val="tx1"/>
                </a:solidFill>
                <a:latin typeface="Arial" pitchFamily="34" charset="0"/>
                <a:cs typeface="Arial" pitchFamily="34" charset="0"/>
              </a:defRPr>
            </a:lvl9pPr>
          </a:lstStyle>
          <a:p>
            <a:pPr marL="457200" indent="-457200" eaLnBrk="1" hangingPunct="1">
              <a:spcBef>
                <a:spcPct val="50000"/>
              </a:spcBef>
              <a:buFont typeface="Arial" panose="020B0604020202020204" pitchFamily="34" charset="0"/>
              <a:buChar char="•"/>
            </a:pPr>
            <a:r>
              <a:rPr lang="en-GB" altLang="en-US" sz="2800" dirty="0">
                <a:latin typeface="+mj-lt"/>
              </a:rPr>
              <a:t>Where is the venue?</a:t>
            </a:r>
          </a:p>
          <a:p>
            <a:pPr marL="457200" indent="-457200" eaLnBrk="1" hangingPunct="1">
              <a:spcBef>
                <a:spcPct val="50000"/>
              </a:spcBef>
              <a:buFont typeface="Arial" panose="020B0604020202020204" pitchFamily="34" charset="0"/>
              <a:buChar char="•"/>
            </a:pPr>
            <a:r>
              <a:rPr lang="en-GB" altLang="en-US" sz="2800" dirty="0">
                <a:latin typeface="+mj-lt"/>
              </a:rPr>
              <a:t>What facilities and equipment will be provided?</a:t>
            </a:r>
          </a:p>
          <a:p>
            <a:pPr marL="457200" indent="-457200" eaLnBrk="1" hangingPunct="1">
              <a:spcBef>
                <a:spcPct val="50000"/>
              </a:spcBef>
              <a:buFont typeface="Arial" panose="020B0604020202020204" pitchFamily="34" charset="0"/>
              <a:buChar char="•"/>
            </a:pPr>
            <a:r>
              <a:rPr lang="en-GB" altLang="en-US" sz="2800" dirty="0">
                <a:latin typeface="+mj-lt"/>
              </a:rPr>
              <a:t>How is the room set up?</a:t>
            </a:r>
          </a:p>
          <a:p>
            <a:pPr marL="457200" indent="-457200" eaLnBrk="1" hangingPunct="1">
              <a:spcBef>
                <a:spcPct val="50000"/>
              </a:spcBef>
              <a:buFont typeface="Arial" panose="020B0604020202020204" pitchFamily="34" charset="0"/>
              <a:buChar char="•"/>
            </a:pPr>
            <a:r>
              <a:rPr lang="en-GB" altLang="en-US" sz="2800" dirty="0">
                <a:latin typeface="+mj-lt"/>
              </a:rPr>
              <a:t>Where are the action points?</a:t>
            </a:r>
          </a:p>
          <a:p>
            <a:pPr eaLnBrk="1" hangingPunct="1">
              <a:spcBef>
                <a:spcPct val="50000"/>
              </a:spcBef>
              <a:buFontTx/>
              <a:buChar char="•"/>
            </a:pPr>
            <a:endParaRPr lang="en-GB" altLang="en-US" sz="2800" dirty="0">
              <a:latin typeface="+mj-lt"/>
            </a:endParaRPr>
          </a:p>
        </p:txBody>
      </p:sp>
    </p:spTree>
    <p:extLst>
      <p:ext uri="{BB962C8B-B14F-4D97-AF65-F5344CB8AC3E}">
        <p14:creationId xmlns="" xmlns:p14="http://schemas.microsoft.com/office/powerpoint/2010/main" val="2887253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childTnLst>
                                  <p:subTnLst>
                                    <p:animClr>
                                      <p:cBhvr override="childStyle">
                                        <p:cTn dur="1" fill="hold" display="0" masterRel="nextClick" afterEffect="1"/>
                                        <p:tgtEl>
                                          <p:spTgt spid="13">
                                            <p:txEl>
                                              <p:pRg st="0" end="0"/>
                                            </p:txEl>
                                          </p:spTgt>
                                        </p:tgtEl>
                                        <p:attrNameLst>
                                          <p:attrName>ppt_c</p:attrName>
                                        </p:attrNameLst>
                                      </p:cBhvr>
                                      <p:to>
                                        <a:srgbClr val="00CCFF"/>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xEl>
                                              <p:pRg st="1" end="1"/>
                                            </p:txEl>
                                          </p:spTgt>
                                        </p:tgtEl>
                                        <p:attrNameLst>
                                          <p:attrName>style.visibility</p:attrName>
                                        </p:attrNameLst>
                                      </p:cBhvr>
                                      <p:to>
                                        <p:strVal val="visible"/>
                                      </p:to>
                                    </p:set>
                                  </p:childTnLst>
                                  <p:subTnLst>
                                    <p:animClr>
                                      <p:cBhvr override="childStyle">
                                        <p:cTn dur="1" fill="hold" display="0" masterRel="nextClick" afterEffect="1"/>
                                        <p:tgtEl>
                                          <p:spTgt spid="13">
                                            <p:txEl>
                                              <p:pRg st="1" end="1"/>
                                            </p:txEl>
                                          </p:spTgt>
                                        </p:tgtEl>
                                        <p:attrNameLst>
                                          <p:attrName>ppt_c</p:attrName>
                                        </p:attrNameLst>
                                      </p:cBhvr>
                                      <p:to>
                                        <a:srgbClr val="00CCFF"/>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xEl>
                                              <p:pRg st="2" end="2"/>
                                            </p:txEl>
                                          </p:spTgt>
                                        </p:tgtEl>
                                        <p:attrNameLst>
                                          <p:attrName>style.visibility</p:attrName>
                                        </p:attrNameLst>
                                      </p:cBhvr>
                                      <p:to>
                                        <p:strVal val="visible"/>
                                      </p:to>
                                    </p:set>
                                  </p:childTnLst>
                                  <p:subTnLst>
                                    <p:animClr>
                                      <p:cBhvr override="childStyle">
                                        <p:cTn dur="1" fill="hold" display="0" masterRel="nextClick" afterEffect="1"/>
                                        <p:tgtEl>
                                          <p:spTgt spid="13">
                                            <p:txEl>
                                              <p:pRg st="2" end="2"/>
                                            </p:txEl>
                                          </p:spTgt>
                                        </p:tgtEl>
                                        <p:attrNameLst>
                                          <p:attrName>ppt_c</p:attrName>
                                        </p:attrNameLst>
                                      </p:cBhvr>
                                      <p:to>
                                        <a:srgbClr val="00CCFF"/>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xEl>
                                              <p:pRg st="3" end="3"/>
                                            </p:txEl>
                                          </p:spTgt>
                                        </p:tgtEl>
                                        <p:attrNameLst>
                                          <p:attrName>style.visibility</p:attrName>
                                        </p:attrNameLst>
                                      </p:cBhvr>
                                      <p:to>
                                        <p:strVal val="visible"/>
                                      </p:to>
                                    </p:set>
                                  </p:childTnLst>
                                  <p:subTnLst>
                                    <p:animClr>
                                      <p:cBhvr override="childStyle">
                                        <p:cTn dur="1" fill="hold" display="0" masterRel="nextClick" afterEffect="1"/>
                                        <p:tgtEl>
                                          <p:spTgt spid="13">
                                            <p:txEl>
                                              <p:pRg st="3" end="3"/>
                                            </p:txEl>
                                          </p:spTgt>
                                        </p:tgtEl>
                                        <p:attrNameLst>
                                          <p:attrName>ppt_c</p:attrName>
                                        </p:attrNameLst>
                                      </p:cBhvr>
                                      <p:to>
                                        <a:srgbClr val="00CCFF"/>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1295571-F558-4641-B9CC-87A02D1CC7DC}"/>
              </a:ext>
            </a:extLst>
          </p:cNvPr>
          <p:cNvSpPr>
            <a:spLocks noGrp="1"/>
          </p:cNvSpPr>
          <p:nvPr>
            <p:ph type="title"/>
          </p:nvPr>
        </p:nvSpPr>
        <p:spPr/>
        <p:txBody>
          <a:bodyPr/>
          <a:lstStyle/>
          <a:p>
            <a:r>
              <a:rPr lang="en-GB" dirty="0"/>
              <a:t>Flip Tips</a:t>
            </a:r>
          </a:p>
        </p:txBody>
      </p:sp>
      <p:sp>
        <p:nvSpPr>
          <p:cNvPr id="4" name="TextBox 3">
            <a:extLst>
              <a:ext uri="{FF2B5EF4-FFF2-40B4-BE49-F238E27FC236}">
                <a16:creationId xmlns="" xmlns:a16="http://schemas.microsoft.com/office/drawing/2014/main" id="{1CFAEE1A-E83D-491E-92F2-F4C7D5FFA609}"/>
              </a:ext>
            </a:extLst>
          </p:cNvPr>
          <p:cNvSpPr txBox="1">
            <a:spLocks noChangeArrowheads="1"/>
          </p:cNvSpPr>
          <p:nvPr/>
        </p:nvSpPr>
        <p:spPr bwMode="auto">
          <a:xfrm rot="10800000">
            <a:off x="4716016" y="1400482"/>
            <a:ext cx="3970784" cy="51911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eaLnBrk="0" fontAlgn="base" hangingPunct="0">
              <a:spcBef>
                <a:spcPct val="0"/>
              </a:spcBef>
              <a:spcAft>
                <a:spcPct val="0"/>
              </a:spcAft>
              <a:defRPr>
                <a:solidFill>
                  <a:schemeClr val="tx1"/>
                </a:solidFill>
                <a:latin typeface="Arial" pitchFamily="34" charset="0"/>
                <a:cs typeface="Arial" pitchFamily="34" charset="0"/>
              </a:defRPr>
            </a:lvl9pPr>
          </a:lstStyle>
          <a:p>
            <a:pPr algn="r" eaLnBrk="1" hangingPunct="1"/>
            <a:r>
              <a:rPr lang="en-GB" altLang="en-US" sz="2800" dirty="0">
                <a:latin typeface="+mj-lt"/>
              </a:rPr>
              <a:t>If in doubt - Flip</a:t>
            </a:r>
          </a:p>
        </p:txBody>
      </p:sp>
      <p:sp>
        <p:nvSpPr>
          <p:cNvPr id="5" name="TextBox 4">
            <a:extLst>
              <a:ext uri="{FF2B5EF4-FFF2-40B4-BE49-F238E27FC236}">
                <a16:creationId xmlns="" xmlns:a16="http://schemas.microsoft.com/office/drawing/2014/main" id="{AC01FECE-2B1F-4BBC-AD8D-D507EC9F6497}"/>
              </a:ext>
            </a:extLst>
          </p:cNvPr>
          <p:cNvSpPr txBox="1">
            <a:spLocks noChangeArrowheads="1"/>
          </p:cNvSpPr>
          <p:nvPr/>
        </p:nvSpPr>
        <p:spPr bwMode="auto">
          <a:xfrm>
            <a:off x="179512" y="4387543"/>
            <a:ext cx="3096344" cy="10156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eaLnBrk="0" fontAlgn="base" hangingPunct="0">
              <a:spcBef>
                <a:spcPct val="0"/>
              </a:spcBef>
              <a:spcAft>
                <a:spcPct val="0"/>
              </a:spcAft>
              <a:defRPr>
                <a:solidFill>
                  <a:schemeClr val="tx1"/>
                </a:solidFill>
                <a:latin typeface="Arial" pitchFamily="34" charset="0"/>
                <a:cs typeface="Arial" pitchFamily="34" charset="0"/>
              </a:defRPr>
            </a:lvl9pPr>
          </a:lstStyle>
          <a:p>
            <a:pPr marL="457200" indent="-457200" eaLnBrk="1" hangingPunct="1">
              <a:buFont typeface="Arial" panose="020B0604020202020204" pitchFamily="34" charset="0"/>
              <a:buChar char="•"/>
            </a:pPr>
            <a:r>
              <a:rPr lang="en-GB" altLang="en-US" sz="2000" dirty="0">
                <a:latin typeface="Verdana" pitchFamily="34" charset="0"/>
              </a:rPr>
              <a:t>Write clearly &amp; </a:t>
            </a:r>
            <a:r>
              <a:rPr lang="en-GB" altLang="en-US" sz="2000" b="1" i="1" dirty="0">
                <a:solidFill>
                  <a:srgbClr val="FF0000"/>
                </a:solidFill>
                <a:latin typeface="Verdana" pitchFamily="34" charset="0"/>
              </a:rPr>
              <a:t>Big</a:t>
            </a:r>
          </a:p>
          <a:p>
            <a:pPr marL="457200" indent="-457200" eaLnBrk="1" hangingPunct="1">
              <a:buFont typeface="Arial" panose="020B0604020202020204" pitchFamily="34" charset="0"/>
              <a:buChar char="•"/>
            </a:pPr>
            <a:r>
              <a:rPr lang="en-GB" altLang="en-US" sz="2000" dirty="0">
                <a:latin typeface="Verdana" pitchFamily="34" charset="0"/>
              </a:rPr>
              <a:t>Space   it   out</a:t>
            </a:r>
          </a:p>
          <a:p>
            <a:pPr marL="457200" indent="-457200" eaLnBrk="1" hangingPunct="1">
              <a:buFont typeface="Arial" panose="020B0604020202020204" pitchFamily="34" charset="0"/>
              <a:buChar char="•"/>
            </a:pPr>
            <a:r>
              <a:rPr lang="en-GB" altLang="en-US" sz="2000" b="1" dirty="0">
                <a:latin typeface="Verdana" pitchFamily="34" charset="0"/>
              </a:rPr>
              <a:t>Use dark colours</a:t>
            </a:r>
          </a:p>
        </p:txBody>
      </p:sp>
      <p:sp>
        <p:nvSpPr>
          <p:cNvPr id="6" name="TextBox 5">
            <a:extLst>
              <a:ext uri="{FF2B5EF4-FFF2-40B4-BE49-F238E27FC236}">
                <a16:creationId xmlns="" xmlns:a16="http://schemas.microsoft.com/office/drawing/2014/main" id="{1737705B-4CD3-494A-8A7F-8FA4369C4A22}"/>
              </a:ext>
            </a:extLst>
          </p:cNvPr>
          <p:cNvSpPr txBox="1">
            <a:spLocks noChangeArrowheads="1"/>
          </p:cNvSpPr>
          <p:nvPr/>
        </p:nvSpPr>
        <p:spPr bwMode="auto">
          <a:xfrm>
            <a:off x="500063" y="1643063"/>
            <a:ext cx="2357437" cy="2663825"/>
          </a:xfrm>
          <a:prstGeom prst="rect">
            <a:avLst/>
          </a:prstGeom>
          <a:solidFill>
            <a:srgbClr val="F4CE62"/>
          </a:solidFill>
          <a:ln w="9525">
            <a:solidFill>
              <a:srgbClr val="663300"/>
            </a:solidFill>
            <a:miter lim="800000"/>
            <a:headEnd/>
            <a:tailEnd/>
          </a:ln>
        </p:spPr>
        <p:txBody>
          <a:bodyPr>
            <a:spAutoFit/>
          </a:bodyPr>
          <a:lstStyle/>
          <a:p>
            <a:pPr algn="ctr">
              <a:defRPr/>
            </a:pPr>
            <a:r>
              <a:rPr lang="en-GB" sz="2800" b="1" dirty="0">
                <a:solidFill>
                  <a:schemeClr val="accent6">
                    <a:lumMod val="40000"/>
                    <a:lumOff val="60000"/>
                  </a:schemeClr>
                </a:solidFill>
                <a:latin typeface="Verdana" pitchFamily="34" charset="0"/>
                <a:cs typeface="Arial" charset="0"/>
              </a:rPr>
              <a:t>Invisible Outlines</a:t>
            </a:r>
          </a:p>
          <a:p>
            <a:pPr algn="ctr">
              <a:defRPr/>
            </a:pPr>
            <a:endParaRPr lang="en-GB" sz="2800" dirty="0">
              <a:latin typeface="Verdana" pitchFamily="34" charset="0"/>
              <a:cs typeface="Arial" charset="0"/>
            </a:endParaRPr>
          </a:p>
          <a:p>
            <a:pPr algn="ctr">
              <a:defRPr/>
            </a:pPr>
            <a:endParaRPr lang="en-GB" sz="2800" dirty="0">
              <a:latin typeface="Verdana" pitchFamily="34" charset="0"/>
              <a:cs typeface="Arial" charset="0"/>
            </a:endParaRPr>
          </a:p>
          <a:p>
            <a:pPr algn="ctr">
              <a:defRPr/>
            </a:pPr>
            <a:endParaRPr lang="en-GB" sz="2800" dirty="0">
              <a:latin typeface="Verdana" pitchFamily="34" charset="0"/>
              <a:cs typeface="Arial" charset="0"/>
            </a:endParaRPr>
          </a:p>
          <a:p>
            <a:pPr algn="ctr">
              <a:defRPr/>
            </a:pPr>
            <a:endParaRPr lang="en-GB" sz="2800" dirty="0">
              <a:latin typeface="Verdana" pitchFamily="34" charset="0"/>
              <a:cs typeface="Arial" charset="0"/>
            </a:endParaRPr>
          </a:p>
        </p:txBody>
      </p:sp>
      <p:sp>
        <p:nvSpPr>
          <p:cNvPr id="7" name="TextBox 6">
            <a:extLst>
              <a:ext uri="{FF2B5EF4-FFF2-40B4-BE49-F238E27FC236}">
                <a16:creationId xmlns="" xmlns:a16="http://schemas.microsoft.com/office/drawing/2014/main" id="{B9ADF395-EC54-4D7F-8701-A1A748EBD185}"/>
              </a:ext>
            </a:extLst>
          </p:cNvPr>
          <p:cNvSpPr txBox="1">
            <a:spLocks noChangeArrowheads="1"/>
          </p:cNvSpPr>
          <p:nvPr/>
        </p:nvSpPr>
        <p:spPr bwMode="auto">
          <a:xfrm>
            <a:off x="3357563" y="2000250"/>
            <a:ext cx="2357437" cy="2862263"/>
          </a:xfrm>
          <a:prstGeom prst="rect">
            <a:avLst/>
          </a:prstGeom>
          <a:solidFill>
            <a:srgbClr val="F4CE62"/>
          </a:solidFill>
          <a:ln w="9525">
            <a:solidFill>
              <a:srgbClr val="663300"/>
            </a:solidFill>
            <a:miter lim="800000"/>
            <a:headEnd/>
            <a:tailEnd/>
          </a:ln>
        </p:spPr>
        <p:txBody>
          <a:bodyPr>
            <a:spAutoFit/>
          </a:bodyPr>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eaLnBrk="0" fontAlgn="base" hangingPunct="0">
              <a:spcBef>
                <a:spcPct val="0"/>
              </a:spcBef>
              <a:spcAft>
                <a:spcPct val="0"/>
              </a:spcAft>
              <a:defRPr>
                <a:solidFill>
                  <a:schemeClr val="tx1"/>
                </a:solidFill>
                <a:latin typeface="Arial" pitchFamily="34" charset="0"/>
                <a:cs typeface="Arial" pitchFamily="34" charset="0"/>
              </a:defRPr>
            </a:lvl9pPr>
          </a:lstStyle>
          <a:p>
            <a:pPr algn="r" eaLnBrk="1" hangingPunct="1"/>
            <a:r>
              <a:rPr lang="en-GB" altLang="en-US" sz="2000" b="1" dirty="0">
                <a:latin typeface="Verdana" pitchFamily="34" charset="0"/>
              </a:rPr>
              <a:t>Corner</a:t>
            </a:r>
          </a:p>
          <a:p>
            <a:pPr algn="r" eaLnBrk="1" hangingPunct="1"/>
            <a:r>
              <a:rPr lang="en-GB" altLang="en-US" sz="2000" b="1" dirty="0">
                <a:latin typeface="Verdana" pitchFamily="34" charset="0"/>
              </a:rPr>
              <a:t> Crib</a:t>
            </a:r>
          </a:p>
          <a:p>
            <a:pPr algn="ctr" eaLnBrk="1" hangingPunct="1"/>
            <a:endParaRPr lang="en-GB" altLang="en-US" sz="2800" dirty="0">
              <a:latin typeface="Verdana" pitchFamily="34" charset="0"/>
            </a:endParaRPr>
          </a:p>
          <a:p>
            <a:pPr algn="ctr" eaLnBrk="1" hangingPunct="1"/>
            <a:endParaRPr lang="en-GB" altLang="en-US" sz="2800" dirty="0">
              <a:latin typeface="Verdana" pitchFamily="34" charset="0"/>
            </a:endParaRPr>
          </a:p>
          <a:p>
            <a:pPr algn="ctr" eaLnBrk="1" hangingPunct="1"/>
            <a:endParaRPr lang="en-GB" altLang="en-US" sz="2800" dirty="0">
              <a:latin typeface="Verdana" pitchFamily="34" charset="0"/>
            </a:endParaRPr>
          </a:p>
          <a:p>
            <a:pPr algn="ctr" eaLnBrk="1" hangingPunct="1"/>
            <a:endParaRPr lang="en-GB" altLang="en-US" sz="2800" dirty="0">
              <a:latin typeface="Verdana" pitchFamily="34" charset="0"/>
            </a:endParaRPr>
          </a:p>
          <a:p>
            <a:pPr algn="ctr" eaLnBrk="1" hangingPunct="1"/>
            <a:endParaRPr lang="en-GB" altLang="en-US" sz="2800" dirty="0">
              <a:latin typeface="Verdana" pitchFamily="34" charset="0"/>
            </a:endParaRPr>
          </a:p>
        </p:txBody>
      </p:sp>
      <p:sp>
        <p:nvSpPr>
          <p:cNvPr id="8" name="TextBox 7">
            <a:extLst>
              <a:ext uri="{FF2B5EF4-FFF2-40B4-BE49-F238E27FC236}">
                <a16:creationId xmlns="" xmlns:a16="http://schemas.microsoft.com/office/drawing/2014/main" id="{D3F9390A-8B37-48F0-B0E1-EC90EF0524A9}"/>
              </a:ext>
            </a:extLst>
          </p:cNvPr>
          <p:cNvSpPr txBox="1">
            <a:spLocks noChangeArrowheads="1"/>
          </p:cNvSpPr>
          <p:nvPr/>
        </p:nvSpPr>
        <p:spPr bwMode="auto">
          <a:xfrm>
            <a:off x="6215063" y="2357438"/>
            <a:ext cx="2357437" cy="3108325"/>
          </a:xfrm>
          <a:prstGeom prst="rect">
            <a:avLst/>
          </a:prstGeom>
          <a:solidFill>
            <a:srgbClr val="F4CE62"/>
          </a:solidFill>
          <a:ln w="9525">
            <a:solidFill>
              <a:srgbClr val="663300"/>
            </a:solidFill>
            <a:miter lim="800000"/>
            <a:headEnd/>
            <a:tailEnd/>
          </a:ln>
        </p:spPr>
        <p:txBody>
          <a:bodyPr>
            <a:spAutoFit/>
          </a:bodyPr>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eaLnBrk="0" fontAlgn="base" hangingPunct="0">
              <a:spcBef>
                <a:spcPct val="0"/>
              </a:spcBef>
              <a:spcAft>
                <a:spcPct val="0"/>
              </a:spcAft>
              <a:defRPr>
                <a:solidFill>
                  <a:schemeClr val="tx1"/>
                </a:solidFill>
                <a:latin typeface="Arial" pitchFamily="34" charset="0"/>
                <a:cs typeface="Arial" pitchFamily="34" charset="0"/>
              </a:defRPr>
            </a:lvl9pPr>
          </a:lstStyle>
          <a:p>
            <a:pPr algn="ctr" eaLnBrk="1" hangingPunct="1"/>
            <a:endParaRPr lang="en-GB" altLang="en-US" sz="2800" b="1" dirty="0">
              <a:latin typeface="Verdana" pitchFamily="34" charset="0"/>
            </a:endParaRPr>
          </a:p>
          <a:p>
            <a:pPr algn="ctr" eaLnBrk="1" hangingPunct="1"/>
            <a:endParaRPr lang="en-GB" altLang="en-US" sz="2800" b="1" dirty="0">
              <a:latin typeface="Verdana" pitchFamily="34" charset="0"/>
            </a:endParaRPr>
          </a:p>
          <a:p>
            <a:pPr algn="ctr" eaLnBrk="1" hangingPunct="1"/>
            <a:r>
              <a:rPr lang="en-GB" altLang="en-US" sz="2800" b="1" dirty="0">
                <a:latin typeface="Verdana" pitchFamily="34" charset="0"/>
              </a:rPr>
              <a:t>Ready Made</a:t>
            </a:r>
          </a:p>
          <a:p>
            <a:pPr algn="ctr" eaLnBrk="1" hangingPunct="1"/>
            <a:endParaRPr lang="en-GB" altLang="en-US" sz="2800" b="1" dirty="0">
              <a:latin typeface="Verdana" pitchFamily="34" charset="0"/>
            </a:endParaRPr>
          </a:p>
          <a:p>
            <a:pPr algn="ctr" eaLnBrk="1" hangingPunct="1"/>
            <a:endParaRPr lang="en-GB" altLang="en-US" sz="2800" dirty="0">
              <a:latin typeface="Verdana" pitchFamily="34" charset="0"/>
            </a:endParaRPr>
          </a:p>
          <a:p>
            <a:pPr algn="ctr" eaLnBrk="1" hangingPunct="1"/>
            <a:endParaRPr lang="en-GB" altLang="en-US" sz="2800" dirty="0">
              <a:latin typeface="Verdana" pitchFamily="34" charset="0"/>
            </a:endParaRPr>
          </a:p>
        </p:txBody>
      </p:sp>
    </p:spTree>
    <p:extLst>
      <p:ext uri="{BB962C8B-B14F-4D97-AF65-F5344CB8AC3E}">
        <p14:creationId xmlns="" xmlns:p14="http://schemas.microsoft.com/office/powerpoint/2010/main" val="3207047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bldLvl="2"/>
      <p:bldP spid="6" grpId="0" animBg="1"/>
      <p:bldP spid="7" grpId="0" animBg="1"/>
      <p:bldP spid="8"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AC6543C-C290-4D09-AE31-C4DF3ADCAA24}"/>
              </a:ext>
            </a:extLst>
          </p:cNvPr>
          <p:cNvSpPr>
            <a:spLocks noGrp="1"/>
          </p:cNvSpPr>
          <p:nvPr>
            <p:ph type="title"/>
          </p:nvPr>
        </p:nvSpPr>
        <p:spPr/>
        <p:txBody>
          <a:bodyPr/>
          <a:lstStyle/>
          <a:p>
            <a:r>
              <a:rPr lang="en-GB" dirty="0"/>
              <a:t>Presentations</a:t>
            </a:r>
          </a:p>
        </p:txBody>
      </p:sp>
      <p:pic>
        <p:nvPicPr>
          <p:cNvPr id="4" name="Picture 2" descr="http://upload.wikimedia.org/wikipedia/commons/a/ae/Question_mark_3d.png">
            <a:extLst>
              <a:ext uri="{FF2B5EF4-FFF2-40B4-BE49-F238E27FC236}">
                <a16:creationId xmlns="" xmlns:a16="http://schemas.microsoft.com/office/drawing/2014/main" id="{92FB1B42-04C9-4CAC-8D5B-F251DECB85B8}"/>
              </a:ext>
            </a:extLst>
          </p:cNvPr>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3923506" y="1700808"/>
            <a:ext cx="1296987" cy="25146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5" name="Title 6">
            <a:extLst>
              <a:ext uri="{FF2B5EF4-FFF2-40B4-BE49-F238E27FC236}">
                <a16:creationId xmlns="" xmlns:a16="http://schemas.microsoft.com/office/drawing/2014/main" id="{819AF6B8-12C6-48DE-B46D-458D1B908F3F}"/>
              </a:ext>
            </a:extLst>
          </p:cNvPr>
          <p:cNvSpPr txBox="1">
            <a:spLocks/>
          </p:cNvSpPr>
          <p:nvPr/>
        </p:nvSpPr>
        <p:spPr>
          <a:xfrm>
            <a:off x="685800" y="4191272"/>
            <a:ext cx="7772400" cy="96592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sz="3600" b="1" dirty="0">
                <a:cs typeface="Arial" panose="020B0604020202020204" pitchFamily="34" charset="0"/>
              </a:rPr>
              <a:t>Any Questions?</a:t>
            </a:r>
          </a:p>
        </p:txBody>
      </p:sp>
      <p:sp>
        <p:nvSpPr>
          <p:cNvPr id="6" name="Subtitle 7">
            <a:extLst>
              <a:ext uri="{FF2B5EF4-FFF2-40B4-BE49-F238E27FC236}">
                <a16:creationId xmlns="" xmlns:a16="http://schemas.microsoft.com/office/drawing/2014/main" id="{906F6385-AC9E-41EB-AC48-FA6392D04EB4}"/>
              </a:ext>
            </a:extLst>
          </p:cNvPr>
          <p:cNvSpPr txBox="1">
            <a:spLocks/>
          </p:cNvSpPr>
          <p:nvPr/>
        </p:nvSpPr>
        <p:spPr>
          <a:xfrm>
            <a:off x="1171575" y="5157192"/>
            <a:ext cx="7286625" cy="457200"/>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Arial" charset="0"/>
              <a:buNone/>
              <a:defRPr/>
            </a:pPr>
            <a:r>
              <a:rPr lang="en-GB" dirty="0">
                <a:solidFill>
                  <a:srgbClr val="FF0000"/>
                </a:solidFill>
              </a:rPr>
              <a:t>If you don't ask a question, you’ll never know! </a:t>
            </a:r>
          </a:p>
        </p:txBody>
      </p:sp>
    </p:spTree>
    <p:extLst>
      <p:ext uri="{BB962C8B-B14F-4D97-AF65-F5344CB8AC3E}">
        <p14:creationId xmlns="" xmlns:p14="http://schemas.microsoft.com/office/powerpoint/2010/main" val="295885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DE50EF4-7D0A-43C0-BE6F-20F28282CDFF}"/>
              </a:ext>
            </a:extLst>
          </p:cNvPr>
          <p:cNvSpPr>
            <a:spLocks noGrp="1"/>
          </p:cNvSpPr>
          <p:nvPr>
            <p:ph type="title"/>
          </p:nvPr>
        </p:nvSpPr>
        <p:spPr/>
        <p:txBody>
          <a:bodyPr/>
          <a:lstStyle/>
          <a:p>
            <a:r>
              <a:rPr lang="en-GB" dirty="0"/>
              <a:t>Presentation Assignment</a:t>
            </a:r>
          </a:p>
        </p:txBody>
      </p:sp>
      <p:pic>
        <p:nvPicPr>
          <p:cNvPr id="4" name="Picture 1">
            <a:extLst>
              <a:ext uri="{FF2B5EF4-FFF2-40B4-BE49-F238E27FC236}">
                <a16:creationId xmlns="" xmlns:a16="http://schemas.microsoft.com/office/drawing/2014/main" id="{8F46534B-290F-4EC8-88C9-A732B5F7F810}"/>
              </a:ext>
            </a:extLst>
          </p:cNvPr>
          <p:cNvPicPr>
            <a:picLocks noChangeAspect="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2786063" y="2009775"/>
            <a:ext cx="3571875" cy="28384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 xmlns:p14="http://schemas.microsoft.com/office/powerpoint/2010/main" val="173302227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B4B469F-1F4B-4A92-91F2-46C841D1E983}"/>
              </a:ext>
            </a:extLst>
          </p:cNvPr>
          <p:cNvSpPr>
            <a:spLocks noGrp="1"/>
          </p:cNvSpPr>
          <p:nvPr>
            <p:ph type="title"/>
          </p:nvPr>
        </p:nvSpPr>
        <p:spPr/>
        <p:txBody>
          <a:bodyPr/>
          <a:lstStyle/>
          <a:p>
            <a:r>
              <a:rPr lang="en-GB" dirty="0"/>
              <a:t>In Your Teams</a:t>
            </a:r>
          </a:p>
        </p:txBody>
      </p:sp>
      <p:sp>
        <p:nvSpPr>
          <p:cNvPr id="3" name="Content Placeholder 2">
            <a:extLst>
              <a:ext uri="{FF2B5EF4-FFF2-40B4-BE49-F238E27FC236}">
                <a16:creationId xmlns="" xmlns:a16="http://schemas.microsoft.com/office/drawing/2014/main" id="{E2B0F892-8E48-4804-9555-8E3DC34D4A79}"/>
              </a:ext>
            </a:extLst>
          </p:cNvPr>
          <p:cNvSpPr>
            <a:spLocks noGrp="1"/>
          </p:cNvSpPr>
          <p:nvPr>
            <p:ph idx="1"/>
          </p:nvPr>
        </p:nvSpPr>
        <p:spPr/>
        <p:txBody>
          <a:bodyPr>
            <a:normAutofit/>
          </a:bodyPr>
          <a:lstStyle/>
          <a:p>
            <a:r>
              <a:rPr lang="en-GB" altLang="en-US" dirty="0">
                <a:solidFill>
                  <a:srgbClr val="0070C0"/>
                </a:solidFill>
                <a:latin typeface="+mj-lt"/>
                <a:cs typeface="Arial" pitchFamily="34" charset="0"/>
              </a:rPr>
              <a:t>Identify appropriate information in line with the objectives of the presentation</a:t>
            </a:r>
          </a:p>
          <a:p>
            <a:r>
              <a:rPr lang="en-GB" altLang="en-US" dirty="0">
                <a:solidFill>
                  <a:srgbClr val="00B050"/>
                </a:solidFill>
                <a:latin typeface="+mj-lt"/>
                <a:cs typeface="Arial" pitchFamily="34" charset="0"/>
              </a:rPr>
              <a:t>Prepare a plan for the content of the presentation</a:t>
            </a:r>
          </a:p>
          <a:p>
            <a:r>
              <a:rPr lang="en-GB" altLang="en-US" dirty="0">
                <a:solidFill>
                  <a:srgbClr val="7030A0"/>
                </a:solidFill>
                <a:latin typeface="+mj-lt"/>
                <a:cs typeface="Arial" pitchFamily="34" charset="0"/>
              </a:rPr>
              <a:t>Use appropriate presentation techniques and aids to enhance understanding of the topic of briefing or presentation</a:t>
            </a:r>
            <a:endParaRPr lang="en-GB" dirty="0">
              <a:solidFill>
                <a:srgbClr val="7030A0"/>
              </a:solidFill>
              <a:latin typeface="+mj-lt"/>
            </a:endParaRPr>
          </a:p>
        </p:txBody>
      </p:sp>
    </p:spTree>
    <p:extLst>
      <p:ext uri="{BB962C8B-B14F-4D97-AF65-F5344CB8AC3E}">
        <p14:creationId xmlns="" xmlns:p14="http://schemas.microsoft.com/office/powerpoint/2010/main" val="19669637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C94F8E8-461A-4B82-8688-B114D2DD76DC}"/>
              </a:ext>
            </a:extLst>
          </p:cNvPr>
          <p:cNvSpPr>
            <a:spLocks noGrp="1"/>
          </p:cNvSpPr>
          <p:nvPr>
            <p:ph type="title"/>
          </p:nvPr>
        </p:nvSpPr>
        <p:spPr/>
        <p:txBody>
          <a:bodyPr/>
          <a:lstStyle/>
          <a:p>
            <a:r>
              <a:rPr lang="en-GB" dirty="0"/>
              <a:t>In Your Teams</a:t>
            </a:r>
          </a:p>
        </p:txBody>
      </p:sp>
      <p:sp>
        <p:nvSpPr>
          <p:cNvPr id="3" name="Content Placeholder 2">
            <a:extLst>
              <a:ext uri="{FF2B5EF4-FFF2-40B4-BE49-F238E27FC236}">
                <a16:creationId xmlns="" xmlns:a16="http://schemas.microsoft.com/office/drawing/2014/main" id="{18692022-F471-4FA4-97F5-33B231D64FEB}"/>
              </a:ext>
            </a:extLst>
          </p:cNvPr>
          <p:cNvSpPr>
            <a:spLocks noGrp="1"/>
          </p:cNvSpPr>
          <p:nvPr>
            <p:ph idx="1"/>
          </p:nvPr>
        </p:nvSpPr>
        <p:spPr/>
        <p:txBody>
          <a:bodyPr>
            <a:normAutofit/>
          </a:bodyPr>
          <a:lstStyle/>
          <a:p>
            <a:r>
              <a:rPr lang="en-GB" altLang="en-US" dirty="0">
                <a:solidFill>
                  <a:srgbClr val="0070C0"/>
                </a:solidFill>
                <a:latin typeface="+mj-lt"/>
                <a:cs typeface="Arial" pitchFamily="34" charset="0"/>
              </a:rPr>
              <a:t>Present information clearly and logically</a:t>
            </a:r>
          </a:p>
          <a:p>
            <a:r>
              <a:rPr lang="en-GB" altLang="en-US" dirty="0">
                <a:solidFill>
                  <a:srgbClr val="00B050"/>
                </a:solidFill>
                <a:latin typeface="+mj-lt"/>
                <a:cs typeface="Arial" pitchFamily="34" charset="0"/>
              </a:rPr>
              <a:t>Present information within agreed time limits</a:t>
            </a:r>
            <a:r>
              <a:rPr lang="en-GB" altLang="en-US" dirty="0">
                <a:latin typeface="+mj-lt"/>
                <a:cs typeface="Arial" pitchFamily="34" charset="0"/>
              </a:rPr>
              <a:t>	</a:t>
            </a:r>
          </a:p>
          <a:p>
            <a:r>
              <a:rPr lang="en-GB" altLang="en-US" dirty="0">
                <a:solidFill>
                  <a:srgbClr val="7030A0"/>
                </a:solidFill>
                <a:latin typeface="+mj-lt"/>
                <a:cs typeface="Arial" pitchFamily="34" charset="0"/>
              </a:rPr>
              <a:t>Respond to questions raised accurately and clearly</a:t>
            </a:r>
          </a:p>
          <a:p>
            <a:r>
              <a:rPr lang="en-GB" altLang="en-US" dirty="0">
                <a:solidFill>
                  <a:srgbClr val="002060"/>
                </a:solidFill>
                <a:latin typeface="+mj-lt"/>
                <a:cs typeface="Arial" pitchFamily="34" charset="0"/>
              </a:rPr>
              <a:t>Design a simple evaluation form to gather feedback on presentation</a:t>
            </a:r>
            <a:endParaRPr lang="en-GB" dirty="0">
              <a:solidFill>
                <a:srgbClr val="002060"/>
              </a:solidFill>
              <a:latin typeface="+mj-lt"/>
            </a:endParaRPr>
          </a:p>
        </p:txBody>
      </p:sp>
    </p:spTree>
    <p:extLst>
      <p:ext uri="{BB962C8B-B14F-4D97-AF65-F5344CB8AC3E}">
        <p14:creationId xmlns="" xmlns:p14="http://schemas.microsoft.com/office/powerpoint/2010/main" val="382674703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922039A-768F-47A6-B0CF-9A96903A9876}"/>
              </a:ext>
            </a:extLst>
          </p:cNvPr>
          <p:cNvSpPr>
            <a:spLocks noGrp="1"/>
          </p:cNvSpPr>
          <p:nvPr>
            <p:ph type="title"/>
          </p:nvPr>
        </p:nvSpPr>
        <p:spPr/>
        <p:txBody>
          <a:bodyPr/>
          <a:lstStyle/>
          <a:p>
            <a:r>
              <a:rPr lang="en-GB" dirty="0"/>
              <a:t>Individually</a:t>
            </a:r>
          </a:p>
        </p:txBody>
      </p:sp>
      <p:sp>
        <p:nvSpPr>
          <p:cNvPr id="3" name="Content Placeholder 2">
            <a:extLst>
              <a:ext uri="{FF2B5EF4-FFF2-40B4-BE49-F238E27FC236}">
                <a16:creationId xmlns="" xmlns:a16="http://schemas.microsoft.com/office/drawing/2014/main" id="{E322EC07-4182-4653-944F-47E107380A06}"/>
              </a:ext>
            </a:extLst>
          </p:cNvPr>
          <p:cNvSpPr>
            <a:spLocks noGrp="1"/>
          </p:cNvSpPr>
          <p:nvPr>
            <p:ph idx="1"/>
          </p:nvPr>
        </p:nvSpPr>
        <p:spPr/>
        <p:txBody>
          <a:bodyPr/>
          <a:lstStyle/>
          <a:p>
            <a:r>
              <a:rPr lang="en-GB" altLang="en-US" dirty="0">
                <a:solidFill>
                  <a:srgbClr val="7030A0"/>
                </a:solidFill>
                <a:latin typeface="+mj-lt"/>
                <a:cs typeface="Arial" pitchFamily="34" charset="0"/>
              </a:rPr>
              <a:t>Use feedback to identify areas for improvement in your communication &amp; presentation skills</a:t>
            </a:r>
            <a:endParaRPr lang="en-GB" dirty="0">
              <a:latin typeface="+mj-lt"/>
            </a:endParaRPr>
          </a:p>
        </p:txBody>
      </p:sp>
      <p:pic>
        <p:nvPicPr>
          <p:cNvPr id="5" name="Picture 4">
            <a:extLst>
              <a:ext uri="{FF2B5EF4-FFF2-40B4-BE49-F238E27FC236}">
                <a16:creationId xmlns="" xmlns:a16="http://schemas.microsoft.com/office/drawing/2014/main" id="{40B86846-4F19-47D4-B933-348EB0B6ACDE}"/>
              </a:ext>
            </a:extLst>
          </p:cNvPr>
          <p:cNvPicPr>
            <a:picLocks noChangeAspect="1"/>
          </p:cNvPicPr>
          <p:nvPr/>
        </p:nvPicPr>
        <p:blipFill>
          <a:blip r:embed="rId2" cstate="print">
            <a:extLst>
              <a:ext uri="{28A0092B-C50C-407E-A947-70E740481C1C}">
                <a14:useLocalDpi xmlns="" xmlns:a14="http://schemas.microsoft.com/office/drawing/2010/main" val="0"/>
              </a:ext>
              <a:ext uri="{837473B0-CC2E-450A-ABE3-18F120FF3D39}">
                <a1611:picAttrSrcUrl xmlns="" xmlns:a1611="http://schemas.microsoft.com/office/drawing/2016/11/main" r:id="rId3"/>
              </a:ext>
            </a:extLst>
          </a:blip>
          <a:stretch>
            <a:fillRect/>
          </a:stretch>
        </p:blipFill>
        <p:spPr>
          <a:xfrm>
            <a:off x="6043282" y="3739204"/>
            <a:ext cx="3087933" cy="1960592"/>
          </a:xfrm>
          <a:prstGeom prst="rect">
            <a:avLst/>
          </a:prstGeom>
        </p:spPr>
      </p:pic>
    </p:spTree>
    <p:extLst>
      <p:ext uri="{BB962C8B-B14F-4D97-AF65-F5344CB8AC3E}">
        <p14:creationId xmlns="" xmlns:p14="http://schemas.microsoft.com/office/powerpoint/2010/main" val="142711596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How to prepare for a group presentation</a:t>
            </a:r>
            <a:endParaRPr lang="en-GB" dirty="0"/>
          </a:p>
        </p:txBody>
      </p:sp>
      <p:sp>
        <p:nvSpPr>
          <p:cNvPr id="3" name="Content Placeholder 2"/>
          <p:cNvSpPr>
            <a:spLocks noGrp="1"/>
          </p:cNvSpPr>
          <p:nvPr>
            <p:ph idx="1"/>
          </p:nvPr>
        </p:nvSpPr>
        <p:spPr/>
        <p:txBody>
          <a:bodyPr/>
          <a:lstStyle/>
          <a:p>
            <a:pPr>
              <a:buNone/>
            </a:pPr>
            <a:r>
              <a:rPr lang="en-GB" dirty="0" smtClean="0">
                <a:hlinkClick r:id="rId2"/>
              </a:rPr>
              <a:t>How to prepare for a group presentation</a:t>
            </a:r>
            <a:endParaRPr lang="en-GB" dirty="0" smtClean="0"/>
          </a:p>
          <a:p>
            <a:pPr>
              <a:buNone/>
            </a:pPr>
            <a:endParaRPr lang="en-GB" dirty="0" smtClean="0"/>
          </a:p>
          <a:p>
            <a:pPr>
              <a:buNone/>
            </a:pPr>
            <a:r>
              <a:rPr lang="en-GB" dirty="0" smtClean="0">
                <a:hlinkClick r:id="rId3"/>
              </a:rPr>
              <a:t>Video link of more </a:t>
            </a:r>
            <a:r>
              <a:rPr lang="en-GB" dirty="0" err="1" smtClean="0">
                <a:hlinkClick r:id="rId3"/>
              </a:rPr>
              <a:t>indepth</a:t>
            </a:r>
            <a:r>
              <a:rPr lang="en-GB" smtClean="0">
                <a:hlinkClick r:id="rId3"/>
              </a:rPr>
              <a:t> how to do a group presentation</a:t>
            </a:r>
            <a:endParaRPr lang="en-GB"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Assignment 1- Presentation</a:t>
            </a:r>
            <a:endParaRPr lang="en-GB" dirty="0"/>
          </a:p>
        </p:txBody>
      </p:sp>
      <p:sp>
        <p:nvSpPr>
          <p:cNvPr id="5" name="Content Placeholder 4"/>
          <p:cNvSpPr>
            <a:spLocks noGrp="1"/>
          </p:cNvSpPr>
          <p:nvPr>
            <p:ph idx="1"/>
          </p:nvPr>
        </p:nvSpPr>
        <p:spPr/>
        <p:txBody>
          <a:bodyPr/>
          <a:lstStyle/>
          <a:p>
            <a:r>
              <a:rPr lang="en-GB" dirty="0" smtClean="0"/>
              <a:t>In groups of 3-4 you are to deliver  a presentation on ‘The Benefits of Team Working’. The date you have been assigned for the presentation is - week commencing 26/2/18.</a:t>
            </a:r>
          </a:p>
          <a:p>
            <a:r>
              <a:rPr lang="en-GB" dirty="0" smtClean="0"/>
              <a:t>The presentation will cover the module Learning Outcome- Deliver a short presentation within a team working context.</a:t>
            </a:r>
          </a:p>
          <a:p>
            <a:endParaRPr lang="en-GB" dirty="0" smtClean="0"/>
          </a:p>
          <a:p>
            <a:endParaRPr lang="en-GB" dirty="0" smtClean="0"/>
          </a:p>
          <a:p>
            <a:endParaRPr lang="en-GB" dirty="0" smtClean="0"/>
          </a:p>
          <a:p>
            <a:endParaRPr lang="en-GB" dirty="0"/>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 one</a:t>
            </a:r>
            <a:endParaRPr lang="en-GB" dirty="0"/>
          </a:p>
        </p:txBody>
      </p:sp>
      <p:sp>
        <p:nvSpPr>
          <p:cNvPr id="3" name="Content Placeholder 2"/>
          <p:cNvSpPr>
            <a:spLocks noGrp="1"/>
          </p:cNvSpPr>
          <p:nvPr>
            <p:ph idx="1"/>
          </p:nvPr>
        </p:nvSpPr>
        <p:spPr/>
        <p:txBody>
          <a:bodyPr>
            <a:normAutofit fontScale="92500" lnSpcReduction="20000"/>
          </a:bodyPr>
          <a:lstStyle/>
          <a:p>
            <a:pPr>
              <a:buNone/>
            </a:pPr>
            <a:r>
              <a:rPr lang="en-GB" dirty="0" smtClean="0"/>
              <a:t>The presentation will be assessed on the  following outcomes:</a:t>
            </a:r>
          </a:p>
          <a:p>
            <a:pPr lvl="1"/>
            <a:r>
              <a:rPr lang="en-GB" dirty="0" smtClean="0"/>
              <a:t>Use a range of literature sources to support your work.</a:t>
            </a:r>
          </a:p>
          <a:p>
            <a:pPr lvl="1"/>
            <a:r>
              <a:rPr lang="en-GB" dirty="0" smtClean="0"/>
              <a:t>Ensure sources are reliable, valid, credible and current.</a:t>
            </a:r>
          </a:p>
          <a:p>
            <a:pPr lvl="1"/>
            <a:r>
              <a:rPr lang="en-GB" dirty="0" smtClean="0"/>
              <a:t>Apply relevant theories.</a:t>
            </a:r>
          </a:p>
          <a:p>
            <a:pPr lvl="1"/>
            <a:r>
              <a:rPr lang="en-GB" dirty="0" smtClean="0"/>
              <a:t>Employ Harvard referencing.</a:t>
            </a:r>
          </a:p>
          <a:p>
            <a:pPr lvl="1"/>
            <a:r>
              <a:rPr lang="en-GB" dirty="0" smtClean="0"/>
              <a:t>Produce a presentation in a suitable format.</a:t>
            </a:r>
          </a:p>
          <a:p>
            <a:pPr lvl="1"/>
            <a:r>
              <a:rPr lang="en-GB" dirty="0" smtClean="0"/>
              <a:t>Use a range of IT packages- Word processing, power point.</a:t>
            </a:r>
          </a:p>
          <a:p>
            <a:pPr lvl="1"/>
            <a:endParaRPr lang="en-GB" dirty="0" smtClean="0"/>
          </a:p>
          <a:p>
            <a:pPr lvl="1"/>
            <a:endParaRPr lang="en-GB" dirty="0" smtClean="0"/>
          </a:p>
          <a:p>
            <a:endParaRPr lang="en-GB" dirty="0"/>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a:t>
            </a:r>
            <a:endParaRPr lang="en-GB" dirty="0"/>
          </a:p>
        </p:txBody>
      </p:sp>
      <p:sp>
        <p:nvSpPr>
          <p:cNvPr id="3" name="Content Placeholder 2"/>
          <p:cNvSpPr>
            <a:spLocks noGrp="1"/>
          </p:cNvSpPr>
          <p:nvPr>
            <p:ph idx="1"/>
          </p:nvPr>
        </p:nvSpPr>
        <p:spPr/>
        <p:txBody>
          <a:bodyPr/>
          <a:lstStyle/>
          <a:p>
            <a:r>
              <a:rPr lang="en-GB" dirty="0" smtClean="0"/>
              <a:t>The presentation must be delivered using power point slides however, to enhance your presentation other media may be also used.</a:t>
            </a:r>
          </a:p>
          <a:p>
            <a:r>
              <a:rPr lang="en-GB" dirty="0" smtClean="0"/>
              <a:t>All members of the team must prepare and deliver a part of the presentation.</a:t>
            </a:r>
          </a:p>
          <a:p>
            <a:r>
              <a:rPr lang="en-GB" dirty="0" smtClean="0"/>
              <a:t>The presentation must be no longer than 15 minutes. Marks will be deducted if the presentation is too long or too short.</a:t>
            </a:r>
            <a:endParaRPr lang="en-GB" dirty="0"/>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a:t>
            </a:r>
            <a:endParaRPr lang="en-GB" dirty="0"/>
          </a:p>
        </p:txBody>
      </p:sp>
      <p:sp>
        <p:nvSpPr>
          <p:cNvPr id="3" name="Content Placeholder 2"/>
          <p:cNvSpPr>
            <a:spLocks noGrp="1"/>
          </p:cNvSpPr>
          <p:nvPr>
            <p:ph idx="1"/>
          </p:nvPr>
        </p:nvSpPr>
        <p:spPr/>
        <p:txBody>
          <a:bodyPr>
            <a:normAutofit fontScale="85000" lnSpcReduction="20000"/>
          </a:bodyPr>
          <a:lstStyle/>
          <a:p>
            <a:pPr>
              <a:buNone/>
            </a:pPr>
            <a:r>
              <a:rPr lang="en-GB" dirty="0" smtClean="0"/>
              <a:t>The team need to think about:</a:t>
            </a:r>
          </a:p>
          <a:p>
            <a:r>
              <a:rPr lang="en-GB" dirty="0" smtClean="0"/>
              <a:t>the resources they will require </a:t>
            </a:r>
          </a:p>
          <a:p>
            <a:r>
              <a:rPr lang="en-GB" dirty="0" smtClean="0"/>
              <a:t>the timings of individual delivery within the presentation</a:t>
            </a:r>
          </a:p>
          <a:p>
            <a:r>
              <a:rPr lang="en-GB" dirty="0" smtClean="0"/>
              <a:t>the physical environment, check they are competent in using the IT resources</a:t>
            </a:r>
          </a:p>
          <a:p>
            <a:r>
              <a:rPr lang="en-GB" dirty="0" smtClean="0"/>
              <a:t>ensure they have practised their presentation enough to ensure confidence of ALL team members in the content of the  presentation  </a:t>
            </a:r>
          </a:p>
          <a:p>
            <a:r>
              <a:rPr lang="en-GB" dirty="0" smtClean="0"/>
              <a:t>their ability to deliver without relying on notes</a:t>
            </a:r>
          </a:p>
          <a:p>
            <a:r>
              <a:rPr lang="en-GB" dirty="0" smtClean="0"/>
              <a:t>Preparation for questions from the audience</a:t>
            </a:r>
          </a:p>
          <a:p>
            <a:endParaRPr lang="en-GB" dirty="0" smtClean="0"/>
          </a:p>
          <a:p>
            <a:endParaRPr lang="en-GB" dirty="0"/>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Presentation  Question</a:t>
            </a:r>
            <a:endParaRPr lang="en-GB" dirty="0"/>
          </a:p>
        </p:txBody>
      </p:sp>
      <p:sp>
        <p:nvSpPr>
          <p:cNvPr id="3" name="Content Placeholder 2"/>
          <p:cNvSpPr>
            <a:spLocks noGrp="1"/>
          </p:cNvSpPr>
          <p:nvPr>
            <p:ph idx="1"/>
          </p:nvPr>
        </p:nvSpPr>
        <p:spPr/>
        <p:txBody>
          <a:bodyPr/>
          <a:lstStyle/>
          <a:p>
            <a:r>
              <a:rPr lang="en-GB" dirty="0" smtClean="0"/>
              <a:t>Prepare and deliver a presentation that demonstrates your knowledge and understanding of the benefits of team working for an individual and organisation.</a:t>
            </a:r>
          </a:p>
          <a:p>
            <a:r>
              <a:rPr lang="en-GB" dirty="0" smtClean="0"/>
              <a:t>Remember you are required to support your presentation with theories and examples of the benefits of team working.</a:t>
            </a:r>
          </a:p>
          <a:p>
            <a:endParaRPr lang="en-GB" dirty="0" smtClean="0"/>
          </a:p>
          <a:p>
            <a:endParaRPr lang="en-GB" dirty="0"/>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Overview of Presentation Content</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The following are some prompts to help you with the content of the presentation:</a:t>
            </a:r>
          </a:p>
          <a:p>
            <a:r>
              <a:rPr lang="en-GB" dirty="0" smtClean="0"/>
              <a:t>Think about providing a definition of ‘team working’</a:t>
            </a:r>
          </a:p>
          <a:p>
            <a:r>
              <a:rPr lang="en-GB" dirty="0" smtClean="0"/>
              <a:t>Discuss the benefits of ‘team working’ to :</a:t>
            </a:r>
          </a:p>
          <a:p>
            <a:r>
              <a:rPr lang="en-GB" dirty="0" smtClean="0"/>
              <a:t>An individual-Sharing ideas, Sharing different skills</a:t>
            </a:r>
          </a:p>
          <a:p>
            <a:r>
              <a:rPr lang="en-GB" dirty="0" smtClean="0"/>
              <a:t>An organisation-Developing Trust amongst staff, TEAM (together everyone achieves more)</a:t>
            </a:r>
          </a:p>
          <a:p>
            <a:r>
              <a:rPr lang="en-GB" dirty="0" smtClean="0"/>
              <a:t>You must support this discussion with relevant theories – you must at least include the theories  of </a:t>
            </a:r>
            <a:r>
              <a:rPr lang="en-GB" dirty="0" err="1" smtClean="0"/>
              <a:t>Tuckman</a:t>
            </a:r>
            <a:r>
              <a:rPr lang="en-GB" dirty="0" smtClean="0"/>
              <a:t> and </a:t>
            </a:r>
            <a:r>
              <a:rPr lang="en-GB" dirty="0" err="1" smtClean="0"/>
              <a:t>Belbin</a:t>
            </a:r>
            <a:r>
              <a:rPr lang="en-GB" dirty="0" smtClean="0"/>
              <a:t>.</a:t>
            </a:r>
          </a:p>
          <a:p>
            <a:r>
              <a:rPr lang="en-GB" dirty="0" smtClean="0"/>
              <a:t>Also support this discussion with examples of the benefits of team working- Remember some of the video clips you have viewed in class.</a:t>
            </a:r>
            <a:endParaRPr lang="en-GB" dirty="0"/>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Remember</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It is important to be well rehearsed and effective through presentation style and interesting power point slides etc.</a:t>
            </a:r>
          </a:p>
          <a:p>
            <a:r>
              <a:rPr lang="en-GB" dirty="0" smtClean="0"/>
              <a:t>Make sure your presentation is ‘On Time’.</a:t>
            </a:r>
          </a:p>
          <a:p>
            <a:r>
              <a:rPr lang="en-GB" dirty="0" smtClean="0"/>
              <a:t>Ensure your presentation contains evidence of academic research through definitions/quotes. Remember to reference these correctly.</a:t>
            </a:r>
          </a:p>
          <a:p>
            <a:r>
              <a:rPr lang="en-GB" dirty="0" smtClean="0"/>
              <a:t>Review your notes from the Academic and Employability Skills module on ‘Presentations’</a:t>
            </a:r>
          </a:p>
          <a:p>
            <a:r>
              <a:rPr lang="en-GB" dirty="0" smtClean="0"/>
              <a:t>Be prepared for questions from the audience  you are delivering to.</a:t>
            </a:r>
          </a:p>
          <a:p>
            <a:r>
              <a:rPr lang="en-GB" dirty="0" smtClean="0"/>
              <a:t>Remember before your presentation-Practice, Practice, Practice.</a:t>
            </a:r>
          </a:p>
          <a:p>
            <a:r>
              <a:rPr lang="en-GB" dirty="0" smtClean="0"/>
              <a:t>Good luck- And remember it is a skills development opportunity and not a life or death situation so ENJOY and LEARN FROM THE EXPERIENCE.</a:t>
            </a:r>
          </a:p>
          <a:p>
            <a:pPr>
              <a:buNone/>
            </a:pPr>
            <a:endParaRPr lang="en-GB" dirty="0" smtClean="0"/>
          </a:p>
          <a:p>
            <a:endParaRPr lang="en-GB"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TotalTime>
  <Words>2592</Words>
  <Application>Microsoft Office PowerPoint</Application>
  <PresentationFormat>On-screen Show (4:3)</PresentationFormat>
  <Paragraphs>295</Paragraphs>
  <Slides>44</Slides>
  <Notes>22</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44</vt:i4>
      </vt:variant>
    </vt:vector>
  </HeadingPairs>
  <TitlesOfParts>
    <vt:vector size="46" baseType="lpstr">
      <vt:lpstr>Office Theme</vt:lpstr>
      <vt:lpstr>Image</vt:lpstr>
      <vt:lpstr>CertHE Skills for the Workplace Module: BMSK4002</vt:lpstr>
      <vt:lpstr>Overview of Session 6</vt:lpstr>
      <vt:lpstr>A Brief Exercise</vt:lpstr>
      <vt:lpstr>Presentation</vt:lpstr>
      <vt:lpstr>What is a Lesson Plan?</vt:lpstr>
      <vt:lpstr>What is a Lesson Plan?</vt:lpstr>
      <vt:lpstr>Preparing a Lesson Plan</vt:lpstr>
      <vt:lpstr>Example Lesson Plan Headings</vt:lpstr>
      <vt:lpstr>Questionnaire</vt:lpstr>
      <vt:lpstr>Example Feedback/Critique Headings</vt:lpstr>
      <vt:lpstr>Example Feedback/Critique Headings</vt:lpstr>
      <vt:lpstr>Example Feedback/Critique Headings</vt:lpstr>
      <vt:lpstr>Presentation Basics</vt:lpstr>
      <vt:lpstr>Identify the Intended Audience, Aim and Objectives of the Presentation</vt:lpstr>
      <vt:lpstr>What do the Audience Want From You?</vt:lpstr>
      <vt:lpstr>What do the Audience Want From You?</vt:lpstr>
      <vt:lpstr>Research and Evaluate Information</vt:lpstr>
      <vt:lpstr>Plan the Content of the Presentation and Prepare Visual Aids</vt:lpstr>
      <vt:lpstr>Common PowerPoint Errors No. 1</vt:lpstr>
      <vt:lpstr>Common PowerPoint Errors No. 1</vt:lpstr>
      <vt:lpstr>Common PowerPoint Errors No. 2</vt:lpstr>
      <vt:lpstr>Common PowerPoint Errors No. 3</vt:lpstr>
      <vt:lpstr>Common PowerPoint Errors No. 4</vt:lpstr>
      <vt:lpstr>Common PowerPoint Errors No. 4</vt:lpstr>
      <vt:lpstr>Slide 25</vt:lpstr>
      <vt:lpstr>Common PowerPoint Errors   No. 7</vt:lpstr>
      <vt:lpstr>Common PowerPoint Errors   No. 7</vt:lpstr>
      <vt:lpstr>Common PowerPoint Errors   No. 8</vt:lpstr>
      <vt:lpstr>The Presenter - YOU</vt:lpstr>
      <vt:lpstr>Prepare the location, equipment           and materials for presentation</vt:lpstr>
      <vt:lpstr>Flip Tips</vt:lpstr>
      <vt:lpstr>Presentations</vt:lpstr>
      <vt:lpstr>Presentation Assignment</vt:lpstr>
      <vt:lpstr>In Your Teams</vt:lpstr>
      <vt:lpstr>In Your Teams</vt:lpstr>
      <vt:lpstr>Individually</vt:lpstr>
      <vt:lpstr>How to prepare for a group presentation</vt:lpstr>
      <vt:lpstr>Assignment 1- Presentation</vt:lpstr>
      <vt:lpstr>Assignment one</vt:lpstr>
      <vt:lpstr>Cont:</vt:lpstr>
      <vt:lpstr>Cont:</vt:lpstr>
      <vt:lpstr>Presentation  Question</vt:lpstr>
      <vt:lpstr>Overview of Presentation Content</vt:lpstr>
      <vt:lpstr>Remember</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BMSK4002</dc:title>
  <dc:creator>se046</dc:creator>
  <cp:lastModifiedBy>se046</cp:lastModifiedBy>
  <cp:revision>5</cp:revision>
  <dcterms:created xsi:type="dcterms:W3CDTF">2018-02-01T08:53:00Z</dcterms:created>
  <dcterms:modified xsi:type="dcterms:W3CDTF">2018-02-05T16:40:45Z</dcterms:modified>
</cp:coreProperties>
</file>