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8"/>
  </p:notesMasterIdLst>
  <p:sldIdLst>
    <p:sldId id="257" r:id="rId2"/>
    <p:sldId id="264" r:id="rId3"/>
    <p:sldId id="259" r:id="rId4"/>
    <p:sldId id="260" r:id="rId5"/>
    <p:sldId id="261" r:id="rId6"/>
    <p:sldId id="262" r:id="rId7"/>
    <p:sldId id="263"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90" r:id="rId33"/>
    <p:sldId id="291" r:id="rId34"/>
    <p:sldId id="292" r:id="rId35"/>
    <p:sldId id="293" r:id="rId36"/>
    <p:sldId id="294"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86" d="100"/>
          <a:sy n="86" d="100"/>
        </p:scale>
        <p:origin x="48" y="1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E1F83A-9046-494D-B7BE-052037486438}" type="datetimeFigureOut">
              <a:rPr lang="en-GB" smtClean="0"/>
              <a:t>10/09/2019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5B56EA-FA52-43B5-A64A-2431DB36DCFD}" type="slidenum">
              <a:rPr lang="en-GB" smtClean="0"/>
              <a:t>‹#›</a:t>
            </a:fld>
            <a:endParaRPr lang="en-GB"/>
          </a:p>
        </p:txBody>
      </p:sp>
    </p:spTree>
    <p:extLst>
      <p:ext uri="{BB962C8B-B14F-4D97-AF65-F5344CB8AC3E}">
        <p14:creationId xmlns:p14="http://schemas.microsoft.com/office/powerpoint/2010/main" val="2011699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FF9D9F-F5A5-440A-B491-C35C99F11B56}" type="slidenum">
              <a:rPr lang="en-GB" smtClean="0"/>
              <a:t>22</a:t>
            </a:fld>
            <a:endParaRPr lang="en-GB"/>
          </a:p>
        </p:txBody>
      </p:sp>
    </p:spTree>
    <p:extLst>
      <p:ext uri="{BB962C8B-B14F-4D97-AF65-F5344CB8AC3E}">
        <p14:creationId xmlns:p14="http://schemas.microsoft.com/office/powerpoint/2010/main" val="1366254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2E222B1-2EC5-40B6-95CA-D68AA037D19A}" type="slidenum">
              <a:rPr lang="en-GB" altLang="en-US">
                <a:solidFill>
                  <a:prstClr val="black"/>
                </a:solidFill>
              </a:rPr>
              <a:pPr eaLnBrk="1" hangingPunct="1">
                <a:spcBef>
                  <a:spcPct val="0"/>
                </a:spcBef>
              </a:pPr>
              <a:t>32</a:t>
            </a:fld>
            <a:endParaRPr lang="en-GB" altLang="en-US">
              <a:solidFill>
                <a:prstClr val="black"/>
              </a:solidFill>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extLst>
      <p:ext uri="{BB962C8B-B14F-4D97-AF65-F5344CB8AC3E}">
        <p14:creationId xmlns:p14="http://schemas.microsoft.com/office/powerpoint/2010/main" val="527491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2E222B1-2EC5-40B6-95CA-D68AA037D19A}" type="slidenum">
              <a:rPr lang="en-GB" altLang="en-US">
                <a:solidFill>
                  <a:prstClr val="black"/>
                </a:solidFill>
              </a:rPr>
              <a:pPr eaLnBrk="1" hangingPunct="1">
                <a:spcBef>
                  <a:spcPct val="0"/>
                </a:spcBef>
              </a:pPr>
              <a:t>33</a:t>
            </a:fld>
            <a:endParaRPr lang="en-GB" altLang="en-US">
              <a:solidFill>
                <a:prstClr val="black"/>
              </a:solidFill>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extLst>
      <p:ext uri="{BB962C8B-B14F-4D97-AF65-F5344CB8AC3E}">
        <p14:creationId xmlns:p14="http://schemas.microsoft.com/office/powerpoint/2010/main" val="3893470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93303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975150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055085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6EF4CEC-268F-4968-BC81-06882B67752E}"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604992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6EF4CEC-268F-4968-BC81-06882B67752E}" type="datetimeFigureOut">
              <a:rPr lang="en-GB" smtClean="0"/>
              <a:t>10/09/2019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545087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6EF4CEC-268F-4968-BC81-06882B67752E}" type="datetimeFigureOut">
              <a:rPr lang="en-GB" smtClean="0"/>
              <a:t>10/09/2019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9233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EF4CEC-268F-4968-BC81-06882B67752E}" type="datetimeFigureOut">
              <a:rPr lang="en-GB" smtClean="0"/>
              <a:t>10/09/2019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708307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6EF4CEC-268F-4968-BC81-06882B67752E}"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761256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
        <p:nvSpPr>
          <p:cNvPr id="5" name="Date Placeholder 4"/>
          <p:cNvSpPr>
            <a:spLocks noGrp="1"/>
          </p:cNvSpPr>
          <p:nvPr>
            <p:ph type="dt" sz="half" idx="10"/>
          </p:nvPr>
        </p:nvSpPr>
        <p:spPr/>
        <p:txBody>
          <a:bodyPr/>
          <a:lstStyle/>
          <a:p>
            <a:fld id="{D6EF4CEC-268F-4968-BC81-06882B67752E}" type="datetimeFigureOut">
              <a:rPr lang="en-GB" smtClean="0"/>
              <a:t>10/09/2019</a:t>
            </a:fld>
            <a:endParaRPr lang="en-GB"/>
          </a:p>
        </p:txBody>
      </p:sp>
    </p:spTree>
    <p:extLst>
      <p:ext uri="{BB962C8B-B14F-4D97-AF65-F5344CB8AC3E}">
        <p14:creationId xmlns:p14="http://schemas.microsoft.com/office/powerpoint/2010/main" val="3481130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574019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66105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370149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51699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3673902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956088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4530387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09600" y="1600201"/>
            <a:ext cx="10972800" cy="4525963"/>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0219B17-B604-4F80-AA91-FBA32483E71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03252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6EF4CEC-268F-4968-BC81-06882B67752E}" type="datetimeFigureOut">
              <a:rPr lang="en-GB" smtClean="0"/>
              <a:t>10/09/2019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F4E2ADB-D481-4ED8-9544-5AE4BF5F8F06}" type="slidenum">
              <a:rPr lang="en-GB" smtClean="0"/>
              <a:t>‹#›</a:t>
            </a:fld>
            <a:endParaRPr lang="en-GB"/>
          </a:p>
        </p:txBody>
      </p:sp>
    </p:spTree>
    <p:extLst>
      <p:ext uri="{BB962C8B-B14F-4D97-AF65-F5344CB8AC3E}">
        <p14:creationId xmlns:p14="http://schemas.microsoft.com/office/powerpoint/2010/main" val="33261692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uk/imgres?imgurl=http://successbeginstoday.org/wordpress/wp-content/uploads/2009/05/children-in-classroom.jpg&amp;imgrefurl=http://successbeginstoday.org/wordpress/2009/05/how-not-to-praise-your-kids/&amp;usg=__myghda-3wcfn-QI3wBA2znslToc=&amp;h=285&amp;w=421&amp;sz=42&amp;hl=en&amp;start=1&amp;zoom=1&amp;um=1&amp;itbs=1&amp;tbnid=my4U6X0_IRLS6M:&amp;tbnh=85&amp;tbnw=125&amp;prev=/search?q%3Dchildren%2Bin%2Bclassroom%26um%3D1%26hl%3Den%26sa%3DN%26biw%3D1004%26bih%3D610%26tbm%3Disch&amp;ei=ea3oTYPIGMLX8gPn1ZWMAQ"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lmJoOjLQM3U"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hyperlink" Target="https://www.estyn.gov.wales/sites/default/files/documents/Datblygu'r%20Gymraeg%20yn%20y%20Cyfnod%20Sylfaen%20-%20Ionawr%202013.pdf" TargetMode="External"/><Relationship Id="rId4" Type="http://schemas.openxmlformats.org/officeDocument/2006/relationships/hyperlink" Target="https://www.estyn.gov.wales/thematic-reports/welsh-language-development-foundation-phase-january-2013"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youtube.com/watch?v=ibEP4xBdJco"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estyn.gov.wales/sites/default/files/documents/Play%20and%20Active%20Learning:%20A%20toolkit%20for%20Foundation%20Phase%20practitioners%20-%20September%202009.pdf"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hyperlink" Target="https://www.estyn.gov.wales/sites/default/files/documents/Play%20and%20Active%20Learning:%20A%20toolkit%20for%20Foundation%20Phase%20practitioners%20-%20September%202009.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cy-GB" smtClean="0"/>
              <a:t>Dysgu yn yr 21ain Ganrif</a:t>
            </a:r>
            <a:br>
              <a:rPr lang="cy-GB" smtClean="0"/>
            </a:br>
            <a:r>
              <a:rPr lang="en-GB" smtClean="0"/>
              <a:t>21st Century Learning</a:t>
            </a:r>
            <a:br>
              <a:rPr lang="en-GB" smtClean="0"/>
            </a:br>
            <a:r>
              <a:rPr lang="en-GB" smtClean="0"/>
              <a:t> </a:t>
            </a:r>
            <a:endParaRPr lang="en-GB" dirty="0"/>
          </a:p>
        </p:txBody>
      </p:sp>
      <p:sp>
        <p:nvSpPr>
          <p:cNvPr id="3" name="Subtitle 2"/>
          <p:cNvSpPr>
            <a:spLocks noGrp="1"/>
          </p:cNvSpPr>
          <p:nvPr>
            <p:ph type="subTitle" idx="1"/>
          </p:nvPr>
        </p:nvSpPr>
        <p:spPr/>
        <p:txBody>
          <a:bodyPr/>
          <a:lstStyle/>
          <a:p>
            <a:r>
              <a:rPr lang="en-GB" smtClean="0"/>
              <a:t>ECES4002/C</a:t>
            </a:r>
          </a:p>
          <a:p>
            <a:r>
              <a:rPr lang="en-GB" smtClean="0"/>
              <a:t>Darlith 3 / Lecture 3</a:t>
            </a:r>
            <a:endParaRPr lang="en-GB" dirty="0"/>
          </a:p>
        </p:txBody>
      </p:sp>
      <p:pic>
        <p:nvPicPr>
          <p:cNvPr id="4" name="Picture 3"/>
          <p:cNvPicPr/>
          <p:nvPr/>
        </p:nvPicPr>
        <p:blipFill rotWithShape="1">
          <a:blip r:embed="rId2"/>
          <a:srcRect l="13893" t="36298" r="49147" b="24313"/>
          <a:stretch/>
        </p:blipFill>
        <p:spPr bwMode="auto">
          <a:xfrm rot="20429937">
            <a:off x="1108365" y="3657600"/>
            <a:ext cx="3142210" cy="26600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46678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Gorolwg Sesiwn / Session Overview</a:t>
            </a:r>
            <a:endParaRPr lang="en-GB" dirty="0"/>
          </a:p>
        </p:txBody>
      </p:sp>
      <p:sp>
        <p:nvSpPr>
          <p:cNvPr id="5" name="Content Placeholder 4"/>
          <p:cNvSpPr>
            <a:spLocks noGrp="1"/>
          </p:cNvSpPr>
          <p:nvPr>
            <p:ph sz="half" idx="1"/>
          </p:nvPr>
        </p:nvSpPr>
        <p:spPr/>
        <p:txBody>
          <a:bodyPr/>
          <a:lstStyle/>
          <a:p>
            <a:r>
              <a:rPr lang="en-GB" smtClean="0"/>
              <a:t>Vygotsky</a:t>
            </a:r>
          </a:p>
          <a:p>
            <a:r>
              <a:rPr lang="en-GB" smtClean="0"/>
              <a:t>Deilliant dysgu perthnasol</a:t>
            </a:r>
          </a:p>
          <a:p>
            <a:r>
              <a:rPr lang="en-GB" smtClean="0"/>
              <a:t>Perthnasedd i’r aseiniad</a:t>
            </a:r>
            <a:endParaRPr lang="en-GB" dirty="0"/>
          </a:p>
        </p:txBody>
      </p:sp>
      <p:sp>
        <p:nvSpPr>
          <p:cNvPr id="6" name="Content Placeholder 5"/>
          <p:cNvSpPr>
            <a:spLocks noGrp="1"/>
          </p:cNvSpPr>
          <p:nvPr>
            <p:ph sz="half" idx="2"/>
          </p:nvPr>
        </p:nvSpPr>
        <p:spPr/>
        <p:txBody>
          <a:bodyPr/>
          <a:lstStyle/>
          <a:p>
            <a:r>
              <a:rPr lang="en-GB" smtClean="0"/>
              <a:t>Vygotsky</a:t>
            </a:r>
          </a:p>
          <a:p>
            <a:r>
              <a:rPr lang="en-GB" smtClean="0"/>
              <a:t>Relevant learning outcome</a:t>
            </a:r>
          </a:p>
          <a:p>
            <a:r>
              <a:rPr lang="en-GB" smtClean="0"/>
              <a:t>Relevance to assignment</a:t>
            </a:r>
            <a:endParaRPr lang="en-GB" dirty="0"/>
          </a:p>
        </p:txBody>
      </p:sp>
    </p:spTree>
    <p:extLst>
      <p:ext uri="{BB962C8B-B14F-4D97-AF65-F5344CB8AC3E}">
        <p14:creationId xmlns:p14="http://schemas.microsoft.com/office/powerpoint/2010/main" val="6092404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mtClean="0"/>
              <a:t>Deilliannau Dysgu</a:t>
            </a:r>
            <a:br>
              <a:rPr lang="en-GB" smtClean="0"/>
            </a:br>
            <a:r>
              <a:rPr lang="en-GB" smtClean="0"/>
              <a:t>Learning Outcomes</a:t>
            </a:r>
            <a:br>
              <a:rPr lang="en-GB" smtClean="0"/>
            </a:br>
            <a:endParaRPr lang="en-GB" dirty="0"/>
          </a:p>
        </p:txBody>
      </p:sp>
      <p:sp>
        <p:nvSpPr>
          <p:cNvPr id="3" name="Content Placeholder 2"/>
          <p:cNvSpPr>
            <a:spLocks noGrp="1"/>
          </p:cNvSpPr>
          <p:nvPr>
            <p:ph sz="half" idx="1"/>
          </p:nvPr>
        </p:nvSpPr>
        <p:spPr/>
        <p:txBody>
          <a:bodyPr/>
          <a:lstStyle/>
          <a:p>
            <a:pPr lvl="0"/>
            <a:r>
              <a:rPr lang="cy-GB" smtClean="0"/>
              <a:t>Dangos gwybodaeth o ystod o ddamcaniaethau dysgu a deall sut maent yn dylanwadu ar arfer cyfredol ym maes addysg.</a:t>
            </a:r>
            <a:endParaRPr lang="en-GB" smtClean="0"/>
          </a:p>
          <a:p>
            <a:pPr lvl="0"/>
            <a:endParaRPr lang="en-GB" smtClean="0"/>
          </a:p>
          <a:p>
            <a:endParaRPr lang="en-GB" dirty="0"/>
          </a:p>
        </p:txBody>
      </p:sp>
      <p:sp>
        <p:nvSpPr>
          <p:cNvPr id="4" name="Content Placeholder 3"/>
          <p:cNvSpPr>
            <a:spLocks noGrp="1"/>
          </p:cNvSpPr>
          <p:nvPr>
            <p:ph sz="half" idx="2"/>
          </p:nvPr>
        </p:nvSpPr>
        <p:spPr/>
        <p:txBody>
          <a:bodyPr/>
          <a:lstStyle/>
          <a:p>
            <a:pPr lvl="0"/>
            <a:r>
              <a:rPr lang="en-GB" smtClean="0"/>
              <a:t>Demonstrate knowledge of a range of learning theories and understand how they influence current education practice.</a:t>
            </a:r>
          </a:p>
          <a:p>
            <a:pPr lvl="0"/>
            <a:endParaRPr lang="en-GB" smtClean="0"/>
          </a:p>
          <a:p>
            <a:endParaRPr lang="en-GB" dirty="0"/>
          </a:p>
        </p:txBody>
      </p:sp>
    </p:spTree>
    <p:extLst>
      <p:ext uri="{BB962C8B-B14F-4D97-AF65-F5344CB8AC3E}">
        <p14:creationId xmlns:p14="http://schemas.microsoft.com/office/powerpoint/2010/main" val="2046430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Deilliannau Dysgu</a:t>
            </a:r>
            <a:br>
              <a:rPr lang="en-GB" smtClean="0"/>
            </a:br>
            <a:r>
              <a:rPr lang="en-GB" smtClean="0"/>
              <a:t>Learning Outcomes</a:t>
            </a:r>
            <a:endParaRPr lang="en-GB" dirty="0"/>
          </a:p>
        </p:txBody>
      </p:sp>
      <p:sp>
        <p:nvSpPr>
          <p:cNvPr id="3" name="Content Placeholder 2"/>
          <p:cNvSpPr>
            <a:spLocks noGrp="1"/>
          </p:cNvSpPr>
          <p:nvPr>
            <p:ph sz="half" idx="1"/>
          </p:nvPr>
        </p:nvSpPr>
        <p:spPr/>
        <p:txBody>
          <a:bodyPr/>
          <a:lstStyle/>
          <a:p>
            <a:r>
              <a:rPr lang="cy-GB" smtClean="0"/>
              <a:t>Deall sut y gall yr awyr agored a chyfleoedd dysgu y tu allan i’r ysgol hwyluso datblygu a gwella gwybodaeth a sgiliau fel rhan o’r cwricwlwm a gynlluniwyd a gweithdrefnau asesu </a:t>
            </a:r>
            <a:endParaRPr lang="en-GB" smtClean="0"/>
          </a:p>
          <a:p>
            <a:endParaRPr lang="en-GB" dirty="0"/>
          </a:p>
        </p:txBody>
      </p:sp>
      <p:sp>
        <p:nvSpPr>
          <p:cNvPr id="4" name="Content Placeholder 3"/>
          <p:cNvSpPr>
            <a:spLocks noGrp="1"/>
          </p:cNvSpPr>
          <p:nvPr>
            <p:ph sz="half" idx="2"/>
          </p:nvPr>
        </p:nvSpPr>
        <p:spPr/>
        <p:txBody>
          <a:bodyPr/>
          <a:lstStyle/>
          <a:p>
            <a:r>
              <a:rPr lang="en-GB" smtClean="0"/>
              <a:t>Understand how the outdoors and out of school learning opportunities can facilitate the development and enhancement of knowledge and skills as part of planned curriculum and assessment procedures</a:t>
            </a:r>
            <a:endParaRPr lang="en-GB" dirty="0"/>
          </a:p>
        </p:txBody>
      </p:sp>
    </p:spTree>
    <p:extLst>
      <p:ext uri="{BB962C8B-B14F-4D97-AF65-F5344CB8AC3E}">
        <p14:creationId xmlns:p14="http://schemas.microsoft.com/office/powerpoint/2010/main" val="2730141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Deilliannau Dysgu</a:t>
            </a:r>
            <a:br>
              <a:rPr lang="en-GB" smtClean="0"/>
            </a:br>
            <a:r>
              <a:rPr lang="en-GB" smtClean="0"/>
              <a:t>Learning Outcomes</a:t>
            </a:r>
            <a:endParaRPr lang="en-GB" dirty="0"/>
          </a:p>
        </p:txBody>
      </p:sp>
      <p:sp>
        <p:nvSpPr>
          <p:cNvPr id="3" name="Content Placeholder 2"/>
          <p:cNvSpPr>
            <a:spLocks noGrp="1"/>
          </p:cNvSpPr>
          <p:nvPr>
            <p:ph sz="half" idx="1"/>
          </p:nvPr>
        </p:nvSpPr>
        <p:spPr/>
        <p:txBody>
          <a:bodyPr/>
          <a:lstStyle/>
          <a:p>
            <a:r>
              <a:rPr lang="cy-GB" smtClean="0"/>
              <a:t>Trafod a gwerthuso cyd-destunau dysgu. </a:t>
            </a:r>
            <a:endParaRPr lang="en-GB" smtClean="0"/>
          </a:p>
          <a:p>
            <a:endParaRPr lang="en-GB" dirty="0"/>
          </a:p>
        </p:txBody>
      </p:sp>
      <p:sp>
        <p:nvSpPr>
          <p:cNvPr id="4" name="Content Placeholder 3"/>
          <p:cNvSpPr>
            <a:spLocks noGrp="1"/>
          </p:cNvSpPr>
          <p:nvPr>
            <p:ph sz="half" idx="2"/>
          </p:nvPr>
        </p:nvSpPr>
        <p:spPr/>
        <p:txBody>
          <a:bodyPr/>
          <a:lstStyle/>
          <a:p>
            <a:r>
              <a:rPr lang="en-GB" smtClean="0"/>
              <a:t>Discuss and evaluate learning contexts</a:t>
            </a:r>
            <a:endParaRPr lang="en-GB" dirty="0"/>
          </a:p>
        </p:txBody>
      </p:sp>
    </p:spTree>
    <p:extLst>
      <p:ext uri="{BB962C8B-B14F-4D97-AF65-F5344CB8AC3E}">
        <p14:creationId xmlns:p14="http://schemas.microsoft.com/office/powerpoint/2010/main" val="25896404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Deilliannau Dysgu</a:t>
            </a:r>
            <a:br>
              <a:rPr lang="en-GB" smtClean="0"/>
            </a:br>
            <a:r>
              <a:rPr lang="en-GB" smtClean="0"/>
              <a:t>Learning Outcomes</a:t>
            </a:r>
            <a:endParaRPr lang="en-GB" dirty="0"/>
          </a:p>
        </p:txBody>
      </p:sp>
      <p:sp>
        <p:nvSpPr>
          <p:cNvPr id="3" name="Content Placeholder 2"/>
          <p:cNvSpPr>
            <a:spLocks noGrp="1"/>
          </p:cNvSpPr>
          <p:nvPr>
            <p:ph sz="half" idx="1"/>
          </p:nvPr>
        </p:nvSpPr>
        <p:spPr/>
        <p:txBody>
          <a:bodyPr/>
          <a:lstStyle/>
          <a:p>
            <a:r>
              <a:rPr lang="cy-GB" smtClean="0"/>
              <a:t>Trefnu eu gwybodaeth a’r hyn y maent wedi’i ddysgu drwy ddefnyddio amrywiaeth o ffynonellau gwybodaeth, gan gynnwys TGCh, a chyflwyno’u gwaith ar y lefel briodol</a:t>
            </a:r>
            <a:endParaRPr lang="en-GB" dirty="0"/>
          </a:p>
        </p:txBody>
      </p:sp>
      <p:sp>
        <p:nvSpPr>
          <p:cNvPr id="4" name="Content Placeholder 3"/>
          <p:cNvSpPr>
            <a:spLocks noGrp="1"/>
          </p:cNvSpPr>
          <p:nvPr>
            <p:ph sz="half" idx="2"/>
          </p:nvPr>
        </p:nvSpPr>
        <p:spPr/>
        <p:txBody>
          <a:bodyPr/>
          <a:lstStyle/>
          <a:p>
            <a:r>
              <a:rPr lang="en-GB" smtClean="0"/>
              <a:t>Organise their knowledge and learning through the use of a range of information sources including ICT and present their work at the appropriate level.</a:t>
            </a:r>
          </a:p>
          <a:p>
            <a:endParaRPr lang="en-GB" dirty="0"/>
          </a:p>
        </p:txBody>
      </p:sp>
    </p:spTree>
    <p:extLst>
      <p:ext uri="{BB962C8B-B14F-4D97-AF65-F5344CB8AC3E}">
        <p14:creationId xmlns:p14="http://schemas.microsoft.com/office/powerpoint/2010/main" val="2307484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Aseiniad </a:t>
            </a:r>
            <a:br>
              <a:rPr lang="en-GB" smtClean="0"/>
            </a:br>
            <a:r>
              <a:rPr lang="en-GB" smtClean="0"/>
              <a:t>Assignment</a:t>
            </a:r>
            <a:endParaRPr lang="en-GB" dirty="0"/>
          </a:p>
        </p:txBody>
      </p:sp>
      <p:sp>
        <p:nvSpPr>
          <p:cNvPr id="3" name="Content Placeholder 2"/>
          <p:cNvSpPr>
            <a:spLocks noGrp="1"/>
          </p:cNvSpPr>
          <p:nvPr>
            <p:ph sz="half" idx="1"/>
          </p:nvPr>
        </p:nvSpPr>
        <p:spPr/>
        <p:txBody>
          <a:bodyPr/>
          <a:lstStyle/>
          <a:p>
            <a:r>
              <a:rPr lang="en-GB" smtClean="0"/>
              <a:t>Cyflwyniad grwp (10 munud yr un)</a:t>
            </a:r>
          </a:p>
          <a:p>
            <a:r>
              <a:rPr lang="en-GB" smtClean="0"/>
              <a:t>14/1/20</a:t>
            </a:r>
          </a:p>
          <a:p>
            <a:r>
              <a:rPr lang="cy-GB" smtClean="0"/>
              <a:t>Dangoswch sut y gall cyd-destun y tu allan i’r dosbarth gefnogi dysgu</a:t>
            </a:r>
            <a:endParaRPr lang="en-GB" smtClean="0"/>
          </a:p>
          <a:p>
            <a:endParaRPr lang="en-GB" dirty="0"/>
          </a:p>
        </p:txBody>
      </p:sp>
      <p:sp>
        <p:nvSpPr>
          <p:cNvPr id="4" name="Content Placeholder 3"/>
          <p:cNvSpPr>
            <a:spLocks noGrp="1"/>
          </p:cNvSpPr>
          <p:nvPr>
            <p:ph sz="half" idx="2"/>
          </p:nvPr>
        </p:nvSpPr>
        <p:spPr/>
        <p:txBody>
          <a:bodyPr/>
          <a:lstStyle/>
          <a:p>
            <a:r>
              <a:rPr lang="en-GB" smtClean="0"/>
              <a:t>Group presentation (10 minutes each)</a:t>
            </a:r>
          </a:p>
          <a:p>
            <a:r>
              <a:rPr lang="en-GB" smtClean="0"/>
              <a:t>14/1/20</a:t>
            </a:r>
          </a:p>
          <a:p>
            <a:r>
              <a:rPr lang="en-GB" smtClean="0"/>
              <a:t>Demonstrate how outdoor contexts can support learning</a:t>
            </a:r>
          </a:p>
          <a:p>
            <a:endParaRPr lang="en-GB" smtClean="0"/>
          </a:p>
          <a:p>
            <a:endParaRPr lang="en-GB" dirty="0"/>
          </a:p>
        </p:txBody>
      </p:sp>
    </p:spTree>
    <p:extLst>
      <p:ext uri="{BB962C8B-B14F-4D97-AF65-F5344CB8AC3E}">
        <p14:creationId xmlns:p14="http://schemas.microsoft.com/office/powerpoint/2010/main" val="706475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smtClean="0"/>
              <a:t>Recap… </a:t>
            </a:r>
            <a:endParaRPr lang="en-GB" dirty="0"/>
          </a:p>
        </p:txBody>
      </p:sp>
      <p:pic>
        <p:nvPicPr>
          <p:cNvPr id="1026" name="Picture 2" descr="C:\Users\Alison\AppData\Local\Microsoft\Windows\INetCache\IE\TKOVGAX5\Think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31458" y="4697230"/>
            <a:ext cx="1258089" cy="1706435"/>
          </a:xfrm>
          <a:prstGeom prst="rect">
            <a:avLst/>
          </a:prstGeom>
          <a:noFill/>
          <a:extLst>
            <a:ext uri="{909E8E84-426E-40DD-AFC4-6F175D3DCCD1}">
              <a14:hiddenFill xmlns:a14="http://schemas.microsoft.com/office/drawing/2010/main">
                <a:solidFill>
                  <a:srgbClr val="FFFFFF"/>
                </a:solidFill>
              </a14:hiddenFill>
            </a:ext>
          </a:extLst>
        </p:spPr>
      </p:pic>
      <p:sp>
        <p:nvSpPr>
          <p:cNvPr id="7" name="Cloud Callout 6"/>
          <p:cNvSpPr/>
          <p:nvPr/>
        </p:nvSpPr>
        <p:spPr>
          <a:xfrm>
            <a:off x="5867400" y="956094"/>
            <a:ext cx="4343400" cy="2819400"/>
          </a:xfrm>
          <a:prstGeom prst="cloudCallout">
            <a:avLst>
              <a:gd name="adj1" fmla="val -25560"/>
              <a:gd name="adj2" fmla="val 845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n-GB" dirty="0"/>
              <a:t>Work in pairs</a:t>
            </a:r>
          </a:p>
          <a:p>
            <a:pPr algn="ctr"/>
            <a:r>
              <a:rPr lang="en-GB" dirty="0"/>
              <a:t>List as  many of Piaget’s ideas as you can.</a:t>
            </a:r>
          </a:p>
          <a:p>
            <a:pPr algn="ctr"/>
            <a:r>
              <a:rPr lang="en-GB" dirty="0"/>
              <a:t>2. Share your </a:t>
            </a:r>
            <a:r>
              <a:rPr lang="en-GB" dirty="0" smtClean="0"/>
              <a:t>recollections  </a:t>
            </a:r>
            <a:r>
              <a:rPr lang="en-GB" dirty="0"/>
              <a:t>with another pair</a:t>
            </a:r>
          </a:p>
          <a:p>
            <a:pPr algn="ctr"/>
            <a:r>
              <a:rPr lang="en-GB" dirty="0"/>
              <a:t>3. Feedback</a:t>
            </a:r>
          </a:p>
          <a:p>
            <a:pPr algn="ctr"/>
            <a:endParaRPr lang="en-GB" dirty="0"/>
          </a:p>
        </p:txBody>
      </p:sp>
      <p:sp>
        <p:nvSpPr>
          <p:cNvPr id="2" name="Cloud Callout 1"/>
          <p:cNvSpPr/>
          <p:nvPr/>
        </p:nvSpPr>
        <p:spPr>
          <a:xfrm>
            <a:off x="2057400" y="2057400"/>
            <a:ext cx="3733800" cy="3124200"/>
          </a:xfrm>
          <a:prstGeom prst="cloudCallout">
            <a:avLst>
              <a:gd name="adj1" fmla="val 63264"/>
              <a:gd name="adj2" fmla="val 348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en-US" dirty="0" err="1"/>
              <a:t>Gweithiwch</a:t>
            </a:r>
            <a:r>
              <a:rPr lang="en-US" dirty="0"/>
              <a:t> </a:t>
            </a:r>
            <a:r>
              <a:rPr lang="en-US" dirty="0" err="1"/>
              <a:t>mewn</a:t>
            </a:r>
            <a:r>
              <a:rPr lang="en-US" dirty="0"/>
              <a:t> </a:t>
            </a:r>
            <a:r>
              <a:rPr lang="en-US" dirty="0" err="1"/>
              <a:t>parau</a:t>
            </a:r>
            <a:r>
              <a:rPr lang="en-US" dirty="0"/>
              <a:t> a </a:t>
            </a:r>
            <a:r>
              <a:rPr lang="en-US" dirty="0" err="1"/>
              <a:t>rhestri</a:t>
            </a:r>
            <a:r>
              <a:rPr lang="en-US" dirty="0"/>
              <a:t> </a:t>
            </a:r>
            <a:r>
              <a:rPr lang="en-US" dirty="0" err="1"/>
              <a:t>cymaint</a:t>
            </a:r>
            <a:r>
              <a:rPr lang="en-US" dirty="0"/>
              <a:t> o </a:t>
            </a:r>
            <a:r>
              <a:rPr lang="en-US" dirty="0" err="1"/>
              <a:t>syniadau</a:t>
            </a:r>
            <a:r>
              <a:rPr lang="en-US" dirty="0"/>
              <a:t> Piaget a </a:t>
            </a:r>
            <a:r>
              <a:rPr lang="en-US" dirty="0" err="1"/>
              <a:t>phosib</a:t>
            </a:r>
            <a:endParaRPr lang="en-US" dirty="0"/>
          </a:p>
          <a:p>
            <a:pPr marL="342900" indent="-342900" algn="ctr">
              <a:buAutoNum type="arabicPeriod"/>
            </a:pPr>
            <a:r>
              <a:rPr lang="en-US" dirty="0" err="1"/>
              <a:t>Rhannwch</a:t>
            </a:r>
            <a:r>
              <a:rPr lang="en-US" dirty="0"/>
              <a:t> </a:t>
            </a:r>
            <a:r>
              <a:rPr lang="en-US" dirty="0" err="1"/>
              <a:t>eich</a:t>
            </a:r>
            <a:r>
              <a:rPr lang="en-US" dirty="0"/>
              <a:t> </a:t>
            </a:r>
            <a:r>
              <a:rPr lang="en-US" dirty="0" err="1" smtClean="0"/>
              <a:t>meddyliau</a:t>
            </a:r>
            <a:r>
              <a:rPr lang="en-US" dirty="0" smtClean="0"/>
              <a:t> </a:t>
            </a:r>
            <a:r>
              <a:rPr lang="en-US" dirty="0" err="1" smtClean="0"/>
              <a:t>gyda</a:t>
            </a:r>
            <a:r>
              <a:rPr lang="en-US" dirty="0" smtClean="0"/>
              <a:t> </a:t>
            </a:r>
            <a:r>
              <a:rPr lang="en-US" dirty="0" err="1"/>
              <a:t>phâr</a:t>
            </a:r>
            <a:r>
              <a:rPr lang="en-US" dirty="0"/>
              <a:t> </a:t>
            </a:r>
            <a:r>
              <a:rPr lang="en-US" dirty="0" err="1"/>
              <a:t>arall</a:t>
            </a:r>
            <a:endParaRPr lang="en-US" dirty="0"/>
          </a:p>
          <a:p>
            <a:pPr marL="342900" indent="-342900" algn="ctr">
              <a:buAutoNum type="arabicPeriod"/>
            </a:pPr>
            <a:r>
              <a:rPr lang="en-US" dirty="0" err="1"/>
              <a:t>Adborth</a:t>
            </a:r>
            <a:endParaRPr lang="en-GB" dirty="0"/>
          </a:p>
        </p:txBody>
      </p:sp>
    </p:spTree>
    <p:extLst>
      <p:ext uri="{BB962C8B-B14F-4D97-AF65-F5344CB8AC3E}">
        <p14:creationId xmlns:p14="http://schemas.microsoft.com/office/powerpoint/2010/main" val="4060309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p:txBody>
          <a:bodyPr/>
          <a:lstStyle/>
          <a:p>
            <a:r>
              <a:rPr lang="en-GB" altLang="en-US" smtClean="0"/>
              <a:t>Datblygiad  Gwybyddol</a:t>
            </a:r>
            <a:br>
              <a:rPr lang="en-GB" altLang="en-US" smtClean="0"/>
            </a:br>
            <a:r>
              <a:rPr lang="en-GB" altLang="en-US" smtClean="0"/>
              <a:t>Cognitive Development</a:t>
            </a:r>
            <a:endParaRPr lang="en-GB" altLang="en-US" dirty="0" smtClean="0"/>
          </a:p>
        </p:txBody>
      </p:sp>
      <p:sp>
        <p:nvSpPr>
          <p:cNvPr id="18435" name="Content Placeholder 4"/>
          <p:cNvSpPr>
            <a:spLocks noGrp="1"/>
          </p:cNvSpPr>
          <p:nvPr>
            <p:ph sz="half" idx="1"/>
          </p:nvPr>
        </p:nvSpPr>
        <p:spPr/>
        <p:txBody>
          <a:bodyPr/>
          <a:lstStyle/>
          <a:p>
            <a:r>
              <a:rPr lang="en-GB" altLang="en-US" smtClean="0"/>
              <a:t>Canolbwyntio ar y prosesau gwaelodol sydd yn cyfrannu at sut mae plant yn dechrau</a:t>
            </a:r>
          </a:p>
          <a:p>
            <a:r>
              <a:rPr lang="en-GB" altLang="en-US" smtClean="0"/>
              <a:t>Prosesu gwybodaeth</a:t>
            </a:r>
          </a:p>
          <a:p>
            <a:r>
              <a:rPr lang="en-GB" altLang="en-US" smtClean="0"/>
              <a:t>Datblygu dealltwriaeth cysyniadol</a:t>
            </a:r>
          </a:p>
          <a:p>
            <a:r>
              <a:rPr lang="en-GB" altLang="en-US" smtClean="0"/>
              <a:t>Rhesymu a datrys problemau</a:t>
            </a:r>
            <a:endParaRPr lang="en-GB" altLang="en-US" dirty="0" smtClean="0"/>
          </a:p>
        </p:txBody>
      </p:sp>
      <p:sp>
        <p:nvSpPr>
          <p:cNvPr id="6" name="Content Placeholder 5"/>
          <p:cNvSpPr>
            <a:spLocks noGrp="1"/>
          </p:cNvSpPr>
          <p:nvPr>
            <p:ph sz="half" idx="2"/>
          </p:nvPr>
        </p:nvSpPr>
        <p:spPr/>
        <p:txBody>
          <a:bodyPr/>
          <a:lstStyle/>
          <a:p>
            <a:r>
              <a:rPr lang="en-GB" altLang="en-US" smtClean="0"/>
              <a:t>Focuses on underlying processes that contribute to how children begin to…</a:t>
            </a:r>
          </a:p>
          <a:p>
            <a:r>
              <a:rPr lang="en-GB" altLang="en-US" smtClean="0"/>
              <a:t>Process information</a:t>
            </a:r>
          </a:p>
          <a:p>
            <a:r>
              <a:rPr lang="en-GB" altLang="en-US" smtClean="0"/>
              <a:t>Develop conceptual understanding</a:t>
            </a:r>
          </a:p>
          <a:p>
            <a:r>
              <a:rPr lang="en-GB" altLang="en-US" smtClean="0"/>
              <a:t>Reason and problem solve</a:t>
            </a:r>
          </a:p>
          <a:p>
            <a:endParaRPr lang="en-GB" dirty="0"/>
          </a:p>
        </p:txBody>
      </p:sp>
      <p:pic>
        <p:nvPicPr>
          <p:cNvPr id="18437" name="Picture 7" descr="D:\temp\Temporary Internet Files\Content.IE5\SW33J78L\MM900315769[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524875" y="5535613"/>
            <a:ext cx="18732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98915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Vygotsky</a:t>
            </a:r>
            <a:endParaRPr lang="cy-GB" dirty="0"/>
          </a:p>
        </p:txBody>
      </p:sp>
      <p:sp>
        <p:nvSpPr>
          <p:cNvPr id="9" name="Content Placeholder 8"/>
          <p:cNvSpPr>
            <a:spLocks noGrp="1"/>
          </p:cNvSpPr>
          <p:nvPr>
            <p:ph sz="half" idx="1"/>
          </p:nvPr>
        </p:nvSpPr>
        <p:spPr/>
        <p:txBody>
          <a:bodyPr/>
          <a:lstStyle/>
          <a:p>
            <a:r>
              <a:rPr lang="en-GB" smtClean="0"/>
              <a:t>Lev Vygotsky</a:t>
            </a:r>
          </a:p>
          <a:p>
            <a:r>
              <a:rPr lang="en-GB" smtClean="0"/>
              <a:t>1896-1934</a:t>
            </a:r>
          </a:p>
          <a:p>
            <a:r>
              <a:rPr lang="en-GB" smtClean="0"/>
              <a:t>1913 completed school</a:t>
            </a:r>
          </a:p>
          <a:p>
            <a:r>
              <a:rPr lang="en-GB" smtClean="0"/>
              <a:t>1917 – graduated – specialized in literature</a:t>
            </a:r>
          </a:p>
          <a:p>
            <a:r>
              <a:rPr lang="en-GB" smtClean="0"/>
              <a:t>1917-1923- taught literature and psychology</a:t>
            </a:r>
          </a:p>
          <a:p>
            <a:r>
              <a:rPr lang="en-GB" smtClean="0"/>
              <a:t>1924 Institute of Psychology &amp; founded Institute of Defectology in Moscow</a:t>
            </a:r>
          </a:p>
          <a:p>
            <a:r>
              <a:rPr lang="en-GB" smtClean="0"/>
              <a:t>Died of TB in 1934</a:t>
            </a:r>
          </a:p>
          <a:p>
            <a:endParaRPr lang="cy-GB" dirty="0"/>
          </a:p>
        </p:txBody>
      </p:sp>
      <p:sp>
        <p:nvSpPr>
          <p:cNvPr id="3" name="Content Placeholder 2"/>
          <p:cNvSpPr>
            <a:spLocks noGrp="1"/>
          </p:cNvSpPr>
          <p:nvPr>
            <p:ph sz="half" idx="2"/>
          </p:nvPr>
        </p:nvSpPr>
        <p:spPr/>
        <p:txBody>
          <a:bodyPr/>
          <a:lstStyle/>
          <a:p>
            <a:r>
              <a:rPr lang="en-GB" smtClean="0"/>
              <a:t>Lev Vygotsky</a:t>
            </a:r>
          </a:p>
          <a:p>
            <a:r>
              <a:rPr lang="en-GB" smtClean="0"/>
              <a:t>1896-1934</a:t>
            </a:r>
          </a:p>
          <a:p>
            <a:r>
              <a:rPr lang="en-GB" smtClean="0"/>
              <a:t>1913 gorffen ysgol</a:t>
            </a:r>
          </a:p>
          <a:p>
            <a:r>
              <a:rPr lang="en-GB" smtClean="0"/>
              <a:t>1917 – graddiodd –arbenigo mewn llenyddiaeth</a:t>
            </a:r>
          </a:p>
          <a:p>
            <a:r>
              <a:rPr lang="en-GB" smtClean="0"/>
              <a:t>1917-1923- dysgu  llenyddiaeth a seicoleg</a:t>
            </a:r>
          </a:p>
          <a:p>
            <a:r>
              <a:rPr lang="en-GB" smtClean="0"/>
              <a:t>1924 Institute of Psychology &amp; dechrau Institute of Defectology ym Moscow</a:t>
            </a:r>
          </a:p>
          <a:p>
            <a:r>
              <a:rPr lang="en-GB" smtClean="0"/>
              <a:t>Bu farw o TB in 1934</a:t>
            </a:r>
          </a:p>
          <a:p>
            <a:endParaRPr lang="cy-GB" dirty="0"/>
          </a:p>
        </p:txBody>
      </p:sp>
      <p:pic>
        <p:nvPicPr>
          <p:cNvPr id="5122" name="Picture 2" descr="C:\Users\l.roberts\AppData\Local\Microsoft\Windows\Temporary Internet Files\Content.IE5\5KQJEYQZ\C0038863-Lev_Vygotsky,_Soviet_psychologist-SP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9910" y="0"/>
            <a:ext cx="2187090" cy="2026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735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p:cNvSpPr>
            <a:spLocks noGrp="1"/>
          </p:cNvSpPr>
          <p:nvPr>
            <p:ph type="title"/>
          </p:nvPr>
        </p:nvSpPr>
        <p:spPr/>
        <p:txBody>
          <a:bodyPr/>
          <a:lstStyle/>
          <a:p>
            <a:r>
              <a:rPr lang="en-GB" altLang="en-US" smtClean="0"/>
              <a:t>Ffactorau Cymdeithasol</a:t>
            </a:r>
            <a:br>
              <a:rPr lang="en-GB" altLang="en-US" smtClean="0"/>
            </a:br>
            <a:r>
              <a:rPr lang="en-GB" altLang="en-US" smtClean="0"/>
              <a:t>Social factors</a:t>
            </a:r>
            <a:endParaRPr lang="en-GB" altLang="en-US" dirty="0" smtClean="0"/>
          </a:p>
        </p:txBody>
      </p:sp>
      <p:sp>
        <p:nvSpPr>
          <p:cNvPr id="49155" name="Content Placeholder 4"/>
          <p:cNvSpPr>
            <a:spLocks noGrp="1"/>
          </p:cNvSpPr>
          <p:nvPr>
            <p:ph sz="half" idx="1"/>
          </p:nvPr>
        </p:nvSpPr>
        <p:spPr/>
        <p:txBody>
          <a:bodyPr/>
          <a:lstStyle/>
          <a:p>
            <a:r>
              <a:rPr lang="en-GB" altLang="en-US" smtClean="0"/>
              <a:t>Damaniaeth Piaget yn anwybyddu rôl ffactorau cymdeithasol</a:t>
            </a:r>
          </a:p>
          <a:p>
            <a:r>
              <a:rPr lang="en-GB" altLang="en-US" smtClean="0"/>
              <a:t>Gweld y plentyn fel ‘gwyddonydd’ datblygol- yn datblygu’n unigol o’i fyd cymdeithasol</a:t>
            </a:r>
          </a:p>
          <a:p>
            <a:r>
              <a:rPr lang="en-GB" altLang="en-US" smtClean="0"/>
              <a:t>Damcaniaeth Vygotsky yn canolbwyntio ar ddatblygiad plant fel proses cymdeithasol</a:t>
            </a:r>
            <a:endParaRPr lang="en-GB" altLang="en-US" dirty="0"/>
          </a:p>
        </p:txBody>
      </p:sp>
      <p:sp>
        <p:nvSpPr>
          <p:cNvPr id="49156" name="Content Placeholder 5"/>
          <p:cNvSpPr>
            <a:spLocks noGrp="1"/>
          </p:cNvSpPr>
          <p:nvPr>
            <p:ph sz="half" idx="2"/>
          </p:nvPr>
        </p:nvSpPr>
        <p:spPr/>
        <p:txBody>
          <a:bodyPr/>
          <a:lstStyle/>
          <a:p>
            <a:r>
              <a:rPr lang="en-US" altLang="en-US" smtClean="0"/>
              <a:t>Piaget’s theory ignores the role of social factors in learning &amp; cognitive development</a:t>
            </a:r>
          </a:p>
          <a:p>
            <a:r>
              <a:rPr lang="en-US" altLang="en-US" smtClean="0"/>
              <a:t>Saw child as a developing “scientist” – developing independently from its social world</a:t>
            </a:r>
          </a:p>
          <a:p>
            <a:r>
              <a:rPr lang="en-US" altLang="en-US" smtClean="0"/>
              <a:t>Vygotsky’s theory in contrast focuses on child development as a social process</a:t>
            </a:r>
          </a:p>
          <a:p>
            <a:endParaRPr lang="en-GB" altLang="en-US" dirty="0"/>
          </a:p>
        </p:txBody>
      </p:sp>
      <p:pic>
        <p:nvPicPr>
          <p:cNvPr id="49157" name="Picture 5"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0561" y="83128"/>
            <a:ext cx="2339975"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0384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3"/>
          <p:cNvSpPr>
            <a:spLocks noGrp="1"/>
          </p:cNvSpPr>
          <p:nvPr>
            <p:ph type="title"/>
          </p:nvPr>
        </p:nvSpPr>
        <p:spPr/>
        <p:txBody>
          <a:bodyPr/>
          <a:lstStyle/>
          <a:p>
            <a:r>
              <a:rPr lang="en-GB" altLang="en-US" smtClean="0"/>
              <a:t>Vygotsky</a:t>
            </a:r>
            <a:endParaRPr lang="en-GB" altLang="en-US" dirty="0" smtClean="0"/>
          </a:p>
        </p:txBody>
      </p:sp>
      <p:sp>
        <p:nvSpPr>
          <p:cNvPr id="51203" name="Content Placeholder 4"/>
          <p:cNvSpPr>
            <a:spLocks noGrp="1"/>
          </p:cNvSpPr>
          <p:nvPr>
            <p:ph sz="half" idx="1"/>
          </p:nvPr>
        </p:nvSpPr>
        <p:spPr/>
        <p:txBody>
          <a:bodyPr/>
          <a:lstStyle/>
          <a:p>
            <a:r>
              <a:rPr lang="en-GB" altLang="en-US" smtClean="0"/>
              <a:t>Herio’r pwyslais ar ddysgu unigol</a:t>
            </a:r>
          </a:p>
          <a:p>
            <a:endParaRPr lang="en-GB" altLang="en-US" smtClean="0"/>
          </a:p>
          <a:p>
            <a:r>
              <a:rPr lang="en-GB" altLang="en-US" smtClean="0"/>
              <a:t>Eraill yn gwneud mwy na chynnig cyfleoedd i ddysgu</a:t>
            </a:r>
          </a:p>
          <a:p>
            <a:endParaRPr lang="en-GB" altLang="en-US" smtClean="0"/>
          </a:p>
          <a:p>
            <a:r>
              <a:rPr lang="en-GB" altLang="en-US" smtClean="0"/>
              <a:t>Angen rhyngweithio cymdeithasol ar gyfer dysgu gwybyddol</a:t>
            </a:r>
            <a:endParaRPr lang="en-GB" altLang="en-US" dirty="0" smtClean="0"/>
          </a:p>
        </p:txBody>
      </p:sp>
      <p:sp>
        <p:nvSpPr>
          <p:cNvPr id="51204" name="Content Placeholder 5"/>
          <p:cNvSpPr>
            <a:spLocks noGrp="1"/>
          </p:cNvSpPr>
          <p:nvPr>
            <p:ph sz="half" idx="2"/>
          </p:nvPr>
        </p:nvSpPr>
        <p:spPr/>
        <p:txBody>
          <a:bodyPr/>
          <a:lstStyle/>
          <a:p>
            <a:r>
              <a:rPr lang="en-US" altLang="en-US" smtClean="0"/>
              <a:t>Challenged emphasis on solitary learning </a:t>
            </a:r>
          </a:p>
          <a:p>
            <a:endParaRPr lang="en-US" altLang="en-US" smtClean="0"/>
          </a:p>
          <a:p>
            <a:r>
              <a:rPr lang="en-US" altLang="en-US" smtClean="0"/>
              <a:t>Others do more than provide opportunities to learn </a:t>
            </a:r>
          </a:p>
          <a:p>
            <a:endParaRPr lang="en-US" altLang="en-US" smtClean="0"/>
          </a:p>
          <a:p>
            <a:r>
              <a:rPr lang="en-US" altLang="en-US" smtClean="0"/>
              <a:t>Social interaction is required for cognitive learning</a:t>
            </a:r>
          </a:p>
          <a:p>
            <a:endParaRPr lang="en-GB" altLang="en-US" dirty="0" smtClean="0"/>
          </a:p>
        </p:txBody>
      </p:sp>
      <p:pic>
        <p:nvPicPr>
          <p:cNvPr id="51205"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9117" y="277583"/>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8339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3"/>
          <p:cNvSpPr>
            <a:spLocks noGrp="1"/>
          </p:cNvSpPr>
          <p:nvPr>
            <p:ph type="title"/>
          </p:nvPr>
        </p:nvSpPr>
        <p:spPr/>
        <p:txBody>
          <a:bodyPr/>
          <a:lstStyle/>
          <a:p>
            <a:r>
              <a:rPr lang="en-GB" altLang="en-US" smtClean="0"/>
              <a:t>Diwylliant                                Culture</a:t>
            </a:r>
            <a:endParaRPr lang="en-GB" altLang="en-US" dirty="0" smtClean="0"/>
          </a:p>
        </p:txBody>
      </p:sp>
      <p:sp>
        <p:nvSpPr>
          <p:cNvPr id="52227" name="Content Placeholder 4"/>
          <p:cNvSpPr>
            <a:spLocks noGrp="1"/>
          </p:cNvSpPr>
          <p:nvPr>
            <p:ph sz="half" idx="1"/>
          </p:nvPr>
        </p:nvSpPr>
        <p:spPr/>
        <p:txBody>
          <a:bodyPr/>
          <a:lstStyle/>
          <a:p>
            <a:r>
              <a:rPr lang="en-GB" altLang="en-US" dirty="0" smtClean="0"/>
              <a:t>Mae </a:t>
            </a:r>
            <a:r>
              <a:rPr lang="en-GB" altLang="en-US" dirty="0" err="1" smtClean="0"/>
              <a:t>babis</a:t>
            </a:r>
            <a:r>
              <a:rPr lang="en-GB" altLang="en-US" dirty="0" smtClean="0"/>
              <a:t> </a:t>
            </a:r>
            <a:r>
              <a:rPr lang="en-GB" altLang="en-US" dirty="0" err="1" smtClean="0"/>
              <a:t>yn</a:t>
            </a:r>
            <a:r>
              <a:rPr lang="en-GB" altLang="en-US" dirty="0" smtClean="0"/>
              <a:t> </a:t>
            </a:r>
            <a:r>
              <a:rPr lang="en-GB" altLang="en-US" dirty="0" err="1" smtClean="0"/>
              <a:t>dod</a:t>
            </a:r>
            <a:r>
              <a:rPr lang="en-GB" altLang="en-US" dirty="0" smtClean="0"/>
              <a:t> </a:t>
            </a:r>
            <a:r>
              <a:rPr lang="en-GB" altLang="en-US" dirty="0" err="1" smtClean="0"/>
              <a:t>i</a:t>
            </a:r>
            <a:r>
              <a:rPr lang="en-GB" altLang="en-US" dirty="0" smtClean="0"/>
              <a:t> </a:t>
            </a:r>
            <a:r>
              <a:rPr lang="en-GB" altLang="en-US" dirty="0" err="1" smtClean="0"/>
              <a:t>fyd</a:t>
            </a:r>
            <a:r>
              <a:rPr lang="en-GB" altLang="en-US" dirty="0" smtClean="0"/>
              <a:t> </a:t>
            </a:r>
            <a:r>
              <a:rPr lang="en-GB" altLang="en-US" dirty="0" err="1" smtClean="0"/>
              <a:t>sydd</a:t>
            </a:r>
            <a:r>
              <a:rPr lang="en-GB" altLang="en-US" dirty="0" smtClean="0"/>
              <a:t> </a:t>
            </a:r>
            <a:r>
              <a:rPr lang="en-GB" altLang="en-US" dirty="0" err="1" smtClean="0"/>
              <a:t>wedi</a:t>
            </a:r>
            <a:r>
              <a:rPr lang="en-GB" altLang="en-US" dirty="0" smtClean="0"/>
              <a:t> </a:t>
            </a:r>
            <a:r>
              <a:rPr lang="en-GB" altLang="en-US" dirty="0" err="1" smtClean="0"/>
              <a:t>ei</a:t>
            </a:r>
            <a:r>
              <a:rPr lang="en-GB" altLang="en-US" dirty="0" smtClean="0"/>
              <a:t> </a:t>
            </a:r>
            <a:r>
              <a:rPr lang="en-GB" altLang="en-US" dirty="0" err="1" smtClean="0"/>
              <a:t>drefnu</a:t>
            </a:r>
            <a:r>
              <a:rPr lang="en-GB" altLang="en-US" dirty="0" smtClean="0"/>
              <a:t> </a:t>
            </a:r>
            <a:r>
              <a:rPr lang="en-GB" altLang="en-US" dirty="0" err="1" smtClean="0"/>
              <a:t>gan</a:t>
            </a:r>
            <a:r>
              <a:rPr lang="en-GB" altLang="en-US" dirty="0" smtClean="0"/>
              <a:t> </a:t>
            </a:r>
            <a:r>
              <a:rPr lang="en-GB" altLang="en-US" dirty="0" err="1" smtClean="0"/>
              <a:t>eu</a:t>
            </a:r>
            <a:r>
              <a:rPr lang="en-GB" altLang="en-US" dirty="0" smtClean="0"/>
              <a:t> </a:t>
            </a:r>
            <a:r>
              <a:rPr lang="en-GB" altLang="en-US" dirty="0" err="1" smtClean="0"/>
              <a:t>gofalwyr</a:t>
            </a:r>
            <a:r>
              <a:rPr lang="en-GB" altLang="en-US" dirty="0" smtClean="0"/>
              <a:t> </a:t>
            </a:r>
            <a:r>
              <a:rPr lang="en-GB" altLang="en-US" dirty="0" err="1" smtClean="0"/>
              <a:t>yn</a:t>
            </a:r>
            <a:r>
              <a:rPr lang="en-GB" altLang="en-US" dirty="0" smtClean="0"/>
              <a:t> </a:t>
            </a:r>
            <a:r>
              <a:rPr lang="en-GB" altLang="en-US" dirty="0" err="1" smtClean="0"/>
              <a:t>ôl</a:t>
            </a:r>
            <a:r>
              <a:rPr lang="en-GB" altLang="en-US" dirty="0" smtClean="0"/>
              <a:t> </a:t>
            </a:r>
            <a:r>
              <a:rPr lang="en-GB" altLang="en-US" dirty="0" err="1" smtClean="0"/>
              <a:t>eu</a:t>
            </a:r>
            <a:r>
              <a:rPr lang="en-GB" altLang="en-US" dirty="0" smtClean="0"/>
              <a:t> </a:t>
            </a:r>
            <a:r>
              <a:rPr lang="en-GB" altLang="en-US" dirty="0" err="1" smtClean="0"/>
              <a:t>treftadaeth</a:t>
            </a:r>
            <a:r>
              <a:rPr lang="en-GB" altLang="en-US" dirty="0" smtClean="0"/>
              <a:t> </a:t>
            </a:r>
            <a:r>
              <a:rPr lang="en-GB" altLang="en-US" dirty="0" err="1" smtClean="0"/>
              <a:t>diwylliannol</a:t>
            </a:r>
            <a:r>
              <a:rPr lang="en-GB" altLang="en-US" dirty="0" smtClean="0"/>
              <a:t>, </a:t>
            </a:r>
            <a:r>
              <a:rPr lang="en-GB" altLang="en-US" dirty="0" err="1" smtClean="0"/>
              <a:t>hanesyddol</a:t>
            </a:r>
            <a:r>
              <a:rPr lang="en-GB" altLang="en-US" dirty="0" smtClean="0"/>
              <a:t> ac </a:t>
            </a:r>
            <a:r>
              <a:rPr lang="en-GB" altLang="en-US" dirty="0" err="1" smtClean="0"/>
              <a:t>esblygiadol</a:t>
            </a:r>
            <a:endParaRPr lang="en-GB" altLang="en-US" dirty="0" smtClean="0"/>
          </a:p>
          <a:p>
            <a:r>
              <a:rPr lang="en-GB" altLang="en-US" dirty="0" smtClean="0"/>
              <a:t>Mae plant </a:t>
            </a:r>
            <a:r>
              <a:rPr lang="en-GB" altLang="en-US" dirty="0" err="1" smtClean="0"/>
              <a:t>yn</a:t>
            </a:r>
            <a:r>
              <a:rPr lang="en-GB" altLang="en-US" dirty="0" smtClean="0"/>
              <a:t> </a:t>
            </a:r>
            <a:r>
              <a:rPr lang="en-GB" altLang="en-US" dirty="0" err="1" smtClean="0"/>
              <a:t>elwa</a:t>
            </a:r>
            <a:r>
              <a:rPr lang="en-GB" altLang="en-US" dirty="0" smtClean="0"/>
              <a:t> o </a:t>
            </a:r>
            <a:r>
              <a:rPr lang="en-GB" altLang="en-US" dirty="0" err="1" smtClean="0"/>
              <a:t>wybodaeth</a:t>
            </a:r>
            <a:r>
              <a:rPr lang="en-GB" altLang="en-US" dirty="0" smtClean="0"/>
              <a:t> a </a:t>
            </a:r>
            <a:r>
              <a:rPr lang="en-GB" altLang="en-US" dirty="0" err="1" smtClean="0"/>
              <a:t>sgiliau</a:t>
            </a:r>
            <a:r>
              <a:rPr lang="en-GB" altLang="en-US" dirty="0" smtClean="0"/>
              <a:t> </a:t>
            </a:r>
            <a:r>
              <a:rPr lang="en-GB" altLang="en-US" dirty="0" err="1" smtClean="0"/>
              <a:t>cenedlaethau</a:t>
            </a:r>
            <a:r>
              <a:rPr lang="en-GB" altLang="en-US" dirty="0" smtClean="0"/>
              <a:t> </a:t>
            </a:r>
            <a:r>
              <a:rPr lang="en-GB" altLang="en-US" dirty="0" err="1" smtClean="0"/>
              <a:t>cynt</a:t>
            </a:r>
            <a:endParaRPr lang="en-GB" altLang="en-US" dirty="0" smtClean="0"/>
          </a:p>
          <a:p>
            <a:r>
              <a:rPr lang="en-GB" altLang="en-US" dirty="0" smtClean="0"/>
              <a:t>Mae </a:t>
            </a:r>
            <a:r>
              <a:rPr lang="en-GB" altLang="en-US" dirty="0" err="1" smtClean="0"/>
              <a:t>rhannu</a:t>
            </a:r>
            <a:r>
              <a:rPr lang="en-GB" altLang="en-US" dirty="0" smtClean="0"/>
              <a:t> </a:t>
            </a:r>
            <a:r>
              <a:rPr lang="en-GB" altLang="en-US" dirty="0" err="1" smtClean="0"/>
              <a:t>gweithgareddau</a:t>
            </a:r>
            <a:r>
              <a:rPr lang="en-GB" altLang="en-US" dirty="0" smtClean="0"/>
              <a:t> </a:t>
            </a:r>
            <a:r>
              <a:rPr lang="en-GB" altLang="en-US" dirty="0" err="1" smtClean="0"/>
              <a:t>yn</a:t>
            </a:r>
            <a:r>
              <a:rPr lang="en-GB" altLang="en-US" dirty="0" smtClean="0"/>
              <a:t> </a:t>
            </a:r>
            <a:r>
              <a:rPr lang="en-GB" altLang="en-US" dirty="0" err="1" smtClean="0"/>
              <a:t>galluogi</a:t>
            </a:r>
            <a:r>
              <a:rPr lang="en-GB" altLang="en-US" dirty="0" smtClean="0"/>
              <a:t> plant </a:t>
            </a:r>
            <a:r>
              <a:rPr lang="en-GB" altLang="en-US" dirty="0" err="1" smtClean="0"/>
              <a:t>i</a:t>
            </a:r>
            <a:r>
              <a:rPr lang="en-GB" altLang="en-US" dirty="0" smtClean="0"/>
              <a:t> </a:t>
            </a:r>
            <a:r>
              <a:rPr lang="en-GB" altLang="en-US" dirty="0" err="1" smtClean="0"/>
              <a:t>fewnoli</a:t>
            </a:r>
            <a:r>
              <a:rPr lang="en-GB" altLang="en-US" dirty="0" smtClean="0"/>
              <a:t> </a:t>
            </a:r>
            <a:r>
              <a:rPr lang="en-GB" altLang="en-US" dirty="0" err="1" smtClean="0"/>
              <a:t>ffyrdd</a:t>
            </a:r>
            <a:r>
              <a:rPr lang="en-GB" altLang="en-US" dirty="0" smtClean="0"/>
              <a:t> o </a:t>
            </a:r>
            <a:r>
              <a:rPr lang="en-GB" altLang="en-US" dirty="0" err="1" smtClean="0"/>
              <a:t>feddwl</a:t>
            </a:r>
            <a:r>
              <a:rPr lang="en-GB" altLang="en-US" dirty="0" smtClean="0"/>
              <a:t> ac </a:t>
            </a:r>
            <a:r>
              <a:rPr lang="en-GB" altLang="en-US" dirty="0" err="1" smtClean="0"/>
              <a:t>ymddwyn</a:t>
            </a:r>
            <a:endParaRPr lang="en-GB" altLang="en-US" dirty="0"/>
          </a:p>
        </p:txBody>
      </p:sp>
      <p:sp>
        <p:nvSpPr>
          <p:cNvPr id="52228" name="Content Placeholder 5"/>
          <p:cNvSpPr>
            <a:spLocks noGrp="1"/>
          </p:cNvSpPr>
          <p:nvPr>
            <p:ph sz="half" idx="2"/>
          </p:nvPr>
        </p:nvSpPr>
        <p:spPr>
          <a:xfrm>
            <a:off x="5089969" y="2160589"/>
            <a:ext cx="4868677" cy="3880773"/>
          </a:xfrm>
        </p:spPr>
        <p:txBody>
          <a:bodyPr/>
          <a:lstStyle/>
          <a:p>
            <a:pPr lvl="2"/>
            <a:r>
              <a:rPr lang="en-US" altLang="en-US" sz="1800" dirty="0" smtClean="0"/>
              <a:t>Babies enter a social world organized by caregivers in accordance with their evolutionary, cultural and historical heritage</a:t>
            </a:r>
          </a:p>
          <a:p>
            <a:pPr lvl="2"/>
            <a:r>
              <a:rPr lang="en-US" altLang="en-US" sz="1800" dirty="0" smtClean="0"/>
              <a:t>Children benefit from the knowledge and skills of previous generations</a:t>
            </a:r>
          </a:p>
          <a:p>
            <a:pPr lvl="2"/>
            <a:r>
              <a:rPr lang="en-US" altLang="en-US" sz="1800" dirty="0" smtClean="0"/>
              <a:t>Shared activities allow child to internalize ways of thinking and behaving </a:t>
            </a:r>
          </a:p>
          <a:p>
            <a:endParaRPr lang="en-GB" altLang="en-US" dirty="0" smtClean="0"/>
          </a:p>
        </p:txBody>
      </p:sp>
      <p:pic>
        <p:nvPicPr>
          <p:cNvPr id="52229"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5681" y="5279968"/>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52485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3"/>
          <p:cNvSpPr>
            <a:spLocks noGrp="1"/>
          </p:cNvSpPr>
          <p:nvPr>
            <p:ph type="title"/>
          </p:nvPr>
        </p:nvSpPr>
        <p:spPr/>
        <p:txBody>
          <a:bodyPr/>
          <a:lstStyle/>
          <a:p>
            <a:r>
              <a:rPr lang="en-US" altLang="en-US" dirty="0" err="1" smtClean="0"/>
              <a:t>Iaith</a:t>
            </a:r>
            <a:r>
              <a:rPr lang="en-US" altLang="en-US" dirty="0" smtClean="0"/>
              <a:t>                            Language</a:t>
            </a:r>
          </a:p>
        </p:txBody>
      </p:sp>
      <p:sp>
        <p:nvSpPr>
          <p:cNvPr id="5" name="Content Placeholder 4"/>
          <p:cNvSpPr>
            <a:spLocks noGrp="1"/>
          </p:cNvSpPr>
          <p:nvPr>
            <p:ph sz="half" idx="1"/>
          </p:nvPr>
        </p:nvSpPr>
        <p:spPr/>
        <p:txBody>
          <a:bodyPr>
            <a:normAutofit/>
          </a:bodyPr>
          <a:lstStyle/>
          <a:p>
            <a:r>
              <a:rPr lang="en-GB" sz="2000" dirty="0" err="1" smtClean="0"/>
              <a:t>Iaith</a:t>
            </a:r>
            <a:r>
              <a:rPr lang="en-GB" sz="2000" dirty="0" smtClean="0"/>
              <a:t> </a:t>
            </a:r>
            <a:r>
              <a:rPr lang="en-GB" sz="2000" dirty="0" err="1" smtClean="0"/>
              <a:t>yw’r</a:t>
            </a:r>
            <a:r>
              <a:rPr lang="en-GB" sz="2000" dirty="0" smtClean="0"/>
              <a:t> </a:t>
            </a:r>
            <a:r>
              <a:rPr lang="en-GB" sz="2000" dirty="0" err="1" smtClean="0"/>
              <a:t>offeryn</a:t>
            </a:r>
            <a:r>
              <a:rPr lang="en-GB" sz="2000" dirty="0" smtClean="0"/>
              <a:t> </a:t>
            </a:r>
            <a:r>
              <a:rPr lang="en-GB" sz="2000" dirty="0" err="1" smtClean="0"/>
              <a:t>diwylliannol</a:t>
            </a:r>
            <a:r>
              <a:rPr lang="en-GB" sz="2000" dirty="0" smtClean="0"/>
              <a:t> </a:t>
            </a:r>
            <a:r>
              <a:rPr lang="en-GB" sz="2000" dirty="0" err="1" smtClean="0"/>
              <a:t>mwyaf</a:t>
            </a:r>
            <a:r>
              <a:rPr lang="en-GB" sz="2000" dirty="0" smtClean="0"/>
              <a:t> </a:t>
            </a:r>
            <a:r>
              <a:rPr lang="en-GB" sz="2000" dirty="0" err="1" smtClean="0"/>
              <a:t>pwysig</a:t>
            </a:r>
            <a:endParaRPr lang="en-GB" sz="2000" dirty="0" smtClean="0"/>
          </a:p>
          <a:p>
            <a:pPr lvl="1"/>
            <a:r>
              <a:rPr lang="en-GB" sz="1800" dirty="0" err="1" smtClean="0"/>
              <a:t>Yr</a:t>
            </a:r>
            <a:r>
              <a:rPr lang="en-GB" sz="1800" dirty="0" smtClean="0"/>
              <a:t> </a:t>
            </a:r>
            <a:r>
              <a:rPr lang="en-GB" sz="1800" dirty="0" err="1" smtClean="0"/>
              <a:t>allwedd</a:t>
            </a:r>
            <a:r>
              <a:rPr lang="en-GB" sz="1800" dirty="0" smtClean="0"/>
              <a:t> </a:t>
            </a:r>
            <a:r>
              <a:rPr lang="en-GB" sz="1800" dirty="0" err="1" smtClean="0"/>
              <a:t>i</a:t>
            </a:r>
            <a:r>
              <a:rPr lang="en-GB" sz="1800" dirty="0" smtClean="0"/>
              <a:t> </a:t>
            </a:r>
            <a:r>
              <a:rPr lang="en-GB" sz="1800" dirty="0" err="1" smtClean="0"/>
              <a:t>ddysgu</a:t>
            </a:r>
            <a:r>
              <a:rPr lang="en-GB" sz="1800" dirty="0" smtClean="0"/>
              <a:t> </a:t>
            </a:r>
            <a:r>
              <a:rPr lang="en-GB" sz="1800" dirty="0" err="1" smtClean="0"/>
              <a:t>ar</a:t>
            </a:r>
            <a:r>
              <a:rPr lang="en-GB" sz="1800" dirty="0" smtClean="0"/>
              <a:t> y </a:t>
            </a:r>
            <a:r>
              <a:rPr lang="en-GB" sz="1800" dirty="0" err="1" smtClean="0"/>
              <a:t>cyd</a:t>
            </a:r>
            <a:endParaRPr lang="en-GB" sz="1800" dirty="0" smtClean="0"/>
          </a:p>
          <a:p>
            <a:pPr lvl="1"/>
            <a:r>
              <a:rPr lang="en-GB" sz="1800" dirty="0" err="1" smtClean="0"/>
              <a:t>Drwy</a:t>
            </a:r>
            <a:r>
              <a:rPr lang="en-GB" sz="1800" dirty="0" smtClean="0"/>
              <a:t> </a:t>
            </a:r>
            <a:r>
              <a:rPr lang="en-GB" sz="1800" dirty="0" err="1" smtClean="0"/>
              <a:t>storiau</a:t>
            </a:r>
            <a:r>
              <a:rPr lang="en-GB" sz="1800" dirty="0" smtClean="0"/>
              <a:t> a </a:t>
            </a:r>
            <a:r>
              <a:rPr lang="en-GB" sz="1800" dirty="0" err="1" smtClean="0"/>
              <a:t>sgyrsiau</a:t>
            </a:r>
            <a:r>
              <a:rPr lang="en-GB" sz="1800" dirty="0" smtClean="0"/>
              <a:t> </a:t>
            </a:r>
            <a:r>
              <a:rPr lang="en-GB" sz="1800" dirty="0" err="1" smtClean="0"/>
              <a:t>mae</a:t>
            </a:r>
            <a:r>
              <a:rPr lang="en-GB" sz="1800" dirty="0" smtClean="0"/>
              <a:t> </a:t>
            </a:r>
            <a:r>
              <a:rPr lang="en-GB" sz="1800" dirty="0" err="1" smtClean="0"/>
              <a:t>plentyn</a:t>
            </a:r>
            <a:r>
              <a:rPr lang="en-GB" sz="1800" dirty="0" smtClean="0"/>
              <a:t> </a:t>
            </a:r>
            <a:r>
              <a:rPr lang="en-GB" sz="1800" dirty="0" err="1" smtClean="0"/>
              <a:t>yn</a:t>
            </a:r>
            <a:r>
              <a:rPr lang="en-GB" sz="1800" dirty="0" smtClean="0"/>
              <a:t> </a:t>
            </a:r>
            <a:r>
              <a:rPr lang="en-GB" sz="1800" dirty="0" err="1" smtClean="0"/>
              <a:t>amsugno</a:t>
            </a:r>
            <a:r>
              <a:rPr lang="en-GB" sz="1800" dirty="0" smtClean="0"/>
              <a:t> </a:t>
            </a:r>
            <a:r>
              <a:rPr lang="en-GB" sz="1800" dirty="0" err="1" smtClean="0"/>
              <a:t>confensiwn</a:t>
            </a:r>
            <a:r>
              <a:rPr lang="en-GB" sz="1800" dirty="0" smtClean="0"/>
              <a:t> </a:t>
            </a:r>
            <a:r>
              <a:rPr lang="en-GB" sz="1800" dirty="0" err="1" smtClean="0"/>
              <a:t>iaith</a:t>
            </a:r>
            <a:endParaRPr lang="en-GB" sz="1800" dirty="0" smtClean="0"/>
          </a:p>
        </p:txBody>
      </p:sp>
      <p:sp>
        <p:nvSpPr>
          <p:cNvPr id="53252" name="Content Placeholder 5"/>
          <p:cNvSpPr>
            <a:spLocks noGrp="1"/>
          </p:cNvSpPr>
          <p:nvPr>
            <p:ph sz="half" idx="2"/>
          </p:nvPr>
        </p:nvSpPr>
        <p:spPr/>
        <p:txBody>
          <a:bodyPr>
            <a:normAutofit/>
          </a:bodyPr>
          <a:lstStyle/>
          <a:p>
            <a:pPr lvl="1"/>
            <a:r>
              <a:rPr lang="en-US" altLang="en-US" sz="2000" dirty="0" smtClean="0"/>
              <a:t>Language is the most important cultural tool </a:t>
            </a:r>
          </a:p>
          <a:p>
            <a:pPr lvl="2"/>
            <a:r>
              <a:rPr lang="en-US" altLang="en-US" sz="1800" dirty="0" smtClean="0"/>
              <a:t>The key to “collaborative learning”</a:t>
            </a:r>
          </a:p>
          <a:p>
            <a:pPr lvl="2"/>
            <a:r>
              <a:rPr lang="en-US" altLang="en-US" sz="1800" dirty="0" smtClean="0"/>
              <a:t>Through story-telling and conversations, children absorb the convention of their language</a:t>
            </a:r>
          </a:p>
          <a:p>
            <a:endParaRPr lang="en-GB" altLang="en-US" sz="2400" dirty="0"/>
          </a:p>
        </p:txBody>
      </p:sp>
      <p:pic>
        <p:nvPicPr>
          <p:cNvPr id="6"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1" y="5334001"/>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7323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Chwarae                                     Play</a:t>
            </a:r>
            <a:endParaRPr lang="cy-GB" dirty="0"/>
          </a:p>
        </p:txBody>
      </p:sp>
      <p:sp>
        <p:nvSpPr>
          <p:cNvPr id="3" name="Content Placeholder 2"/>
          <p:cNvSpPr>
            <a:spLocks noGrp="1"/>
          </p:cNvSpPr>
          <p:nvPr>
            <p:ph sz="half" idx="1"/>
          </p:nvPr>
        </p:nvSpPr>
        <p:spPr/>
        <p:txBody>
          <a:bodyPr/>
          <a:lstStyle/>
          <a:p>
            <a:r>
              <a:rPr lang="en-GB" sz="2000" dirty="0" err="1" smtClean="0"/>
              <a:t>Chwarae</a:t>
            </a:r>
            <a:r>
              <a:rPr lang="en-GB" sz="2000" dirty="0" smtClean="0"/>
              <a:t> </a:t>
            </a:r>
            <a:r>
              <a:rPr lang="en-GB" sz="2000" dirty="0" err="1" smtClean="0"/>
              <a:t>yw</a:t>
            </a:r>
            <a:r>
              <a:rPr lang="en-GB" sz="2000" dirty="0" smtClean="0"/>
              <a:t> </a:t>
            </a:r>
            <a:r>
              <a:rPr lang="en-GB" sz="2000" dirty="0" err="1" smtClean="0"/>
              <a:t>prif</a:t>
            </a:r>
            <a:r>
              <a:rPr lang="en-GB" sz="2000" dirty="0" smtClean="0"/>
              <a:t> </a:t>
            </a:r>
            <a:r>
              <a:rPr lang="en-GB" sz="2000" dirty="0" err="1" smtClean="0"/>
              <a:t>lwybr</a:t>
            </a:r>
            <a:r>
              <a:rPr lang="en-GB" sz="2000" dirty="0" smtClean="0"/>
              <a:t> </a:t>
            </a:r>
            <a:r>
              <a:rPr lang="en-GB" sz="2000" dirty="0" err="1" smtClean="0"/>
              <a:t>datblygiad</a:t>
            </a:r>
            <a:endParaRPr lang="en-GB" sz="2000" dirty="0" smtClean="0"/>
          </a:p>
          <a:p>
            <a:pPr lvl="1"/>
            <a:r>
              <a:rPr lang="en-GB" sz="1800" dirty="0" err="1" smtClean="0"/>
              <a:t>Chwarae</a:t>
            </a:r>
            <a:r>
              <a:rPr lang="en-GB" sz="1800" dirty="0" smtClean="0"/>
              <a:t> </a:t>
            </a:r>
            <a:r>
              <a:rPr lang="en-GB" sz="1800" dirty="0" err="1" smtClean="0"/>
              <a:t>esgus</a:t>
            </a:r>
            <a:r>
              <a:rPr lang="en-GB" sz="1800" dirty="0" smtClean="0"/>
              <a:t> </a:t>
            </a:r>
            <a:r>
              <a:rPr lang="en-GB" sz="1800" dirty="0" err="1" smtClean="0"/>
              <a:t>ar</a:t>
            </a:r>
            <a:r>
              <a:rPr lang="en-GB" sz="1800" dirty="0" smtClean="0"/>
              <a:t> y </a:t>
            </a:r>
            <a:r>
              <a:rPr lang="en-GB" sz="1800" dirty="0" err="1" smtClean="0"/>
              <a:t>cyd</a:t>
            </a:r>
            <a:r>
              <a:rPr lang="en-GB" sz="1800" dirty="0" smtClean="0"/>
              <a:t>- plant </a:t>
            </a:r>
            <a:r>
              <a:rPr lang="en-GB" sz="1800" dirty="0" err="1" smtClean="0"/>
              <a:t>yn</a:t>
            </a:r>
            <a:r>
              <a:rPr lang="en-GB" sz="1800" dirty="0" smtClean="0"/>
              <a:t> </a:t>
            </a:r>
            <a:r>
              <a:rPr lang="en-GB" sz="1800" dirty="0" err="1" smtClean="0"/>
              <a:t>dysgu</a:t>
            </a:r>
            <a:r>
              <a:rPr lang="en-GB" sz="1800" dirty="0" smtClean="0"/>
              <a:t> </a:t>
            </a:r>
            <a:r>
              <a:rPr lang="en-GB" sz="1800" dirty="0" err="1" smtClean="0"/>
              <a:t>cydlynu</a:t>
            </a:r>
            <a:r>
              <a:rPr lang="en-GB" sz="1800" dirty="0" smtClean="0"/>
              <a:t> </a:t>
            </a:r>
            <a:r>
              <a:rPr lang="en-GB" sz="1800" dirty="0" err="1" smtClean="0"/>
              <a:t>syniadau</a:t>
            </a:r>
            <a:r>
              <a:rPr lang="en-GB" sz="1800" dirty="0" smtClean="0"/>
              <a:t> a </a:t>
            </a:r>
            <a:r>
              <a:rPr lang="en-GB" sz="1800" dirty="0" err="1" smtClean="0"/>
              <a:t>chynlluniau</a:t>
            </a:r>
            <a:endParaRPr lang="en-GB" sz="1800" dirty="0" smtClean="0"/>
          </a:p>
          <a:p>
            <a:endParaRPr lang="cy-GB" dirty="0"/>
          </a:p>
        </p:txBody>
      </p:sp>
      <p:sp>
        <p:nvSpPr>
          <p:cNvPr id="4" name="Content Placeholder 3"/>
          <p:cNvSpPr>
            <a:spLocks noGrp="1"/>
          </p:cNvSpPr>
          <p:nvPr>
            <p:ph sz="half" idx="2"/>
          </p:nvPr>
        </p:nvSpPr>
        <p:spPr/>
        <p:txBody>
          <a:bodyPr/>
          <a:lstStyle/>
          <a:p>
            <a:pPr lvl="1"/>
            <a:r>
              <a:rPr lang="en-US" altLang="en-US" sz="2000" dirty="0" smtClean="0"/>
              <a:t>Play is the main avenue of development</a:t>
            </a:r>
          </a:p>
          <a:p>
            <a:pPr lvl="2"/>
            <a:r>
              <a:rPr lang="en-US" altLang="en-US" sz="1800" dirty="0" smtClean="0"/>
              <a:t>Collaborative pretend play – children learn to co-ordinate ideas and plans</a:t>
            </a:r>
          </a:p>
          <a:p>
            <a:endParaRPr lang="cy-GB" dirty="0"/>
          </a:p>
        </p:txBody>
      </p:sp>
      <p:pic>
        <p:nvPicPr>
          <p:cNvPr id="5"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1" y="4876801"/>
            <a:ext cx="2339975"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086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3"/>
          <p:cNvSpPr>
            <a:spLocks noGrp="1"/>
          </p:cNvSpPr>
          <p:nvPr>
            <p:ph type="title"/>
          </p:nvPr>
        </p:nvSpPr>
        <p:spPr/>
        <p:txBody>
          <a:bodyPr>
            <a:normAutofit fontScale="90000"/>
          </a:bodyPr>
          <a:lstStyle/>
          <a:p>
            <a:r>
              <a:rPr lang="en-GB" altLang="en-US" dirty="0" err="1" smtClean="0"/>
              <a:t>Lefel</a:t>
            </a:r>
            <a:r>
              <a:rPr lang="en-GB" altLang="en-US" dirty="0" smtClean="0"/>
              <a:t> </a:t>
            </a:r>
            <a:r>
              <a:rPr lang="en-GB" altLang="en-US" dirty="0" err="1" smtClean="0"/>
              <a:t>rhyngbersonol</a:t>
            </a:r>
            <a:r>
              <a:rPr lang="en-GB" altLang="en-US" dirty="0" smtClean="0"/>
              <a:t/>
            </a:r>
            <a:br>
              <a:rPr lang="en-GB" altLang="en-US" dirty="0" smtClean="0"/>
            </a:br>
            <a:r>
              <a:rPr lang="en-GB" altLang="en-US" dirty="0" smtClean="0"/>
              <a:t>Interpersonal level</a:t>
            </a:r>
            <a:br>
              <a:rPr lang="en-GB" altLang="en-US" dirty="0" smtClean="0"/>
            </a:br>
            <a:endParaRPr lang="en-GB" altLang="en-US" dirty="0" smtClean="0"/>
          </a:p>
        </p:txBody>
      </p:sp>
      <p:sp>
        <p:nvSpPr>
          <p:cNvPr id="54275" name="Content Placeholder 4"/>
          <p:cNvSpPr>
            <a:spLocks noGrp="1"/>
          </p:cNvSpPr>
          <p:nvPr>
            <p:ph sz="half" idx="1"/>
          </p:nvPr>
        </p:nvSpPr>
        <p:spPr/>
        <p:txBody>
          <a:bodyPr>
            <a:normAutofit/>
          </a:bodyPr>
          <a:lstStyle/>
          <a:p>
            <a:r>
              <a:rPr lang="en-US" altLang="en-US" sz="2000" dirty="0" smtClean="0"/>
              <a:t>Y </a:t>
            </a:r>
            <a:r>
              <a:rPr lang="en-US" altLang="en-US" sz="2000" dirty="0" err="1" smtClean="0"/>
              <a:t>plentyn</a:t>
            </a:r>
            <a:r>
              <a:rPr lang="en-US" altLang="en-US" sz="2000" dirty="0" smtClean="0"/>
              <a:t> </a:t>
            </a:r>
            <a:r>
              <a:rPr lang="en-US" altLang="en-US" sz="2000" dirty="0" err="1" smtClean="0"/>
              <a:t>fel</a:t>
            </a:r>
            <a:r>
              <a:rPr lang="en-US" altLang="en-US" sz="2000" dirty="0" smtClean="0"/>
              <a:t> </a:t>
            </a:r>
            <a:r>
              <a:rPr lang="en-US" altLang="en-US" sz="2000" dirty="0" err="1" smtClean="0"/>
              <a:t>prentis</a:t>
            </a:r>
            <a:r>
              <a:rPr lang="en-US" altLang="en-US" sz="2000" dirty="0" smtClean="0"/>
              <a:t> </a:t>
            </a:r>
            <a:r>
              <a:rPr lang="en-US" altLang="en-US" sz="2000" dirty="0" err="1" smtClean="0"/>
              <a:t>yn</a:t>
            </a:r>
            <a:r>
              <a:rPr lang="en-US" altLang="en-US" sz="2000" dirty="0" smtClean="0"/>
              <a:t> </a:t>
            </a:r>
            <a:r>
              <a:rPr lang="en-US" altLang="en-US" sz="2000" dirty="0" err="1" smtClean="0"/>
              <a:t>hytrach</a:t>
            </a:r>
            <a:r>
              <a:rPr lang="en-US" altLang="en-US" sz="2000" dirty="0" smtClean="0"/>
              <a:t> </a:t>
            </a:r>
            <a:r>
              <a:rPr lang="en-US" altLang="en-US" sz="2000" dirty="0" err="1" smtClean="0"/>
              <a:t>na</a:t>
            </a:r>
            <a:r>
              <a:rPr lang="en-US" altLang="en-US" sz="2000" dirty="0" smtClean="0"/>
              <a:t> </a:t>
            </a:r>
            <a:r>
              <a:rPr lang="en-US" altLang="en-US" sz="2000" dirty="0" err="1" smtClean="0"/>
              <a:t>gwyddonydd</a:t>
            </a:r>
            <a:r>
              <a:rPr lang="en-US" altLang="en-US" sz="2000" dirty="0" smtClean="0"/>
              <a:t> Piaget</a:t>
            </a:r>
          </a:p>
          <a:p>
            <a:r>
              <a:rPr lang="en-US" altLang="en-US" sz="2000" dirty="0" smtClean="0"/>
              <a:t>Y </a:t>
            </a:r>
            <a:r>
              <a:rPr lang="en-US" altLang="en-US" sz="2000" dirty="0" err="1" smtClean="0"/>
              <a:t>gallu</a:t>
            </a:r>
            <a:r>
              <a:rPr lang="en-US" altLang="en-US" sz="2000" dirty="0" smtClean="0"/>
              <a:t> </a:t>
            </a:r>
            <a:r>
              <a:rPr lang="en-US" altLang="en-US" sz="2000" dirty="0" err="1" smtClean="0"/>
              <a:t>i</a:t>
            </a:r>
            <a:r>
              <a:rPr lang="en-US" altLang="en-US" sz="2000" dirty="0" smtClean="0"/>
              <a:t> </a:t>
            </a:r>
            <a:r>
              <a:rPr lang="en-US" altLang="en-US" sz="2000" dirty="0" err="1" smtClean="0"/>
              <a:t>feddwl</a:t>
            </a:r>
            <a:r>
              <a:rPr lang="en-US" altLang="en-US" sz="2000" dirty="0" smtClean="0"/>
              <a:t> a </a:t>
            </a:r>
            <a:r>
              <a:rPr lang="en-US" altLang="en-US" sz="2000" dirty="0" err="1" smtClean="0"/>
              <a:t>rhesymu</a:t>
            </a:r>
            <a:r>
              <a:rPr lang="en-US" altLang="en-US" sz="2000" dirty="0" smtClean="0"/>
              <a:t> </a:t>
            </a:r>
            <a:r>
              <a:rPr lang="en-US" altLang="en-US" sz="2000" dirty="0" err="1" smtClean="0"/>
              <a:t>yn</a:t>
            </a:r>
            <a:r>
              <a:rPr lang="en-US" altLang="en-US" sz="2000" dirty="0" smtClean="0"/>
              <a:t> </a:t>
            </a:r>
            <a:r>
              <a:rPr lang="en-US" altLang="en-US" sz="2000" dirty="0" err="1" smtClean="0"/>
              <a:t>ganlyniad</a:t>
            </a:r>
            <a:r>
              <a:rPr lang="en-US" altLang="en-US" sz="2000" dirty="0" smtClean="0"/>
              <a:t> </a:t>
            </a:r>
            <a:r>
              <a:rPr lang="en-US" altLang="en-US" sz="2000" dirty="0" err="1" smtClean="0"/>
              <a:t>i</a:t>
            </a:r>
            <a:r>
              <a:rPr lang="en-US" altLang="en-US" sz="2000" dirty="0" smtClean="0"/>
              <a:t> </a:t>
            </a:r>
            <a:r>
              <a:rPr lang="en-US" altLang="en-US" sz="2000" dirty="0" err="1" smtClean="0"/>
              <a:t>brosesau</a:t>
            </a:r>
            <a:r>
              <a:rPr lang="en-US" altLang="en-US" sz="2000" dirty="0" smtClean="0"/>
              <a:t> </a:t>
            </a:r>
            <a:r>
              <a:rPr lang="en-US" altLang="en-US" sz="2000" dirty="0" err="1" smtClean="0"/>
              <a:t>cymdeithasol</a:t>
            </a:r>
            <a:endParaRPr lang="en-US" altLang="en-US" sz="2000" dirty="0" smtClean="0"/>
          </a:p>
          <a:p>
            <a:r>
              <a:rPr lang="en-US" altLang="en-US" sz="2000" dirty="0" err="1" smtClean="0"/>
              <a:t>Dechrau</a:t>
            </a:r>
            <a:r>
              <a:rPr lang="en-US" altLang="en-US" sz="2000" dirty="0" smtClean="0"/>
              <a:t> </a:t>
            </a:r>
            <a:r>
              <a:rPr lang="en-US" altLang="en-US" sz="2000" dirty="0" err="1" smtClean="0"/>
              <a:t>gydag</a:t>
            </a:r>
            <a:r>
              <a:rPr lang="en-US" altLang="en-US" sz="2000" dirty="0" smtClean="0"/>
              <a:t> </a:t>
            </a:r>
            <a:r>
              <a:rPr lang="en-US" altLang="en-US" sz="2000" dirty="0" err="1" smtClean="0"/>
              <a:t>ychydig</a:t>
            </a:r>
            <a:r>
              <a:rPr lang="en-US" altLang="en-US" sz="2000" dirty="0" smtClean="0"/>
              <a:t> o </a:t>
            </a:r>
            <a:r>
              <a:rPr lang="en-US" altLang="en-US" sz="2000" dirty="0" err="1" smtClean="0"/>
              <a:t>allu</a:t>
            </a:r>
            <a:r>
              <a:rPr lang="en-US" altLang="en-US" sz="2000" dirty="0" smtClean="0"/>
              <a:t> </a:t>
            </a:r>
            <a:r>
              <a:rPr lang="en-US" altLang="en-US" sz="2000" dirty="0" err="1" smtClean="0"/>
              <a:t>annibynnol</a:t>
            </a:r>
            <a:endParaRPr lang="en-US" altLang="en-US" sz="2000" dirty="0" smtClean="0"/>
          </a:p>
        </p:txBody>
      </p:sp>
      <p:sp>
        <p:nvSpPr>
          <p:cNvPr id="54276" name="Content Placeholder 5"/>
          <p:cNvSpPr>
            <a:spLocks noGrp="1"/>
          </p:cNvSpPr>
          <p:nvPr>
            <p:ph sz="half" idx="2"/>
          </p:nvPr>
        </p:nvSpPr>
        <p:spPr/>
        <p:txBody>
          <a:bodyPr/>
          <a:lstStyle/>
          <a:p>
            <a:pPr lvl="2"/>
            <a:r>
              <a:rPr lang="en-US" altLang="en-US" sz="2000" dirty="0" smtClean="0"/>
              <a:t>The child as an apprentice rather than as Piaget’s scientist</a:t>
            </a:r>
          </a:p>
          <a:p>
            <a:pPr lvl="2"/>
            <a:r>
              <a:rPr lang="en-US" altLang="en-US" sz="2000" dirty="0" smtClean="0"/>
              <a:t>Ability to think and reason is the result of social processes </a:t>
            </a:r>
          </a:p>
          <a:p>
            <a:pPr lvl="2"/>
            <a:r>
              <a:rPr lang="en-US" altLang="en-US" sz="2000" dirty="0" smtClean="0"/>
              <a:t>Start off with little ability to think or do things by ourselves</a:t>
            </a:r>
          </a:p>
          <a:p>
            <a:endParaRPr lang="en-GB" altLang="en-US" dirty="0" smtClean="0"/>
          </a:p>
        </p:txBody>
      </p:sp>
      <p:pic>
        <p:nvPicPr>
          <p:cNvPr id="54277" name="Picture 4" descr="ANd9GcSgQkrwockwDbPNKW7E25SoU9UMDF-ejmdDgSz5ZSJVwlQ28FvuYUFS-0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5682" y="5031971"/>
            <a:ext cx="2339975" cy="159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11469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US" altLang="en-US" smtClean="0"/>
              <a:t>Rhyngweithio cymdeithasol</a:t>
            </a:r>
            <a:br>
              <a:rPr lang="en-US" altLang="en-US" smtClean="0"/>
            </a:br>
            <a:r>
              <a:rPr lang="en-US" altLang="en-US" smtClean="0"/>
              <a:t>Social interaction</a:t>
            </a:r>
            <a:endParaRPr lang="en-US" altLang="en-US" dirty="0" smtClean="0"/>
          </a:p>
        </p:txBody>
      </p:sp>
      <p:sp>
        <p:nvSpPr>
          <p:cNvPr id="55299" name="Content Placeholder 2"/>
          <p:cNvSpPr>
            <a:spLocks noGrp="1"/>
          </p:cNvSpPr>
          <p:nvPr>
            <p:ph sz="half" idx="1"/>
          </p:nvPr>
        </p:nvSpPr>
        <p:spPr/>
        <p:txBody>
          <a:bodyPr/>
          <a:lstStyle/>
          <a:p>
            <a:r>
              <a:rPr lang="en-US" altLang="en-US" smtClean="0"/>
              <a:t>Symudiad graddol tuag at fod yn hunanddigonol ac annibynol drwy gymryd rhan mewn gweithgareddau cymdeithasol</a:t>
            </a:r>
          </a:p>
          <a:p>
            <a:r>
              <a:rPr lang="en-US" altLang="en-US" smtClean="0"/>
              <a:t>Datblygiad gwybyddol yn digwydd drwy fewnoli  gweithgareddau datrys problem. Rhyngweithio cymdeithasol yn bwysig.</a:t>
            </a:r>
            <a:endParaRPr lang="en-US" altLang="en-US" dirty="0"/>
          </a:p>
        </p:txBody>
      </p:sp>
      <p:sp>
        <p:nvSpPr>
          <p:cNvPr id="55300" name="Content Placeholder 3"/>
          <p:cNvSpPr>
            <a:spLocks noGrp="1"/>
          </p:cNvSpPr>
          <p:nvPr>
            <p:ph sz="half" idx="2"/>
          </p:nvPr>
        </p:nvSpPr>
        <p:spPr/>
        <p:txBody>
          <a:bodyPr/>
          <a:lstStyle/>
          <a:p>
            <a:r>
              <a:rPr lang="en-US" altLang="en-US" smtClean="0"/>
              <a:t>Gradual move toward self-sufficiency and independence through participating in social activities</a:t>
            </a:r>
          </a:p>
          <a:p>
            <a:r>
              <a:rPr lang="en-US" altLang="en-US" smtClean="0"/>
              <a:t>Cognitive development occurs through internalization of problem-solving activities developed through social interaction </a:t>
            </a:r>
          </a:p>
          <a:p>
            <a:endParaRPr lang="en-US" altLang="en-US" smtClean="0"/>
          </a:p>
          <a:p>
            <a:endParaRPr lang="en-GB" altLang="en-US" dirty="0" smtClean="0"/>
          </a:p>
        </p:txBody>
      </p:sp>
      <p:pic>
        <p:nvPicPr>
          <p:cNvPr id="55301"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1" y="76200"/>
            <a:ext cx="1806575" cy="1369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80158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 Parth Datblygiad Procsimol                                       Zone of Proximal Development</a:t>
            </a:r>
            <a:endParaRPr lang="cy-GB" dirty="0"/>
          </a:p>
        </p:txBody>
      </p:sp>
      <p:sp>
        <p:nvSpPr>
          <p:cNvPr id="3" name="Content Placeholder 2"/>
          <p:cNvSpPr>
            <a:spLocks noGrp="1"/>
          </p:cNvSpPr>
          <p:nvPr>
            <p:ph sz="half" idx="1"/>
          </p:nvPr>
        </p:nvSpPr>
        <p:spPr/>
        <p:txBody>
          <a:bodyPr/>
          <a:lstStyle/>
          <a:p>
            <a:r>
              <a:rPr lang="en-GB" smtClean="0"/>
              <a:t>Dysgu yw’r trosglwyddiad cymdeithasol o wybodaeth</a:t>
            </a:r>
          </a:p>
          <a:p>
            <a:r>
              <a:rPr lang="en-GB" smtClean="0"/>
              <a:t>Dysgwyr yn gweithredu ar ddwy lefel</a:t>
            </a:r>
          </a:p>
          <a:p>
            <a:r>
              <a:rPr lang="en-GB" smtClean="0"/>
              <a:t>1- lefel perfformiad</a:t>
            </a:r>
          </a:p>
          <a:p>
            <a:r>
              <a:rPr lang="en-GB" smtClean="0"/>
              <a:t>2- potensial datblygiad</a:t>
            </a:r>
          </a:p>
          <a:p>
            <a:r>
              <a:rPr lang="en-GB" smtClean="0"/>
              <a:t>Bwlch – parth datblygiad procsimol</a:t>
            </a:r>
            <a:endParaRPr lang="cy-GB" dirty="0"/>
          </a:p>
        </p:txBody>
      </p:sp>
      <p:sp>
        <p:nvSpPr>
          <p:cNvPr id="4" name="Content Placeholder 3"/>
          <p:cNvSpPr>
            <a:spLocks noGrp="1"/>
          </p:cNvSpPr>
          <p:nvPr>
            <p:ph sz="half" idx="2"/>
          </p:nvPr>
        </p:nvSpPr>
        <p:spPr/>
        <p:txBody>
          <a:bodyPr/>
          <a:lstStyle/>
          <a:p>
            <a:r>
              <a:rPr lang="en-GB" smtClean="0"/>
              <a:t>Learning is the social transmission of knowledge</a:t>
            </a:r>
          </a:p>
          <a:p>
            <a:r>
              <a:rPr lang="en-GB" smtClean="0"/>
              <a:t>Learners operate at two levels</a:t>
            </a:r>
          </a:p>
          <a:p>
            <a:r>
              <a:rPr lang="en-GB" smtClean="0"/>
              <a:t>1- performance level</a:t>
            </a:r>
          </a:p>
          <a:p>
            <a:r>
              <a:rPr lang="en-GB" smtClean="0"/>
              <a:t>2- potential development</a:t>
            </a:r>
          </a:p>
          <a:p>
            <a:r>
              <a:rPr lang="en-GB" smtClean="0"/>
              <a:t>Gap – zone of proximal development</a:t>
            </a:r>
          </a:p>
          <a:p>
            <a:r>
              <a:rPr lang="en-GB" smtClean="0"/>
              <a:t>(Smidt 2013)</a:t>
            </a:r>
            <a:endParaRPr lang="cy-GB" dirty="0"/>
          </a:p>
        </p:txBody>
      </p:sp>
      <p:pic>
        <p:nvPicPr>
          <p:cNvPr id="5" name="Picture 2" descr="C:\Users\l.roberts\AppData\Local\Microsoft\Windows\Temporary Internet Files\Content.IE5\FDGQFACQ\young_kids_play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9601" y="5562600"/>
            <a:ext cx="2207429"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6929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3"/>
          <p:cNvSpPr>
            <a:spLocks noGrp="1"/>
          </p:cNvSpPr>
          <p:nvPr>
            <p:ph type="title"/>
          </p:nvPr>
        </p:nvSpPr>
        <p:spPr/>
        <p:txBody>
          <a:bodyPr/>
          <a:lstStyle/>
          <a:p>
            <a:r>
              <a:rPr lang="en-US" altLang="en-US" smtClean="0"/>
              <a:t>PDP – Parth Datblygiad Procsimol                                  ZPD – Zone of Proximal Development</a:t>
            </a:r>
            <a:endParaRPr lang="en-US" altLang="en-US" dirty="0"/>
          </a:p>
        </p:txBody>
      </p:sp>
      <p:sp>
        <p:nvSpPr>
          <p:cNvPr id="56323" name="Content Placeholder 4"/>
          <p:cNvSpPr>
            <a:spLocks noGrp="1"/>
          </p:cNvSpPr>
          <p:nvPr>
            <p:ph sz="half" idx="1"/>
          </p:nvPr>
        </p:nvSpPr>
        <p:spPr/>
        <p:txBody>
          <a:bodyPr/>
          <a:lstStyle/>
          <a:p>
            <a:r>
              <a:rPr lang="en-US" altLang="en-US" smtClean="0"/>
              <a:t>Plentyn arall neu oedolyn yn arwain y dysgu (sgaffaldio) o fewn parth datblygiad procsimol y plentyn ( ystod o dasgau na fedrant ei wneud heb gymorth)</a:t>
            </a:r>
          </a:p>
          <a:p>
            <a:r>
              <a:rPr lang="en-US" altLang="en-US" smtClean="0"/>
              <a:t>Gyda datblygiad mae’r PDP yn symud</a:t>
            </a:r>
          </a:p>
          <a:p>
            <a:endParaRPr lang="en-US" altLang="en-US" smtClean="0"/>
          </a:p>
          <a:p>
            <a:endParaRPr lang="en-US" altLang="en-US" dirty="0"/>
          </a:p>
        </p:txBody>
      </p:sp>
      <p:sp>
        <p:nvSpPr>
          <p:cNvPr id="56324" name="Content Placeholder 5"/>
          <p:cNvSpPr>
            <a:spLocks noGrp="1"/>
          </p:cNvSpPr>
          <p:nvPr>
            <p:ph sz="half" idx="2"/>
          </p:nvPr>
        </p:nvSpPr>
        <p:spPr/>
        <p:txBody>
          <a:bodyPr/>
          <a:lstStyle/>
          <a:p>
            <a:pPr lvl="1"/>
            <a:r>
              <a:rPr lang="en-US" altLang="en-US" smtClean="0"/>
              <a:t>Another child or adult will guide learning (scaffolding) within the child’s zone of proximal development (range of tasks they cannot do without help)</a:t>
            </a:r>
          </a:p>
          <a:p>
            <a:pPr lvl="1"/>
            <a:r>
              <a:rPr lang="en-US" altLang="en-US" smtClean="0"/>
              <a:t>With development the zone of proximal development shifts </a:t>
            </a:r>
          </a:p>
          <a:p>
            <a:endParaRPr lang="en-GB" altLang="en-US" dirty="0"/>
          </a:p>
        </p:txBody>
      </p:sp>
    </p:spTree>
    <p:extLst>
      <p:ext uri="{BB962C8B-B14F-4D97-AF65-F5344CB8AC3E}">
        <p14:creationId xmlns:p14="http://schemas.microsoft.com/office/powerpoint/2010/main" val="2775925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5546782" y="1972167"/>
            <a:ext cx="4184650" cy="3881437"/>
          </a:xfrm>
        </p:spPr>
        <p:txBody>
          <a:bodyPr/>
          <a:lstStyle/>
          <a:p>
            <a:r>
              <a:rPr lang="en-GB" sz="2000" dirty="0" smtClean="0"/>
              <a:t>What the child can do with assistance today (s)he will be able to do by herself tomorrow </a:t>
            </a:r>
          </a:p>
          <a:p>
            <a:r>
              <a:rPr lang="en-GB" dirty="0" smtClean="0"/>
              <a:t>( Vygotsky, 1978:87 cited in </a:t>
            </a:r>
            <a:r>
              <a:rPr lang="en-GB" dirty="0" err="1" smtClean="0"/>
              <a:t>Smidt</a:t>
            </a:r>
            <a:r>
              <a:rPr lang="en-GB" dirty="0" smtClean="0"/>
              <a:t> 2013)</a:t>
            </a:r>
            <a:endParaRPr lang="cy-GB" dirty="0"/>
          </a:p>
        </p:txBody>
      </p:sp>
      <p:pic>
        <p:nvPicPr>
          <p:cNvPr id="2050" name="Picture 2" descr="C:\Users\l.roberts\AppData\Local\Microsoft\Windows\Temporary Internet Files\Content.IE5\6IDJCSBB\mom-daughter-puzzle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897" y="1576865"/>
            <a:ext cx="4248472"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9096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lison\AppData\Local\Microsoft\Windows\INetCache\IE\TKOVGAX5\zone-proximal-development[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1" y="763508"/>
            <a:ext cx="7112587" cy="540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1371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Task/ Tasg</a:t>
            </a:r>
            <a:endParaRPr lang="cy-GB" dirty="0"/>
          </a:p>
        </p:txBody>
      </p:sp>
      <p:sp>
        <p:nvSpPr>
          <p:cNvPr id="3" name="Content Placeholder 2"/>
          <p:cNvSpPr>
            <a:spLocks noGrp="1"/>
          </p:cNvSpPr>
          <p:nvPr>
            <p:ph sz="half" idx="1"/>
          </p:nvPr>
        </p:nvSpPr>
        <p:spPr/>
        <p:txBody>
          <a:bodyPr/>
          <a:lstStyle/>
          <a:p>
            <a:r>
              <a:rPr lang="en-GB" smtClean="0"/>
              <a:t>Yn eich grwpiau, adlewyrchwch ar y </a:t>
            </a:r>
            <a:r>
              <a:rPr lang="en-GB" smtClean="0">
                <a:hlinkClick r:id="rId3"/>
              </a:rPr>
              <a:t>clip</a:t>
            </a:r>
            <a:endParaRPr lang="en-GB" smtClean="0"/>
          </a:p>
          <a:p>
            <a:r>
              <a:rPr lang="en-GB" smtClean="0"/>
              <a:t>Ystyriwch enghreifftiau pellach o weithgareddau sydd yn medru datblygu iaith yn y dosbarth</a:t>
            </a:r>
          </a:p>
          <a:p>
            <a:r>
              <a:rPr lang="en-US" smtClean="0"/>
              <a:t>Defnyddiwch y </a:t>
            </a:r>
            <a:r>
              <a:rPr lang="en-US" smtClean="0">
                <a:hlinkClick r:id="rId4"/>
              </a:rPr>
              <a:t>ddolen</a:t>
            </a:r>
            <a:r>
              <a:rPr lang="en-US" smtClean="0">
                <a:hlinkClick r:id="rId5"/>
              </a:rPr>
              <a:t> </a:t>
            </a:r>
            <a:r>
              <a:rPr lang="en-US" smtClean="0"/>
              <a:t>yma (tudalennau 14 – 18) am syniadau</a:t>
            </a:r>
            <a:endParaRPr lang="en-GB" dirty="0" smtClean="0"/>
          </a:p>
        </p:txBody>
      </p:sp>
      <p:sp>
        <p:nvSpPr>
          <p:cNvPr id="4" name="Content Placeholder 3"/>
          <p:cNvSpPr>
            <a:spLocks noGrp="1"/>
          </p:cNvSpPr>
          <p:nvPr>
            <p:ph sz="half" idx="2"/>
          </p:nvPr>
        </p:nvSpPr>
        <p:spPr/>
        <p:txBody>
          <a:bodyPr/>
          <a:lstStyle/>
          <a:p>
            <a:r>
              <a:rPr lang="en-GB" smtClean="0"/>
              <a:t>In your group, reflect on the </a:t>
            </a:r>
            <a:r>
              <a:rPr lang="en-GB" smtClean="0">
                <a:hlinkClick r:id="rId3"/>
              </a:rPr>
              <a:t>clip</a:t>
            </a:r>
            <a:endParaRPr lang="en-GB" smtClean="0"/>
          </a:p>
          <a:p>
            <a:r>
              <a:rPr lang="en-GB" smtClean="0"/>
              <a:t>Consider further examples of activities designed to develop language in the classroom</a:t>
            </a:r>
          </a:p>
          <a:p>
            <a:r>
              <a:rPr lang="en-US" smtClean="0"/>
              <a:t>Use the </a:t>
            </a:r>
            <a:r>
              <a:rPr lang="en-US" smtClean="0">
                <a:hlinkClick r:id="rId4"/>
              </a:rPr>
              <a:t>following link </a:t>
            </a:r>
            <a:r>
              <a:rPr lang="en-US" smtClean="0"/>
              <a:t>(pages 14 – 18) to help</a:t>
            </a:r>
            <a:endParaRPr lang="cy-GB" smtClean="0"/>
          </a:p>
          <a:p>
            <a:endParaRPr lang="cy-GB" dirty="0"/>
          </a:p>
        </p:txBody>
      </p:sp>
    </p:spTree>
    <p:extLst>
      <p:ext uri="{BB962C8B-B14F-4D97-AF65-F5344CB8AC3E}">
        <p14:creationId xmlns:p14="http://schemas.microsoft.com/office/powerpoint/2010/main" val="5774317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r>
              <a:rPr lang="en-US" altLang="en-US" sz="2000" dirty="0" err="1" smtClean="0"/>
              <a:t>Iaith</a:t>
            </a:r>
            <a:r>
              <a:rPr lang="en-US" altLang="en-US" sz="2000" dirty="0" smtClean="0"/>
              <a:t> </a:t>
            </a:r>
            <a:r>
              <a:rPr lang="en-US" altLang="en-US" sz="2000" dirty="0" err="1" smtClean="0"/>
              <a:t>sydd</a:t>
            </a:r>
            <a:r>
              <a:rPr lang="en-US" altLang="en-US" sz="2000" dirty="0" smtClean="0"/>
              <a:t> </a:t>
            </a:r>
            <a:r>
              <a:rPr lang="en-US" altLang="en-US" sz="2000" dirty="0" err="1" smtClean="0"/>
              <a:t>yn</a:t>
            </a:r>
            <a:r>
              <a:rPr lang="en-US" altLang="en-US" sz="2000" dirty="0" smtClean="0"/>
              <a:t> </a:t>
            </a:r>
            <a:r>
              <a:rPr lang="en-US" altLang="en-US" sz="2000" dirty="0" err="1" smtClean="0"/>
              <a:t>darparu’r</a:t>
            </a:r>
            <a:r>
              <a:rPr lang="en-US" altLang="en-US" sz="2000" dirty="0" smtClean="0"/>
              <a:t> </a:t>
            </a:r>
            <a:r>
              <a:rPr lang="en-US" altLang="en-US" sz="2000" dirty="0" err="1" smtClean="0"/>
              <a:t>ddeialog</a:t>
            </a:r>
            <a:r>
              <a:rPr lang="en-US" altLang="en-US" sz="2000" dirty="0" smtClean="0"/>
              <a:t> y </a:t>
            </a:r>
            <a:r>
              <a:rPr lang="en-US" altLang="en-US" sz="2000" dirty="0" err="1" smtClean="0"/>
              <a:t>mae’r</a:t>
            </a:r>
            <a:r>
              <a:rPr lang="en-US" altLang="en-US" sz="2000" dirty="0" smtClean="0"/>
              <a:t> </a:t>
            </a:r>
            <a:r>
              <a:rPr lang="en-US" altLang="en-US" sz="2000" dirty="0" err="1" smtClean="0"/>
              <a:t>plentyn</a:t>
            </a:r>
            <a:r>
              <a:rPr lang="en-US" altLang="en-US" sz="2000" dirty="0" smtClean="0"/>
              <a:t> </a:t>
            </a:r>
            <a:r>
              <a:rPr lang="en-US" altLang="en-US" sz="2000" dirty="0" err="1" smtClean="0"/>
              <a:t>yn</a:t>
            </a:r>
            <a:r>
              <a:rPr lang="en-US" altLang="en-US" sz="2000" dirty="0" smtClean="0"/>
              <a:t> </a:t>
            </a:r>
            <a:r>
              <a:rPr lang="en-US" altLang="en-US" sz="2000" dirty="0" err="1" smtClean="0"/>
              <a:t>medru</a:t>
            </a:r>
            <a:r>
              <a:rPr lang="en-US" altLang="en-US" sz="2000" dirty="0" smtClean="0"/>
              <a:t> </a:t>
            </a:r>
            <a:r>
              <a:rPr lang="en-US" altLang="en-US" sz="2000" dirty="0" err="1" smtClean="0"/>
              <a:t>ei</a:t>
            </a:r>
            <a:r>
              <a:rPr lang="en-US" altLang="en-US" sz="2000" dirty="0" smtClean="0"/>
              <a:t> </a:t>
            </a:r>
            <a:r>
              <a:rPr lang="en-US" altLang="en-US" sz="2000" dirty="0" err="1" smtClean="0"/>
              <a:t>fewnoli</a:t>
            </a:r>
            <a:r>
              <a:rPr lang="en-US" altLang="en-US" sz="2000" dirty="0" smtClean="0"/>
              <a:t> </a:t>
            </a:r>
            <a:r>
              <a:rPr lang="en-US" altLang="en-US" sz="2000" dirty="0" err="1" smtClean="0"/>
              <a:t>i</a:t>
            </a:r>
            <a:r>
              <a:rPr lang="en-US" altLang="en-US" sz="2000" dirty="0" smtClean="0"/>
              <a:t> </a:t>
            </a:r>
            <a:r>
              <a:rPr lang="en-US" altLang="en-US" sz="2000" dirty="0" err="1" smtClean="0"/>
              <a:t>arwain</a:t>
            </a:r>
            <a:r>
              <a:rPr lang="en-US" altLang="en-US" sz="2000" dirty="0" smtClean="0"/>
              <a:t> </a:t>
            </a:r>
            <a:r>
              <a:rPr lang="en-US" altLang="en-US" sz="2000" dirty="0" err="1" smtClean="0"/>
              <a:t>eu</a:t>
            </a:r>
            <a:r>
              <a:rPr lang="en-US" altLang="en-US" sz="2000" dirty="0" smtClean="0"/>
              <a:t> </a:t>
            </a:r>
            <a:r>
              <a:rPr lang="en-US" altLang="en-US" sz="2000" dirty="0" err="1" smtClean="0"/>
              <a:t>chwilio</a:t>
            </a:r>
            <a:r>
              <a:rPr lang="en-US" altLang="en-US" sz="2000" dirty="0" smtClean="0"/>
              <a:t> </a:t>
            </a:r>
            <a:r>
              <a:rPr lang="en-US" altLang="en-US" sz="2000" dirty="0" err="1" smtClean="0"/>
              <a:t>i’r</a:t>
            </a:r>
            <a:r>
              <a:rPr lang="en-US" altLang="en-US" sz="2000" dirty="0" smtClean="0"/>
              <a:t> </a:t>
            </a:r>
            <a:r>
              <a:rPr lang="en-US" altLang="en-US" sz="2000" dirty="0" err="1" smtClean="0"/>
              <a:t>broblem</a:t>
            </a:r>
            <a:endParaRPr lang="en-US" altLang="en-US" sz="2000" dirty="0" smtClean="0"/>
          </a:p>
          <a:p>
            <a:endParaRPr lang="cy-GB" dirty="0"/>
          </a:p>
        </p:txBody>
      </p:sp>
      <p:sp>
        <p:nvSpPr>
          <p:cNvPr id="4" name="Content Placeholder 3"/>
          <p:cNvSpPr>
            <a:spLocks noGrp="1"/>
          </p:cNvSpPr>
          <p:nvPr>
            <p:ph sz="half" idx="2"/>
          </p:nvPr>
        </p:nvSpPr>
        <p:spPr/>
        <p:txBody>
          <a:bodyPr/>
          <a:lstStyle/>
          <a:p>
            <a:pPr lvl="1"/>
            <a:r>
              <a:rPr lang="en-US" altLang="en-US" sz="2000" dirty="0" smtClean="0"/>
              <a:t>Language provides dialogue which the child can internalize to guide their own exploration of the problem</a:t>
            </a:r>
          </a:p>
          <a:p>
            <a:pPr lvl="1"/>
            <a:endParaRPr lang="en-US" altLang="en-US" dirty="0" smtClean="0"/>
          </a:p>
          <a:p>
            <a:endParaRPr lang="cy-GB" dirty="0"/>
          </a:p>
        </p:txBody>
      </p:sp>
      <p:pic>
        <p:nvPicPr>
          <p:cNvPr id="6146" name="Picture 2" descr="C:\Users\l.roberts\AppData\Local\Microsoft\Windows\Temporary Internet Files\Content.IE5\6IDJCSBB\talk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4572000"/>
            <a:ext cx="2808312" cy="1656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8951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4 stages</a:t>
            </a:r>
            <a:endParaRPr lang="cy-GB" dirty="0"/>
          </a:p>
        </p:txBody>
      </p:sp>
      <p:sp>
        <p:nvSpPr>
          <p:cNvPr id="3" name="Content Placeholder 2"/>
          <p:cNvSpPr>
            <a:spLocks noGrp="1"/>
          </p:cNvSpPr>
          <p:nvPr>
            <p:ph sz="half" idx="1"/>
          </p:nvPr>
        </p:nvSpPr>
        <p:spPr/>
        <p:txBody>
          <a:bodyPr/>
          <a:lstStyle/>
          <a:p>
            <a:r>
              <a:rPr lang="en-GB" smtClean="0"/>
              <a:t>Cyfnod cyntefig</a:t>
            </a:r>
          </a:p>
          <a:p>
            <a:r>
              <a:rPr lang="en-GB" smtClean="0"/>
              <a:t>Cyfnod seicolegol naif</a:t>
            </a:r>
          </a:p>
          <a:p>
            <a:r>
              <a:rPr lang="en-GB" smtClean="0"/>
              <a:t>Cyfnod lleferydd egosentrig</a:t>
            </a:r>
          </a:p>
          <a:p>
            <a:r>
              <a:rPr lang="en-GB" smtClean="0"/>
              <a:t>Cyfnod tyfu mewnol</a:t>
            </a:r>
            <a:endParaRPr lang="cy-GB" dirty="0"/>
          </a:p>
        </p:txBody>
      </p:sp>
      <p:sp>
        <p:nvSpPr>
          <p:cNvPr id="4" name="Content Placeholder 3"/>
          <p:cNvSpPr>
            <a:spLocks noGrp="1"/>
          </p:cNvSpPr>
          <p:nvPr>
            <p:ph sz="half" idx="2"/>
          </p:nvPr>
        </p:nvSpPr>
        <p:spPr/>
        <p:txBody>
          <a:bodyPr/>
          <a:lstStyle/>
          <a:p>
            <a:r>
              <a:rPr lang="en-GB" smtClean="0"/>
              <a:t>Primitive stage</a:t>
            </a:r>
          </a:p>
          <a:p>
            <a:r>
              <a:rPr lang="en-GB" smtClean="0"/>
              <a:t>Naïve psychology stage</a:t>
            </a:r>
          </a:p>
          <a:p>
            <a:r>
              <a:rPr lang="en-GB" smtClean="0"/>
              <a:t>Egocentric speech stage</a:t>
            </a:r>
          </a:p>
          <a:p>
            <a:r>
              <a:rPr lang="en-GB" smtClean="0"/>
              <a:t>Ingrowth stage</a:t>
            </a:r>
          </a:p>
          <a:p>
            <a:r>
              <a:rPr lang="en-GB" smtClean="0"/>
              <a:t>( Bee &amp; Boyd 2012)</a:t>
            </a:r>
            <a:endParaRPr lang="cy-GB" dirty="0"/>
          </a:p>
        </p:txBody>
      </p:sp>
      <p:pic>
        <p:nvPicPr>
          <p:cNvPr id="4099" name="Picture 3" descr="C:\Users\l.roberts\AppData\Local\Microsoft\Windows\Temporary Internet Files\Content.IE5\6IDJCSBB\talk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699" y="177520"/>
            <a:ext cx="2592288"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1342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r>
              <a:rPr lang="en-GB" smtClean="0"/>
              <a:t>Cyfnod cyntefig</a:t>
            </a:r>
          </a:p>
          <a:p>
            <a:pPr lvl="1"/>
            <a:r>
              <a:rPr lang="en-GB" smtClean="0"/>
              <a:t>Dysgu drwy brofiad</a:t>
            </a:r>
          </a:p>
          <a:p>
            <a:r>
              <a:rPr lang="en-GB" smtClean="0"/>
              <a:t>Cyfnod seicolegol naif</a:t>
            </a:r>
          </a:p>
          <a:p>
            <a:pPr lvl="1"/>
            <a:r>
              <a:rPr lang="en-GB" smtClean="0"/>
              <a:t>Dysgu defnyddio iaith i gyfathrebu ond ddim yn deall ei natur symbolaidd</a:t>
            </a:r>
          </a:p>
          <a:p>
            <a:endParaRPr lang="cy-GB" dirty="0"/>
          </a:p>
        </p:txBody>
      </p:sp>
      <p:sp>
        <p:nvSpPr>
          <p:cNvPr id="4" name="Content Placeholder 3"/>
          <p:cNvSpPr>
            <a:spLocks noGrp="1"/>
          </p:cNvSpPr>
          <p:nvPr>
            <p:ph sz="half" idx="2"/>
          </p:nvPr>
        </p:nvSpPr>
        <p:spPr/>
        <p:txBody>
          <a:bodyPr/>
          <a:lstStyle/>
          <a:p>
            <a:r>
              <a:rPr lang="en-GB" smtClean="0"/>
              <a:t>Primitive stage</a:t>
            </a:r>
          </a:p>
          <a:p>
            <a:pPr lvl="1"/>
            <a:r>
              <a:rPr lang="en-GB" smtClean="0"/>
              <a:t>Learns through experience </a:t>
            </a:r>
          </a:p>
          <a:p>
            <a:r>
              <a:rPr lang="en-GB" smtClean="0"/>
              <a:t>Naïve psychology stage</a:t>
            </a:r>
          </a:p>
          <a:p>
            <a:pPr lvl="1"/>
            <a:r>
              <a:rPr lang="en-GB" smtClean="0"/>
              <a:t>Learns to use language to communicate but does not understand its symbolic character</a:t>
            </a:r>
          </a:p>
          <a:p>
            <a:endParaRPr lang="en-GB" smtClean="0"/>
          </a:p>
          <a:p>
            <a:endParaRPr lang="en-GB" smtClean="0"/>
          </a:p>
          <a:p>
            <a:endParaRPr lang="en-GB" smtClean="0"/>
          </a:p>
          <a:p>
            <a:endParaRPr lang="cy-GB" dirty="0"/>
          </a:p>
        </p:txBody>
      </p:sp>
      <p:pic>
        <p:nvPicPr>
          <p:cNvPr id="7170" name="Picture 2" descr="C:\Users\l.roberts\AppData\Local\Microsoft\Windows\Temporary Internet Files\Content.IE5\5KQJEYQZ\toddler-1380623022WU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
            <a:ext cx="1992834" cy="1728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2166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r>
              <a:rPr lang="en-GB" smtClean="0"/>
              <a:t>Cyfnod lleferydd egosentrig</a:t>
            </a:r>
          </a:p>
          <a:p>
            <a:pPr lvl="1"/>
            <a:r>
              <a:rPr lang="en-GB" smtClean="0"/>
              <a:t>Siarad egosentrig yn cael ei fewnoli erbyn oedran 6 neu 7</a:t>
            </a:r>
          </a:p>
          <a:p>
            <a:r>
              <a:rPr lang="en-GB" smtClean="0"/>
              <a:t>Cyfnod tyfu mewnol</a:t>
            </a:r>
          </a:p>
          <a:p>
            <a:pPr lvl="1"/>
            <a:r>
              <a:rPr lang="en-GB" smtClean="0"/>
              <a:t>Y cyfnod olaf o ddatblygiad cognitif</a:t>
            </a:r>
            <a:endParaRPr lang="cy-GB" smtClean="0"/>
          </a:p>
          <a:p>
            <a:endParaRPr lang="cy-GB" dirty="0"/>
          </a:p>
        </p:txBody>
      </p:sp>
      <p:sp>
        <p:nvSpPr>
          <p:cNvPr id="4" name="Content Placeholder 3"/>
          <p:cNvSpPr>
            <a:spLocks noGrp="1"/>
          </p:cNvSpPr>
          <p:nvPr>
            <p:ph sz="half" idx="2"/>
          </p:nvPr>
        </p:nvSpPr>
        <p:spPr/>
        <p:txBody>
          <a:bodyPr/>
          <a:lstStyle/>
          <a:p>
            <a:r>
              <a:rPr lang="en-GB" smtClean="0"/>
              <a:t>Egocentric speech stage</a:t>
            </a:r>
          </a:p>
          <a:p>
            <a:pPr lvl="1"/>
            <a:r>
              <a:rPr lang="en-GB" smtClean="0"/>
              <a:t>Egocentric speech becomes completely internalized at age 6 or 7</a:t>
            </a:r>
          </a:p>
          <a:p>
            <a:r>
              <a:rPr lang="en-GB" smtClean="0"/>
              <a:t>Ingrowth stage</a:t>
            </a:r>
          </a:p>
          <a:p>
            <a:pPr lvl="1"/>
            <a:r>
              <a:rPr lang="en-GB" smtClean="0"/>
              <a:t>Final period of cognitive development</a:t>
            </a:r>
          </a:p>
          <a:p>
            <a:endParaRPr lang="cy-GB" dirty="0"/>
          </a:p>
        </p:txBody>
      </p:sp>
      <p:pic>
        <p:nvPicPr>
          <p:cNvPr id="8194" name="Picture 2" descr="C:\Users\l.roberts\AppData\Local\Microsoft\Windows\Temporary Internet Files\Content.IE5\HEPN0LIZ\child-black-and-whit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0"/>
            <a:ext cx="2057400" cy="184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3649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6" name="Content Placeholder 5"/>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r>
              <a:rPr lang="en-GB" smtClean="0"/>
              <a:t>Logical thinking (meddwl rhesymegol) (Piaget ascribed to older children) resulted from internalization of speech routines that they had acquired from older children and adults in the social world rather than from schemes they had constructed for themselves through interaction in the physical world</a:t>
            </a:r>
          </a:p>
          <a:p>
            <a:r>
              <a:rPr lang="en-GB" smtClean="0"/>
              <a:t>( Boyd &amp; Bee 2012, p. 149)</a:t>
            </a:r>
            <a:endParaRPr lang="cy-GB" dirty="0"/>
          </a:p>
        </p:txBody>
      </p:sp>
      <p:pic>
        <p:nvPicPr>
          <p:cNvPr id="9218" name="Picture 2" descr="C:\Users\l.roberts\AppData\Local\Microsoft\Windows\Temporary Internet Files\Content.IE5\VT7L4AUG\child-13809717097a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898" y="1623151"/>
            <a:ext cx="4248471"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7055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Task</a:t>
            </a:r>
            <a:endParaRPr lang="en-GB" dirty="0"/>
          </a:p>
        </p:txBody>
      </p:sp>
      <p:sp>
        <p:nvSpPr>
          <p:cNvPr id="4" name="Content Placeholder 3"/>
          <p:cNvSpPr>
            <a:spLocks noGrp="1"/>
          </p:cNvSpPr>
          <p:nvPr>
            <p:ph idx="1"/>
          </p:nvPr>
        </p:nvSpPr>
        <p:spPr>
          <a:xfrm>
            <a:off x="598516" y="1930400"/>
            <a:ext cx="6242627" cy="3880773"/>
          </a:xfrm>
        </p:spPr>
        <p:txBody>
          <a:bodyPr/>
          <a:lstStyle/>
          <a:p>
            <a:r>
              <a:rPr lang="en-GB" dirty="0" smtClean="0"/>
              <a:t>teaching is good only when it ‘awakens and rouses to life those functions which are in a stage of maturing, which lie in the zone of proximal development’</a:t>
            </a:r>
          </a:p>
          <a:p>
            <a:r>
              <a:rPr lang="en-GB" dirty="0" smtClean="0"/>
              <a:t>( </a:t>
            </a:r>
            <a:r>
              <a:rPr lang="en-GB" dirty="0" err="1" smtClean="0"/>
              <a:t>Wertsch</a:t>
            </a:r>
            <a:r>
              <a:rPr lang="en-GB" dirty="0" smtClean="0"/>
              <a:t> and Stone, 1985:65 cited in </a:t>
            </a:r>
            <a:r>
              <a:rPr lang="en-GB" dirty="0" err="1" smtClean="0"/>
              <a:t>Smidt</a:t>
            </a:r>
            <a:r>
              <a:rPr lang="en-GB" dirty="0" smtClean="0"/>
              <a:t>, 2013, p. 38)</a:t>
            </a:r>
          </a:p>
          <a:p>
            <a:r>
              <a:rPr lang="en-GB" dirty="0" smtClean="0"/>
              <a:t>How is the following an example of </a:t>
            </a:r>
            <a:r>
              <a:rPr lang="en-GB" dirty="0" smtClean="0">
                <a:hlinkClick r:id="rId2"/>
              </a:rPr>
              <a:t>ZPD</a:t>
            </a:r>
            <a:r>
              <a:rPr lang="en-GB" dirty="0" smtClean="0"/>
              <a:t>?</a:t>
            </a:r>
            <a:endParaRPr lang="cy-GB" dirty="0"/>
          </a:p>
        </p:txBody>
      </p:sp>
      <p:pic>
        <p:nvPicPr>
          <p:cNvPr id="3074" name="Picture 2" descr="C:\Users\l.roberts\AppData\Local\Microsoft\Windows\Temporary Internet Files\Content.IE5\HEPN0LIZ\68-small-group-makeover-ro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6952" y="1747405"/>
            <a:ext cx="3970784" cy="4423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54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Tasg / Task</a:t>
            </a:r>
            <a:endParaRPr lang="en-GB" dirty="0"/>
          </a:p>
        </p:txBody>
      </p:sp>
      <p:sp>
        <p:nvSpPr>
          <p:cNvPr id="3" name="Content Placeholder 2"/>
          <p:cNvSpPr>
            <a:spLocks noGrp="1"/>
          </p:cNvSpPr>
          <p:nvPr>
            <p:ph sz="half" idx="1"/>
          </p:nvPr>
        </p:nvSpPr>
        <p:spPr/>
        <p:txBody>
          <a:bodyPr/>
          <a:lstStyle/>
          <a:p>
            <a:r>
              <a:rPr lang="en-GB" smtClean="0"/>
              <a:t>Mewn grwpiau o 4 ystyriwch brif nodweddion damcaniaeth ddatblygiad gwybyddol Vygotsky  </a:t>
            </a:r>
          </a:p>
          <a:p>
            <a:r>
              <a:rPr lang="en-GB" smtClean="0"/>
              <a:t>Casglwch enghreifftiau o’r cyswllt isod i ddangos y nodweddion hyn yn y dosbarth</a:t>
            </a:r>
          </a:p>
          <a:p>
            <a:r>
              <a:rPr lang="en-GB" smtClean="0">
                <a:hlinkClick r:id="rId2"/>
              </a:rPr>
              <a:t>Estyn (2009) Play and active learning</a:t>
            </a:r>
            <a:endParaRPr lang="en-GB" smtClean="0"/>
          </a:p>
          <a:p>
            <a:endParaRPr lang="en-GB" dirty="0"/>
          </a:p>
        </p:txBody>
      </p:sp>
      <p:sp>
        <p:nvSpPr>
          <p:cNvPr id="4" name="Content Placeholder 3"/>
          <p:cNvSpPr>
            <a:spLocks noGrp="1"/>
          </p:cNvSpPr>
          <p:nvPr>
            <p:ph sz="half" idx="2"/>
          </p:nvPr>
        </p:nvSpPr>
        <p:spPr/>
        <p:txBody>
          <a:bodyPr/>
          <a:lstStyle/>
          <a:p>
            <a:r>
              <a:rPr lang="en-GB" smtClean="0"/>
              <a:t>In groups of 4 consider the main features of Vygotsky’s cognitive development theory. Set out as a spider diagram. </a:t>
            </a:r>
          </a:p>
          <a:p>
            <a:r>
              <a:rPr lang="en-GB" smtClean="0"/>
              <a:t>Collect examples from the following link of where these features are present in classroom activities</a:t>
            </a:r>
            <a:endParaRPr lang="en-GB" dirty="0"/>
          </a:p>
        </p:txBody>
      </p:sp>
    </p:spTree>
    <p:extLst>
      <p:ext uri="{BB962C8B-B14F-4D97-AF65-F5344CB8AC3E}">
        <p14:creationId xmlns:p14="http://schemas.microsoft.com/office/powerpoint/2010/main" val="20923897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800600" y="2743200"/>
            <a:ext cx="2667000" cy="16002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err="1"/>
              <a:t>Damcaniaeth</a:t>
            </a:r>
            <a:endParaRPr lang="en-GB" dirty="0"/>
          </a:p>
          <a:p>
            <a:pPr algn="ctr"/>
            <a:r>
              <a:rPr lang="en-GB" dirty="0">
                <a:solidFill>
                  <a:srgbClr val="FF0000"/>
                </a:solidFill>
              </a:rPr>
              <a:t>Vygotsky </a:t>
            </a:r>
            <a:r>
              <a:rPr lang="en-GB" dirty="0"/>
              <a:t>theory</a:t>
            </a:r>
          </a:p>
        </p:txBody>
      </p:sp>
      <p:sp>
        <p:nvSpPr>
          <p:cNvPr id="6" name="Oval 5"/>
          <p:cNvSpPr/>
          <p:nvPr/>
        </p:nvSpPr>
        <p:spPr>
          <a:xfrm>
            <a:off x="2971800" y="1524000"/>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language</a:t>
            </a:r>
          </a:p>
        </p:txBody>
      </p:sp>
      <p:sp>
        <p:nvSpPr>
          <p:cNvPr id="7" name="Oval 6"/>
          <p:cNvSpPr/>
          <p:nvPr/>
        </p:nvSpPr>
        <p:spPr>
          <a:xfrm>
            <a:off x="7315200" y="1524000"/>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play</a:t>
            </a:r>
          </a:p>
        </p:txBody>
      </p:sp>
      <p:sp>
        <p:nvSpPr>
          <p:cNvPr id="8" name="Oval 7"/>
          <p:cNvSpPr/>
          <p:nvPr/>
        </p:nvSpPr>
        <p:spPr>
          <a:xfrm>
            <a:off x="5334000" y="4876800"/>
            <a:ext cx="2038911" cy="12192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Social interaction</a:t>
            </a:r>
          </a:p>
        </p:txBody>
      </p:sp>
      <p:cxnSp>
        <p:nvCxnSpPr>
          <p:cNvPr id="10" name="Straight Arrow Connector 9"/>
          <p:cNvCxnSpPr>
            <a:endCxn id="6" idx="5"/>
          </p:cNvCxnSpPr>
          <p:nvPr/>
        </p:nvCxnSpPr>
        <p:spPr>
          <a:xfrm flipH="1" flipV="1">
            <a:off x="4532778" y="2564652"/>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7" idx="3"/>
          </p:cNvCxnSpPr>
          <p:nvPr/>
        </p:nvCxnSpPr>
        <p:spPr>
          <a:xfrm flipV="1">
            <a:off x="7162800" y="2564652"/>
            <a:ext cx="420222" cy="4833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5" idx="4"/>
            <a:endCxn id="8" idx="0"/>
          </p:cNvCxnSpPr>
          <p:nvPr/>
        </p:nvCxnSpPr>
        <p:spPr>
          <a:xfrm>
            <a:off x="6134101" y="4343400"/>
            <a:ext cx="219355"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2819400" y="1066800"/>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346680" y="1066800"/>
            <a:ext cx="453921" cy="5400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895600" y="2620993"/>
            <a:ext cx="496422" cy="4468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flipV="1">
            <a:off x="7219389" y="1066800"/>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8477812" y="914400"/>
            <a:ext cx="437589"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9111450" y="1727574"/>
            <a:ext cx="718351" cy="2797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4419600" y="5453332"/>
            <a:ext cx="914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810000" y="4419600"/>
            <a:ext cx="990600" cy="1262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6743384" y="6000526"/>
            <a:ext cx="571816" cy="4764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2057400" y="3515983"/>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culture</a:t>
            </a:r>
          </a:p>
        </p:txBody>
      </p:sp>
      <p:cxnSp>
        <p:nvCxnSpPr>
          <p:cNvPr id="22" name="Straight Arrow Connector 21"/>
          <p:cNvCxnSpPr/>
          <p:nvPr/>
        </p:nvCxnSpPr>
        <p:spPr>
          <a:xfrm flipH="1" flipV="1">
            <a:off x="2279328" y="2956435"/>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20" idx="4"/>
          </p:cNvCxnSpPr>
          <p:nvPr/>
        </p:nvCxnSpPr>
        <p:spPr>
          <a:xfrm flipH="1">
            <a:off x="2579700" y="4735184"/>
            <a:ext cx="392100" cy="34519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3810000" y="3733800"/>
            <a:ext cx="1027578" cy="1191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7315200" y="5512548"/>
            <a:ext cx="990600" cy="1262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1458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Enghreifftiau o ddamcaniaeth Vygotsky</a:t>
            </a:r>
            <a:br>
              <a:rPr lang="en-GB" smtClean="0"/>
            </a:br>
            <a:r>
              <a:rPr lang="en-GB" smtClean="0"/>
              <a:t>Examples of Vygotsky’s theory</a:t>
            </a:r>
            <a:endParaRPr lang="cy-GB" dirty="0"/>
          </a:p>
        </p:txBody>
      </p:sp>
      <p:sp>
        <p:nvSpPr>
          <p:cNvPr id="3" name="Content Placeholder 2"/>
          <p:cNvSpPr>
            <a:spLocks noGrp="1"/>
          </p:cNvSpPr>
          <p:nvPr>
            <p:ph sz="half" idx="1"/>
          </p:nvPr>
        </p:nvSpPr>
        <p:spPr/>
        <p:txBody>
          <a:bodyPr/>
          <a:lstStyle/>
          <a:p>
            <a:r>
              <a:rPr lang="en-GB" smtClean="0"/>
              <a:t>Addysg yn Awstralia a Seland Newydd</a:t>
            </a:r>
          </a:p>
          <a:p>
            <a:r>
              <a:rPr lang="en-GB" smtClean="0"/>
              <a:t>Gweledigaeth Te Whāriki  wedi tynnu ar agwedd cymdeithasol/ diwylliannol o’r cwricwlwm a phlentyndod a ddaeth o Vygotsky</a:t>
            </a:r>
          </a:p>
          <a:p>
            <a:r>
              <a:rPr lang="en-GB" smtClean="0"/>
              <a:t>Cwricwlwm a gymeradwyir yn eang</a:t>
            </a:r>
          </a:p>
          <a:p>
            <a:r>
              <a:rPr lang="en-GB" smtClean="0"/>
              <a:t>Yn ymwneud â phlant nawr a nid fel paratoad at gam yn y dyfodol</a:t>
            </a:r>
          </a:p>
          <a:p>
            <a:endParaRPr lang="cy-GB" dirty="0"/>
          </a:p>
        </p:txBody>
      </p:sp>
      <p:sp>
        <p:nvSpPr>
          <p:cNvPr id="4" name="Content Placeholder 3"/>
          <p:cNvSpPr>
            <a:spLocks noGrp="1"/>
          </p:cNvSpPr>
          <p:nvPr>
            <p:ph sz="half" idx="2"/>
          </p:nvPr>
        </p:nvSpPr>
        <p:spPr/>
        <p:txBody>
          <a:bodyPr/>
          <a:lstStyle/>
          <a:p>
            <a:r>
              <a:rPr lang="en-GB" smtClean="0"/>
              <a:t>Education in Australia and New Zealand</a:t>
            </a:r>
          </a:p>
          <a:p>
            <a:r>
              <a:rPr lang="en-GB" smtClean="0"/>
              <a:t>The vision of Te Whāriki has drawn on a sociocultural view of curriculum and childhood derived from Vygotsky</a:t>
            </a:r>
          </a:p>
          <a:p>
            <a:r>
              <a:rPr lang="en-GB" smtClean="0"/>
              <a:t>Widely acclaimed curriculum</a:t>
            </a:r>
          </a:p>
          <a:p>
            <a:r>
              <a:rPr lang="en-GB" smtClean="0"/>
              <a:t>Concerned with children now not preparing them for a future stage</a:t>
            </a:r>
          </a:p>
          <a:p>
            <a:r>
              <a:rPr lang="en-GB" smtClean="0"/>
              <a:t>(Brown &amp; White, 2014,p. 138) </a:t>
            </a:r>
            <a:endParaRPr lang="cy-GB" dirty="0"/>
          </a:p>
        </p:txBody>
      </p:sp>
    </p:spTree>
    <p:extLst>
      <p:ext uri="{BB962C8B-B14F-4D97-AF65-F5344CB8AC3E}">
        <p14:creationId xmlns:p14="http://schemas.microsoft.com/office/powerpoint/2010/main" val="15283566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graphicFrame>
        <p:nvGraphicFramePr>
          <p:cNvPr id="198688" name="Group 32"/>
          <p:cNvGraphicFramePr>
            <a:graphicFrameLocks noGrp="1"/>
          </p:cNvGraphicFramePr>
          <p:nvPr>
            <p:ph type="tbl" idx="1"/>
            <p:extLst>
              <p:ext uri="{D42A27DB-BD31-4B8C-83A1-F6EECF244321}">
                <p14:modId xmlns:p14="http://schemas.microsoft.com/office/powerpoint/2010/main" val="3896750339"/>
              </p:ext>
            </p:extLst>
          </p:nvPr>
        </p:nvGraphicFramePr>
        <p:xfrm>
          <a:off x="1845425" y="846138"/>
          <a:ext cx="7772400" cy="5822227"/>
        </p:xfrm>
        <a:graphic>
          <a:graphicData uri="http://schemas.openxmlformats.org/drawingml/2006/table">
            <a:tbl>
              <a:tblPr/>
              <a:tblGrid>
                <a:gridCol w="25908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2590800">
                  <a:extLst>
                    <a:ext uri="{9D8B030D-6E8A-4147-A177-3AD203B41FA5}">
                      <a16:colId xmlns:a16="http://schemas.microsoft.com/office/drawing/2014/main" val="20002"/>
                    </a:ext>
                  </a:extLst>
                </a:gridCol>
              </a:tblGrid>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CONCEPT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PIAGET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VYGOTSKY </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304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Culture</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416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The social world: cognitive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93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Social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060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Language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Problem solving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576385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graphicFrame>
        <p:nvGraphicFramePr>
          <p:cNvPr id="198688" name="Group 32"/>
          <p:cNvGraphicFramePr>
            <a:graphicFrameLocks noGrp="1"/>
          </p:cNvGraphicFramePr>
          <p:nvPr>
            <p:ph type="tbl" idx="1"/>
            <p:extLst>
              <p:ext uri="{D42A27DB-BD31-4B8C-83A1-F6EECF244321}">
                <p14:modId xmlns:p14="http://schemas.microsoft.com/office/powerpoint/2010/main" val="1855185242"/>
              </p:ext>
            </p:extLst>
          </p:nvPr>
        </p:nvGraphicFramePr>
        <p:xfrm>
          <a:off x="2144684" y="846138"/>
          <a:ext cx="7772400" cy="5822227"/>
        </p:xfrm>
        <a:graphic>
          <a:graphicData uri="http://schemas.openxmlformats.org/drawingml/2006/table">
            <a:tbl>
              <a:tblPr/>
              <a:tblGrid>
                <a:gridCol w="25908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2590800">
                  <a:extLst>
                    <a:ext uri="{9D8B030D-6E8A-4147-A177-3AD203B41FA5}">
                      <a16:colId xmlns:a16="http://schemas.microsoft.com/office/drawing/2014/main" val="20002"/>
                    </a:ext>
                  </a:extLst>
                </a:gridCol>
              </a:tblGrid>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CONCEPT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PIAGET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Arial" charset="0"/>
                        </a:rPr>
                        <a:t>VYGOTSKY </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304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Culture</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One influence on development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The main focus of development</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416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The social world: cognitive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The main development is within child</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Led by the social world</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93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Social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Hierarchical stages</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Complex roles in interactive activities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060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Language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Very little consideration of language</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One of the main developmental tools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Problem solving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An individual independent process</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charset="0"/>
                        </a:rPr>
                        <a:t>Interactive process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990976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3"/>
          <p:cNvSpPr>
            <a:spLocks noGrp="1"/>
          </p:cNvSpPr>
          <p:nvPr>
            <p:ph type="title"/>
          </p:nvPr>
        </p:nvSpPr>
        <p:spPr>
          <a:xfrm>
            <a:off x="156403" y="94211"/>
            <a:ext cx="10794230" cy="1320800"/>
          </a:xfrm>
        </p:spPr>
        <p:txBody>
          <a:bodyPr>
            <a:normAutofit fontScale="90000"/>
          </a:bodyPr>
          <a:lstStyle/>
          <a:p>
            <a:r>
              <a:rPr lang="en-US" altLang="en-US" dirty="0" smtClean="0"/>
              <a:t>Beth </a:t>
            </a:r>
            <a:r>
              <a:rPr lang="en-US" altLang="en-US" dirty="0" err="1" smtClean="0"/>
              <a:t>sy’n</a:t>
            </a:r>
            <a:r>
              <a:rPr lang="en-US" altLang="en-US" dirty="0" smtClean="0"/>
              <a:t> </a:t>
            </a:r>
            <a:r>
              <a:rPr lang="en-US" altLang="en-US" dirty="0" err="1" smtClean="0"/>
              <a:t>gyffredin</a:t>
            </a:r>
            <a:r>
              <a:rPr lang="en-US" altLang="en-US" dirty="0" smtClean="0"/>
              <a:t> </a:t>
            </a:r>
            <a:r>
              <a:rPr lang="en-US" altLang="en-US" dirty="0" err="1" smtClean="0"/>
              <a:t>rhwng</a:t>
            </a:r>
            <a:r>
              <a:rPr lang="en-US" altLang="en-US" dirty="0" smtClean="0"/>
              <a:t> </a:t>
            </a:r>
            <a:r>
              <a:rPr lang="en-US" altLang="en-US" dirty="0" err="1" smtClean="0"/>
              <a:t>damcaniaethau</a:t>
            </a:r>
            <a:r>
              <a:rPr lang="en-US" altLang="en-US" dirty="0" smtClean="0"/>
              <a:t> Piaget a Vygotsky?</a:t>
            </a:r>
            <a:br>
              <a:rPr lang="en-US" altLang="en-US" dirty="0" smtClean="0"/>
            </a:br>
            <a:r>
              <a:rPr lang="en-US" altLang="en-US" dirty="0" smtClean="0"/>
              <a:t>Do Piaget’s &amp; Vygotsky’s theories have anything in common?</a:t>
            </a:r>
            <a:endParaRPr lang="en-GB" altLang="en-US" dirty="0"/>
          </a:p>
        </p:txBody>
      </p:sp>
      <p:sp>
        <p:nvSpPr>
          <p:cNvPr id="58371" name="Content Placeholder 4"/>
          <p:cNvSpPr>
            <a:spLocks noGrp="1"/>
          </p:cNvSpPr>
          <p:nvPr>
            <p:ph sz="half" idx="1"/>
          </p:nvPr>
        </p:nvSpPr>
        <p:spPr>
          <a:xfrm>
            <a:off x="538789" y="2598393"/>
            <a:ext cx="4184035" cy="3880772"/>
          </a:xfrm>
        </p:spPr>
        <p:txBody>
          <a:bodyPr/>
          <a:lstStyle/>
          <a:p>
            <a:r>
              <a:rPr lang="en-US" altLang="en-US" dirty="0" smtClean="0"/>
              <a:t>Y </a:t>
            </a:r>
            <a:r>
              <a:rPr lang="en-US" altLang="en-US" dirty="0" err="1" smtClean="0"/>
              <a:t>ddau</a:t>
            </a:r>
            <a:r>
              <a:rPr lang="en-US" altLang="en-US" dirty="0" smtClean="0"/>
              <a:t> </a:t>
            </a:r>
            <a:r>
              <a:rPr lang="en-US" altLang="en-US" dirty="0" err="1" smtClean="0"/>
              <a:t>yn</a:t>
            </a:r>
            <a:r>
              <a:rPr lang="en-US" altLang="en-US" dirty="0" smtClean="0"/>
              <a:t> </a:t>
            </a:r>
            <a:r>
              <a:rPr lang="en-US" altLang="en-US" dirty="0" err="1" smtClean="0"/>
              <a:t>gweld</a:t>
            </a:r>
            <a:r>
              <a:rPr lang="en-US" altLang="en-US" dirty="0" smtClean="0"/>
              <a:t> bod </a:t>
            </a:r>
            <a:r>
              <a:rPr lang="en-US" altLang="en-US" dirty="0" err="1" smtClean="0"/>
              <a:t>rôl</a:t>
            </a:r>
            <a:r>
              <a:rPr lang="en-US" altLang="en-US" dirty="0" smtClean="0"/>
              <a:t> </a:t>
            </a:r>
            <a:r>
              <a:rPr lang="en-US" altLang="en-US" dirty="0" err="1" smtClean="0"/>
              <a:t>gan</a:t>
            </a:r>
            <a:r>
              <a:rPr lang="en-US" altLang="en-US" dirty="0" smtClean="0"/>
              <a:t> </a:t>
            </a:r>
            <a:r>
              <a:rPr lang="en-US" altLang="en-US" dirty="0" err="1" smtClean="0"/>
              <a:t>aeddfediant</a:t>
            </a:r>
            <a:endParaRPr lang="en-US" altLang="en-US" dirty="0" smtClean="0"/>
          </a:p>
          <a:p>
            <a:r>
              <a:rPr lang="en-US" altLang="en-US" dirty="0" smtClean="0"/>
              <a:t>Y </a:t>
            </a:r>
            <a:r>
              <a:rPr lang="en-US" altLang="en-US" dirty="0" err="1" smtClean="0"/>
              <a:t>ddau</a:t>
            </a:r>
            <a:r>
              <a:rPr lang="en-US" altLang="en-US" dirty="0" smtClean="0"/>
              <a:t> â </a:t>
            </a:r>
            <a:r>
              <a:rPr lang="en-US" altLang="en-US" dirty="0" err="1" smtClean="0"/>
              <a:t>diddordeb</a:t>
            </a:r>
            <a:r>
              <a:rPr lang="en-US" altLang="en-US" dirty="0" smtClean="0"/>
              <a:t> </a:t>
            </a:r>
            <a:r>
              <a:rPr lang="en-US" altLang="en-US" dirty="0" err="1" smtClean="0"/>
              <a:t>mewn</a:t>
            </a:r>
            <a:r>
              <a:rPr lang="en-US" altLang="en-US" dirty="0" smtClean="0"/>
              <a:t> </a:t>
            </a:r>
            <a:r>
              <a:rPr lang="en-US" altLang="en-US" dirty="0" err="1" smtClean="0"/>
              <a:t>galluoedd</a:t>
            </a:r>
            <a:r>
              <a:rPr lang="en-US" altLang="en-US" dirty="0" smtClean="0"/>
              <a:t> </a:t>
            </a:r>
            <a:r>
              <a:rPr lang="en-US" altLang="en-US" dirty="0" err="1" smtClean="0"/>
              <a:t>gwybyddol</a:t>
            </a:r>
            <a:endParaRPr lang="en-US" altLang="en-US" dirty="0" smtClean="0"/>
          </a:p>
          <a:p>
            <a:pPr lvl="1"/>
            <a:r>
              <a:rPr lang="en-US" altLang="en-US" dirty="0" smtClean="0"/>
              <a:t>Piaget – </a:t>
            </a:r>
            <a:r>
              <a:rPr lang="en-US" altLang="en-US" dirty="0" err="1" smtClean="0"/>
              <a:t>cyfnodau</a:t>
            </a:r>
            <a:endParaRPr lang="en-US" altLang="en-US" dirty="0" smtClean="0"/>
          </a:p>
          <a:p>
            <a:pPr lvl="1"/>
            <a:r>
              <a:rPr lang="en-US" altLang="en-US" dirty="0" err="1" smtClean="0"/>
              <a:t>Vygostsky</a:t>
            </a:r>
            <a:r>
              <a:rPr lang="en-US" altLang="en-US" dirty="0" smtClean="0"/>
              <a:t> - PDP</a:t>
            </a:r>
          </a:p>
          <a:p>
            <a:endParaRPr lang="en-US" altLang="en-US" dirty="0" smtClean="0"/>
          </a:p>
        </p:txBody>
      </p:sp>
      <p:sp>
        <p:nvSpPr>
          <p:cNvPr id="58372" name="Content Placeholder 5"/>
          <p:cNvSpPr>
            <a:spLocks noGrp="1"/>
          </p:cNvSpPr>
          <p:nvPr>
            <p:ph sz="half" idx="2"/>
          </p:nvPr>
        </p:nvSpPr>
        <p:spPr>
          <a:xfrm>
            <a:off x="5250683" y="2071920"/>
            <a:ext cx="4184034" cy="3880773"/>
          </a:xfrm>
        </p:spPr>
        <p:txBody>
          <a:bodyPr/>
          <a:lstStyle/>
          <a:p>
            <a:pPr marL="0" indent="0">
              <a:buNone/>
            </a:pPr>
            <a:endParaRPr lang="en-GB" altLang="en-US" dirty="0" smtClean="0"/>
          </a:p>
          <a:p>
            <a:r>
              <a:rPr lang="en-GB" altLang="en-US" dirty="0" smtClean="0"/>
              <a:t>Both theories see a role for maturation </a:t>
            </a:r>
          </a:p>
          <a:p>
            <a:r>
              <a:rPr lang="en-GB" altLang="en-US" dirty="0" smtClean="0"/>
              <a:t>Both interested in changes in cognitive abilities </a:t>
            </a:r>
          </a:p>
          <a:p>
            <a:pPr lvl="1"/>
            <a:r>
              <a:rPr lang="en-GB" altLang="en-US" dirty="0" smtClean="0"/>
              <a:t>Piaget – stages;</a:t>
            </a:r>
          </a:p>
          <a:p>
            <a:pPr lvl="1"/>
            <a:r>
              <a:rPr lang="en-GB" altLang="en-US" dirty="0" smtClean="0"/>
              <a:t>Vygotsky – ZPD</a:t>
            </a:r>
          </a:p>
          <a:p>
            <a:endParaRPr lang="en-GB" altLang="en-US" dirty="0" smtClean="0"/>
          </a:p>
        </p:txBody>
      </p:sp>
      <p:pic>
        <p:nvPicPr>
          <p:cNvPr id="58373"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4237" y="5085184"/>
            <a:ext cx="2339975" cy="1629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09551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altLang="en-US" smtClean="0"/>
              <a:t>Piaget v Vygotsky</a:t>
            </a:r>
            <a:endParaRPr lang="en-US" altLang="en-US" dirty="0" smtClean="0"/>
          </a:p>
        </p:txBody>
      </p:sp>
      <p:sp>
        <p:nvSpPr>
          <p:cNvPr id="59395" name="Content Placeholder 2"/>
          <p:cNvSpPr>
            <a:spLocks noGrp="1"/>
          </p:cNvSpPr>
          <p:nvPr>
            <p:ph sz="half" idx="1"/>
          </p:nvPr>
        </p:nvSpPr>
        <p:spPr/>
        <p:txBody>
          <a:bodyPr/>
          <a:lstStyle/>
          <a:p>
            <a:r>
              <a:rPr lang="en-US" altLang="en-US" smtClean="0"/>
              <a:t>Y ddau yn cydnabod pwysigrwydd rhyngweithio</a:t>
            </a:r>
          </a:p>
          <a:p>
            <a:pPr lvl="1"/>
            <a:r>
              <a:rPr lang="en-US" altLang="en-US" smtClean="0"/>
              <a:t>Piaget- rhyngweithio rhwng y plentyn â’r amgylchedd</a:t>
            </a:r>
          </a:p>
          <a:p>
            <a:pPr lvl="1"/>
            <a:r>
              <a:rPr lang="en-US" altLang="en-US" smtClean="0"/>
              <a:t>Vygotsky- rhyngweithio cymdeithasol rhwng unigolion a’r byd cymdeithasol</a:t>
            </a:r>
          </a:p>
          <a:p>
            <a:r>
              <a:rPr lang="en-US" altLang="en-US" smtClean="0"/>
              <a:t>Y ddau yn cytuno fod y plentyn yn ceisio gwneud synnwyr o’r byd, sydd yn datblygu’r meddwl</a:t>
            </a:r>
          </a:p>
          <a:p>
            <a:pPr lvl="1"/>
            <a:endParaRPr lang="en-US" altLang="en-US" dirty="0" smtClean="0"/>
          </a:p>
        </p:txBody>
      </p:sp>
      <p:sp>
        <p:nvSpPr>
          <p:cNvPr id="59396" name="Content Placeholder 3"/>
          <p:cNvSpPr>
            <a:spLocks noGrp="1"/>
          </p:cNvSpPr>
          <p:nvPr>
            <p:ph sz="half" idx="2"/>
          </p:nvPr>
        </p:nvSpPr>
        <p:spPr/>
        <p:txBody>
          <a:bodyPr/>
          <a:lstStyle/>
          <a:p>
            <a:r>
              <a:rPr lang="en-GB" altLang="en-US" smtClean="0"/>
              <a:t>Both acknowledge importance of interaction</a:t>
            </a:r>
          </a:p>
          <a:p>
            <a:pPr lvl="1"/>
            <a:r>
              <a:rPr lang="en-GB" altLang="en-US" smtClean="0"/>
              <a:t>Piaget – interaction between child and environment </a:t>
            </a:r>
          </a:p>
          <a:p>
            <a:pPr lvl="1"/>
            <a:r>
              <a:rPr lang="en-GB" altLang="en-US" smtClean="0"/>
              <a:t>Vygotsky – social interaction between individuals and social world</a:t>
            </a:r>
          </a:p>
          <a:p>
            <a:pPr lvl="1"/>
            <a:endParaRPr lang="en-GB" altLang="en-US" smtClean="0"/>
          </a:p>
          <a:p>
            <a:r>
              <a:rPr lang="en-GB" altLang="en-US" smtClean="0"/>
              <a:t>Both agree that that the child tries to make sense of the world, which develops the mind.</a:t>
            </a:r>
          </a:p>
          <a:p>
            <a:endParaRPr lang="en-GB" altLang="en-US" dirty="0" smtClean="0"/>
          </a:p>
        </p:txBody>
      </p:sp>
      <p:pic>
        <p:nvPicPr>
          <p:cNvPr id="59397"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2538" y="70456"/>
            <a:ext cx="2339975"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3168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smtClean="0"/>
              <a:t>Rhestr gyfeirnodi</a:t>
            </a:r>
            <a:br>
              <a:rPr lang="en-GB" smtClean="0"/>
            </a:br>
            <a:r>
              <a:rPr lang="en-GB" smtClean="0"/>
              <a:t>Reference list</a:t>
            </a:r>
            <a:endParaRPr lang="cy-GB" dirty="0"/>
          </a:p>
        </p:txBody>
      </p:sp>
      <p:sp>
        <p:nvSpPr>
          <p:cNvPr id="6" name="Content Placeholder 5"/>
          <p:cNvSpPr>
            <a:spLocks noGrp="1"/>
          </p:cNvSpPr>
          <p:nvPr>
            <p:ph idx="1"/>
          </p:nvPr>
        </p:nvSpPr>
        <p:spPr/>
        <p:txBody>
          <a:bodyPr>
            <a:normAutofit lnSpcReduction="10000"/>
          </a:bodyPr>
          <a:lstStyle/>
          <a:p>
            <a:r>
              <a:rPr lang="en-GB" smtClean="0"/>
              <a:t>Bee, H. And Boyd, D. ( 2012) The developing child ( 12th edition. London: Allyn and Bacon</a:t>
            </a:r>
          </a:p>
          <a:p>
            <a:r>
              <a:rPr lang="en-GB" smtClean="0"/>
              <a:t>Estyn (2009)Play and Active Learning. Available online: </a:t>
            </a:r>
            <a:r>
              <a:rPr lang="en-GB" smtClean="0">
                <a:hlinkClick r:id="rId2"/>
              </a:rPr>
              <a:t>https://www.estyn.gov.wales/sites/default/files/documents/Play%20and%20Active%20Learning%3A%20A%20toolkit%20for%20Foundation%20Phase%20practitioners%20-%20September%202009.pdf</a:t>
            </a:r>
            <a:r>
              <a:rPr lang="en-GB" smtClean="0"/>
              <a:t> (accessed 23/6/18)</a:t>
            </a:r>
          </a:p>
          <a:p>
            <a:r>
              <a:rPr lang="en-GB" smtClean="0"/>
              <a:t>Pound, L. ( 2006) How Children Learn. London: Practical Pre-School Books. </a:t>
            </a:r>
          </a:p>
          <a:p>
            <a:r>
              <a:rPr lang="en-GB" smtClean="0"/>
              <a:t>Brown, M.A. &amp; White, J. (eds) (2014) Exploring Childhood in a Comparative Context. Oxon: Routledge</a:t>
            </a:r>
          </a:p>
          <a:p>
            <a:r>
              <a:rPr lang="en-US" altLang="cy-GB" smtClean="0"/>
              <a:t>Mooney, C. (2013) Theories of Childhood. Minnesota:</a:t>
            </a:r>
            <a:r>
              <a:rPr lang="en-GB" altLang="cy-GB" smtClean="0"/>
              <a:t> </a:t>
            </a:r>
            <a:r>
              <a:rPr lang="en-US" altLang="cy-GB" smtClean="0"/>
              <a:t>Redleaf Press</a:t>
            </a:r>
          </a:p>
          <a:p>
            <a:r>
              <a:rPr lang="en-GB" smtClean="0"/>
              <a:t>Smidt, S. ( 2013) The Developing Child in the 21st Century: A global perspective on child development . Oxon: Routledge</a:t>
            </a:r>
            <a:endParaRPr lang="cy-GB" dirty="0"/>
          </a:p>
        </p:txBody>
      </p:sp>
    </p:spTree>
    <p:extLst>
      <p:ext uri="{BB962C8B-B14F-4D97-AF65-F5344CB8AC3E}">
        <p14:creationId xmlns:p14="http://schemas.microsoft.com/office/powerpoint/2010/main" val="401472719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TotalTime>
  <Words>1805</Words>
  <Application>Microsoft Office PowerPoint</Application>
  <PresentationFormat>Widescreen</PresentationFormat>
  <Paragraphs>250</Paragraphs>
  <Slides>36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Trebuchet MS</vt:lpstr>
      <vt:lpstr>Wingdings 3</vt:lpstr>
      <vt:lpstr>Facet</vt:lpstr>
      <vt:lpstr>Dysgu yn yr 21ain Ganrif 21st Century Learning  </vt:lpstr>
      <vt:lpstr>Gorolwg Sesiwn / Session Overview</vt:lpstr>
      <vt:lpstr>Deilliannau Dysgu Learning Outcomes </vt:lpstr>
      <vt:lpstr>Deilliannau Dysgu Learning Outcomes</vt:lpstr>
      <vt:lpstr>Deilliannau Dysgu Learning Outcomes</vt:lpstr>
      <vt:lpstr>Deilliannau Dysgu Learning Outcomes</vt:lpstr>
      <vt:lpstr>Aseiniad  Assignment</vt:lpstr>
      <vt:lpstr>Recap… </vt:lpstr>
      <vt:lpstr>Datblygiad  Gwybyddol Cognitive Development</vt:lpstr>
      <vt:lpstr>Vygotsky</vt:lpstr>
      <vt:lpstr>Ffactorau Cymdeithasol Social factors</vt:lpstr>
      <vt:lpstr>Vygotsky</vt:lpstr>
      <vt:lpstr>Diwylliant                                Culture</vt:lpstr>
      <vt:lpstr>Iaith                            Language</vt:lpstr>
      <vt:lpstr>Chwarae                                     Play</vt:lpstr>
      <vt:lpstr>Lefel rhyngbersonol Interpersonal level </vt:lpstr>
      <vt:lpstr>Rhyngweithio cymdeithasol Social interaction</vt:lpstr>
      <vt:lpstr> Parth Datblygiad Procsimol                                       Zone of Proximal Development</vt:lpstr>
      <vt:lpstr>PDP – Parth Datblygiad Procsimol                                  ZPD – Zone of Proximal Development</vt:lpstr>
      <vt:lpstr>PowerPoint Presentation</vt:lpstr>
      <vt:lpstr>PowerPoint Presentation</vt:lpstr>
      <vt:lpstr>Task/ Tasg</vt:lpstr>
      <vt:lpstr>PowerPoint Presentation</vt:lpstr>
      <vt:lpstr>4 stages</vt:lpstr>
      <vt:lpstr>PowerPoint Presentation</vt:lpstr>
      <vt:lpstr>PowerPoint Presentation</vt:lpstr>
      <vt:lpstr>PowerPoint Presentation</vt:lpstr>
      <vt:lpstr>Task</vt:lpstr>
      <vt:lpstr>Tasg / Task</vt:lpstr>
      <vt:lpstr>PowerPoint Presentation</vt:lpstr>
      <vt:lpstr>Enghreifftiau o ddamcaniaeth Vygotsky Examples of Vygotsky’s theory</vt:lpstr>
      <vt:lpstr>PowerPoint Presentation</vt:lpstr>
      <vt:lpstr>PowerPoint Presentation</vt:lpstr>
      <vt:lpstr>Beth sy’n gyffredin rhwng damcaniaethau Piaget a Vygotsky? Do Piaget’s &amp; Vygotsky’s theories have anything in common?</vt:lpstr>
      <vt:lpstr>Piaget v Vygotsky</vt:lpstr>
      <vt:lpstr>Rhestr gyfeirnodi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Baggott</dc:creator>
  <cp:lastModifiedBy>Alison Baggott</cp:lastModifiedBy>
  <cp:revision>6</cp:revision>
  <dcterms:created xsi:type="dcterms:W3CDTF">2019-07-09T09:55:30Z</dcterms:created>
  <dcterms:modified xsi:type="dcterms:W3CDTF">2019-09-10T13:35:20Z</dcterms:modified>
</cp:coreProperties>
</file>