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1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5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6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7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18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19.xml" ContentType="application/vnd.openxmlformats-officedocument.theme+xml"/>
  <Override PartName="/ppt/slideLayouts/slideLayout74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885" r:id="rId25"/>
    <p:sldId id="887" r:id="rId26"/>
    <p:sldId id="889" r:id="rId27"/>
    <p:sldId id="890" r:id="rId28"/>
    <p:sldId id="891" r:id="rId29"/>
    <p:sldId id="892" r:id="rId30"/>
    <p:sldId id="893" r:id="rId31"/>
    <p:sldId id="894" r:id="rId32"/>
    <p:sldId id="895" r:id="rId33"/>
    <p:sldId id="896" r:id="rId34"/>
    <p:sldId id="72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0F33A7-EE7E-438D-B736-679D8AD55498}" v="104" dt="2024-11-05T09:53:39.5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136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577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0322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011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378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585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1679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1393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6456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792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2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5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1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3.xml"/><Relationship Id="rId4" Type="http://schemas.openxmlformats.org/officeDocument/2006/relationships/slideLayout" Target="../slideLayouts/slideLayout72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6" Type="http://schemas.microsoft.com/office/2007/relationships/hdphoto" Target="../media/hdphoto1.wdp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7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Angle Modulation- PM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62E1A-FE92-F242-2AF2-02937185609C}"/>
              </a:ext>
            </a:extLst>
          </p:cNvPr>
          <p:cNvSpPr txBox="1"/>
          <p:nvPr/>
        </p:nvSpPr>
        <p:spPr>
          <a:xfrm>
            <a:off x="283210" y="1919033"/>
            <a:ext cx="11290572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 is the process in which the phase of the carrier signal varies according to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 is that form of angle modulation in which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instantaneous angle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is varied linearly with the message signal.</a:t>
            </a:r>
            <a:endParaRPr lang="en-GB" sz="2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CF55497-ADE5-6442-C896-A6B0D0E2B39D}"/>
                  </a:ext>
                </a:extLst>
              </p:cNvPr>
              <p:cNvSpPr txBox="1"/>
              <p:nvPr/>
            </p:nvSpPr>
            <p:spPr>
              <a:xfrm>
                <a:off x="861980" y="4277787"/>
                <a:ext cx="8205470" cy="4154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0" i="0" dirty="0">
                    <a:solidFill>
                      <a:srgbClr val="000000"/>
                    </a:solidFill>
                    <a:effectLst/>
                    <a:latin typeface="Verdana" panose="020B0604030504040204" pitchFamily="34" charset="0"/>
                  </a:rPr>
                  <a:t>The equation for instantaneous phase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dirty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dirty="0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1800" b="0" i="1" dirty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1800" b="0" i="1" dirty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b="0" i="1" dirty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b="0" i="1" dirty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   </m:t>
                    </m:r>
                  </m:oMath>
                </a14:m>
                <a:r>
                  <a:rPr lang="en-GB" sz="21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in phase modulation is  </a:t>
                </a: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CF55497-ADE5-6442-C896-A6B0D0E2B3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1980" y="4277787"/>
                <a:ext cx="8205470" cy="415498"/>
              </a:xfrm>
              <a:prstGeom prst="rect">
                <a:avLst/>
              </a:prstGeom>
              <a:blipFill>
                <a:blip r:embed="rId3"/>
                <a:stretch>
                  <a:fillRect l="-594" t="-10294" b="-27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E4D28AF-CD15-36A1-8F51-DEF3B014DF98}"/>
              </a:ext>
            </a:extLst>
          </p:cNvPr>
          <p:cNvCxnSpPr/>
          <p:nvPr/>
        </p:nvCxnSpPr>
        <p:spPr>
          <a:xfrm>
            <a:off x="4935461" y="5008879"/>
            <a:ext cx="0" cy="10007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7631B6B-5419-7A21-59E2-FD426B8F0F78}"/>
                  </a:ext>
                </a:extLst>
              </p:cNvPr>
              <p:cNvSpPr txBox="1"/>
              <p:nvPr/>
            </p:nvSpPr>
            <p:spPr>
              <a:xfrm>
                <a:off x="5262836" y="5139927"/>
                <a:ext cx="6249669" cy="73866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0" i="0" dirty="0">
                    <a:solidFill>
                      <a:srgbClr val="000000"/>
                    </a:solidFill>
                    <a:effectLst/>
                    <a:latin typeface="Verdana" panose="020B0604030504040204" pitchFamily="34" charset="0"/>
                  </a:rPr>
                  <a:t>W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</a:rPr>
                      <m:t>here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r>
                  <a:rPr lang="en-GB" sz="21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is the phase sensitivity and m(t) is the message signal</a:t>
                </a:r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7631B6B-5419-7A21-59E2-FD426B8F0F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2836" y="5139927"/>
                <a:ext cx="6249669" cy="738664"/>
              </a:xfrm>
              <a:prstGeom prst="rect">
                <a:avLst/>
              </a:prstGeom>
              <a:blipFill>
                <a:blip r:embed="rId4"/>
                <a:stretch>
                  <a:fillRect l="-1170" t="-7438" b="-157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8163B778-487A-4AEC-B9A9-33AEFABA37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8871" y="5044996"/>
            <a:ext cx="3181794" cy="562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55F5BA78-97B5-5AA4-5A86-E2E246C77F02}"/>
                  </a:ext>
                </a:extLst>
              </p:cNvPr>
              <p:cNvSpPr txBox="1"/>
              <p:nvPr/>
            </p:nvSpPr>
            <p:spPr>
              <a:xfrm>
                <a:off x="521970" y="1575948"/>
                <a:ext cx="6681470" cy="51244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3200" b="1" dirty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Phase Modulation</a:t>
                </a:r>
              </a:p>
              <a:p>
                <a:endParaRPr lang="en-GB" sz="3200" b="1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The phase-modulated wave is correspondingly described in the time domain by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Then, 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𝑠</m:t>
                      </m:r>
                      <m:d>
                        <m:dPr>
                          <m:ctrlP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= </m:t>
                      </m:r>
                      <m:sSub>
                        <m:sSubPr>
                          <m:ctrlP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</m:ctrlPr>
                        </m:sSubPr>
                        <m:e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  <m:t>𝐴</m:t>
                          </m:r>
                        </m:e>
                        <m:sub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  <m:t>𝑐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n-GB" sz="2200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cos</m:t>
                      </m:r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⁡[</m:t>
                      </m:r>
                      <m:sSub>
                        <m:sSubPr>
                          <m:ctrlP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</m:ctrlPr>
                        </m:sSubPr>
                        <m:e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/>
                            </a:rPr>
                            <m:t>𝜃</m:t>
                          </m:r>
                        </m:e>
                        <m:sub>
                          <m:r>
                            <a:rPr lang="en-GB" sz="22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/>
                            </a:rPr>
                            <m:t>𝑖</m:t>
                          </m:r>
                          <m:d>
                            <m:dPr>
                              <m:ctrlPr>
                                <a:rPr lang="en-GB" sz="22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/>
                                </a:rPr>
                              </m:ctrlPr>
                            </m:dPr>
                            <m:e>
                              <m:r>
                                <a:rPr lang="en-GB" sz="22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/>
                                </a:rPr>
                                <m:t>𝑡</m:t>
                              </m:r>
                            </m:e>
                          </m:d>
                        </m:sub>
                      </m:sSub>
                      <m:r>
                        <a:rPr lang="en-GB" sz="22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/>
                        </a:rPr>
                        <m:t>]</m:t>
                      </m:r>
                    </m:oMath>
                  </m:oMathPara>
                </a14:m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endParaRPr lang="en-GB" sz="3200" b="1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55F5BA78-97B5-5AA4-5A86-E2E246C77F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970" y="1575948"/>
                <a:ext cx="6681470" cy="5124480"/>
              </a:xfrm>
              <a:prstGeom prst="rect">
                <a:avLst/>
              </a:prstGeom>
              <a:blipFill>
                <a:blip r:embed="rId3"/>
                <a:stretch>
                  <a:fillRect l="-2372" t="-1548" r="-11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907D7B2F-823C-4163-8593-C62FA68A3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7740" y="3764165"/>
            <a:ext cx="4191585" cy="4477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B2C776E-723B-472C-A273-6394029E48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335060" y="1885121"/>
            <a:ext cx="4001430" cy="39306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752AE53-665E-49DA-B490-47B6877EC129}"/>
              </a:ext>
            </a:extLst>
          </p:cNvPr>
          <p:cNvCxnSpPr/>
          <p:nvPr/>
        </p:nvCxnSpPr>
        <p:spPr>
          <a:xfrm>
            <a:off x="8051800" y="21971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573A5D-8651-492E-A911-47A095542A33}"/>
              </a:ext>
            </a:extLst>
          </p:cNvPr>
          <p:cNvCxnSpPr/>
          <p:nvPr/>
        </p:nvCxnSpPr>
        <p:spPr>
          <a:xfrm>
            <a:off x="8858250" y="2164521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E2AC974-C44E-4AC8-9202-A15648096559}"/>
              </a:ext>
            </a:extLst>
          </p:cNvPr>
          <p:cNvCxnSpPr/>
          <p:nvPr/>
        </p:nvCxnSpPr>
        <p:spPr>
          <a:xfrm>
            <a:off x="9639300" y="21971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6AA3ED4-BFAE-4C51-83E7-964E0F064FDD}"/>
              </a:ext>
            </a:extLst>
          </p:cNvPr>
          <p:cNvCxnSpPr/>
          <p:nvPr/>
        </p:nvCxnSpPr>
        <p:spPr>
          <a:xfrm>
            <a:off x="10452100" y="21971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44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13690" y="1317300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 Amplitude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218440" y="2102130"/>
            <a:ext cx="6351270" cy="3584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In Pulse Amplitude Modulation (PAM), the amplitude of the pulse carrier signal is adjusted to match the instantaneous amplitude of the message signal.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For natural PAM, the signal is passed through a Low Pass Filter (LPF) set to an exact cut-off frequency.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014A41-19A7-B7B0-7BB3-B88A534923C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298690" y="1244272"/>
            <a:ext cx="3910152" cy="5493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363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13690" y="1317300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 Amplitude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313690" y="2478050"/>
            <a:ext cx="6351270" cy="3584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Flat-top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sampling is a method where the sampled signal is represented by pulses with a constant amplitude that does not vary in relation to the </a:t>
            </a:r>
            <a:r>
              <a:rPr lang="en-GB" sz="2200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original analog signal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pulse amplitudes maintain a flat top, indicating no change during the sampling period.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014A41-19A7-B7B0-7BB3-B88A534923C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538719" y="1392984"/>
            <a:ext cx="3670123" cy="5156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392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46380" y="1444019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Width Modulation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1600199" y="2292735"/>
            <a:ext cx="8991601" cy="34256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Width Modulation </a:t>
            </a:r>
            <a:r>
              <a:rPr lang="en-GB" sz="21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(PWM), </a:t>
            </a: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also known as Pulse Duration Modulation </a:t>
            </a:r>
            <a:r>
              <a:rPr lang="en-GB" sz="21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(PDM) </a:t>
            </a: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or Pulse Time Modulation </a:t>
            </a:r>
            <a:r>
              <a:rPr lang="en-GB" sz="21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(PTM), </a:t>
            </a: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is an analog modulation technique where the pulse carrier duration, width, or timing changes in proportion to the instantaneous amplitude of the message signal.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In this method, the pulse </a:t>
            </a:r>
            <a:r>
              <a:rPr lang="en-GB" sz="21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width varies </a:t>
            </a: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while the </a:t>
            </a:r>
            <a:r>
              <a:rPr lang="en-GB" sz="21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amplitude</a:t>
            </a: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of the signal remains </a:t>
            </a:r>
            <a:r>
              <a:rPr lang="en-GB" sz="21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constant</a:t>
            </a:r>
            <a:r>
              <a:rPr lang="en-GB" sz="21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84355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13359" y="119888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Width Modulation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005F17-8EFE-D13D-AD49-165ED4FB0F5C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426960" y="1271731"/>
            <a:ext cx="4348610" cy="54658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1746D0-0FB1-4CB1-9631-18F196939D6C}"/>
              </a:ext>
            </a:extLst>
          </p:cNvPr>
          <p:cNvSpPr txBox="1"/>
          <p:nvPr/>
        </p:nvSpPr>
        <p:spPr>
          <a:xfrm>
            <a:off x="257679" y="2036090"/>
            <a:ext cx="7281041" cy="4092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There are three types of PWM variations: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leading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 of the pulse is </a:t>
            </a:r>
            <a:r>
              <a:rPr lang="en-GB" sz="2200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fixed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while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trailing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 </a:t>
            </a:r>
            <a:r>
              <a:rPr lang="en-GB" sz="2200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varies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based on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trailing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 of the pulse remains </a:t>
            </a:r>
            <a:r>
              <a:rPr lang="en-GB" sz="2200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fixed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with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leading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edge </a:t>
            </a:r>
            <a:r>
              <a:rPr lang="en-GB" sz="2200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changing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according to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centre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of the pulse stays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constant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causing both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leading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and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trailing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edges to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vary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in response to the message signal.</a:t>
            </a:r>
          </a:p>
        </p:txBody>
      </p:sp>
    </p:spTree>
    <p:extLst>
      <p:ext uri="{BB962C8B-B14F-4D97-AF65-F5344CB8AC3E}">
        <p14:creationId xmlns:p14="http://schemas.microsoft.com/office/powerpoint/2010/main" val="3892835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38759" y="1814629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Position Modulation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1746D0-0FB1-4CB1-9631-18F196939D6C}"/>
              </a:ext>
            </a:extLst>
          </p:cNvPr>
          <p:cNvSpPr txBox="1"/>
          <p:nvPr/>
        </p:nvSpPr>
        <p:spPr>
          <a:xfrm>
            <a:off x="1746251" y="2733102"/>
            <a:ext cx="8794750" cy="26956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tabLst>
                <a:tab pos="2152650" algn="l"/>
              </a:tabLst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Position Modulation (PPM) is an analog modulation technique in which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amplitude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and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width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of the pulses remain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constant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while the position of each pulse, relative to a reference pulse, varies according to the instantaneous sampled value of the message signal.</a:t>
            </a:r>
          </a:p>
        </p:txBody>
      </p:sp>
    </p:spTree>
    <p:extLst>
      <p:ext uri="{BB962C8B-B14F-4D97-AF65-F5344CB8AC3E}">
        <p14:creationId xmlns:p14="http://schemas.microsoft.com/office/powerpoint/2010/main" val="3867070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13359" y="156972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Position Modulation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1746D0-0FB1-4CB1-9631-18F196939D6C}"/>
              </a:ext>
            </a:extLst>
          </p:cNvPr>
          <p:cNvSpPr txBox="1"/>
          <p:nvPr/>
        </p:nvSpPr>
        <p:spPr>
          <a:xfrm>
            <a:off x="462149" y="2710977"/>
            <a:ext cx="6510151" cy="2577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transmitter must send synchronizing pulses (or sync pulses) to maintain synchronization between the transmitter and receiver.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These sync pulses help ensure the correct positioning of the pulses.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7070CF-3EC0-FE13-9637-8068503D74E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269480" y="1569720"/>
            <a:ext cx="4310374" cy="479721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4DA86BE-9DFE-4234-8E1B-11BA801E4FA6}"/>
              </a:ext>
            </a:extLst>
          </p:cNvPr>
          <p:cNvCxnSpPr/>
          <p:nvPr/>
        </p:nvCxnSpPr>
        <p:spPr>
          <a:xfrm>
            <a:off x="8261350" y="20066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B5B3E-ACB9-4DBE-A6EF-1B6A10BC950F}"/>
              </a:ext>
            </a:extLst>
          </p:cNvPr>
          <p:cNvCxnSpPr/>
          <p:nvPr/>
        </p:nvCxnSpPr>
        <p:spPr>
          <a:xfrm>
            <a:off x="8940800" y="200660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FE67D52-445C-409C-92D1-E1F60942C8EC}"/>
              </a:ext>
            </a:extLst>
          </p:cNvPr>
          <p:cNvCxnSpPr/>
          <p:nvPr/>
        </p:nvCxnSpPr>
        <p:spPr>
          <a:xfrm>
            <a:off x="9507217" y="2174003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81C5749-E05A-4801-8D77-D45A8391182E}"/>
              </a:ext>
            </a:extLst>
          </p:cNvPr>
          <p:cNvCxnSpPr/>
          <p:nvPr/>
        </p:nvCxnSpPr>
        <p:spPr>
          <a:xfrm>
            <a:off x="10064750" y="2393950"/>
            <a:ext cx="0" cy="3651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0252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8C1324-1A06-FCB3-4C56-D1DE41D92828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4120514" y="1931905"/>
            <a:ext cx="5111751" cy="45889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A6581F-7C82-47D6-A80A-DF1E58826C2D}"/>
              </a:ext>
            </a:extLst>
          </p:cNvPr>
          <p:cNvSpPr txBox="1"/>
          <p:nvPr/>
        </p:nvSpPr>
        <p:spPr>
          <a:xfrm>
            <a:off x="269240" y="1417320"/>
            <a:ext cx="338582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Comparison between PAM, PWM and  PPM</a:t>
            </a:r>
          </a:p>
        </p:txBody>
      </p:sp>
    </p:spTree>
    <p:extLst>
      <p:ext uri="{BB962C8B-B14F-4D97-AF65-F5344CB8AC3E}">
        <p14:creationId xmlns:p14="http://schemas.microsoft.com/office/powerpoint/2010/main" val="2506413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F07D70-5CF3-48F3-8E32-349E2C409F58}"/>
              </a:ext>
            </a:extLst>
          </p:cNvPr>
          <p:cNvSpPr txBox="1"/>
          <p:nvPr/>
        </p:nvSpPr>
        <p:spPr>
          <a:xfrm>
            <a:off x="330200" y="2000250"/>
            <a:ext cx="11398250" cy="3123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References: </a:t>
            </a:r>
          </a:p>
          <a:p>
            <a:pPr>
              <a:lnSpc>
                <a:spcPct val="200000"/>
              </a:lnSpc>
            </a:pPr>
            <a:r>
              <a:rPr lang="en-GB" dirty="0"/>
              <a:t>[1] S. </a:t>
            </a:r>
            <a:r>
              <a:rPr lang="en-GB" dirty="0" err="1"/>
              <a:t>Haykin</a:t>
            </a:r>
            <a:r>
              <a:rPr lang="en-GB" dirty="0"/>
              <a:t> and M. Moher, Introduction to Analog &amp; Digital Communications, 2nd ed. Hoboken, NJ: Wiley, 2007.</a:t>
            </a:r>
          </a:p>
          <a:p>
            <a:pPr>
              <a:lnSpc>
                <a:spcPct val="200000"/>
              </a:lnSpc>
            </a:pPr>
            <a:r>
              <a:rPr lang="en-GB" dirty="0"/>
              <a:t>[2] Physics and Radio-Electronics, "Phase Modulation," Physics and Radio-Electronics, https://www.physics-and-radio-electronics.com/blog/phase-modulation/. </a:t>
            </a:r>
          </a:p>
          <a:p>
            <a:pPr>
              <a:lnSpc>
                <a:spcPct val="200000"/>
              </a:lnSpc>
            </a:pPr>
            <a:r>
              <a:rPr lang="en-GB" dirty="0"/>
              <a:t>[3] </a:t>
            </a:r>
            <a:r>
              <a:rPr lang="en-GB" dirty="0" err="1"/>
              <a:t>Tutorialspoint</a:t>
            </a:r>
            <a:r>
              <a:rPr lang="en-GB" dirty="0"/>
              <a:t>, "Angle Modulation - Principles of Communication," Tutorialspoint.com. https://www.tutorialspoint.com/principles_of_communication/principles_of_communication_angle_modulation.htm. </a:t>
            </a:r>
          </a:p>
        </p:txBody>
      </p:sp>
    </p:spTree>
    <p:extLst>
      <p:ext uri="{BB962C8B-B14F-4D97-AF65-F5344CB8AC3E}">
        <p14:creationId xmlns:p14="http://schemas.microsoft.com/office/powerpoint/2010/main" val="2301649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612</TotalTime>
  <Words>695</Words>
  <Application>Microsoft Office PowerPoint</Application>
  <PresentationFormat>Widescreen</PresentationFormat>
  <Paragraphs>97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9" baseType="lpstr">
      <vt:lpstr>Calibri </vt:lpstr>
      <vt:lpstr>Arial</vt:lpstr>
      <vt:lpstr>Calibri</vt:lpstr>
      <vt:lpstr>Calibri Light</vt:lpstr>
      <vt:lpstr>Cambria</vt:lpstr>
      <vt:lpstr>Cambria Math</vt:lpstr>
      <vt:lpstr>Verdana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18</cp:revision>
  <dcterms:created xsi:type="dcterms:W3CDTF">2021-03-09T15:35:42Z</dcterms:created>
  <dcterms:modified xsi:type="dcterms:W3CDTF">2024-11-05T09:59:56Z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