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1" r:id="rId3"/>
    <p:sldId id="280" r:id="rId4"/>
    <p:sldId id="265" r:id="rId5"/>
    <p:sldId id="283" r:id="rId6"/>
    <p:sldId id="272" r:id="rId7"/>
    <p:sldId id="258" r:id="rId8"/>
    <p:sldId id="270" r:id="rId9"/>
    <p:sldId id="279" r:id="rId10"/>
    <p:sldId id="261" r:id="rId11"/>
    <p:sldId id="287" r:id="rId12"/>
    <p:sldId id="284" r:id="rId13"/>
    <p:sldId id="274" r:id="rId14"/>
    <p:sldId id="288" r:id="rId15"/>
    <p:sldId id="276" r:id="rId16"/>
    <p:sldId id="281" r:id="rId17"/>
    <p:sldId id="291" r:id="rId18"/>
    <p:sldId id="292" r:id="rId19"/>
    <p:sldId id="268" r:id="rId20"/>
    <p:sldId id="285" r:id="rId21"/>
    <p:sldId id="286" r:id="rId22"/>
    <p:sldId id="293" r:id="rId23"/>
    <p:sldId id="289"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634" autoAdjust="0"/>
    <p:restoredTop sz="94660"/>
  </p:normalViewPr>
  <p:slideViewPr>
    <p:cSldViewPr snapToGrid="0">
      <p:cViewPr varScale="1">
        <p:scale>
          <a:sx n="52" d="100"/>
          <a:sy n="52" d="100"/>
        </p:scale>
        <p:origin x="90" y="13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D08422F9-B872-40EC-9F9A-2438D53CD64C}" type="datetimeFigureOut">
              <a:rPr lang="en-GB" smtClean="0"/>
              <a:t>15/11/2023</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1684286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08422F9-B872-40EC-9F9A-2438D53CD64C}"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838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D08422F9-B872-40EC-9F9A-2438D53CD64C}" type="datetimeFigureOut">
              <a:rPr lang="en-GB" smtClean="0"/>
              <a:t>15/11/2023</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319772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08422F9-B872-40EC-9F9A-2438D53CD64C}"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661009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08422F9-B872-40EC-9F9A-2438D53CD64C}" type="datetimeFigureOut">
              <a:rPr lang="en-GB" smtClean="0"/>
              <a:t>15/11/2023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40227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08422F9-B872-40EC-9F9A-2438D53CD64C}" type="datetimeFigureOut">
              <a:rPr lang="en-GB" smtClean="0"/>
              <a:t>15/11/2023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638989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08422F9-B872-40EC-9F9A-2438D53CD64C}" type="datetimeFigureOut">
              <a:rPr lang="en-GB" smtClean="0"/>
              <a:t>15/11/2023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1590700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D08422F9-B872-40EC-9F9A-2438D53CD64C}" type="datetimeFigureOut">
              <a:rPr lang="en-GB" smtClean="0"/>
              <a:t>15/11/2023</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864495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08422F9-B872-40EC-9F9A-2438D53CD64C}" type="datetimeFigureOut">
              <a:rPr lang="en-GB" smtClean="0"/>
              <a:t>15/11/2023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32218850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08422F9-B872-40EC-9F9A-2438D53CD64C}" type="datetimeFigureOut">
              <a:rPr lang="en-GB" smtClean="0"/>
              <a:t>15/11/2023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32BCD18-3FF7-4916-B08F-98EE318C7CD6}" type="slidenum">
              <a:rPr lang="en-GB" smtClean="0"/>
              <a:t>‹#›</a:t>
            </a:fld>
            <a:endParaRPr lang="en-GB"/>
          </a:p>
        </p:txBody>
      </p:sp>
    </p:spTree>
    <p:extLst>
      <p:ext uri="{BB962C8B-B14F-4D97-AF65-F5344CB8AC3E}">
        <p14:creationId xmlns:p14="http://schemas.microsoft.com/office/powerpoint/2010/main" val="2994886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D08422F9-B872-40EC-9F9A-2438D53CD64C}" type="datetimeFigureOut">
              <a:rPr lang="en-GB" smtClean="0"/>
              <a:t>15/11/2023</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632BCD18-3FF7-4916-B08F-98EE318C7CD6}" type="slidenum">
              <a:rPr lang="en-GB" smtClean="0"/>
              <a:t>‹#›</a:t>
            </a:fld>
            <a:endParaRPr lang="en-GB"/>
          </a:p>
        </p:txBody>
      </p:sp>
    </p:spTree>
    <p:extLst>
      <p:ext uri="{BB962C8B-B14F-4D97-AF65-F5344CB8AC3E}">
        <p14:creationId xmlns:p14="http://schemas.microsoft.com/office/powerpoint/2010/main" val="4099796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D08422F9-B872-40EC-9F9A-2438D53CD64C}" type="datetimeFigureOut">
              <a:rPr lang="en-GB" smtClean="0"/>
              <a:t>15/11/2023</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632BCD18-3FF7-4916-B08F-98EE318C7CD6}"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4167763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800" b="1" dirty="0" smtClean="0">
                <a:latin typeface="Arial" panose="020B0604020202020204" pitchFamily="34" charset="0"/>
                <a:cs typeface="Arial" panose="020B0604020202020204" pitchFamily="34" charset="0"/>
              </a:rPr>
              <a:t>the efficacy of </a:t>
            </a:r>
            <a:r>
              <a:rPr lang="en-GB" sz="2800" b="1" dirty="0" smtClean="0">
                <a:latin typeface="Arial" panose="020B0604020202020204" pitchFamily="34" charset="0"/>
                <a:cs typeface="Arial" panose="020B0604020202020204" pitchFamily="34" charset="0"/>
              </a:rPr>
              <a:t>clinical </a:t>
            </a:r>
            <a:r>
              <a:rPr lang="en-GB" sz="2800" b="1" dirty="0" smtClean="0">
                <a:latin typeface="Arial" panose="020B0604020202020204" pitchFamily="34" charset="0"/>
                <a:cs typeface="Arial" panose="020B0604020202020204" pitchFamily="34" charset="0"/>
              </a:rPr>
              <a:t>and school-based </a:t>
            </a:r>
            <a:r>
              <a:rPr lang="en-GB" sz="2800" b="1" dirty="0" smtClean="0">
                <a:latin typeface="Arial" panose="020B0604020202020204" pitchFamily="34" charset="0"/>
                <a:cs typeface="Arial" panose="020B0604020202020204" pitchFamily="34" charset="0"/>
              </a:rPr>
              <a:t>obesity </a:t>
            </a:r>
            <a:r>
              <a:rPr lang="en-GB" sz="2800" b="1" dirty="0" smtClean="0">
                <a:latin typeface="Arial" panose="020B0604020202020204" pitchFamily="34" charset="0"/>
                <a:cs typeface="Arial" panose="020B0604020202020204" pitchFamily="34" charset="0"/>
              </a:rPr>
              <a:t>interventions </a:t>
            </a:r>
            <a:r>
              <a:rPr lang="en-GB" sz="2800" b="1" dirty="0">
                <a:latin typeface="Arial" panose="020B0604020202020204" pitchFamily="34" charset="0"/>
                <a:cs typeface="Arial" panose="020B0604020202020204" pitchFamily="34" charset="0"/>
              </a:rPr>
              <a:t>for UK children </a:t>
            </a:r>
            <a:r>
              <a:rPr lang="en-GB" sz="2800" b="1" dirty="0" smtClean="0">
                <a:latin typeface="Arial" panose="020B0604020202020204" pitchFamily="34" charset="0"/>
                <a:cs typeface="Arial" panose="020B0604020202020204" pitchFamily="34" charset="0"/>
              </a:rPr>
              <a:t>in </a:t>
            </a:r>
            <a:r>
              <a:rPr lang="en-GB" sz="2800" b="1" dirty="0" smtClean="0">
                <a:latin typeface="Arial" panose="020B0604020202020204" pitchFamily="34" charset="0"/>
                <a:cs typeface="Arial" panose="020B0604020202020204" pitchFamily="34" charset="0"/>
              </a:rPr>
              <a:t>the </a:t>
            </a:r>
            <a:r>
              <a:rPr lang="en-GB" sz="2800" b="1" dirty="0" smtClean="0">
                <a:latin typeface="Arial" panose="020B0604020202020204" pitchFamily="34" charset="0"/>
                <a:cs typeface="Arial" panose="020B0604020202020204" pitchFamily="34" charset="0"/>
              </a:rPr>
              <a:t>past</a:t>
            </a:r>
            <a:r>
              <a:rPr lang="en-GB" sz="2800" b="1" dirty="0" smtClean="0">
                <a:latin typeface="Arial" panose="020B0604020202020204" pitchFamily="34" charset="0"/>
                <a:cs typeface="Arial" panose="020B0604020202020204" pitchFamily="34" charset="0"/>
              </a:rPr>
              <a:t> 15 years</a:t>
            </a:r>
            <a:endParaRPr lang="en-GB" sz="28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81194" y="4438545"/>
            <a:ext cx="10993546" cy="1873355"/>
          </a:xfrm>
        </p:spPr>
        <p:txBody>
          <a:bodyPr>
            <a:normAutofit fontScale="85000" lnSpcReduction="20000"/>
          </a:bodyPr>
          <a:lstStyle/>
          <a:p>
            <a:r>
              <a:rPr lang="en-GB" b="1" dirty="0" smtClean="0">
                <a:solidFill>
                  <a:schemeClr val="bg1"/>
                </a:solidFill>
                <a:latin typeface="Arial" panose="020B0604020202020204" pitchFamily="34" charset="0"/>
                <a:cs typeface="Arial" panose="020B0604020202020204" pitchFamily="34" charset="0"/>
              </a:rPr>
              <a:t>Student name: </a:t>
            </a:r>
            <a:r>
              <a:rPr lang="en-GB" dirty="0" smtClean="0">
                <a:solidFill>
                  <a:schemeClr val="bg1"/>
                </a:solidFill>
                <a:latin typeface="Arial" panose="020B0604020202020204" pitchFamily="34" charset="0"/>
                <a:cs typeface="Arial" panose="020B0604020202020204" pitchFamily="34" charset="0"/>
              </a:rPr>
              <a:t> 		</a:t>
            </a:r>
            <a:r>
              <a:rPr lang="en-GB" dirty="0" err="1" smtClean="0">
                <a:solidFill>
                  <a:schemeClr val="bg1"/>
                </a:solidFill>
                <a:latin typeface="Arial" panose="020B0604020202020204" pitchFamily="34" charset="0"/>
                <a:cs typeface="Arial" panose="020B0604020202020204" pitchFamily="34" charset="0"/>
              </a:rPr>
              <a:t>maria</a:t>
            </a:r>
            <a:r>
              <a:rPr lang="en-GB" dirty="0" smtClean="0">
                <a:solidFill>
                  <a:schemeClr val="bg1"/>
                </a:solidFill>
                <a:latin typeface="Arial" panose="020B0604020202020204" pitchFamily="34" charset="0"/>
                <a:cs typeface="Arial" panose="020B0604020202020204" pitchFamily="34" charset="0"/>
              </a:rPr>
              <a:t> Michael</a:t>
            </a:r>
          </a:p>
          <a:p>
            <a:r>
              <a:rPr lang="en-GB" b="1" dirty="0" smtClean="0">
                <a:solidFill>
                  <a:schemeClr val="bg1"/>
                </a:solidFill>
                <a:latin typeface="Arial" panose="020B0604020202020204" pitchFamily="34" charset="0"/>
                <a:cs typeface="Arial" panose="020B0604020202020204" pitchFamily="34" charset="0"/>
              </a:rPr>
              <a:t>Student ID:</a:t>
            </a:r>
            <a:r>
              <a:rPr lang="en-GB" dirty="0" smtClean="0">
                <a:solidFill>
                  <a:schemeClr val="bg1"/>
                </a:solidFill>
                <a:latin typeface="Arial" panose="020B0604020202020204" pitchFamily="34" charset="0"/>
                <a:cs typeface="Arial" panose="020B0604020202020204" pitchFamily="34" charset="0"/>
              </a:rPr>
              <a:t> 			191 38 94</a:t>
            </a:r>
          </a:p>
          <a:p>
            <a:r>
              <a:rPr lang="en-GB" b="1" dirty="0" smtClean="0">
                <a:solidFill>
                  <a:schemeClr val="bg1"/>
                </a:solidFill>
                <a:latin typeface="Arial" panose="020B0604020202020204" pitchFamily="34" charset="0"/>
                <a:cs typeface="Arial" panose="020B0604020202020204" pitchFamily="34" charset="0"/>
              </a:rPr>
              <a:t>MODULE CODE:</a:t>
            </a:r>
            <a:r>
              <a:rPr lang="en-GB" dirty="0" smtClean="0">
                <a:solidFill>
                  <a:schemeClr val="bg1"/>
                </a:solidFill>
                <a:latin typeface="Arial" panose="020B0604020202020204" pitchFamily="34" charset="0"/>
                <a:cs typeface="Arial" panose="020B0604020202020204" pitchFamily="34" charset="0"/>
              </a:rPr>
              <a:t> 		LCHS7001</a:t>
            </a:r>
          </a:p>
          <a:p>
            <a:r>
              <a:rPr lang="en-GB" b="1" dirty="0" smtClean="0">
                <a:solidFill>
                  <a:schemeClr val="bg1"/>
                </a:solidFill>
                <a:latin typeface="Arial" panose="020B0604020202020204" pitchFamily="34" charset="0"/>
                <a:cs typeface="Arial" panose="020B0604020202020204" pitchFamily="34" charset="0"/>
              </a:rPr>
              <a:t>Module </a:t>
            </a:r>
            <a:r>
              <a:rPr lang="en-GB" b="1" dirty="0">
                <a:solidFill>
                  <a:schemeClr val="bg1"/>
                </a:solidFill>
                <a:latin typeface="Arial" panose="020B0604020202020204" pitchFamily="34" charset="0"/>
                <a:cs typeface="Arial" panose="020B0604020202020204" pitchFamily="34" charset="0"/>
              </a:rPr>
              <a:t>title:		</a:t>
            </a:r>
            <a:r>
              <a:rPr lang="en-GB" b="1" dirty="0" smtClean="0">
                <a:solidFill>
                  <a:schemeClr val="bg1"/>
                </a:solidFill>
                <a:latin typeface="Arial" panose="020B0604020202020204" pitchFamily="34" charset="0"/>
                <a:cs typeface="Arial" panose="020B0604020202020204" pitchFamily="34" charset="0"/>
              </a:rPr>
              <a:t>	</a:t>
            </a:r>
            <a:r>
              <a:rPr lang="en-GB" dirty="0" smtClean="0">
                <a:solidFill>
                  <a:schemeClr val="bg1"/>
                </a:solidFill>
                <a:latin typeface="Arial" panose="020B0604020202020204" pitchFamily="34" charset="0"/>
                <a:cs typeface="Arial" panose="020B0604020202020204" pitchFamily="34" charset="0"/>
              </a:rPr>
              <a:t>Practice-Based </a:t>
            </a:r>
            <a:r>
              <a:rPr lang="en-GB" dirty="0">
                <a:solidFill>
                  <a:schemeClr val="bg1"/>
                </a:solidFill>
                <a:latin typeface="Arial" panose="020B0604020202020204" pitchFamily="34" charset="0"/>
                <a:cs typeface="Arial" panose="020B0604020202020204" pitchFamily="34" charset="0"/>
              </a:rPr>
              <a:t>Research </a:t>
            </a:r>
            <a:r>
              <a:rPr lang="en-GB" dirty="0" smtClean="0">
                <a:solidFill>
                  <a:schemeClr val="bg1"/>
                </a:solidFill>
                <a:latin typeface="Arial" panose="020B0604020202020204" pitchFamily="34" charset="0"/>
                <a:cs typeface="Arial" panose="020B0604020202020204" pitchFamily="34" charset="0"/>
              </a:rPr>
              <a:t>			</a:t>
            </a:r>
          </a:p>
          <a:p>
            <a:r>
              <a:rPr lang="en-GB" b="1" dirty="0" smtClean="0">
                <a:solidFill>
                  <a:schemeClr val="bg1"/>
                </a:solidFill>
                <a:latin typeface="Arial" panose="020B0604020202020204" pitchFamily="34" charset="0"/>
                <a:cs typeface="Arial" panose="020B0604020202020204" pitchFamily="34" charset="0"/>
              </a:rPr>
              <a:t>Instructor:			</a:t>
            </a:r>
            <a:r>
              <a:rPr lang="en-GB" dirty="0" err="1" smtClean="0">
                <a:solidFill>
                  <a:schemeClr val="bg1"/>
                </a:solidFill>
                <a:latin typeface="Arial" panose="020B0604020202020204" pitchFamily="34" charset="0"/>
                <a:cs typeface="Arial" panose="020B0604020202020204" pitchFamily="34" charset="0"/>
              </a:rPr>
              <a:t>Dr.</a:t>
            </a:r>
            <a:r>
              <a:rPr lang="en-GB" dirty="0" smtClean="0">
                <a:solidFill>
                  <a:schemeClr val="bg1"/>
                </a:solidFill>
                <a:latin typeface="Arial" panose="020B0604020202020204" pitchFamily="34" charset="0"/>
                <a:cs typeface="Arial" panose="020B0604020202020204" pitchFamily="34" charset="0"/>
              </a:rPr>
              <a:t> </a:t>
            </a:r>
            <a:r>
              <a:rPr lang="en-GB" dirty="0" err="1" smtClean="0">
                <a:solidFill>
                  <a:schemeClr val="bg1"/>
                </a:solidFill>
                <a:latin typeface="Arial" panose="020B0604020202020204" pitchFamily="34" charset="0"/>
                <a:cs typeface="Arial" panose="020B0604020202020204" pitchFamily="34" charset="0"/>
              </a:rPr>
              <a:t>diola</a:t>
            </a:r>
            <a:r>
              <a:rPr lang="en-GB" dirty="0" smtClean="0">
                <a:solidFill>
                  <a:schemeClr val="bg1"/>
                </a:solidFill>
                <a:latin typeface="Arial" panose="020B0604020202020204" pitchFamily="34" charset="0"/>
                <a:cs typeface="Arial" panose="020B0604020202020204" pitchFamily="34" charset="0"/>
              </a:rPr>
              <a:t> </a:t>
            </a:r>
            <a:r>
              <a:rPr lang="en-GB" dirty="0" err="1" smtClean="0">
                <a:solidFill>
                  <a:schemeClr val="bg1"/>
                </a:solidFill>
                <a:latin typeface="Arial" panose="020B0604020202020204" pitchFamily="34" charset="0"/>
                <a:cs typeface="Arial" panose="020B0604020202020204" pitchFamily="34" charset="0"/>
              </a:rPr>
              <a:t>bijlhout</a:t>
            </a:r>
            <a:endParaRPr lang="en-GB" dirty="0" smtClean="0">
              <a:solidFill>
                <a:schemeClr val="bg1"/>
              </a:solidFill>
              <a:latin typeface="Arial" panose="020B0604020202020204" pitchFamily="34" charset="0"/>
              <a:cs typeface="Arial" panose="020B0604020202020204" pitchFamily="34" charset="0"/>
            </a:endParaRPr>
          </a:p>
          <a:p>
            <a:r>
              <a:rPr lang="en-GB" b="1" dirty="0" smtClean="0">
                <a:solidFill>
                  <a:schemeClr val="bg1"/>
                </a:solidFill>
                <a:latin typeface="Arial" panose="020B0604020202020204" pitchFamily="34" charset="0"/>
                <a:cs typeface="Arial" panose="020B0604020202020204" pitchFamily="34" charset="0"/>
              </a:rPr>
              <a:t>DATE: 				</a:t>
            </a:r>
            <a:r>
              <a:rPr lang="en-GB" dirty="0" smtClean="0">
                <a:solidFill>
                  <a:schemeClr val="bg1"/>
                </a:solidFill>
                <a:latin typeface="Arial" panose="020B0604020202020204" pitchFamily="34" charset="0"/>
                <a:cs typeface="Arial" panose="020B0604020202020204" pitchFamily="34" charset="0"/>
              </a:rPr>
              <a:t>NOVEMBER 15, 2023 </a:t>
            </a:r>
          </a:p>
          <a:p>
            <a:endParaRPr lang="en-GB" dirty="0">
              <a:solidFill>
                <a:schemeClr val="bg1"/>
              </a:solidFill>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6126163" y="2900986"/>
            <a:ext cx="4643438" cy="3583421"/>
          </a:xfrm>
          <a:prstGeom prst="rect">
            <a:avLst/>
          </a:prstGeom>
        </p:spPr>
      </p:pic>
    </p:spTree>
    <p:extLst>
      <p:ext uri="{BB962C8B-B14F-4D97-AF65-F5344CB8AC3E}">
        <p14:creationId xmlns:p14="http://schemas.microsoft.com/office/powerpoint/2010/main" val="40051836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Introduction</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GB" sz="2800" b="1" dirty="0" smtClean="0">
                <a:latin typeface="Arial" panose="020B0604020202020204" pitchFamily="34" charset="0"/>
                <a:cs typeface="Arial" panose="020B0604020202020204" pitchFamily="34" charset="0"/>
              </a:rPr>
              <a:t>What is childhood obesity?</a:t>
            </a:r>
          </a:p>
          <a:p>
            <a:pPr marL="0" indent="0">
              <a:buNone/>
            </a:pPr>
            <a:endParaRPr lang="en-GB" sz="2800" b="1" dirty="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A child is considered obese if his/her BMI is greater than 98% of children of the same age and sex (Cole, 2000;Hampl, 2023;Royal College of Paediatrics and Child Health, 2023) </a:t>
            </a:r>
            <a:endParaRPr lang="en-GB"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131553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Introduction (cont’d)</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9819" y="2180496"/>
            <a:ext cx="11020989" cy="4282448"/>
          </a:xfrm>
        </p:spPr>
        <p:txBody>
          <a:bodyPr>
            <a:noAutofit/>
          </a:bodyPr>
          <a:lstStyle/>
          <a:p>
            <a:pPr marL="0" indent="0">
              <a:lnSpc>
                <a:spcPct val="150000"/>
              </a:lnSpc>
              <a:buNone/>
            </a:pPr>
            <a:r>
              <a:rPr lang="en-GB" b="1" dirty="0">
                <a:latin typeface="Arial" panose="020B0604020202020204" pitchFamily="34" charset="0"/>
                <a:cs typeface="Arial" panose="020B0604020202020204" pitchFamily="34" charset="0"/>
              </a:rPr>
              <a:t>The obesity problem</a:t>
            </a:r>
          </a:p>
          <a:p>
            <a:pPr>
              <a:lnSpc>
                <a:spcPct val="150000"/>
              </a:lnSpc>
            </a:pPr>
            <a:r>
              <a:rPr lang="en-GB" dirty="0" smtClean="0">
                <a:latin typeface="Arial" panose="020B0604020202020204" pitchFamily="34" charset="0"/>
                <a:cs typeface="Arial" panose="020B0604020202020204" pitchFamily="34" charset="0"/>
              </a:rPr>
              <a:t>One in three English children are either overweight </a:t>
            </a:r>
            <a:r>
              <a:rPr lang="en-GB" dirty="0">
                <a:latin typeface="Arial" panose="020B0604020202020204" pitchFamily="34" charset="0"/>
                <a:cs typeface="Arial" panose="020B0604020202020204" pitchFamily="34" charset="0"/>
              </a:rPr>
              <a:t>or obese (</a:t>
            </a:r>
            <a:r>
              <a:rPr lang="en-GB" dirty="0" err="1">
                <a:latin typeface="Arial" panose="020B0604020202020204" pitchFamily="34" charset="0"/>
                <a:cs typeface="Arial" panose="020B0604020202020204" pitchFamily="34" charset="0"/>
              </a:rPr>
              <a:t>Conolly</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and </a:t>
            </a:r>
            <a:r>
              <a:rPr lang="en-GB" dirty="0">
                <a:latin typeface="Arial" panose="020B0604020202020204" pitchFamily="34" charset="0"/>
                <a:cs typeface="Arial" panose="020B0604020202020204" pitchFamily="34" charset="0"/>
              </a:rPr>
              <a:t>Byron, </a:t>
            </a:r>
            <a:r>
              <a:rPr lang="en-GB" dirty="0" smtClean="0">
                <a:latin typeface="Arial" panose="020B0604020202020204" pitchFamily="34" charset="0"/>
                <a:cs typeface="Arial" panose="020B0604020202020204" pitchFamily="34" charset="0"/>
              </a:rPr>
              <a:t>2018; Mayor, 2016)</a:t>
            </a:r>
            <a:endParaRPr lang="en-GB" dirty="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For children between the ages of 4 and 6, the </a:t>
            </a:r>
            <a:r>
              <a:rPr lang="en-GB" dirty="0" smtClean="0">
                <a:latin typeface="Arial" panose="020B0604020202020204" pitchFamily="34" charset="0"/>
                <a:cs typeface="Arial" panose="020B0604020202020204" pitchFamily="34" charset="0"/>
              </a:rPr>
              <a:t>obesity rate  is 14%, and </a:t>
            </a:r>
            <a:r>
              <a:rPr lang="en-GB" dirty="0" smtClean="0">
                <a:latin typeface="Arial" panose="020B0604020202020204" pitchFamily="34" charset="0"/>
                <a:cs typeface="Arial" panose="020B0604020202020204" pitchFamily="34" charset="0"/>
              </a:rPr>
              <a:t>an </a:t>
            </a:r>
            <a:r>
              <a:rPr lang="en-GB" dirty="0" smtClean="0">
                <a:latin typeface="Arial" panose="020B0604020202020204" pitchFamily="34" charset="0"/>
                <a:cs typeface="Arial" panose="020B0604020202020204" pitchFamily="34" charset="0"/>
              </a:rPr>
              <a:t>additional </a:t>
            </a:r>
            <a:r>
              <a:rPr lang="en-GB" dirty="0" smtClean="0">
                <a:latin typeface="Arial" panose="020B0604020202020204" pitchFamily="34" charset="0"/>
                <a:cs typeface="Arial" panose="020B0604020202020204" pitchFamily="34" charset="0"/>
              </a:rPr>
              <a:t>13% </a:t>
            </a:r>
            <a:r>
              <a:rPr lang="en-GB" dirty="0" smtClean="0">
                <a:latin typeface="Arial" panose="020B0604020202020204" pitchFamily="34" charset="0"/>
                <a:cs typeface="Arial" panose="020B0604020202020204" pitchFamily="34" charset="0"/>
              </a:rPr>
              <a:t>are overweight (</a:t>
            </a:r>
            <a:r>
              <a:rPr lang="en-GB" dirty="0" err="1" smtClean="0">
                <a:latin typeface="Arial" panose="020B0604020202020204" pitchFamily="34" charset="0"/>
                <a:cs typeface="Arial" panose="020B0604020202020204" pitchFamily="34" charset="0"/>
              </a:rPr>
              <a:t>Bradshow</a:t>
            </a:r>
            <a:r>
              <a:rPr lang="en-GB" dirty="0" smtClean="0">
                <a:latin typeface="Arial" panose="020B0604020202020204" pitchFamily="34" charset="0"/>
                <a:cs typeface="Arial" panose="020B0604020202020204" pitchFamily="34" charset="0"/>
              </a:rPr>
              <a:t> and Butler, 2017).</a:t>
            </a:r>
            <a:endParaRPr lang="en-GB" dirty="0" smtClean="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For those between the age of ten and 11, the obesity rate is more than 25% and an additional 15</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are overweight </a:t>
            </a:r>
            <a:r>
              <a:rPr lang="en-GB" dirty="0">
                <a:latin typeface="Arial" panose="020B0604020202020204" pitchFamily="34" charset="0"/>
                <a:cs typeface="Arial" panose="020B0604020202020204" pitchFamily="34" charset="0"/>
              </a:rPr>
              <a:t>(Baker, </a:t>
            </a:r>
            <a:r>
              <a:rPr lang="en-GB" dirty="0" smtClean="0">
                <a:latin typeface="Arial" panose="020B0604020202020204" pitchFamily="34" charset="0"/>
                <a:cs typeface="Arial" panose="020B0604020202020204" pitchFamily="34" charset="0"/>
              </a:rPr>
              <a:t>2022; Ryley, 2022)</a:t>
            </a:r>
          </a:p>
          <a:p>
            <a:pPr>
              <a:lnSpc>
                <a:spcPct val="150000"/>
              </a:lnSpc>
            </a:pPr>
            <a:r>
              <a:rPr lang="en-GB" dirty="0" smtClean="0">
                <a:latin typeface="Arial" panose="020B0604020202020204" pitchFamily="34" charset="0"/>
                <a:cs typeface="Arial" panose="020B0604020202020204" pitchFamily="34" charset="0"/>
              </a:rPr>
              <a:t>Obesity </a:t>
            </a:r>
            <a:r>
              <a:rPr lang="en-GB" dirty="0">
                <a:latin typeface="Arial" panose="020B0604020202020204" pitchFamily="34" charset="0"/>
                <a:cs typeface="Arial" panose="020B0604020202020204" pitchFamily="34" charset="0"/>
              </a:rPr>
              <a:t>rates </a:t>
            </a:r>
            <a:r>
              <a:rPr lang="en-GB" dirty="0" smtClean="0">
                <a:latin typeface="Arial" panose="020B0604020202020204" pitchFamily="34" charset="0"/>
                <a:cs typeface="Arial" panose="020B0604020202020204" pitchFamily="34" charset="0"/>
              </a:rPr>
              <a:t>for the poorest 10% of the population is more than twice that of the richest 10% </a:t>
            </a:r>
            <a:r>
              <a:rPr lang="en-US" dirty="0" smtClean="0">
                <a:latin typeface="Arial" panose="020B0604020202020204" pitchFamily="34" charset="0"/>
                <a:cs typeface="Arial" panose="020B0604020202020204" pitchFamily="34" charset="0"/>
              </a:rPr>
              <a:t>(</a:t>
            </a:r>
            <a:r>
              <a:rPr lang="en-US" dirty="0" err="1" smtClean="0">
                <a:latin typeface="Arial" panose="020B0604020202020204" pitchFamily="34" charset="0"/>
                <a:cs typeface="Arial" panose="020B0604020202020204" pitchFamily="34" charset="0"/>
              </a:rPr>
              <a:t>Lepkowska</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2022; Noonan and </a:t>
            </a:r>
            <a:r>
              <a:rPr lang="en-US" dirty="0" err="1" smtClean="0">
                <a:latin typeface="Arial" panose="020B0604020202020204" pitchFamily="34" charset="0"/>
                <a:cs typeface="Arial" panose="020B0604020202020204" pitchFamily="34" charset="0"/>
              </a:rPr>
              <a:t>Fairclough</a:t>
            </a:r>
            <a:r>
              <a:rPr lang="en-US" dirty="0" smtClean="0">
                <a:latin typeface="Arial" panose="020B0604020202020204" pitchFamily="34" charset="0"/>
                <a:cs typeface="Arial" panose="020B0604020202020204" pitchFamily="34" charset="0"/>
              </a:rPr>
              <a:t>, 2018</a:t>
            </a:r>
            <a:r>
              <a:rPr lang="en-US"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The number of obese children in England doubles from the beginning to the end of primary school </a:t>
            </a:r>
            <a:r>
              <a:rPr lang="en-US" dirty="0" smtClean="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National Institute for Health Research Bristol Biomedical Research Centre , </a:t>
            </a:r>
            <a:r>
              <a:rPr lang="en-US" dirty="0" smtClean="0">
                <a:latin typeface="Arial" panose="020B0604020202020204" pitchFamily="34" charset="0"/>
                <a:cs typeface="Arial" panose="020B0604020202020204" pitchFamily="34" charset="0"/>
              </a:rPr>
              <a:t>2021; </a:t>
            </a:r>
            <a:r>
              <a:rPr lang="en-GB" dirty="0">
                <a:latin typeface="Arial" panose="020B0604020202020204" pitchFamily="34" charset="0"/>
                <a:cs typeface="Arial" panose="020B0604020202020204" pitchFamily="34" charset="0"/>
              </a:rPr>
              <a:t>Russell </a:t>
            </a:r>
            <a:r>
              <a:rPr lang="en-GB" dirty="0" smtClean="0">
                <a:latin typeface="Arial" panose="020B0604020202020204" pitchFamily="34" charset="0"/>
                <a:cs typeface="Arial" panose="020B0604020202020204" pitchFamily="34" charset="0"/>
              </a:rPr>
              <a:t>and Croker, 2018</a:t>
            </a:r>
            <a:r>
              <a:rPr lang="en-US" dirty="0" smtClean="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744068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introduction (Cont’d)</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1192" y="2164454"/>
            <a:ext cx="9747372" cy="4059883"/>
          </a:xfrm>
        </p:spPr>
        <p:txBody>
          <a:bodyPr>
            <a:noAutofit/>
          </a:bodyPr>
          <a:lstStyle/>
          <a:p>
            <a:pPr marL="0" indent="0">
              <a:lnSpc>
                <a:spcPct val="150000"/>
              </a:lnSpc>
              <a:buNone/>
            </a:pPr>
            <a:r>
              <a:rPr lang="en-GB" b="1" dirty="0" smtClean="0">
                <a:latin typeface="Arial" panose="020B0604020202020204" pitchFamily="34" charset="0"/>
                <a:cs typeface="Arial" panose="020B0604020202020204" pitchFamily="34" charset="0"/>
              </a:rPr>
              <a:t>School-based interventions</a:t>
            </a:r>
          </a:p>
          <a:p>
            <a:pPr>
              <a:lnSpc>
                <a:spcPct val="150000"/>
              </a:lnSpc>
            </a:pPr>
            <a:r>
              <a:rPr lang="en-GB" dirty="0" smtClean="0">
                <a:latin typeface="Arial" panose="020B0604020202020204" pitchFamily="34" charset="0"/>
                <a:cs typeface="Arial" panose="020B0604020202020204" pitchFamily="34" charset="0"/>
              </a:rPr>
              <a:t>Targeting physical activity and dietary behaviours in schools is an effective way of tackling childhood </a:t>
            </a:r>
            <a:r>
              <a:rPr lang="en-GB" dirty="0">
                <a:latin typeface="Arial" panose="020B0604020202020204" pitchFamily="34" charset="0"/>
                <a:cs typeface="Arial" panose="020B0604020202020204" pitchFamily="34" charset="0"/>
              </a:rPr>
              <a:t>obesity (</a:t>
            </a:r>
            <a:r>
              <a:rPr lang="en-GB" dirty="0" err="1">
                <a:latin typeface="Arial" panose="020B0604020202020204" pitchFamily="34" charset="0"/>
                <a:cs typeface="Arial" panose="020B0604020202020204" pitchFamily="34" charset="0"/>
              </a:rPr>
              <a:t>Lanigan</a:t>
            </a:r>
            <a:r>
              <a:rPr lang="en-GB" dirty="0">
                <a:latin typeface="Arial" panose="020B0604020202020204" pitchFamily="34" charset="0"/>
                <a:cs typeface="Arial" panose="020B0604020202020204" pitchFamily="34" charset="0"/>
              </a:rPr>
              <a:t> &amp; </a:t>
            </a:r>
            <a:r>
              <a:rPr lang="en-GB" dirty="0" err="1">
                <a:latin typeface="Arial" panose="020B0604020202020204" pitchFamily="34" charset="0"/>
                <a:cs typeface="Arial" panose="020B0604020202020204" pitchFamily="34" charset="0"/>
              </a:rPr>
              <a:t>Sauven</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2020; </a:t>
            </a:r>
            <a:r>
              <a:rPr lang="en-GB" dirty="0" err="1" smtClean="0">
                <a:latin typeface="Arial" panose="020B0604020202020204" pitchFamily="34" charset="0"/>
                <a:cs typeface="Arial" panose="020B0604020202020204" pitchFamily="34" charset="0"/>
              </a:rPr>
              <a:t>Pitel</a:t>
            </a:r>
            <a:r>
              <a:rPr lang="en-GB" dirty="0" smtClean="0">
                <a:latin typeface="Arial" panose="020B0604020202020204" pitchFamily="34" charset="0"/>
                <a:cs typeface="Arial" panose="020B0604020202020204" pitchFamily="34" charset="0"/>
              </a:rPr>
              <a:t>, et. al., 2013</a:t>
            </a:r>
            <a:r>
              <a:rPr lang="en-GB" dirty="0" smtClean="0">
                <a:latin typeface="Arial" panose="020B0604020202020204" pitchFamily="34" charset="0"/>
                <a:cs typeface="Arial" panose="020B0604020202020204" pitchFamily="34" charset="0"/>
              </a:rPr>
              <a:t>)</a:t>
            </a:r>
            <a:endParaRPr lang="en-GB" dirty="0" smtClean="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The majority of British schools are subject to the School Food Standards, which aims to make healthier food options available in schools </a:t>
            </a:r>
            <a:r>
              <a:rPr lang="en-US" dirty="0" smtClean="0">
                <a:latin typeface="Arial" panose="020B0604020202020204" pitchFamily="34" charset="0"/>
                <a:cs typeface="Arial" panose="020B0604020202020204" pitchFamily="34" charset="0"/>
              </a:rPr>
              <a:t>(</a:t>
            </a:r>
            <a:r>
              <a:rPr lang="en-US" dirty="0" err="1" smtClean="0">
                <a:latin typeface="Arial" panose="020B0604020202020204" pitchFamily="34" charset="0"/>
                <a:cs typeface="Arial" panose="020B0604020202020204" pitchFamily="34" charset="0"/>
              </a:rPr>
              <a:t>Mahase</a:t>
            </a:r>
            <a:r>
              <a:rPr lang="en-US" dirty="0" smtClean="0">
                <a:latin typeface="Arial" panose="020B0604020202020204" pitchFamily="34" charset="0"/>
                <a:cs typeface="Arial" panose="020B0604020202020204" pitchFamily="34" charset="0"/>
              </a:rPr>
              <a:t>, 2021; Wilkinson, et. </a:t>
            </a:r>
            <a:r>
              <a:rPr lang="en-US" dirty="0">
                <a:latin typeface="Arial" panose="020B0604020202020204" pitchFamily="34" charset="0"/>
                <a:cs typeface="Arial" panose="020B0604020202020204" pitchFamily="34" charset="0"/>
              </a:rPr>
              <a:t>a</a:t>
            </a:r>
            <a:r>
              <a:rPr lang="en-US" dirty="0" smtClean="0">
                <a:latin typeface="Arial" panose="020B0604020202020204" pitchFamily="34" charset="0"/>
                <a:cs typeface="Arial" panose="020B0604020202020204" pitchFamily="34" charset="0"/>
              </a:rPr>
              <a:t>l., 2022).</a:t>
            </a:r>
            <a:endParaRPr lang="en-GB" dirty="0" smtClean="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An average of two hours of Physical </a:t>
            </a:r>
            <a:r>
              <a:rPr lang="en-GB" dirty="0" smtClean="0">
                <a:latin typeface="Arial" panose="020B0604020202020204" pitchFamily="34" charset="0"/>
                <a:cs typeface="Arial" panose="020B0604020202020204" pitchFamily="34" charset="0"/>
              </a:rPr>
              <a:t>Education </a:t>
            </a:r>
            <a:r>
              <a:rPr lang="en-GB" dirty="0">
                <a:latin typeface="Arial" panose="020B0604020202020204" pitchFamily="34" charset="0"/>
                <a:cs typeface="Arial" panose="020B0604020202020204" pitchFamily="34" charset="0"/>
              </a:rPr>
              <a:t>or </a:t>
            </a:r>
            <a:r>
              <a:rPr lang="en-GB" dirty="0" smtClean="0">
                <a:latin typeface="Arial" panose="020B0604020202020204" pitchFamily="34" charset="0"/>
                <a:cs typeface="Arial" panose="020B0604020202020204" pitchFamily="34" charset="0"/>
              </a:rPr>
              <a:t>other physical </a:t>
            </a:r>
            <a:r>
              <a:rPr lang="en-GB" dirty="0" smtClean="0">
                <a:latin typeface="Arial" panose="020B0604020202020204" pitchFamily="34" charset="0"/>
                <a:cs typeface="Arial" panose="020B0604020202020204" pitchFamily="34" charset="0"/>
              </a:rPr>
              <a:t>activity is offered by schools each week </a:t>
            </a:r>
            <a:r>
              <a:rPr lang="en-GB" dirty="0" smtClean="0">
                <a:latin typeface="Arial" panose="020B0604020202020204" pitchFamily="34" charset="0"/>
                <a:cs typeface="Arial" panose="020B0604020202020204" pitchFamily="34" charset="0"/>
              </a:rPr>
              <a:t>(Fry</a:t>
            </a:r>
            <a:r>
              <a:rPr lang="en-GB" dirty="0">
                <a:latin typeface="Arial" panose="020B0604020202020204" pitchFamily="34" charset="0"/>
                <a:cs typeface="Arial" panose="020B0604020202020204" pitchFamily="34" charset="0"/>
              </a:rPr>
              <a:t>, et al., </a:t>
            </a:r>
            <a:r>
              <a:rPr lang="en-GB" dirty="0" smtClean="0">
                <a:latin typeface="Arial" panose="020B0604020202020204" pitchFamily="34" charset="0"/>
                <a:cs typeface="Arial" panose="020B0604020202020204" pitchFamily="34" charset="0"/>
              </a:rPr>
              <a:t>2022</a:t>
            </a:r>
            <a:r>
              <a:rPr lang="en-GB" dirty="0">
                <a:latin typeface="Arial" panose="020B0604020202020204" pitchFamily="34" charset="0"/>
                <a:cs typeface="Arial" panose="020B0604020202020204" pitchFamily="34" charset="0"/>
              </a:rPr>
              <a:t>; Keegan </a:t>
            </a:r>
            <a:r>
              <a:rPr lang="en-GB" dirty="0" smtClean="0">
                <a:latin typeface="Arial" panose="020B0604020202020204" pitchFamily="34" charset="0"/>
                <a:cs typeface="Arial" panose="020B0604020202020204" pitchFamily="34" charset="0"/>
              </a:rPr>
              <a:t>and </a:t>
            </a:r>
            <a:r>
              <a:rPr lang="en-GB" dirty="0" err="1">
                <a:latin typeface="Arial" panose="020B0604020202020204" pitchFamily="34" charset="0"/>
                <a:cs typeface="Arial" panose="020B0604020202020204" pitchFamily="34" charset="0"/>
              </a:rPr>
              <a:t>O’brien</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2023)</a:t>
            </a:r>
            <a:endParaRPr lang="en-US" dirty="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Since 2017, most </a:t>
            </a:r>
            <a:r>
              <a:rPr lang="en-GB" dirty="0" smtClean="0">
                <a:latin typeface="Arial" panose="020B0604020202020204" pitchFamily="34" charset="0"/>
                <a:cs typeface="Arial" panose="020B0604020202020204" pitchFamily="34" charset="0"/>
              </a:rPr>
              <a:t>English primary </a:t>
            </a:r>
            <a:r>
              <a:rPr lang="en-GB" dirty="0" smtClean="0">
                <a:latin typeface="Arial" panose="020B0604020202020204" pitchFamily="34" charset="0"/>
                <a:cs typeface="Arial" panose="020B0604020202020204" pitchFamily="34" charset="0"/>
              </a:rPr>
              <a:t>schools </a:t>
            </a:r>
            <a:r>
              <a:rPr lang="en-GB" dirty="0" smtClean="0">
                <a:latin typeface="Arial" panose="020B0604020202020204" pitchFamily="34" charset="0"/>
                <a:cs typeface="Arial" panose="020B0604020202020204" pitchFamily="34" charset="0"/>
              </a:rPr>
              <a:t>have provided sport </a:t>
            </a:r>
            <a:r>
              <a:rPr lang="en-GB" dirty="0">
                <a:latin typeface="Arial" panose="020B0604020202020204" pitchFamily="34" charset="0"/>
                <a:cs typeface="Arial" panose="020B0604020202020204" pitchFamily="34" charset="0"/>
              </a:rPr>
              <a:t>and physical activity </a:t>
            </a:r>
            <a:r>
              <a:rPr lang="en-GB" dirty="0" smtClean="0">
                <a:latin typeface="Arial" panose="020B0604020202020204" pitchFamily="34" charset="0"/>
                <a:cs typeface="Arial" panose="020B0604020202020204" pitchFamily="34" charset="0"/>
              </a:rPr>
              <a:t>programmes </a:t>
            </a:r>
            <a:r>
              <a:rPr lang="en-GB" dirty="0" smtClean="0">
                <a:latin typeface="Arial" panose="020B0604020202020204" pitchFamily="34" charset="0"/>
                <a:cs typeface="Arial" panose="020B0604020202020204" pitchFamily="34" charset="0"/>
              </a:rPr>
              <a:t>(Long</a:t>
            </a:r>
            <a:r>
              <a:rPr lang="en-GB" dirty="0" smtClean="0">
                <a:latin typeface="Arial" panose="020B0604020202020204" pitchFamily="34" charset="0"/>
                <a:cs typeface="Arial" panose="020B0604020202020204" pitchFamily="34" charset="0"/>
              </a:rPr>
              <a:t>, et. al. 2023)</a:t>
            </a:r>
          </a:p>
          <a:p>
            <a:pPr>
              <a:lnSpc>
                <a:spcPct val="150000"/>
              </a:lnSpc>
            </a:pPr>
            <a:r>
              <a:rPr lang="en-GB" b="1" dirty="0" smtClean="0">
                <a:latin typeface="Arial" panose="020B0604020202020204" pitchFamily="34" charset="0"/>
                <a:cs typeface="Arial" panose="020B0604020202020204" pitchFamily="34" charset="0"/>
              </a:rPr>
              <a:t>Both treatment and preventive methods can be implanted in </a:t>
            </a:r>
            <a:r>
              <a:rPr lang="en-GB" b="1" dirty="0" smtClean="0">
                <a:latin typeface="Arial" panose="020B0604020202020204" pitchFamily="34" charset="0"/>
                <a:cs typeface="Arial" panose="020B0604020202020204" pitchFamily="34" charset="0"/>
              </a:rPr>
              <a:t>schools (</a:t>
            </a:r>
            <a:r>
              <a:rPr lang="en-GB" b="1" dirty="0" err="1">
                <a:latin typeface="Arial" panose="020B0604020202020204" pitchFamily="34" charset="0"/>
                <a:cs typeface="Arial" panose="020B0604020202020204" pitchFamily="34" charset="0"/>
              </a:rPr>
              <a:t>Ho</a:t>
            </a:r>
            <a:r>
              <a:rPr lang="en-GB" b="1" dirty="0">
                <a:latin typeface="Arial" panose="020B0604020202020204" pitchFamily="34" charset="0"/>
                <a:cs typeface="Arial" panose="020B0604020202020204" pitchFamily="34" charset="0"/>
              </a:rPr>
              <a:t>, et al., 2021)</a:t>
            </a:r>
            <a:endParaRPr lang="en-US"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01736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introduction (Cont’d)</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81192" y="2164454"/>
            <a:ext cx="11029616" cy="4059883"/>
          </a:xfrm>
        </p:spPr>
        <p:txBody>
          <a:bodyPr>
            <a:normAutofit/>
          </a:bodyPr>
          <a:lstStyle/>
          <a:p>
            <a:pPr marL="0" indent="0">
              <a:lnSpc>
                <a:spcPct val="150000"/>
              </a:lnSpc>
              <a:buNone/>
            </a:pPr>
            <a:r>
              <a:rPr lang="en-GB" b="1" dirty="0" smtClean="0">
                <a:latin typeface="Arial" panose="020B0604020202020204" pitchFamily="34" charset="0"/>
                <a:cs typeface="Arial" panose="020B0604020202020204" pitchFamily="34" charset="0"/>
              </a:rPr>
              <a:t>Clinical </a:t>
            </a:r>
            <a:r>
              <a:rPr lang="en-GB" b="1" dirty="0">
                <a:latin typeface="Arial" panose="020B0604020202020204" pitchFamily="34" charset="0"/>
                <a:cs typeface="Arial" panose="020B0604020202020204" pitchFamily="34" charset="0"/>
              </a:rPr>
              <a:t>Interventions (Treatment) </a:t>
            </a:r>
            <a:endParaRPr lang="en-GB" b="1" dirty="0" smtClean="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Clinical interventions are most appropriate for severe childhood obesity cases with serious comorbidity and/or complex </a:t>
            </a:r>
            <a:r>
              <a:rPr lang="en-GB" dirty="0">
                <a:latin typeface="Arial" panose="020B0604020202020204" pitchFamily="34" charset="0"/>
                <a:cs typeface="Arial" panose="020B0604020202020204" pitchFamily="34" charset="0"/>
              </a:rPr>
              <a:t>needs </a:t>
            </a:r>
            <a:r>
              <a:rPr lang="en-GB" dirty="0" smtClean="0">
                <a:latin typeface="Arial" panose="020B0604020202020204" pitchFamily="34" charset="0"/>
                <a:cs typeface="Arial" panose="020B0604020202020204" pitchFamily="34" charset="0"/>
              </a:rPr>
              <a:t>(</a:t>
            </a:r>
            <a:r>
              <a:rPr lang="en-GB" dirty="0" err="1" smtClean="0">
                <a:latin typeface="Arial" panose="020B0604020202020204" pitchFamily="34" charset="0"/>
                <a:cs typeface="Arial" panose="020B0604020202020204" pitchFamily="34" charset="0"/>
              </a:rPr>
              <a:t>Kyoung-Kon</a:t>
            </a:r>
            <a:r>
              <a:rPr lang="en-GB" dirty="0" smtClean="0">
                <a:latin typeface="Arial" panose="020B0604020202020204" pitchFamily="34" charset="0"/>
                <a:cs typeface="Arial" panose="020B0604020202020204" pitchFamily="34" charset="0"/>
              </a:rPr>
              <a:t>, et. al., </a:t>
            </a:r>
            <a:r>
              <a:rPr lang="en-GB" dirty="0" smtClean="0">
                <a:latin typeface="Arial" panose="020B0604020202020204" pitchFamily="34" charset="0"/>
                <a:cs typeface="Arial" panose="020B0604020202020204" pitchFamily="34" charset="0"/>
              </a:rPr>
              <a:t>2023; Kelley, et. al, 2019). </a:t>
            </a:r>
            <a:endParaRPr lang="en-GB" dirty="0" smtClean="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The teams at these facilities usually consists of consultants, physiatrists, and dieticians who work closely with patient groups, primary care organizations, among </a:t>
            </a:r>
            <a:r>
              <a:rPr lang="en-GB" dirty="0">
                <a:latin typeface="Arial" panose="020B0604020202020204" pitchFamily="34" charset="0"/>
                <a:cs typeface="Arial" panose="020B0604020202020204" pitchFamily="34" charset="0"/>
              </a:rPr>
              <a:t>others </a:t>
            </a:r>
            <a:r>
              <a:rPr lang="en-GB" dirty="0" smtClean="0">
                <a:latin typeface="Arial" panose="020B0604020202020204" pitchFamily="34" charset="0"/>
                <a:cs typeface="Arial" panose="020B0604020202020204" pitchFamily="34" charset="0"/>
              </a:rPr>
              <a:t>(Guy's </a:t>
            </a:r>
            <a:r>
              <a:rPr lang="en-GB" dirty="0">
                <a:latin typeface="Arial" panose="020B0604020202020204" pitchFamily="34" charset="0"/>
                <a:cs typeface="Arial" panose="020B0604020202020204" pitchFamily="34" charset="0"/>
              </a:rPr>
              <a:t>and St Thomas' NHS Foundation </a:t>
            </a:r>
            <a:r>
              <a:rPr lang="en-GB" dirty="0" smtClean="0">
                <a:latin typeface="Arial" panose="020B0604020202020204" pitchFamily="34" charset="0"/>
                <a:cs typeface="Arial" panose="020B0604020202020204" pitchFamily="34" charset="0"/>
              </a:rPr>
              <a:t>Trust, </a:t>
            </a:r>
            <a:r>
              <a:rPr lang="en-GB" dirty="0">
                <a:latin typeface="Arial" panose="020B0604020202020204" pitchFamily="34" charset="0"/>
                <a:cs typeface="Arial" panose="020B0604020202020204" pitchFamily="34" charset="0"/>
              </a:rPr>
              <a:t>2023 </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Coulman</a:t>
            </a:r>
            <a:r>
              <a:rPr lang="en-GB" dirty="0" smtClean="0">
                <a:latin typeface="Arial" panose="020B0604020202020204" pitchFamily="34" charset="0"/>
                <a:cs typeface="Arial" panose="020B0604020202020204" pitchFamily="34" charset="0"/>
              </a:rPr>
              <a:t>, et. al, 2023)</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endParaRPr lang="en-GB" b="1"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3117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Rationale of study</a:t>
            </a:r>
          </a:p>
        </p:txBody>
      </p:sp>
      <p:sp>
        <p:nvSpPr>
          <p:cNvPr id="3" name="Content Placeholder 2"/>
          <p:cNvSpPr>
            <a:spLocks noGrp="1"/>
          </p:cNvSpPr>
          <p:nvPr>
            <p:ph idx="1"/>
          </p:nvPr>
        </p:nvSpPr>
        <p:spPr>
          <a:xfrm>
            <a:off x="581192" y="2180496"/>
            <a:ext cx="11160535" cy="4396949"/>
          </a:xfrm>
        </p:spPr>
        <p:txBody>
          <a:bodyPr>
            <a:noAutofit/>
          </a:bodyPr>
          <a:lstStyle/>
          <a:p>
            <a:pPr>
              <a:lnSpc>
                <a:spcPct val="150000"/>
              </a:lnSpc>
            </a:pPr>
            <a:r>
              <a:rPr lang="en-GB" dirty="0" smtClean="0">
                <a:latin typeface="Arial" panose="020B0604020202020204" pitchFamily="34" charset="0"/>
                <a:cs typeface="Arial" panose="020B0604020202020204" pitchFamily="34" charset="0"/>
              </a:rPr>
              <a:t>Obesity can severely impact children's  mental and physical health, and this can be carried over into adulthood (</a:t>
            </a:r>
            <a:r>
              <a:rPr lang="en-US" dirty="0" smtClean="0">
                <a:latin typeface="Arial" panose="020B0604020202020204" pitchFamily="34" charset="0"/>
                <a:cs typeface="Arial" panose="020B0604020202020204" pitchFamily="34" charset="0"/>
              </a:rPr>
              <a:t>Public </a:t>
            </a:r>
            <a:r>
              <a:rPr lang="en-US" dirty="0">
                <a:latin typeface="Arial" panose="020B0604020202020204" pitchFamily="34" charset="0"/>
                <a:cs typeface="Arial" panose="020B0604020202020204" pitchFamily="34" charset="0"/>
              </a:rPr>
              <a:t>Health </a:t>
            </a:r>
            <a:r>
              <a:rPr lang="en-US" dirty="0" smtClean="0">
                <a:latin typeface="Arial" panose="020B0604020202020204" pitchFamily="34" charset="0"/>
                <a:cs typeface="Arial" panose="020B0604020202020204" pitchFamily="34" charset="0"/>
              </a:rPr>
              <a:t>England, 2022</a:t>
            </a:r>
            <a:r>
              <a:rPr lang="en-US" dirty="0">
                <a:latin typeface="Arial" panose="020B0604020202020204" pitchFamily="34" charset="0"/>
                <a:cs typeface="Arial" panose="020B0604020202020204" pitchFamily="34" charset="0"/>
              </a:rPr>
              <a:t>)</a:t>
            </a:r>
            <a:r>
              <a:rPr lang="en-GB"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The growing number </a:t>
            </a:r>
            <a:r>
              <a:rPr lang="en-GB" dirty="0">
                <a:latin typeface="Arial" panose="020B0604020202020204" pitchFamily="34" charset="0"/>
                <a:cs typeface="Arial" panose="020B0604020202020204" pitchFamily="34" charset="0"/>
              </a:rPr>
              <a:t>of children </a:t>
            </a:r>
            <a:r>
              <a:rPr lang="en-GB" dirty="0" smtClean="0">
                <a:latin typeface="Arial" panose="020B0604020202020204" pitchFamily="34" charset="0"/>
                <a:cs typeface="Arial" panose="020B0604020202020204" pitchFamily="34" charset="0"/>
              </a:rPr>
              <a:t>in the UK whose weight is unhealthy or potentially </a:t>
            </a:r>
            <a:r>
              <a:rPr lang="en-GB" dirty="0">
                <a:latin typeface="Arial" panose="020B0604020202020204" pitchFamily="34" charset="0"/>
                <a:cs typeface="Arial" panose="020B0604020202020204" pitchFamily="34" charset="0"/>
              </a:rPr>
              <a:t>dangerous </a:t>
            </a:r>
            <a:r>
              <a:rPr lang="en-GB" dirty="0" smtClean="0">
                <a:latin typeface="Arial" panose="020B0604020202020204" pitchFamily="34" charset="0"/>
                <a:cs typeface="Arial" panose="020B0604020202020204" pitchFamily="34" charset="0"/>
              </a:rPr>
              <a:t>is </a:t>
            </a:r>
            <a:r>
              <a:rPr lang="en-GB" dirty="0">
                <a:latin typeface="Arial" panose="020B0604020202020204" pitchFamily="34" charset="0"/>
                <a:cs typeface="Arial" panose="020B0604020202020204" pitchFamily="34" charset="0"/>
              </a:rPr>
              <a:t>a national public health </a:t>
            </a:r>
            <a:r>
              <a:rPr lang="en-GB" dirty="0">
                <a:latin typeface="Arial" panose="020B0604020202020204" pitchFamily="34" charset="0"/>
                <a:cs typeface="Arial" panose="020B0604020202020204" pitchFamily="34" charset="0"/>
              </a:rPr>
              <a:t>concern (</a:t>
            </a:r>
            <a:r>
              <a:rPr lang="en-US" dirty="0">
                <a:latin typeface="Arial" panose="020B0604020202020204" pitchFamily="34" charset="0"/>
                <a:cs typeface="Arial" panose="020B0604020202020204" pitchFamily="34" charset="0"/>
              </a:rPr>
              <a:t>Public Health England, 2019)</a:t>
            </a:r>
            <a:r>
              <a:rPr lang="en-US" b="1" dirty="0">
                <a:latin typeface="Arial" panose="020B0604020202020204" pitchFamily="34" charset="0"/>
                <a:cs typeface="Arial" panose="020B0604020202020204" pitchFamily="34" charset="0"/>
              </a:rPr>
              <a:t>.</a:t>
            </a:r>
            <a:r>
              <a:rPr lang="en-GB" dirty="0">
                <a:latin typeface="Arial" panose="020B0604020202020204" pitchFamily="34" charset="0"/>
                <a:cs typeface="Arial" panose="020B0604020202020204" pitchFamily="34" charset="0"/>
              </a:rPr>
              <a:t> </a:t>
            </a:r>
            <a:endParaRPr lang="en-GB" dirty="0" smtClean="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It is therefore imperative that the situation be assessed to determine the extent to which treatment and preventative methods have been successful in dealing with childhood obesity in the UK.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56711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AIM of study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lnSpc>
                <a:spcPct val="150000"/>
              </a:lnSpc>
              <a:buNone/>
            </a:pP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identify </a:t>
            </a:r>
            <a:r>
              <a:rPr lang="en-GB" dirty="0" smtClean="0">
                <a:latin typeface="Arial" panose="020B0604020202020204" pitchFamily="34" charset="0"/>
                <a:cs typeface="Arial" panose="020B0604020202020204" pitchFamily="34" charset="0"/>
              </a:rPr>
              <a:t>and evaluate the effectiveness of clinical and school-based interventions </a:t>
            </a:r>
            <a:r>
              <a:rPr lang="en-GB" dirty="0">
                <a:latin typeface="Arial" panose="020B0604020202020204" pitchFamily="34" charset="0"/>
                <a:cs typeface="Arial" panose="020B0604020202020204" pitchFamily="34" charset="0"/>
              </a:rPr>
              <a:t>in reducing obesity rates among primary school-aged children in the UK within the last 15 </a:t>
            </a:r>
            <a:r>
              <a:rPr lang="en-GB" dirty="0" smtClean="0">
                <a:latin typeface="Arial" panose="020B0604020202020204" pitchFamily="34" charset="0"/>
                <a:cs typeface="Arial" panose="020B0604020202020204" pitchFamily="34" charset="0"/>
              </a:rPr>
              <a:t>years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85918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Research question</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lnSpc>
                <a:spcPct val="150000"/>
              </a:lnSpc>
              <a:buNone/>
            </a:pPr>
            <a:r>
              <a:rPr lang="en-GB" dirty="0" smtClean="0">
                <a:latin typeface="Arial" panose="020B0604020202020204" pitchFamily="34" charset="0"/>
                <a:cs typeface="Arial" panose="020B0604020202020204" pitchFamily="34" charset="0"/>
              </a:rPr>
              <a:t>How </a:t>
            </a:r>
            <a:r>
              <a:rPr lang="en-GB" dirty="0">
                <a:latin typeface="Arial" panose="020B0604020202020204" pitchFamily="34" charset="0"/>
                <a:cs typeface="Arial" panose="020B0604020202020204" pitchFamily="34" charset="0"/>
              </a:rPr>
              <a:t>effective have the </a:t>
            </a:r>
            <a:r>
              <a:rPr lang="en-GB" dirty="0" smtClean="0">
                <a:latin typeface="Arial" panose="020B0604020202020204" pitchFamily="34" charset="0"/>
                <a:cs typeface="Arial" panose="020B0604020202020204" pitchFamily="34" charset="0"/>
              </a:rPr>
              <a:t>clinical and </a:t>
            </a:r>
            <a:r>
              <a:rPr lang="en-GB" dirty="0">
                <a:latin typeface="Arial" panose="020B0604020202020204" pitchFamily="34" charset="0"/>
                <a:cs typeface="Arial" panose="020B0604020202020204" pitchFamily="34" charset="0"/>
              </a:rPr>
              <a:t>school-based childhood interventions been in tackling obesity among primary school-aged children in the UK within the last 15 years?</a:t>
            </a:r>
          </a:p>
        </p:txBody>
      </p:sp>
    </p:spTree>
    <p:extLst>
      <p:ext uri="{BB962C8B-B14F-4D97-AF65-F5344CB8AC3E}">
        <p14:creationId xmlns:p14="http://schemas.microsoft.com/office/powerpoint/2010/main" val="1162842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latin typeface="Arial" panose="020B0604020202020204" pitchFamily="34" charset="0"/>
                <a:cs typeface="Arial" panose="020B0604020202020204" pitchFamily="34" charset="0"/>
              </a:rPr>
              <a:t>Objectives of study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a:lnSpc>
                <a:spcPct val="150000"/>
              </a:lnSpc>
            </a:pP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identify the measures </a:t>
            </a:r>
            <a:r>
              <a:rPr lang="en-GB" dirty="0" smtClean="0">
                <a:latin typeface="Arial" panose="020B0604020202020204" pitchFamily="34" charset="0"/>
                <a:cs typeface="Arial" panose="020B0604020202020204" pitchFamily="34" charset="0"/>
              </a:rPr>
              <a:t>used to </a:t>
            </a:r>
            <a:r>
              <a:rPr lang="en-GB" dirty="0">
                <a:latin typeface="Arial" panose="020B0604020202020204" pitchFamily="34" charset="0"/>
                <a:cs typeface="Arial" panose="020B0604020202020204" pitchFamily="34" charset="0"/>
              </a:rPr>
              <a:t>prevent childhood obesity in </a:t>
            </a:r>
            <a:r>
              <a:rPr lang="en-GB" dirty="0" smtClean="0">
                <a:latin typeface="Arial" panose="020B0604020202020204" pitchFamily="34" charset="0"/>
                <a:cs typeface="Arial" panose="020B0604020202020204" pitchFamily="34" charset="0"/>
              </a:rPr>
              <a:t>UK schools </a:t>
            </a:r>
          </a:p>
          <a:p>
            <a:pPr>
              <a:lnSpc>
                <a:spcPct val="150000"/>
              </a:lnSpc>
            </a:pP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identify the </a:t>
            </a:r>
            <a:r>
              <a:rPr lang="en-GB" dirty="0" smtClean="0">
                <a:latin typeface="Arial" panose="020B0604020202020204" pitchFamily="34" charset="0"/>
                <a:cs typeface="Arial" panose="020B0604020202020204" pitchFamily="34" charset="0"/>
              </a:rPr>
              <a:t>clinical measures </a:t>
            </a:r>
            <a:r>
              <a:rPr lang="en-GB" dirty="0">
                <a:latin typeface="Arial" panose="020B0604020202020204" pitchFamily="34" charset="0"/>
                <a:cs typeface="Arial" panose="020B0604020202020204" pitchFamily="34" charset="0"/>
              </a:rPr>
              <a:t>implemented to treat childhood obesity in </a:t>
            </a:r>
            <a:r>
              <a:rPr lang="en-GB" dirty="0" smtClean="0">
                <a:latin typeface="Arial" panose="020B0604020202020204" pitchFamily="34" charset="0"/>
                <a:cs typeface="Arial" panose="020B0604020202020204" pitchFamily="34" charset="0"/>
              </a:rPr>
              <a:t>the UK</a:t>
            </a:r>
          </a:p>
          <a:p>
            <a:pPr>
              <a:lnSpc>
                <a:spcPct val="150000"/>
              </a:lnSpc>
            </a:pPr>
            <a:r>
              <a:rPr lang="en-GB" dirty="0" smtClean="0">
                <a:latin typeface="Arial" panose="020B0604020202020204" pitchFamily="34" charset="0"/>
                <a:cs typeface="Arial" panose="020B0604020202020204" pitchFamily="34" charset="0"/>
              </a:rPr>
              <a:t>To </a:t>
            </a:r>
            <a:r>
              <a:rPr lang="en-GB" dirty="0">
                <a:latin typeface="Arial" panose="020B0604020202020204" pitchFamily="34" charset="0"/>
                <a:cs typeface="Arial" panose="020B0604020202020204" pitchFamily="34" charset="0"/>
              </a:rPr>
              <a:t>determine </a:t>
            </a:r>
            <a:r>
              <a:rPr lang="en-GB" dirty="0" smtClean="0">
                <a:latin typeface="Arial" panose="020B0604020202020204" pitchFamily="34" charset="0"/>
                <a:cs typeface="Arial" panose="020B0604020202020204" pitchFamily="34" charset="0"/>
              </a:rPr>
              <a:t>how the preventive and clinical  measures affected childhood</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obesity rates in the UK</a:t>
            </a:r>
          </a:p>
        </p:txBody>
      </p:sp>
    </p:spTree>
    <p:extLst>
      <p:ext uri="{BB962C8B-B14F-4D97-AF65-F5344CB8AC3E}">
        <p14:creationId xmlns:p14="http://schemas.microsoft.com/office/powerpoint/2010/main" val="33969057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research </a:t>
            </a:r>
            <a:r>
              <a:rPr lang="en-GB" b="1" dirty="0"/>
              <a:t>Methodology</a:t>
            </a:r>
          </a:p>
        </p:txBody>
      </p:sp>
      <p:sp>
        <p:nvSpPr>
          <p:cNvPr id="3" name="Content Placeholder 2"/>
          <p:cNvSpPr>
            <a:spLocks noGrp="1"/>
          </p:cNvSpPr>
          <p:nvPr>
            <p:ph idx="1"/>
          </p:nvPr>
        </p:nvSpPr>
        <p:spPr>
          <a:xfrm>
            <a:off x="581193" y="2180496"/>
            <a:ext cx="10757368" cy="4677504"/>
          </a:xfrm>
        </p:spPr>
        <p:txBody>
          <a:bodyPr>
            <a:normAutofit/>
          </a:bodyPr>
          <a:lstStyle/>
          <a:p>
            <a:pPr>
              <a:lnSpc>
                <a:spcPct val="150000"/>
              </a:lnSpc>
            </a:pPr>
            <a:r>
              <a:rPr lang="en-GB" dirty="0" smtClean="0">
                <a:latin typeface="Arial" panose="020B0604020202020204" pitchFamily="34" charset="0"/>
                <a:cs typeface="Arial" panose="020B0604020202020204" pitchFamily="34" charset="0"/>
              </a:rPr>
              <a:t>The research document will take the form of a systematic literature review. </a:t>
            </a:r>
          </a:p>
          <a:p>
            <a:pPr>
              <a:lnSpc>
                <a:spcPct val="150000"/>
              </a:lnSpc>
            </a:pPr>
            <a:r>
              <a:rPr lang="en-GB" dirty="0" smtClean="0">
                <a:latin typeface="Arial" panose="020B0604020202020204" pitchFamily="34" charset="0"/>
                <a:cs typeface="Arial" panose="020B0604020202020204" pitchFamily="34" charset="0"/>
              </a:rPr>
              <a:t>The PRISMA flow chart will be used to select a minimum of 30 journal articles; 15 for clinical interventions (treatments), and 15 for school-based preventive interventions </a:t>
            </a:r>
          </a:p>
          <a:p>
            <a:pPr>
              <a:lnSpc>
                <a:spcPct val="150000"/>
              </a:lnSpc>
            </a:pPr>
            <a:r>
              <a:rPr lang="en-GB" dirty="0" smtClean="0">
                <a:latin typeface="Arial" panose="020B0604020202020204" pitchFamily="34" charset="0"/>
                <a:cs typeface="Arial" panose="020B0604020202020204" pitchFamily="34" charset="0"/>
              </a:rPr>
              <a:t>The principles outlined </a:t>
            </a:r>
            <a:r>
              <a:rPr lang="en-GB" dirty="0">
                <a:latin typeface="Arial" panose="020B0604020202020204" pitchFamily="34" charset="0"/>
                <a:cs typeface="Arial" panose="020B0604020202020204" pitchFamily="34" charset="0"/>
              </a:rPr>
              <a:t>in the Critical </a:t>
            </a:r>
            <a:r>
              <a:rPr lang="en-GB" dirty="0" smtClean="0">
                <a:latin typeface="Arial" panose="020B0604020202020204" pitchFamily="34" charset="0"/>
                <a:cs typeface="Arial" panose="020B0604020202020204" pitchFamily="34" charset="0"/>
              </a:rPr>
              <a:t>Appraisal </a:t>
            </a:r>
            <a:r>
              <a:rPr lang="en-GB" dirty="0">
                <a:latin typeface="Arial" panose="020B0604020202020204" pitchFamily="34" charset="0"/>
                <a:cs typeface="Arial" panose="020B0604020202020204" pitchFamily="34" charset="0"/>
              </a:rPr>
              <a:t>Skills Programme (CASP</a:t>
            </a:r>
            <a:r>
              <a:rPr lang="en-GB" dirty="0" smtClean="0">
                <a:latin typeface="Arial" panose="020B0604020202020204" pitchFamily="34" charset="0"/>
                <a:cs typeface="Arial" panose="020B0604020202020204" pitchFamily="34" charset="0"/>
              </a:rPr>
              <a:t>) will be used to analyse the articles.</a:t>
            </a:r>
          </a:p>
        </p:txBody>
      </p:sp>
    </p:spTree>
    <p:extLst>
      <p:ext uri="{BB962C8B-B14F-4D97-AF65-F5344CB8AC3E}">
        <p14:creationId xmlns:p14="http://schemas.microsoft.com/office/powerpoint/2010/main" val="33676485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research </a:t>
            </a:r>
            <a:r>
              <a:rPr lang="en-GB" b="1" dirty="0"/>
              <a:t>Methodology</a:t>
            </a:r>
          </a:p>
        </p:txBody>
      </p:sp>
      <p:sp>
        <p:nvSpPr>
          <p:cNvPr id="3" name="Content Placeholder 2"/>
          <p:cNvSpPr>
            <a:spLocks noGrp="1"/>
          </p:cNvSpPr>
          <p:nvPr>
            <p:ph idx="1"/>
          </p:nvPr>
        </p:nvSpPr>
        <p:spPr>
          <a:xfrm>
            <a:off x="581193" y="2180496"/>
            <a:ext cx="10757368" cy="4677504"/>
          </a:xfrm>
        </p:spPr>
        <p:txBody>
          <a:bodyPr>
            <a:normAutofit/>
          </a:bodyPr>
          <a:lstStyle/>
          <a:p>
            <a:pPr>
              <a:lnSpc>
                <a:spcPct val="200000"/>
              </a:lnSpc>
            </a:pPr>
            <a:endParaRPr lang="en-GB" dirty="0" smtClean="0">
              <a:latin typeface="Arial" panose="020B0604020202020204" pitchFamily="34" charset="0"/>
              <a:cs typeface="Arial" panose="020B0604020202020204" pitchFamily="34" charset="0"/>
            </a:endParaRPr>
          </a:p>
        </p:txBody>
      </p:sp>
      <p:pic>
        <p:nvPicPr>
          <p:cNvPr id="5" name="Picture 4"/>
          <p:cNvPicPr>
            <a:picLocks noChangeAspect="1"/>
          </p:cNvPicPr>
          <p:nvPr/>
        </p:nvPicPr>
        <p:blipFill rotWithShape="1">
          <a:blip r:embed="rId2"/>
          <a:srcRect t="3183" r="891"/>
          <a:stretch/>
        </p:blipFill>
        <p:spPr>
          <a:xfrm>
            <a:off x="2032601" y="1641004"/>
            <a:ext cx="8008044" cy="5301740"/>
          </a:xfrm>
          <a:prstGeom prst="rect">
            <a:avLst/>
          </a:prstGeom>
        </p:spPr>
      </p:pic>
    </p:spTree>
    <p:extLst>
      <p:ext uri="{BB962C8B-B14F-4D97-AF65-F5344CB8AC3E}">
        <p14:creationId xmlns:p14="http://schemas.microsoft.com/office/powerpoint/2010/main" val="6751618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DATA Analysis technique</a:t>
            </a:r>
            <a:endParaRPr lang="en-GB" b="1" dirty="0"/>
          </a:p>
        </p:txBody>
      </p:sp>
      <p:sp>
        <p:nvSpPr>
          <p:cNvPr id="3" name="Content Placeholder 2"/>
          <p:cNvSpPr>
            <a:spLocks noGrp="1"/>
          </p:cNvSpPr>
          <p:nvPr>
            <p:ph idx="1"/>
          </p:nvPr>
        </p:nvSpPr>
        <p:spPr>
          <a:xfrm>
            <a:off x="581192" y="3163522"/>
            <a:ext cx="10757368" cy="4062777"/>
          </a:xfrm>
        </p:spPr>
        <p:txBody>
          <a:bodyPr>
            <a:noAutofit/>
          </a:bodyPr>
          <a:lstStyle/>
          <a:p>
            <a:pPr>
              <a:lnSpc>
                <a:spcPct val="200000"/>
              </a:lnSpc>
            </a:pPr>
            <a:r>
              <a:rPr lang="en-GB" dirty="0" smtClean="0">
                <a:latin typeface="Arial" panose="020B0604020202020204" pitchFamily="34" charset="0"/>
                <a:cs typeface="Arial" panose="020B0604020202020204" pitchFamily="34" charset="0"/>
              </a:rPr>
              <a:t>The information from these articles will then be tabulated as shown below in order to identify the themes that exist among the different articles</a:t>
            </a:r>
          </a:p>
          <a:p>
            <a:pPr>
              <a:lnSpc>
                <a:spcPct val="200000"/>
              </a:lnSpc>
            </a:pPr>
            <a:endParaRPr lang="en-GB" dirty="0" smtClean="0">
              <a:latin typeface="Arial" panose="020B0604020202020204" pitchFamily="34" charset="0"/>
              <a:cs typeface="Arial" panose="020B0604020202020204" pitchFamily="34" charset="0"/>
            </a:endParaRPr>
          </a:p>
          <a:p>
            <a:pPr>
              <a:lnSpc>
                <a:spcPct val="200000"/>
              </a:lnSpc>
            </a:pPr>
            <a:endParaRPr lang="en-GB" dirty="0" smtClean="0">
              <a:latin typeface="Arial" panose="020B0604020202020204" pitchFamily="34" charset="0"/>
              <a:cs typeface="Arial" panose="020B0604020202020204" pitchFamily="34" charset="0"/>
            </a:endParaRPr>
          </a:p>
          <a:p>
            <a:pPr>
              <a:lnSpc>
                <a:spcPct val="200000"/>
              </a:lnSpc>
            </a:pPr>
            <a:endParaRPr lang="en-GB" dirty="0">
              <a:latin typeface="Arial" panose="020B0604020202020204" pitchFamily="34" charset="0"/>
              <a:cs typeface="Arial" panose="020B0604020202020204" pitchFamily="34" charset="0"/>
            </a:endParaRPr>
          </a:p>
          <a:p>
            <a:pPr>
              <a:lnSpc>
                <a:spcPct val="200000"/>
              </a:lnSpc>
            </a:pPr>
            <a:r>
              <a:rPr lang="en-GB" dirty="0">
                <a:latin typeface="Arial" panose="020B0604020202020204" pitchFamily="34" charset="0"/>
                <a:cs typeface="Arial" panose="020B0604020202020204" pitchFamily="34" charset="0"/>
              </a:rPr>
              <a:t>Some level of time series analysis will be conducted to identify the general trend of childhood obesity rates in the UK</a:t>
            </a:r>
          </a:p>
          <a:p>
            <a:pPr marL="0" indent="0">
              <a:lnSpc>
                <a:spcPct val="200000"/>
              </a:lnSpc>
              <a:buNone/>
            </a:pPr>
            <a:endParaRPr lang="en-GB" dirty="0" smtClean="0">
              <a:latin typeface="Arial" panose="020B0604020202020204" pitchFamily="34" charset="0"/>
              <a:cs typeface="Arial" panose="020B0604020202020204" pitchFamily="34" charset="0"/>
            </a:endParaRPr>
          </a:p>
          <a:p>
            <a:pPr>
              <a:lnSpc>
                <a:spcPct val="200000"/>
              </a:lnSpc>
            </a:pPr>
            <a:endParaRPr lang="en-GB" dirty="0" smtClean="0">
              <a:latin typeface="Arial" panose="020B0604020202020204" pitchFamily="34" charset="0"/>
              <a:cs typeface="Arial" panose="020B0604020202020204" pitchFamily="34" charset="0"/>
            </a:endParaRPr>
          </a:p>
          <a:p>
            <a:pPr>
              <a:lnSpc>
                <a:spcPct val="200000"/>
              </a:lnSpc>
            </a:pPr>
            <a:endParaRPr lang="en-GB" dirty="0" smtClean="0">
              <a:latin typeface="Arial" panose="020B0604020202020204" pitchFamily="34" charset="0"/>
              <a:cs typeface="Arial" panose="020B0604020202020204" pitchFamily="34" charset="0"/>
            </a:endParaRPr>
          </a:p>
        </p:txBody>
      </p:sp>
      <p:pic>
        <p:nvPicPr>
          <p:cNvPr id="5" name="Picture 4"/>
          <p:cNvPicPr>
            <a:picLocks noChangeAspect="1"/>
          </p:cNvPicPr>
          <p:nvPr/>
        </p:nvPicPr>
        <p:blipFill rotWithShape="1">
          <a:blip r:embed="rId2"/>
          <a:srcRect r="1098" b="13811"/>
          <a:stretch/>
        </p:blipFill>
        <p:spPr>
          <a:xfrm>
            <a:off x="810228" y="3328623"/>
            <a:ext cx="10299298" cy="1724025"/>
          </a:xfrm>
          <a:prstGeom prst="rect">
            <a:avLst/>
          </a:prstGeom>
        </p:spPr>
      </p:pic>
    </p:spTree>
    <p:extLst>
      <p:ext uri="{BB962C8B-B14F-4D97-AF65-F5344CB8AC3E}">
        <p14:creationId xmlns:p14="http://schemas.microsoft.com/office/powerpoint/2010/main" val="12423055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Material/ data collection methods</a:t>
            </a:r>
            <a:endParaRPr lang="en-GB" b="1" dirty="0"/>
          </a:p>
        </p:txBody>
      </p:sp>
      <p:sp>
        <p:nvSpPr>
          <p:cNvPr id="3" name="Content Placeholder 2"/>
          <p:cNvSpPr>
            <a:spLocks noGrp="1"/>
          </p:cNvSpPr>
          <p:nvPr>
            <p:ph idx="1"/>
          </p:nvPr>
        </p:nvSpPr>
        <p:spPr/>
        <p:txBody>
          <a:bodyPr/>
          <a:lstStyle/>
          <a:p>
            <a:pPr marL="0" indent="0">
              <a:lnSpc>
                <a:spcPct val="150000"/>
              </a:lnSpc>
              <a:buNone/>
            </a:pPr>
            <a:r>
              <a:rPr lang="en-GB" dirty="0" smtClean="0">
                <a:latin typeface="Arial" panose="020B0604020202020204" pitchFamily="34" charset="0"/>
                <a:cs typeface="Arial" panose="020B0604020202020204" pitchFamily="34" charset="0"/>
              </a:rPr>
              <a:t>Both primary and secondary data sources will be used for this research.  This will include sources such as </a:t>
            </a:r>
          </a:p>
          <a:p>
            <a:pPr>
              <a:lnSpc>
                <a:spcPct val="150000"/>
              </a:lnSpc>
            </a:pPr>
            <a:endParaRPr lang="en-GB" dirty="0" smtClean="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Official</a:t>
            </a:r>
            <a:r>
              <a:rPr lang="en-GB" dirty="0">
                <a:latin typeface="Arial" panose="020B0604020202020204" pitchFamily="34" charset="0"/>
                <a:cs typeface="Arial" panose="020B0604020202020204" pitchFamily="34" charset="0"/>
              </a:rPr>
              <a:t>/ government sources such as </a:t>
            </a:r>
            <a:r>
              <a:rPr lang="en-GB" dirty="0" smtClean="0">
                <a:latin typeface="Arial" panose="020B0604020202020204" pitchFamily="34" charset="0"/>
                <a:cs typeface="Arial" panose="020B0604020202020204" pitchFamily="34" charset="0"/>
              </a:rPr>
              <a:t>the NHS and Office </a:t>
            </a:r>
            <a:r>
              <a:rPr lang="en-GB" dirty="0">
                <a:latin typeface="Arial" panose="020B0604020202020204" pitchFamily="34" charset="0"/>
                <a:cs typeface="Arial" panose="020B0604020202020204" pitchFamily="34" charset="0"/>
              </a:rPr>
              <a:t>for National Statistics (ONS)</a:t>
            </a:r>
          </a:p>
          <a:p>
            <a:pPr>
              <a:lnSpc>
                <a:spcPct val="150000"/>
              </a:lnSpc>
            </a:pPr>
            <a:r>
              <a:rPr lang="en-GB" dirty="0" smtClean="0">
                <a:latin typeface="Arial" panose="020B0604020202020204" pitchFamily="34" charset="0"/>
                <a:cs typeface="Arial" panose="020B0604020202020204" pitchFamily="34" charset="0"/>
              </a:rPr>
              <a:t>Online news reports</a:t>
            </a:r>
            <a:endParaRPr lang="en-GB" dirty="0">
              <a:latin typeface="Arial" panose="020B0604020202020204" pitchFamily="34" charset="0"/>
              <a:cs typeface="Arial" panose="020B0604020202020204" pitchFamily="34" charset="0"/>
            </a:endParaRPr>
          </a:p>
          <a:p>
            <a:pPr>
              <a:lnSpc>
                <a:spcPct val="150000"/>
              </a:lnSpc>
            </a:pPr>
            <a:r>
              <a:rPr lang="en-GB" dirty="0" smtClean="0">
                <a:latin typeface="Arial" panose="020B0604020202020204" pitchFamily="34" charset="0"/>
                <a:cs typeface="Arial" panose="020B0604020202020204" pitchFamily="34" charset="0"/>
              </a:rPr>
              <a:t>Academic </a:t>
            </a:r>
            <a:r>
              <a:rPr lang="en-GB" dirty="0">
                <a:latin typeface="Arial" panose="020B0604020202020204" pitchFamily="34" charset="0"/>
                <a:cs typeface="Arial" panose="020B0604020202020204" pitchFamily="34" charset="0"/>
              </a:rPr>
              <a:t>journal articles</a:t>
            </a:r>
          </a:p>
          <a:p>
            <a:pPr>
              <a:lnSpc>
                <a:spcPct val="150000"/>
              </a:lnSpc>
            </a:pPr>
            <a:r>
              <a:rPr lang="en-GB" dirty="0" smtClean="0">
                <a:latin typeface="Arial" panose="020B0604020202020204" pitchFamily="34" charset="0"/>
                <a:cs typeface="Arial" panose="020B0604020202020204" pitchFamily="34" charset="0"/>
              </a:rPr>
              <a:t>Books</a:t>
            </a:r>
            <a:endParaRPr lang="en-GB" dirty="0">
              <a:latin typeface="Arial" panose="020B0604020202020204" pitchFamily="34" charset="0"/>
              <a:cs typeface="Arial" panose="020B0604020202020204" pitchFamily="34" charset="0"/>
            </a:endParaRPr>
          </a:p>
          <a:p>
            <a:pPr marL="0" indent="0">
              <a:lnSpc>
                <a:spcPct val="150000"/>
              </a:lnSpc>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0845473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Ethical considerations</a:t>
            </a:r>
            <a:endParaRPr lang="en-GB" dirty="0"/>
          </a:p>
        </p:txBody>
      </p:sp>
      <p:sp>
        <p:nvSpPr>
          <p:cNvPr id="3" name="Content Placeholder 2"/>
          <p:cNvSpPr>
            <a:spLocks noGrp="1"/>
          </p:cNvSpPr>
          <p:nvPr>
            <p:ph idx="1"/>
          </p:nvPr>
        </p:nvSpPr>
        <p:spPr>
          <a:xfrm>
            <a:off x="317241" y="1922107"/>
            <a:ext cx="11874759" cy="4683966"/>
          </a:xfrm>
        </p:spPr>
        <p:txBody>
          <a:bodyPr>
            <a:noAutofit/>
          </a:bodyPr>
          <a:lstStyle/>
          <a:p>
            <a:pPr marL="0" indent="0">
              <a:lnSpc>
                <a:spcPct val="160000"/>
              </a:lnSpc>
              <a:spcBef>
                <a:spcPts val="0"/>
              </a:spcBef>
              <a:buNone/>
            </a:pPr>
            <a:r>
              <a:rPr lang="en-GB" dirty="0" smtClean="0">
                <a:latin typeface="Arial" panose="020B0604020202020204" pitchFamily="34" charset="0"/>
                <a:cs typeface="Arial" panose="020B0604020202020204" pitchFamily="34" charset="0"/>
              </a:rPr>
              <a:t>The following are issues that all researchers should consider before engaging in any research, and keep in mind throughout the </a:t>
            </a:r>
            <a:r>
              <a:rPr lang="en-GB" dirty="0">
                <a:latin typeface="Arial" panose="020B0604020202020204" pitchFamily="34" charset="0"/>
                <a:cs typeface="Arial" panose="020B0604020202020204" pitchFamily="34" charset="0"/>
              </a:rPr>
              <a:t>process (Yip, et al., 2016</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Hokke</a:t>
            </a:r>
            <a:r>
              <a:rPr lang="en-GB" dirty="0" smtClean="0">
                <a:latin typeface="Arial" panose="020B0604020202020204" pitchFamily="34" charset="0"/>
                <a:cs typeface="Arial" panose="020B0604020202020204" pitchFamily="34" charset="0"/>
              </a:rPr>
              <a:t>, et. al., 2018; </a:t>
            </a:r>
            <a:r>
              <a:rPr lang="en-GB" dirty="0" err="1" smtClean="0">
                <a:latin typeface="Arial" panose="020B0604020202020204" pitchFamily="34" charset="0"/>
                <a:cs typeface="Arial" panose="020B0604020202020204" pitchFamily="34" charset="0"/>
              </a:rPr>
              <a:t>Hurlimann</a:t>
            </a:r>
            <a:r>
              <a:rPr lang="en-GB" dirty="0" smtClean="0">
                <a:latin typeface="Arial" panose="020B0604020202020204" pitchFamily="34" charset="0"/>
                <a:cs typeface="Arial" panose="020B0604020202020204" pitchFamily="34" charset="0"/>
              </a:rPr>
              <a:t>, et. al., 2017):</a:t>
            </a:r>
            <a:endParaRPr lang="en-GB" dirty="0" smtClean="0">
              <a:latin typeface="Arial" panose="020B0604020202020204" pitchFamily="34" charset="0"/>
              <a:cs typeface="Arial" panose="020B0604020202020204" pitchFamily="34" charset="0"/>
            </a:endParaRPr>
          </a:p>
          <a:p>
            <a:pPr>
              <a:lnSpc>
                <a:spcPct val="160000"/>
              </a:lnSpc>
              <a:spcBef>
                <a:spcPts val="0"/>
              </a:spcBef>
            </a:pPr>
            <a:r>
              <a:rPr lang="en-GB" dirty="0" smtClean="0">
                <a:latin typeface="Arial" panose="020B0604020202020204" pitchFamily="34" charset="0"/>
                <a:cs typeface="Arial" panose="020B0604020202020204" pitchFamily="34" charset="0"/>
              </a:rPr>
              <a:t>Informed consent </a:t>
            </a:r>
          </a:p>
          <a:p>
            <a:pPr>
              <a:lnSpc>
                <a:spcPct val="160000"/>
              </a:lnSpc>
              <a:spcBef>
                <a:spcPts val="0"/>
              </a:spcBef>
            </a:pPr>
            <a:r>
              <a:rPr lang="en-GB" dirty="0" smtClean="0">
                <a:latin typeface="Arial" panose="020B0604020202020204" pitchFamily="34" charset="0"/>
                <a:cs typeface="Arial" panose="020B0604020202020204" pitchFamily="34" charset="0"/>
              </a:rPr>
              <a:t>Voluntary participation</a:t>
            </a:r>
          </a:p>
          <a:p>
            <a:pPr>
              <a:lnSpc>
                <a:spcPct val="160000"/>
              </a:lnSpc>
              <a:spcBef>
                <a:spcPts val="0"/>
              </a:spcBef>
            </a:pPr>
            <a:r>
              <a:rPr lang="en-GB" dirty="0" smtClean="0">
                <a:latin typeface="Arial" panose="020B0604020202020204" pitchFamily="34" charset="0"/>
                <a:cs typeface="Arial" panose="020B0604020202020204" pitchFamily="34" charset="0"/>
              </a:rPr>
              <a:t>Confidentiality</a:t>
            </a:r>
          </a:p>
          <a:p>
            <a:pPr>
              <a:lnSpc>
                <a:spcPct val="160000"/>
              </a:lnSpc>
              <a:spcBef>
                <a:spcPts val="0"/>
              </a:spcBef>
            </a:pPr>
            <a:r>
              <a:rPr lang="en-GB" dirty="0" smtClean="0">
                <a:latin typeface="Arial" panose="020B0604020202020204" pitchFamily="34" charset="0"/>
                <a:cs typeface="Arial" panose="020B0604020202020204" pitchFamily="34" charset="0"/>
              </a:rPr>
              <a:t>Potential for harm</a:t>
            </a:r>
          </a:p>
          <a:p>
            <a:pPr>
              <a:lnSpc>
                <a:spcPct val="160000"/>
              </a:lnSpc>
              <a:spcBef>
                <a:spcPts val="0"/>
              </a:spcBef>
            </a:pPr>
            <a:r>
              <a:rPr lang="en-GB" dirty="0" smtClean="0">
                <a:latin typeface="Arial" panose="020B0604020202020204" pitchFamily="34" charset="0"/>
                <a:cs typeface="Arial" panose="020B0604020202020204" pitchFamily="34" charset="0"/>
              </a:rPr>
              <a:t>Results communication </a:t>
            </a:r>
          </a:p>
          <a:p>
            <a:pPr>
              <a:lnSpc>
                <a:spcPct val="160000"/>
              </a:lnSpc>
              <a:spcBef>
                <a:spcPts val="0"/>
              </a:spcBef>
            </a:pPr>
            <a:r>
              <a:rPr lang="en-GB" dirty="0" smtClean="0">
                <a:latin typeface="Arial" panose="020B0604020202020204" pitchFamily="34" charset="0"/>
                <a:cs typeface="Arial" panose="020B0604020202020204" pitchFamily="34" charset="0"/>
              </a:rPr>
              <a:t>Anonymity </a:t>
            </a:r>
          </a:p>
          <a:p>
            <a:pPr marL="0" indent="0">
              <a:lnSpc>
                <a:spcPct val="160000"/>
              </a:lnSpc>
              <a:spcBef>
                <a:spcPts val="0"/>
              </a:spcBef>
              <a:buNone/>
            </a:pPr>
            <a:r>
              <a:rPr lang="en-GB" dirty="0" smtClean="0">
                <a:latin typeface="Arial" panose="020B0604020202020204" pitchFamily="34" charset="0"/>
                <a:cs typeface="Arial" panose="020B0604020202020204" pitchFamily="34" charset="0"/>
              </a:rPr>
              <a:t>In addition to the above, researchers should ensure that conflicts of interest, are either eliminated, or disclosed wherever they may exist. These factors will also form the basis for screening the articles used in this research</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03482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Implication of the study</a:t>
            </a:r>
          </a:p>
        </p:txBody>
      </p:sp>
      <p:sp>
        <p:nvSpPr>
          <p:cNvPr id="3" name="Content Placeholder 2"/>
          <p:cNvSpPr>
            <a:spLocks noGrp="1"/>
          </p:cNvSpPr>
          <p:nvPr>
            <p:ph idx="1"/>
          </p:nvPr>
        </p:nvSpPr>
        <p:spPr/>
        <p:txBody>
          <a:bodyPr/>
          <a:lstStyle/>
          <a:p>
            <a:pPr>
              <a:lnSpc>
                <a:spcPct val="150000"/>
              </a:lnSpc>
            </a:pPr>
            <a:r>
              <a:rPr lang="en-GB" dirty="0" smtClean="0">
                <a:latin typeface="Arial" panose="020B0604020202020204" pitchFamily="34" charset="0"/>
                <a:cs typeface="Arial" panose="020B0604020202020204" pitchFamily="34" charset="0"/>
              </a:rPr>
              <a:t>This study could be useful in designing a weight-loss or weight management programme for primary school children</a:t>
            </a:r>
          </a:p>
          <a:p>
            <a:pPr>
              <a:lnSpc>
                <a:spcPct val="150000"/>
              </a:lnSpc>
            </a:pPr>
            <a:r>
              <a:rPr lang="en-GB" dirty="0" smtClean="0">
                <a:latin typeface="Arial" panose="020B0604020202020204" pitchFamily="34" charset="0"/>
                <a:cs typeface="Arial" panose="020B0604020202020204" pitchFamily="34" charset="0"/>
              </a:rPr>
              <a:t>Identification of the interventions or combination of interventions which are most effective at curbing childhood obesity</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68487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time schedule/ Plan of </a:t>
            </a:r>
            <a:r>
              <a:rPr lang="en-GB" b="1" dirty="0" smtClean="0"/>
              <a:t>work</a:t>
            </a:r>
            <a:endParaRPr lang="en-GB" b="1" dirty="0"/>
          </a:p>
        </p:txBody>
      </p:sp>
      <p:sp>
        <p:nvSpPr>
          <p:cNvPr id="3" name="Content Placeholder 2"/>
          <p:cNvSpPr>
            <a:spLocks noGrp="1"/>
          </p:cNvSpPr>
          <p:nvPr>
            <p:ph idx="1"/>
          </p:nvPr>
        </p:nvSpPr>
        <p:spPr/>
        <p:txBody>
          <a:bodyPr/>
          <a:lstStyle/>
          <a:p>
            <a:endParaRPr lang="en-GB"/>
          </a:p>
        </p:txBody>
      </p:sp>
      <p:pic>
        <p:nvPicPr>
          <p:cNvPr id="8" name="Picture 7"/>
          <p:cNvPicPr>
            <a:picLocks noChangeAspect="1"/>
          </p:cNvPicPr>
          <p:nvPr/>
        </p:nvPicPr>
        <p:blipFill>
          <a:blip r:embed="rId2"/>
          <a:stretch>
            <a:fillRect/>
          </a:stretch>
        </p:blipFill>
        <p:spPr>
          <a:xfrm>
            <a:off x="0" y="1715956"/>
            <a:ext cx="12114157" cy="4894694"/>
          </a:xfrm>
          <a:prstGeom prst="rect">
            <a:avLst/>
          </a:prstGeom>
        </p:spPr>
      </p:pic>
    </p:spTree>
    <p:extLst>
      <p:ext uri="{BB962C8B-B14F-4D97-AF65-F5344CB8AC3E}">
        <p14:creationId xmlns:p14="http://schemas.microsoft.com/office/powerpoint/2010/main" val="8832778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260230" y="2542073"/>
            <a:ext cx="11671540" cy="3628571"/>
          </a:xfrm>
        </p:spPr>
        <p:txBody>
          <a:bodyPr>
            <a:noAutofit/>
          </a:bodyPr>
          <a:lstStyle/>
          <a:p>
            <a:pPr marL="0" indent="0">
              <a:lnSpc>
                <a:spcPct val="150000"/>
              </a:lnSpc>
              <a:buNone/>
            </a:pPr>
            <a:r>
              <a:rPr lang="en-GB" dirty="0">
                <a:latin typeface="Arial" panose="020B0604020202020204" pitchFamily="34" charset="0"/>
                <a:cs typeface="Arial" panose="020B0604020202020204" pitchFamily="34" charset="0"/>
              </a:rPr>
              <a:t>Baker, C., 2022. Obesity Statistics. [</a:t>
            </a:r>
            <a:r>
              <a:rPr lang="en-GB" dirty="0" smtClean="0">
                <a:latin typeface="Arial" panose="020B0604020202020204" pitchFamily="34" charset="0"/>
                <a:cs typeface="Arial" panose="020B0604020202020204" pitchFamily="34" charset="0"/>
              </a:rPr>
              <a:t>Online]. Available </a:t>
            </a:r>
            <a:r>
              <a:rPr lang="en-GB" dirty="0">
                <a:latin typeface="Arial" panose="020B0604020202020204" pitchFamily="34" charset="0"/>
                <a:cs typeface="Arial" panose="020B0604020202020204" pitchFamily="34" charset="0"/>
              </a:rPr>
              <a:t>at: https://</a:t>
            </a:r>
            <a:r>
              <a:rPr lang="en-GB" dirty="0" smtClean="0">
                <a:latin typeface="Arial" panose="020B0604020202020204" pitchFamily="34" charset="0"/>
                <a:cs typeface="Arial" panose="020B0604020202020204" pitchFamily="34" charset="0"/>
              </a:rPr>
              <a:t>commonslibrary.parliament.uk/research-briefings/sn03336</a:t>
            </a:r>
            <a:r>
              <a:rPr lang="en-GB" dirty="0">
                <a:latin typeface="Arial" panose="020B0604020202020204" pitchFamily="34" charset="0"/>
                <a:cs typeface="Arial" panose="020B0604020202020204" pitchFamily="34" charset="0"/>
              </a:rPr>
              <a:t>/#:~:text=Childhood%20obesity%20in%20England,the%20National%20Child%20Measurement%20Programme</a:t>
            </a:r>
            <a:r>
              <a:rPr lang="en-GB" dirty="0" smtClean="0">
                <a:latin typeface="Arial" panose="020B0604020202020204" pitchFamily="34" charset="0"/>
                <a:cs typeface="Arial" panose="020B0604020202020204" pitchFamily="34" charset="0"/>
              </a:rPr>
              <a:t>.  [Accessed 6 November 2023].</a:t>
            </a:r>
            <a:endParaRPr lang="en-GB" dirty="0">
              <a:latin typeface="Arial" panose="020B0604020202020204" pitchFamily="34" charset="0"/>
              <a:cs typeface="Arial" panose="020B0604020202020204" pitchFamily="34" charset="0"/>
            </a:endParaRPr>
          </a:p>
          <a:p>
            <a:pPr marL="0" indent="0" fontAlgn="base">
              <a:buNone/>
            </a:pPr>
            <a:r>
              <a:rPr lang="en-GB" dirty="0" err="1" smtClean="0">
                <a:latin typeface="Arial" panose="020B0604020202020204" pitchFamily="34" charset="0"/>
                <a:cs typeface="Arial" panose="020B0604020202020204" pitchFamily="34" charset="0"/>
              </a:rPr>
              <a:t>Bradshow</a:t>
            </a:r>
            <a:r>
              <a:rPr lang="en-GB" dirty="0" smtClean="0">
                <a:latin typeface="Arial" panose="020B0604020202020204" pitchFamily="34" charset="0"/>
                <a:cs typeface="Arial" panose="020B0604020202020204" pitchFamily="34" charset="0"/>
              </a:rPr>
              <a:t>, R and Butler, K. 2017</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One in five young people obese at age 14, study </a:t>
            </a:r>
            <a:r>
              <a:rPr lang="en-GB" i="1" dirty="0" smtClean="0">
                <a:latin typeface="Arial" panose="020B0604020202020204" pitchFamily="34" charset="0"/>
                <a:cs typeface="Arial" panose="020B0604020202020204" pitchFamily="34" charset="0"/>
              </a:rPr>
              <a:t>reveals.</a:t>
            </a:r>
            <a:r>
              <a:rPr lang="en-GB" dirty="0">
                <a:latin typeface="Arial" panose="020B0604020202020204" pitchFamily="34" charset="0"/>
                <a:cs typeface="Arial" panose="020B0604020202020204" pitchFamily="34" charset="0"/>
              </a:rPr>
              <a:t> [Online] Available at: https://</a:t>
            </a:r>
            <a:r>
              <a:rPr lang="en-GB" dirty="0" smtClean="0">
                <a:latin typeface="Arial" panose="020B0604020202020204" pitchFamily="34" charset="0"/>
                <a:cs typeface="Arial" panose="020B0604020202020204" pitchFamily="34" charset="0"/>
              </a:rPr>
              <a:t>www.ucl.ac.uk/ioe/news/2017/dec/one-five-young-people-obese-age-14-study-reveals [</a:t>
            </a:r>
            <a:r>
              <a:rPr lang="en-GB" dirty="0">
                <a:latin typeface="Arial" panose="020B0604020202020204" pitchFamily="34" charset="0"/>
                <a:cs typeface="Arial" panose="020B0604020202020204" pitchFamily="34" charset="0"/>
              </a:rPr>
              <a:t>Accessed 6 November 2023</a:t>
            </a:r>
            <a:r>
              <a:rPr lang="en-GB" dirty="0" smtClean="0">
                <a:latin typeface="Arial" panose="020B0604020202020204" pitchFamily="34" charset="0"/>
                <a:cs typeface="Arial" panose="020B0604020202020204" pitchFamily="34" charset="0"/>
              </a:rPr>
              <a:t>].</a:t>
            </a:r>
          </a:p>
          <a:p>
            <a:pPr marL="0" indent="0" fontAlgn="base">
              <a:buNone/>
            </a:pPr>
            <a:r>
              <a:rPr lang="en-US" dirty="0" smtClean="0">
                <a:latin typeface="Arial" panose="020B0604020202020204" pitchFamily="34" charset="0"/>
                <a:cs typeface="Arial" panose="020B0604020202020204" pitchFamily="34" charset="0"/>
              </a:rPr>
              <a:t>Cole</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 T J. et. al.</a:t>
            </a:r>
            <a:r>
              <a:rPr lang="en-US" dirty="0">
                <a:latin typeface="Arial" panose="020B0604020202020204" pitchFamily="34" charset="0"/>
                <a:cs typeface="Arial" panose="020B0604020202020204" pitchFamily="34" charset="0"/>
              </a:rPr>
              <a:t> </a:t>
            </a:r>
            <a:r>
              <a:rPr lang="en-US" dirty="0" smtClean="0">
                <a:latin typeface="Arial" panose="020B0604020202020204" pitchFamily="34" charset="0"/>
                <a:cs typeface="Arial" panose="020B0604020202020204" pitchFamily="34" charset="0"/>
              </a:rPr>
              <a:t>2000. Establishing </a:t>
            </a:r>
            <a:r>
              <a:rPr lang="en-US" dirty="0">
                <a:latin typeface="Arial" panose="020B0604020202020204" pitchFamily="34" charset="0"/>
                <a:cs typeface="Arial" panose="020B0604020202020204" pitchFamily="34" charset="0"/>
              </a:rPr>
              <a:t>a standard definition for child overweight and obesity worldwide: international survey </a:t>
            </a:r>
            <a:r>
              <a:rPr lang="en-US" i="1" dirty="0" smtClean="0">
                <a:latin typeface="Arial" panose="020B0604020202020204" pitchFamily="34" charset="0"/>
                <a:cs typeface="Arial" panose="020B0604020202020204" pitchFamily="34" charset="0"/>
              </a:rPr>
              <a:t>BMJ</a:t>
            </a:r>
            <a:r>
              <a:rPr lang="en-US" dirty="0" smtClean="0">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320 :1240 doi:10.1136/bmj.320.7244.1240</a:t>
            </a:r>
          </a:p>
          <a:p>
            <a:pPr marL="0" indent="0">
              <a:buNone/>
            </a:pPr>
            <a:r>
              <a:rPr lang="en-GB" dirty="0" err="1" smtClean="0">
                <a:latin typeface="Arial" panose="020B0604020202020204" pitchFamily="34" charset="0"/>
                <a:cs typeface="Arial" panose="020B0604020202020204" pitchFamily="34" charset="0"/>
              </a:rPr>
              <a:t>Conolly</a:t>
            </a:r>
            <a:r>
              <a:rPr lang="en-GB" dirty="0">
                <a:latin typeface="Arial" panose="020B0604020202020204" pitchFamily="34" charset="0"/>
                <a:cs typeface="Arial" panose="020B0604020202020204" pitchFamily="34" charset="0"/>
              </a:rPr>
              <a:t>, A. &amp; Byron, D., 2018. </a:t>
            </a:r>
            <a:r>
              <a:rPr lang="en-GB" i="1" dirty="0">
                <a:latin typeface="Arial" panose="020B0604020202020204" pitchFamily="34" charset="0"/>
                <a:cs typeface="Arial" panose="020B0604020202020204" pitchFamily="34" charset="0"/>
              </a:rPr>
              <a:t>Health Survey for England 2017: Adult and Child Overweight and Obesity</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Online] Available </a:t>
            </a:r>
            <a:r>
              <a:rPr lang="en-GB" dirty="0">
                <a:latin typeface="Arial" panose="020B0604020202020204" pitchFamily="34" charset="0"/>
                <a:cs typeface="Arial" panose="020B0604020202020204" pitchFamily="34" charset="0"/>
              </a:rPr>
              <a:t>at: https://</a:t>
            </a:r>
            <a:r>
              <a:rPr lang="en-GB" dirty="0" smtClean="0">
                <a:latin typeface="Arial" panose="020B0604020202020204" pitchFamily="34" charset="0"/>
                <a:cs typeface="Arial" panose="020B0604020202020204" pitchFamily="34" charset="0"/>
              </a:rPr>
              <a:t>healthsurvey.hscic.gov.uk/media/78619/HSE17-Adult-Child-BMI-rep.pdf [</a:t>
            </a:r>
            <a:r>
              <a:rPr lang="en-GB" dirty="0">
                <a:latin typeface="Arial" panose="020B0604020202020204" pitchFamily="34" charset="0"/>
                <a:cs typeface="Arial" panose="020B0604020202020204" pitchFamily="34" charset="0"/>
              </a:rPr>
              <a:t>Accessed </a:t>
            </a:r>
            <a:r>
              <a:rPr lang="en-GB" dirty="0" smtClean="0">
                <a:latin typeface="Arial" panose="020B0604020202020204" pitchFamily="34" charset="0"/>
                <a:cs typeface="Arial" panose="020B0604020202020204" pitchFamily="34" charset="0"/>
              </a:rPr>
              <a:t>7 November </a:t>
            </a:r>
            <a:r>
              <a:rPr lang="en-GB" dirty="0">
                <a:latin typeface="Arial" panose="020B0604020202020204" pitchFamily="34" charset="0"/>
                <a:cs typeface="Arial" panose="020B0604020202020204" pitchFamily="34" charset="0"/>
              </a:rPr>
              <a:t>2023</a:t>
            </a:r>
            <a:r>
              <a:rPr lang="en-GB" dirty="0" smtClean="0">
                <a:latin typeface="Arial" panose="020B0604020202020204" pitchFamily="34" charset="0"/>
                <a:cs typeface="Arial" panose="020B0604020202020204" pitchFamily="34" charset="0"/>
              </a:rPr>
              <a:t>].</a:t>
            </a:r>
          </a:p>
          <a:p>
            <a:pPr marL="0" indent="0">
              <a:buNone/>
            </a:pPr>
            <a:r>
              <a:rPr lang="en-GB" dirty="0" err="1">
                <a:latin typeface="Arial" panose="020B0604020202020204" pitchFamily="34" charset="0"/>
                <a:cs typeface="Arial" panose="020B0604020202020204" pitchFamily="34" charset="0"/>
              </a:rPr>
              <a:t>Coulman</a:t>
            </a:r>
            <a:r>
              <a:rPr lang="en-GB" dirty="0">
                <a:latin typeface="Arial" panose="020B0604020202020204" pitchFamily="34" charset="0"/>
                <a:cs typeface="Arial" panose="020B0604020202020204" pitchFamily="34" charset="0"/>
              </a:rPr>
              <a:t>, K. D. et al., 2023. Access to publicly funded weight management services in England using routine data from primary and secondary care (2007–2020): An observational cohort study. </a:t>
            </a:r>
            <a:r>
              <a:rPr lang="en-GB" i="1" dirty="0">
                <a:latin typeface="Arial" panose="020B0604020202020204" pitchFamily="34" charset="0"/>
                <a:cs typeface="Arial" panose="020B0604020202020204" pitchFamily="34" charset="0"/>
              </a:rPr>
              <a:t>PLOS Medicine</a:t>
            </a:r>
            <a:r>
              <a:rPr lang="en-GB" dirty="0">
                <a:latin typeface="Arial" panose="020B0604020202020204" pitchFamily="34" charset="0"/>
                <a:cs typeface="Arial" panose="020B0604020202020204" pitchFamily="34" charset="0"/>
              </a:rPr>
              <a:t>, 20(9), p. e1004282</a:t>
            </a:r>
            <a:r>
              <a:rPr lang="en-GB" dirty="0" smtClean="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2263927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260230" y="2504751"/>
            <a:ext cx="11671540" cy="3628571"/>
          </a:xfrm>
        </p:spPr>
        <p:txBody>
          <a:bodyPr>
            <a:noAutofit/>
          </a:bodyPr>
          <a:lstStyle/>
          <a:p>
            <a:pPr marL="0" indent="0">
              <a:lnSpc>
                <a:spcPct val="150000"/>
              </a:lnSpc>
              <a:buNone/>
            </a:pPr>
            <a:r>
              <a:rPr lang="en-GB" dirty="0" err="1" smtClean="0">
                <a:latin typeface="Arial" panose="020B0604020202020204" pitchFamily="34" charset="0"/>
                <a:cs typeface="Arial" panose="020B0604020202020204" pitchFamily="34" charset="0"/>
              </a:rPr>
              <a:t>Facca</a:t>
            </a:r>
            <a:r>
              <a:rPr lang="en-GB" dirty="0" smtClean="0">
                <a:latin typeface="Arial" panose="020B0604020202020204" pitchFamily="34" charset="0"/>
                <a:cs typeface="Arial" panose="020B0604020202020204" pitchFamily="34" charset="0"/>
              </a:rPr>
              <a:t>, D et. al. </a:t>
            </a:r>
            <a:r>
              <a:rPr lang="en-GB" dirty="0">
                <a:latin typeface="Arial" panose="020B0604020202020204" pitchFamily="34" charset="0"/>
                <a:cs typeface="Arial" panose="020B0604020202020204" pitchFamily="34" charset="0"/>
              </a:rPr>
              <a:t>2020. Exploring the ethical issues in research using digital data collection strategies with minors: A scoping </a:t>
            </a:r>
            <a:r>
              <a:rPr lang="en-GB" dirty="0" smtClean="0">
                <a:latin typeface="Arial" panose="020B0604020202020204" pitchFamily="34" charset="0"/>
                <a:cs typeface="Arial" panose="020B0604020202020204" pitchFamily="34" charset="0"/>
              </a:rPr>
              <a:t>review. </a:t>
            </a:r>
            <a:r>
              <a:rPr lang="en-GB" i="1" dirty="0" smtClean="0">
                <a:latin typeface="Arial" panose="020B0604020202020204" pitchFamily="34" charset="0"/>
                <a:cs typeface="Arial" panose="020B0604020202020204" pitchFamily="34" charset="0"/>
              </a:rPr>
              <a:t>PLOS ONE</a:t>
            </a:r>
            <a:r>
              <a:rPr lang="en-GB" dirty="0" smtClean="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15(8), pp </a:t>
            </a:r>
            <a:r>
              <a:rPr lang="en-GB" dirty="0" smtClean="0">
                <a:latin typeface="Arial" panose="020B0604020202020204" pitchFamily="34" charset="0"/>
                <a:cs typeface="Arial" panose="020B0604020202020204" pitchFamily="34" charset="0"/>
              </a:rPr>
              <a:t>e0237875 DOI: </a:t>
            </a:r>
            <a:endParaRPr lang="en-GB" i="1" dirty="0" smtClean="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Fry</a:t>
            </a:r>
            <a:r>
              <a:rPr lang="en-GB" dirty="0">
                <a:latin typeface="Arial" panose="020B0604020202020204" pitchFamily="34" charset="0"/>
                <a:cs typeface="Arial" panose="020B0604020202020204" pitchFamily="34" charset="0"/>
              </a:rPr>
              <a:t>, T. et al., </a:t>
            </a:r>
            <a:r>
              <a:rPr lang="en-GB" dirty="0" smtClean="0">
                <a:latin typeface="Arial" panose="020B0604020202020204" pitchFamily="34" charset="0"/>
                <a:cs typeface="Arial" panose="020B0604020202020204" pitchFamily="34" charset="0"/>
              </a:rPr>
              <a:t>2022</a:t>
            </a:r>
            <a:r>
              <a:rPr lang="en-GB" dirty="0">
                <a:latin typeface="Arial" panose="020B0604020202020204" pitchFamily="34" charset="0"/>
                <a:cs typeface="Arial" panose="020B0604020202020204" pitchFamily="34" charset="0"/>
              </a:rPr>
              <a:t>. Tackling Childhood Obesity in the UK &amp; EU: Developing Practical Solutions and Promoting Healthy Lifestyles. [Online] </a:t>
            </a:r>
            <a:r>
              <a:rPr lang="en-GB" dirty="0" smtClean="0">
                <a:latin typeface="Arial" panose="020B0604020202020204" pitchFamily="34" charset="0"/>
                <a:cs typeface="Arial" panose="020B0604020202020204" pitchFamily="34" charset="0"/>
              </a:rPr>
              <a:t>Available </a:t>
            </a:r>
            <a:r>
              <a:rPr lang="en-GB" dirty="0">
                <a:latin typeface="Arial" panose="020B0604020202020204" pitchFamily="34" charset="0"/>
                <a:cs typeface="Arial" panose="020B0604020202020204" pitchFamily="34" charset="0"/>
              </a:rPr>
              <a:t>at: https://</a:t>
            </a:r>
            <a:r>
              <a:rPr lang="en-GB" dirty="0" smtClean="0">
                <a:latin typeface="Arial" panose="020B0604020202020204" pitchFamily="34" charset="0"/>
                <a:cs typeface="Arial" panose="020B0604020202020204" pitchFamily="34" charset="0"/>
              </a:rPr>
              <a:t>www.publicpolicyexchange.co.uk/event.php?eventUID=MC29-PPE </a:t>
            </a:r>
            <a:r>
              <a:rPr lang="en-GB" dirty="0">
                <a:latin typeface="Arial" panose="020B0604020202020204" pitchFamily="34" charset="0"/>
                <a:cs typeface="Arial" panose="020B0604020202020204" pitchFamily="34" charset="0"/>
              </a:rPr>
              <a:t>[Accessed 6 November 2023</a:t>
            </a:r>
            <a:r>
              <a:rPr lang="en-GB" dirty="0" smtClean="0">
                <a:latin typeface="Arial" panose="020B0604020202020204" pitchFamily="34" charset="0"/>
                <a:cs typeface="Arial" panose="020B0604020202020204" pitchFamily="34" charset="0"/>
              </a:rPr>
              <a:t>].</a:t>
            </a:r>
          </a:p>
          <a:p>
            <a:pPr marL="0" indent="0">
              <a:lnSpc>
                <a:spcPct val="150000"/>
              </a:lnSpc>
              <a:buNone/>
            </a:pPr>
            <a:r>
              <a:rPr lang="en-GB" dirty="0" err="1">
                <a:latin typeface="Arial" panose="020B0604020202020204" pitchFamily="34" charset="0"/>
                <a:cs typeface="Arial" panose="020B0604020202020204" pitchFamily="34" charset="0"/>
              </a:rPr>
              <a:t>Hampl</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S. et </a:t>
            </a:r>
            <a:r>
              <a:rPr lang="en-GB" dirty="0">
                <a:latin typeface="Arial" panose="020B0604020202020204" pitchFamily="34" charset="0"/>
                <a:cs typeface="Arial" panose="020B0604020202020204" pitchFamily="34" charset="0"/>
              </a:rPr>
              <a:t>al. </a:t>
            </a:r>
            <a:r>
              <a:rPr lang="en-GB" dirty="0" smtClean="0">
                <a:latin typeface="Arial" panose="020B0604020202020204" pitchFamily="34" charset="0"/>
                <a:cs typeface="Arial" panose="020B0604020202020204" pitchFamily="34" charset="0"/>
              </a:rPr>
              <a:t>2023. Clinical </a:t>
            </a:r>
            <a:r>
              <a:rPr lang="en-GB" dirty="0">
                <a:latin typeface="Arial" panose="020B0604020202020204" pitchFamily="34" charset="0"/>
                <a:cs typeface="Arial" panose="020B0604020202020204" pitchFamily="34" charset="0"/>
              </a:rPr>
              <a:t>practice guideline for the evaluation and treatment of children and adolescents with obesity. </a:t>
            </a:r>
            <a:r>
              <a:rPr lang="en-GB" i="1" dirty="0" err="1">
                <a:latin typeface="Arial" panose="020B0604020202020204" pitchFamily="34" charset="0"/>
                <a:cs typeface="Arial" panose="020B0604020202020204" pitchFamily="34" charset="0"/>
              </a:rPr>
              <a:t>Pediatrics</a:t>
            </a:r>
            <a:r>
              <a:rPr lang="en-GB" i="1" dirty="0">
                <a:latin typeface="Arial" panose="020B0604020202020204" pitchFamily="34" charset="0"/>
                <a:cs typeface="Arial" panose="020B0604020202020204" pitchFamily="34" charset="0"/>
              </a:rPr>
              <a:t> </a:t>
            </a:r>
            <a:r>
              <a:rPr lang="en-GB" i="1" dirty="0" smtClean="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151(2), p. e2022060640. DOI:10.1542/peds.2022-060640</a:t>
            </a:r>
          </a:p>
          <a:p>
            <a:pPr marL="0" indent="0">
              <a:lnSpc>
                <a:spcPct val="150000"/>
              </a:lnSpc>
              <a:buNone/>
            </a:pPr>
            <a:r>
              <a:rPr lang="en-GB" dirty="0" err="1">
                <a:latin typeface="Arial" panose="020B0604020202020204" pitchFamily="34" charset="0"/>
                <a:cs typeface="Arial" panose="020B0604020202020204" pitchFamily="34" charset="0"/>
              </a:rPr>
              <a:t>Ho</a:t>
            </a:r>
            <a:r>
              <a:rPr lang="en-GB" dirty="0">
                <a:latin typeface="Arial" panose="020B0604020202020204" pitchFamily="34" charset="0"/>
                <a:cs typeface="Arial" panose="020B0604020202020204" pitchFamily="34" charset="0"/>
              </a:rPr>
              <a:t>, T. J. H., Cheng, L. J. &amp; Lau, Y., 2021. School-based interventions for the treatment of childhood obesity: a systematic review, meta-analysis and meta-regression of cluster randomised controlled trials. </a:t>
            </a:r>
            <a:r>
              <a:rPr lang="en-GB" i="1" dirty="0">
                <a:latin typeface="Arial" panose="020B0604020202020204" pitchFamily="34" charset="0"/>
                <a:cs typeface="Arial" panose="020B0604020202020204" pitchFamily="34" charset="0"/>
              </a:rPr>
              <a:t>Public Health Nutrition</a:t>
            </a:r>
            <a:r>
              <a:rPr lang="en-GB" dirty="0">
                <a:latin typeface="Arial" panose="020B0604020202020204" pitchFamily="34" charset="0"/>
                <a:cs typeface="Arial" panose="020B0604020202020204" pitchFamily="34" charset="0"/>
              </a:rPr>
              <a:t>, 24(10), p. 3087–3099</a:t>
            </a:r>
            <a:r>
              <a:rPr lang="en-GB" dirty="0" smtClean="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43576625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260230" y="2840653"/>
            <a:ext cx="11671540" cy="3628571"/>
          </a:xfrm>
        </p:spPr>
        <p:txBody>
          <a:bodyPr>
            <a:noAutofit/>
          </a:bodyPr>
          <a:lstStyle/>
          <a:p>
            <a:pPr marL="0" indent="0">
              <a:lnSpc>
                <a:spcPct val="150000"/>
              </a:lnSpc>
              <a:buNone/>
            </a:pPr>
            <a:r>
              <a:rPr lang="en-GB" dirty="0" err="1">
                <a:latin typeface="Arial" panose="020B0604020202020204" pitchFamily="34" charset="0"/>
                <a:cs typeface="Arial" panose="020B0604020202020204" pitchFamily="34" charset="0"/>
              </a:rPr>
              <a:t>Hokke</a:t>
            </a:r>
            <a:r>
              <a:rPr lang="en-GB" dirty="0">
                <a:latin typeface="Arial" panose="020B0604020202020204" pitchFamily="34" charset="0"/>
                <a:cs typeface="Arial" panose="020B0604020202020204" pitchFamily="34" charset="0"/>
              </a:rPr>
              <a:t>, S., Hackworth, N J, et. al. 2018. Ethical issues in using the internet to engage participants in family and child research: A scoping review.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One.</a:t>
            </a:r>
            <a:r>
              <a:rPr lang="en-GB" dirty="0">
                <a:latin typeface="Arial" panose="020B0604020202020204" pitchFamily="34" charset="0"/>
                <a:cs typeface="Arial" panose="020B0604020202020204" pitchFamily="34" charset="0"/>
              </a:rPr>
              <a:t>13(9), pp. </a:t>
            </a:r>
            <a:r>
              <a:rPr lang="en-US" dirty="0"/>
              <a:t>e0204572</a:t>
            </a:r>
          </a:p>
          <a:p>
            <a:pPr marL="0" indent="0">
              <a:lnSpc>
                <a:spcPct val="150000"/>
              </a:lnSpc>
              <a:buNone/>
            </a:pPr>
            <a:r>
              <a:rPr lang="en-GB" dirty="0" err="1" smtClean="0">
                <a:latin typeface="Arial" panose="020B0604020202020204" pitchFamily="34" charset="0"/>
                <a:cs typeface="Arial" panose="020B0604020202020204" pitchFamily="34" charset="0"/>
              </a:rPr>
              <a:t>Hurlimann</a:t>
            </a:r>
            <a:r>
              <a:rPr lang="en-GB" dirty="0">
                <a:latin typeface="Arial" panose="020B0604020202020204" pitchFamily="34" charset="0"/>
                <a:cs typeface="Arial" panose="020B0604020202020204" pitchFamily="34" charset="0"/>
              </a:rPr>
              <a:t>, et. </a:t>
            </a:r>
            <a:r>
              <a:rPr lang="en-GB" dirty="0" smtClean="0">
                <a:latin typeface="Arial" panose="020B0604020202020204" pitchFamily="34" charset="0"/>
                <a:cs typeface="Arial" panose="020B0604020202020204" pitchFamily="34" charset="0"/>
              </a:rPr>
              <a:t>al. </a:t>
            </a:r>
            <a:r>
              <a:rPr lang="en-GB" dirty="0">
                <a:latin typeface="Arial" panose="020B0604020202020204" pitchFamily="34" charset="0"/>
                <a:cs typeface="Arial" panose="020B0604020202020204" pitchFamily="34" charset="0"/>
              </a:rPr>
              <a:t>2017. Ethical issues in the development and implementation of nutrition-related public health policies and interventions: A scoping review.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a:t>
            </a:r>
            <a:r>
              <a:rPr lang="en-GB" i="1" dirty="0" smtClean="0">
                <a:latin typeface="Arial" panose="020B0604020202020204" pitchFamily="34" charset="0"/>
                <a:cs typeface="Arial" panose="020B0604020202020204" pitchFamily="34" charset="0"/>
              </a:rPr>
              <a:t>One</a:t>
            </a:r>
            <a:r>
              <a:rPr lang="en-GB" dirty="0">
                <a:latin typeface="Arial" panose="020B0604020202020204" pitchFamily="34" charset="0"/>
                <a:cs typeface="Arial" panose="020B0604020202020204" pitchFamily="34" charset="0"/>
              </a:rPr>
              <a:t>. 12(10), pp e0186897.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10.1371/journal.pone.0186897</a:t>
            </a:r>
            <a:endParaRPr lang="en-GB" i="1" dirty="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Guy's and St Thomas' NHS Foundation Trust. 2023. Overview: </a:t>
            </a:r>
            <a:r>
              <a:rPr lang="en-US" dirty="0" smtClean="0">
                <a:latin typeface="Arial" panose="020B0604020202020204" pitchFamily="34" charset="0"/>
                <a:cs typeface="Arial" panose="020B0604020202020204" pitchFamily="34" charset="0"/>
              </a:rPr>
              <a:t>Centre for obesity. </a:t>
            </a:r>
            <a:r>
              <a:rPr lang="en-GB" dirty="0" smtClean="0">
                <a:latin typeface="Arial" panose="020B0604020202020204" pitchFamily="34" charset="0"/>
                <a:cs typeface="Arial" panose="020B0604020202020204" pitchFamily="34" charset="0"/>
              </a:rPr>
              <a:t>[Online] Available at: https://www.guysandstthomas.nhs.uk/our-services/centre-obesity. [Accessed 6 November 2023]</a:t>
            </a:r>
          </a:p>
          <a:p>
            <a:pPr marL="0" indent="0">
              <a:lnSpc>
                <a:spcPct val="150000"/>
              </a:lnSpc>
              <a:buNone/>
            </a:pPr>
            <a:r>
              <a:rPr lang="en-GB" dirty="0">
                <a:latin typeface="Arial" panose="020B0604020202020204" pitchFamily="34" charset="0"/>
                <a:cs typeface="Arial" panose="020B0604020202020204" pitchFamily="34" charset="0"/>
              </a:rPr>
              <a:t>Keegan, G, </a:t>
            </a:r>
            <a:r>
              <a:rPr lang="en-GB" dirty="0" err="1">
                <a:latin typeface="Arial" panose="020B0604020202020204" pitchFamily="34" charset="0"/>
                <a:cs typeface="Arial" panose="020B0604020202020204" pitchFamily="34" charset="0"/>
              </a:rPr>
              <a:t>O’brien</a:t>
            </a:r>
            <a:r>
              <a:rPr lang="en-GB" dirty="0">
                <a:latin typeface="Arial" panose="020B0604020202020204" pitchFamily="34" charset="0"/>
                <a:cs typeface="Arial" panose="020B0604020202020204" pitchFamily="34" charset="0"/>
              </a:rPr>
              <a:t>, N. 2023. </a:t>
            </a:r>
            <a:r>
              <a:rPr lang="en-GB" i="1" dirty="0">
                <a:latin typeface="Arial" panose="020B0604020202020204" pitchFamily="34" charset="0"/>
                <a:cs typeface="Arial" panose="020B0604020202020204" pitchFamily="34" charset="0"/>
              </a:rPr>
              <a:t>New plan to deliver high quality PE and sport for all pupils. </a:t>
            </a:r>
            <a:r>
              <a:rPr lang="en-GB" dirty="0">
                <a:latin typeface="Arial" panose="020B0604020202020204" pitchFamily="34" charset="0"/>
                <a:cs typeface="Arial" panose="020B0604020202020204" pitchFamily="34" charset="0"/>
              </a:rPr>
              <a:t>. [Online] Available at: https://www.gov.uk/government/news/new-plan-to-deliver-high-quality-pe-and-sport-for-all-pupils [Accessed 7 November 2023].</a:t>
            </a:r>
          </a:p>
          <a:p>
            <a:pPr marL="0" indent="0">
              <a:lnSpc>
                <a:spcPct val="150000"/>
              </a:lnSpc>
              <a:buNone/>
            </a:pPr>
            <a:endParaRPr lang="en-GB" alt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4327874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276045" y="2246941"/>
            <a:ext cx="11671540" cy="4500388"/>
          </a:xfrm>
        </p:spPr>
        <p:txBody>
          <a:bodyPr>
            <a:noAutofit/>
          </a:bodyPr>
          <a:lstStyle/>
          <a:p>
            <a:pPr marL="0" indent="0">
              <a:lnSpc>
                <a:spcPct val="150000"/>
              </a:lnSpc>
              <a:buNone/>
            </a:pPr>
            <a:r>
              <a:rPr lang="en-GB" dirty="0">
                <a:latin typeface="Arial" panose="020B0604020202020204" pitchFamily="34" charset="0"/>
                <a:cs typeface="Arial" panose="020B0604020202020204" pitchFamily="34" charset="0"/>
              </a:rPr>
              <a:t>Kelley GA, Kelley KS, Pate RR. 2019. Exercise and adiposity in overweight and obese children and adolescents: a systematic review with network meta-analysis of randomized trials. </a:t>
            </a:r>
            <a:r>
              <a:rPr lang="en-GB" i="1" dirty="0">
                <a:latin typeface="Arial" panose="020B0604020202020204" pitchFamily="34" charset="0"/>
                <a:cs typeface="Arial" panose="020B0604020202020204" pitchFamily="34" charset="0"/>
              </a:rPr>
              <a:t>BMJ Open</a:t>
            </a:r>
            <a:r>
              <a:rPr lang="en-GB" dirty="0">
                <a:latin typeface="Arial" panose="020B0604020202020204" pitchFamily="34" charset="0"/>
                <a:cs typeface="Arial" panose="020B0604020202020204" pitchFamily="34" charset="0"/>
              </a:rPr>
              <a:t>. 9(11), pp. e031220.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10.1136/bmjopen-2019-031220.</a:t>
            </a:r>
          </a:p>
          <a:p>
            <a:pPr marL="0" indent="0">
              <a:lnSpc>
                <a:spcPct val="150000"/>
              </a:lnSpc>
              <a:buNone/>
            </a:pPr>
            <a:r>
              <a:rPr lang="en-GB" dirty="0" err="1" smtClean="0">
                <a:latin typeface="Arial" panose="020B0604020202020204" pitchFamily="34" charset="0"/>
                <a:cs typeface="Arial" panose="020B0604020202020204" pitchFamily="34" charset="0"/>
              </a:rPr>
              <a:t>Kyoung-Kon</a:t>
            </a:r>
            <a:r>
              <a:rPr lang="en-GB" dirty="0" smtClean="0">
                <a:latin typeface="Arial" panose="020B0604020202020204" pitchFamily="34" charset="0"/>
                <a:cs typeface="Arial" panose="020B0604020202020204" pitchFamily="34" charset="0"/>
              </a:rPr>
              <a:t>, K. et. al. 2023. Evaluation and Treatment of Obesity and Its Comorbidities: 2022 Update of Clinical Practice Guidelines for Obesity by the Korean Society for the Study of Obesity.</a:t>
            </a:r>
            <a:r>
              <a:rPr lang="en-GB" i="1" dirty="0" smtClean="0">
                <a:latin typeface="Arial" panose="020B0604020202020204" pitchFamily="34" charset="0"/>
                <a:cs typeface="Arial" panose="020B0604020202020204" pitchFamily="34" charset="0"/>
              </a:rPr>
              <a:t> Journal of Obesity &amp; Metabolic Syndrome</a:t>
            </a:r>
            <a:r>
              <a:rPr lang="en-GB" dirty="0" smtClean="0">
                <a:latin typeface="Arial" panose="020B0604020202020204" pitchFamily="34" charset="0"/>
                <a:cs typeface="Arial" panose="020B0604020202020204" pitchFamily="34" charset="0"/>
              </a:rPr>
              <a:t>, 32(1), pp.1-24.</a:t>
            </a:r>
          </a:p>
          <a:p>
            <a:pPr marL="0" indent="0">
              <a:lnSpc>
                <a:spcPct val="150000"/>
              </a:lnSpc>
              <a:buNone/>
            </a:pPr>
            <a:r>
              <a:rPr lang="en-GB" altLang="en-US" dirty="0" err="1" smtClean="0">
                <a:solidFill>
                  <a:schemeClr val="tx1"/>
                </a:solidFill>
                <a:latin typeface="Arial" panose="020B0604020202020204" pitchFamily="34" charset="0"/>
                <a:ea typeface="Calibri" panose="020F0502020204030204" pitchFamily="34" charset="0"/>
                <a:cs typeface="Arial" panose="020B0604020202020204" pitchFamily="34" charset="0"/>
              </a:rPr>
              <a:t>Lanigan</a:t>
            </a:r>
            <a:r>
              <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rPr>
              <a:t>, J. &amp; </a:t>
            </a:r>
            <a:r>
              <a:rPr lang="en-GB" altLang="en-US" dirty="0" err="1">
                <a:solidFill>
                  <a:schemeClr val="tx1"/>
                </a:solidFill>
                <a:latin typeface="Arial" panose="020B0604020202020204" pitchFamily="34" charset="0"/>
                <a:ea typeface="Calibri" panose="020F0502020204030204" pitchFamily="34" charset="0"/>
                <a:cs typeface="Arial" panose="020B0604020202020204" pitchFamily="34" charset="0"/>
              </a:rPr>
              <a:t>Sauven</a:t>
            </a:r>
            <a:r>
              <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rPr>
              <a:t>, N., 2020. Treatment of childhood obesity: a multidisciplinary approach. </a:t>
            </a:r>
            <a:r>
              <a:rPr lang="en-GB" altLang="en-US" i="1" dirty="0">
                <a:solidFill>
                  <a:schemeClr val="tx1"/>
                </a:solidFill>
                <a:latin typeface="Arial" panose="020B0604020202020204" pitchFamily="34" charset="0"/>
                <a:ea typeface="Calibri" panose="020F0502020204030204" pitchFamily="34" charset="0"/>
                <a:cs typeface="Arial" panose="020B0604020202020204" pitchFamily="34" charset="0"/>
              </a:rPr>
              <a:t>Clinics in Integrated Care, </a:t>
            </a:r>
            <a:r>
              <a:rPr lang="en-GB" altLang="en-US" dirty="0">
                <a:solidFill>
                  <a:schemeClr val="tx1"/>
                </a:solidFill>
                <a:latin typeface="Arial" panose="020B0604020202020204" pitchFamily="34" charset="0"/>
                <a:ea typeface="Calibri" panose="020F0502020204030204" pitchFamily="34" charset="0"/>
                <a:cs typeface="Arial" panose="020B0604020202020204" pitchFamily="34" charset="0"/>
              </a:rPr>
              <a:t>Volume 3, p. 100026.</a:t>
            </a:r>
            <a:endParaRPr lang="en-GB" altLang="en-US" dirty="0">
              <a:solidFill>
                <a:schemeClr val="tx1"/>
              </a:solidFill>
              <a:latin typeface="Arial" panose="020B0604020202020204" pitchFamily="34" charset="0"/>
              <a:cs typeface="Arial" panose="020B0604020202020204" pitchFamily="34" charset="0"/>
            </a:endParaRPr>
          </a:p>
          <a:p>
            <a:pPr marL="0" indent="0">
              <a:lnSpc>
                <a:spcPct val="150000"/>
              </a:lnSpc>
              <a:buNone/>
            </a:pPr>
            <a:r>
              <a:rPr lang="en-GB" dirty="0">
                <a:latin typeface="Arial" panose="020B0604020202020204" pitchFamily="34" charset="0"/>
                <a:cs typeface="Arial" panose="020B0604020202020204" pitchFamily="34" charset="0"/>
              </a:rPr>
              <a:t>Long, </a:t>
            </a:r>
            <a:r>
              <a:rPr lang="en-GB" dirty="0" smtClean="0">
                <a:latin typeface="Arial" panose="020B0604020202020204" pitchFamily="34" charset="0"/>
                <a:cs typeface="Arial" panose="020B0604020202020204" pitchFamily="34" charset="0"/>
              </a:rPr>
              <a:t>R. et</a:t>
            </a:r>
            <a:r>
              <a:rPr lang="en-GB" dirty="0">
                <a:latin typeface="Arial" panose="020B0604020202020204" pitchFamily="34" charset="0"/>
                <a:cs typeface="Arial" panose="020B0604020202020204" pitchFamily="34" charset="0"/>
              </a:rPr>
              <a:t>. al. 2023. Physical education, physical activity and sport in English schools . [Online] Available at: https://</a:t>
            </a:r>
            <a:r>
              <a:rPr lang="en-GB" dirty="0" smtClean="0">
                <a:latin typeface="Arial" panose="020B0604020202020204" pitchFamily="34" charset="0"/>
                <a:cs typeface="Arial" panose="020B0604020202020204" pitchFamily="34" charset="0"/>
              </a:rPr>
              <a:t>researchbriefings.files.parliament.uk/documents/SN06836/SN06836.pdf . </a:t>
            </a:r>
            <a:r>
              <a:rPr lang="en-GB" dirty="0">
                <a:latin typeface="Arial" panose="020B0604020202020204" pitchFamily="34" charset="0"/>
                <a:cs typeface="Arial" panose="020B0604020202020204" pitchFamily="34" charset="0"/>
              </a:rPr>
              <a:t>[Accessed 6 November 2023</a:t>
            </a:r>
            <a:r>
              <a:rPr lang="en-GB" dirty="0" smtClean="0">
                <a:latin typeface="Arial" panose="020B0604020202020204" pitchFamily="34" charset="0"/>
                <a:cs typeface="Arial" panose="020B0604020202020204" pitchFamily="34" charset="0"/>
              </a:rPr>
              <a:t>]</a:t>
            </a:r>
          </a:p>
          <a:p>
            <a:pPr marL="0" indent="0">
              <a:lnSpc>
                <a:spcPct val="150000"/>
              </a:lnSpc>
              <a:buNone/>
            </a:pPr>
            <a:endParaRPr lang="en-GB" alt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39784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276045" y="1715956"/>
            <a:ext cx="11671540" cy="5018673"/>
          </a:xfrm>
        </p:spPr>
        <p:txBody>
          <a:bodyPr>
            <a:noAutofit/>
          </a:bodyPr>
          <a:lstStyle/>
          <a:p>
            <a:pPr marL="0" indent="0">
              <a:lnSpc>
                <a:spcPct val="150000"/>
              </a:lnSpc>
              <a:buNone/>
            </a:pPr>
            <a:r>
              <a:rPr lang="en-GB" dirty="0" err="1">
                <a:latin typeface="Arial" panose="020B0604020202020204" pitchFamily="34" charset="0"/>
                <a:cs typeface="Arial" panose="020B0604020202020204" pitchFamily="34" charset="0"/>
              </a:rPr>
              <a:t>Lepkowska</a:t>
            </a:r>
            <a:r>
              <a:rPr lang="en-GB" dirty="0">
                <a:latin typeface="Arial" panose="020B0604020202020204" pitchFamily="34" charset="0"/>
                <a:cs typeface="Arial" panose="020B0604020202020204" pitchFamily="34" charset="0"/>
              </a:rPr>
              <a:t>, D., 2022. Obesity: Latest NCMP data shows strong link with deprivation. </a:t>
            </a:r>
            <a:r>
              <a:rPr lang="en-GB" i="1" dirty="0">
                <a:latin typeface="Arial" panose="020B0604020202020204" pitchFamily="34" charset="0"/>
                <a:cs typeface="Arial" panose="020B0604020202020204" pitchFamily="34" charset="0"/>
              </a:rPr>
              <a:t>British Journal of Child Health</a:t>
            </a:r>
            <a:r>
              <a:rPr lang="en-GB" dirty="0">
                <a:latin typeface="Arial" panose="020B0604020202020204" pitchFamily="34" charset="0"/>
                <a:cs typeface="Arial" panose="020B0604020202020204" pitchFamily="34" charset="0"/>
              </a:rPr>
              <a:t>, 3(6).</a:t>
            </a:r>
          </a:p>
          <a:p>
            <a:pPr marL="0" indent="0">
              <a:lnSpc>
                <a:spcPct val="150000"/>
              </a:lnSpc>
              <a:buNone/>
            </a:pPr>
            <a:r>
              <a:rPr lang="en-GB" dirty="0" err="1">
                <a:latin typeface="Arial" panose="020B0604020202020204" pitchFamily="34" charset="0"/>
                <a:cs typeface="Arial" panose="020B0604020202020204" pitchFamily="34" charset="0"/>
              </a:rPr>
              <a:t>Mahase</a:t>
            </a:r>
            <a:r>
              <a:rPr lang="en-GB" dirty="0">
                <a:latin typeface="Arial" panose="020B0604020202020204" pitchFamily="34" charset="0"/>
                <a:cs typeface="Arial" panose="020B0604020202020204" pitchFamily="34" charset="0"/>
              </a:rPr>
              <a:t>, E., 2021. Childhood obesity: are new treatment centres the solution?. </a:t>
            </a:r>
            <a:r>
              <a:rPr lang="en-GB" i="1" dirty="0">
                <a:latin typeface="Arial" panose="020B0604020202020204" pitchFamily="34" charset="0"/>
                <a:cs typeface="Arial" panose="020B0604020202020204" pitchFamily="34" charset="0"/>
              </a:rPr>
              <a:t>BMJ</a:t>
            </a:r>
            <a:r>
              <a:rPr lang="en-GB" dirty="0">
                <a:latin typeface="Arial" panose="020B0604020202020204" pitchFamily="34" charset="0"/>
                <a:cs typeface="Arial" panose="020B0604020202020204" pitchFamily="34" charset="0"/>
              </a:rPr>
              <a:t>, 375(n2910).</a:t>
            </a:r>
          </a:p>
          <a:p>
            <a:pPr marL="0" indent="0">
              <a:lnSpc>
                <a:spcPct val="150000"/>
              </a:lnSpc>
              <a:buNone/>
            </a:pPr>
            <a:r>
              <a:rPr lang="en-GB" dirty="0" smtClean="0">
                <a:latin typeface="Arial" panose="020B0604020202020204" pitchFamily="34" charset="0"/>
                <a:cs typeface="Arial" panose="020B0604020202020204" pitchFamily="34" charset="0"/>
              </a:rPr>
              <a:t>Mayor S. 2016. Over a third of children aged 10-11 in England are overweight or obese </a:t>
            </a:r>
            <a:r>
              <a:rPr lang="en-GB" i="1" dirty="0" smtClean="0">
                <a:latin typeface="Arial" panose="020B0604020202020204" pitchFamily="34" charset="0"/>
                <a:cs typeface="Arial" panose="020B0604020202020204" pitchFamily="34" charset="0"/>
              </a:rPr>
              <a:t>BMJ</a:t>
            </a:r>
            <a:r>
              <a:rPr lang="en-GB" dirty="0" smtClean="0">
                <a:latin typeface="Arial" panose="020B0604020202020204" pitchFamily="34" charset="0"/>
                <a:cs typeface="Arial" panose="020B0604020202020204" pitchFamily="34" charset="0"/>
              </a:rPr>
              <a:t> 355 :I 5948 doi:10.1136/bmj.i5948</a:t>
            </a:r>
          </a:p>
          <a:p>
            <a:pPr marL="0" indent="0">
              <a:lnSpc>
                <a:spcPct val="150000"/>
              </a:lnSpc>
              <a:buNone/>
            </a:pPr>
            <a:r>
              <a:rPr lang="en-GB" dirty="0" smtClean="0">
                <a:latin typeface="Arial" panose="020B0604020202020204" pitchFamily="34" charset="0"/>
                <a:cs typeface="Arial" panose="020B0604020202020204" pitchFamily="34" charset="0"/>
              </a:rPr>
              <a:t>National </a:t>
            </a:r>
            <a:r>
              <a:rPr lang="en-GB" dirty="0">
                <a:latin typeface="Arial" panose="020B0604020202020204" pitchFamily="34" charset="0"/>
                <a:cs typeface="Arial" panose="020B0604020202020204" pitchFamily="34" charset="0"/>
              </a:rPr>
              <a:t>Institute for Health Research Bristol Biomedical Research Centre , 2021. </a:t>
            </a:r>
            <a:r>
              <a:rPr lang="en-GB" i="1" dirty="0">
                <a:latin typeface="Arial" panose="020B0604020202020204" pitchFamily="34" charset="0"/>
                <a:cs typeface="Arial" panose="020B0604020202020204" pitchFamily="34" charset="0"/>
              </a:rPr>
              <a:t>Bristol childhood obesity clinic forms blueprint for national NHS pilot. </a:t>
            </a:r>
            <a:r>
              <a:rPr lang="en-GB" dirty="0">
                <a:latin typeface="Arial" panose="020B0604020202020204" pitchFamily="34" charset="0"/>
                <a:cs typeface="Arial" panose="020B0604020202020204" pitchFamily="34" charset="0"/>
              </a:rPr>
              <a:t>[Online] Available at: https://www.bristol.ac.uk/news/2021/november/coco-clinic.html [Accessed 7 November 2023</a:t>
            </a:r>
            <a:r>
              <a:rPr lang="en-GB" dirty="0" smtClean="0">
                <a:latin typeface="Arial" panose="020B0604020202020204" pitchFamily="34" charset="0"/>
                <a:cs typeface="Arial" panose="020B0604020202020204" pitchFamily="34" charset="0"/>
              </a:rPr>
              <a:t>].</a:t>
            </a:r>
          </a:p>
          <a:p>
            <a:pPr marL="0" indent="0">
              <a:lnSpc>
                <a:spcPct val="150000"/>
              </a:lnSpc>
              <a:buNone/>
            </a:pPr>
            <a:r>
              <a:rPr lang="en-GB" dirty="0" smtClean="0">
                <a:latin typeface="Arial" panose="020B0604020202020204" pitchFamily="34" charset="0"/>
                <a:cs typeface="Arial" panose="020B0604020202020204" pitchFamily="34" charset="0"/>
              </a:rPr>
              <a:t>Noonan R.J., </a:t>
            </a:r>
            <a:r>
              <a:rPr lang="en-GB" dirty="0" err="1" smtClean="0">
                <a:latin typeface="Arial" panose="020B0604020202020204" pitchFamily="34" charset="0"/>
                <a:cs typeface="Arial" panose="020B0604020202020204" pitchFamily="34" charset="0"/>
              </a:rPr>
              <a:t>Fairclough</a:t>
            </a:r>
            <a:r>
              <a:rPr lang="en-GB" dirty="0" smtClean="0">
                <a:latin typeface="Arial" panose="020B0604020202020204" pitchFamily="34" charset="0"/>
                <a:cs typeface="Arial" panose="020B0604020202020204" pitchFamily="34" charset="0"/>
              </a:rPr>
              <a:t> S.J. 2018. Is there a deprivation and maternal education gradient to child obesity and moderate-to-vigorous physical activity? Findings from the Millennium Cohort Study. </a:t>
            </a:r>
            <a:r>
              <a:rPr lang="en-GB" i="1" dirty="0" err="1" smtClean="0">
                <a:latin typeface="Arial" panose="020B0604020202020204" pitchFamily="34" charset="0"/>
                <a:cs typeface="Arial" panose="020B0604020202020204" pitchFamily="34" charset="0"/>
              </a:rPr>
              <a:t>Pediatric</a:t>
            </a:r>
            <a:r>
              <a:rPr lang="en-GB" i="1" dirty="0" smtClean="0">
                <a:latin typeface="Arial" panose="020B0604020202020204" pitchFamily="34" charset="0"/>
                <a:cs typeface="Arial" panose="020B0604020202020204" pitchFamily="34" charset="0"/>
              </a:rPr>
              <a:t> Obesity, </a:t>
            </a:r>
            <a:r>
              <a:rPr lang="en-GB" dirty="0" smtClean="0">
                <a:latin typeface="Arial" panose="020B0604020202020204" pitchFamily="34" charset="0"/>
                <a:cs typeface="Arial" panose="020B0604020202020204" pitchFamily="34" charset="0"/>
              </a:rPr>
              <a:t>13(7), pp 458-464. </a:t>
            </a:r>
            <a:r>
              <a:rPr lang="en-GB" dirty="0" err="1" smtClean="0">
                <a:latin typeface="Arial" panose="020B0604020202020204" pitchFamily="34" charset="0"/>
                <a:cs typeface="Arial" panose="020B0604020202020204" pitchFamily="34" charset="0"/>
              </a:rPr>
              <a:t>doi</a:t>
            </a:r>
            <a:r>
              <a:rPr lang="en-GB" dirty="0" smtClean="0">
                <a:latin typeface="Arial" panose="020B0604020202020204" pitchFamily="34" charset="0"/>
                <a:cs typeface="Arial" panose="020B0604020202020204" pitchFamily="34" charset="0"/>
              </a:rPr>
              <a:t>: 10.1111/ijpo.12287.</a:t>
            </a:r>
          </a:p>
        </p:txBody>
      </p:sp>
    </p:spTree>
    <p:extLst>
      <p:ext uri="{BB962C8B-B14F-4D97-AF65-F5344CB8AC3E}">
        <p14:creationId xmlns:p14="http://schemas.microsoft.com/office/powerpoint/2010/main" val="15863326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276045" y="1715956"/>
            <a:ext cx="11671540" cy="5018673"/>
          </a:xfrm>
        </p:spPr>
        <p:txBody>
          <a:bodyPr>
            <a:noAutofit/>
          </a:bodyPr>
          <a:lstStyle/>
          <a:p>
            <a:pPr marL="0" indent="0">
              <a:lnSpc>
                <a:spcPct val="150000"/>
              </a:lnSpc>
              <a:buNone/>
            </a:pPr>
            <a:r>
              <a:rPr lang="en-GB" dirty="0" err="1">
                <a:latin typeface="Arial" panose="020B0604020202020204" pitchFamily="34" charset="0"/>
                <a:cs typeface="Arial" panose="020B0604020202020204" pitchFamily="34" charset="0"/>
              </a:rPr>
              <a:t>Pitel</a:t>
            </a:r>
            <a:r>
              <a:rPr lang="en-GB" dirty="0">
                <a:latin typeface="Arial" panose="020B0604020202020204" pitchFamily="34" charset="0"/>
                <a:cs typeface="Arial" panose="020B0604020202020204" pitchFamily="34" charset="0"/>
              </a:rPr>
              <a:t>, L., </a:t>
            </a:r>
            <a:r>
              <a:rPr lang="en-GB" dirty="0" err="1">
                <a:latin typeface="Arial" panose="020B0604020202020204" pitchFamily="34" charset="0"/>
                <a:cs typeface="Arial" panose="020B0604020202020204" pitchFamily="34" charset="0"/>
              </a:rPr>
              <a:t>Gecková,A.M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Reijneveld</a:t>
            </a:r>
            <a:r>
              <a:rPr lang="en-GB" dirty="0">
                <a:latin typeface="Arial" panose="020B0604020202020204" pitchFamily="34" charset="0"/>
                <a:cs typeface="Arial" panose="020B0604020202020204" pitchFamily="34" charset="0"/>
              </a:rPr>
              <a:t>, S.A., van </a:t>
            </a:r>
            <a:r>
              <a:rPr lang="en-GB" dirty="0" err="1">
                <a:latin typeface="Arial" panose="020B0604020202020204" pitchFamily="34" charset="0"/>
                <a:cs typeface="Arial" panose="020B0604020202020204" pitchFamily="34" charset="0"/>
              </a:rPr>
              <a:t>Dijk</a:t>
            </a:r>
            <a:r>
              <a:rPr lang="en-GB" dirty="0">
                <a:latin typeface="Arial" panose="020B0604020202020204" pitchFamily="34" charset="0"/>
                <a:cs typeface="Arial" panose="020B0604020202020204" pitchFamily="34" charset="0"/>
              </a:rPr>
              <a:t> J.P. Socioeconomic Differences in Adolescent Health-Related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Differ by Gender. </a:t>
            </a:r>
            <a:r>
              <a:rPr lang="en-GB" i="1" dirty="0">
                <a:latin typeface="Arial" panose="020B0604020202020204" pitchFamily="34" charset="0"/>
                <a:cs typeface="Arial" panose="020B0604020202020204" pitchFamily="34" charset="0"/>
              </a:rPr>
              <a:t>Journal of Epidemiology,  </a:t>
            </a:r>
            <a:r>
              <a:rPr lang="en-GB" dirty="0">
                <a:latin typeface="Arial" panose="020B0604020202020204" pitchFamily="34" charset="0"/>
                <a:cs typeface="Arial" panose="020B0604020202020204" pitchFamily="34" charset="0"/>
              </a:rPr>
              <a:t>23</a:t>
            </a:r>
            <a:r>
              <a:rPr lang="en-GB" dirty="0">
                <a:latin typeface="Arial" panose="020B0604020202020204" pitchFamily="34" charset="0"/>
                <a:cs typeface="Arial" panose="020B0604020202020204" pitchFamily="34" charset="0"/>
                <a:sym typeface="Wingdings" panose="05000000000000000000" pitchFamily="2" charset="2"/>
              </a:rPr>
              <a:t>(3), pp. </a:t>
            </a:r>
            <a:r>
              <a:rPr lang="en-GB" dirty="0">
                <a:latin typeface="Arial" panose="020B0604020202020204" pitchFamily="34" charset="0"/>
                <a:cs typeface="Arial" panose="020B0604020202020204" pitchFamily="34" charset="0"/>
              </a:rPr>
              <a:t>211–218.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10.2188/jea.JE20120133]</a:t>
            </a:r>
          </a:p>
          <a:p>
            <a:pPr marL="0" indent="0">
              <a:lnSpc>
                <a:spcPct val="150000"/>
              </a:lnSpc>
              <a:buNone/>
            </a:pPr>
            <a:r>
              <a:rPr lang="en-GB" dirty="0" smtClean="0">
                <a:latin typeface="Arial" panose="020B0604020202020204" pitchFamily="34" charset="0"/>
                <a:cs typeface="Arial" panose="020B0604020202020204" pitchFamily="34" charset="0"/>
              </a:rPr>
              <a:t>Public Health England (2019). </a:t>
            </a:r>
            <a:r>
              <a:rPr lang="en-GB" i="1" dirty="0" smtClean="0">
                <a:latin typeface="Arial" panose="020B0604020202020204" pitchFamily="34" charset="0"/>
                <a:cs typeface="Arial" panose="020B0604020202020204" pitchFamily="34" charset="0"/>
              </a:rPr>
              <a:t>Childhood Obesity: applying All Our Health</a:t>
            </a:r>
            <a:r>
              <a:rPr lang="en-GB" dirty="0" smtClean="0">
                <a:latin typeface="Arial" panose="020B0604020202020204" pitchFamily="34" charset="0"/>
                <a:cs typeface="Arial" panose="020B0604020202020204" pitchFamily="34" charset="0"/>
              </a:rPr>
              <a:t>. [online]. Available at: https://dera.ioe.ac.uk/34071/1/applying%20All%20Our%20Health%20child%20obesity-%20GOV.pdf [Accessed 8 November 2023]. </a:t>
            </a:r>
          </a:p>
          <a:p>
            <a:pPr marL="0" indent="0">
              <a:lnSpc>
                <a:spcPct val="150000"/>
              </a:lnSpc>
              <a:buNone/>
            </a:pPr>
            <a:r>
              <a:rPr lang="en-GB" dirty="0" smtClean="0">
                <a:latin typeface="Arial" panose="020B0604020202020204" pitchFamily="34" charset="0"/>
                <a:cs typeface="Arial" panose="020B0604020202020204" pitchFamily="34" charset="0"/>
              </a:rPr>
              <a:t>Public </a:t>
            </a:r>
            <a:r>
              <a:rPr lang="en-GB" dirty="0">
                <a:latin typeface="Arial" panose="020B0604020202020204" pitchFamily="34" charset="0"/>
                <a:cs typeface="Arial" panose="020B0604020202020204" pitchFamily="34" charset="0"/>
              </a:rPr>
              <a:t>Health England (2022). Childhood obesity: applying All Our Health. [online].  Available at: https://www.gov.uk/government/publications/childhood-obesity-applying-all-our-health/childhood-obesity-applying-all-our-health [Accessed 8 November 2023</a:t>
            </a:r>
            <a:r>
              <a:rPr lang="en-GB" dirty="0" smtClean="0">
                <a:latin typeface="Arial" panose="020B0604020202020204" pitchFamily="34" charset="0"/>
                <a:cs typeface="Arial" panose="020B0604020202020204" pitchFamily="34" charset="0"/>
              </a:rPr>
              <a:t>].</a:t>
            </a:r>
          </a:p>
          <a:p>
            <a:pPr marL="0" indent="0">
              <a:lnSpc>
                <a:spcPct val="150000"/>
              </a:lnSpc>
              <a:buNone/>
            </a:pPr>
            <a:r>
              <a:rPr lang="en-GB" dirty="0">
                <a:latin typeface="Arial" panose="020B0604020202020204" pitchFamily="34" charset="0"/>
                <a:cs typeface="Arial" panose="020B0604020202020204" pitchFamily="34" charset="0"/>
              </a:rPr>
              <a:t>Royal College of Paediatrics and Child Health, 2023. Healthy weight. [Online]. Available at: https://assets.publishing.service.gov.uk/media/5a80d8a5e5274a2e87dbc24e/Childhood_obesity_2016__2__acc.pdf [Accessed 4 November 2023</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793938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references</a:t>
            </a:r>
            <a:endParaRPr lang="en-GB" b="1" dirty="0"/>
          </a:p>
        </p:txBody>
      </p:sp>
      <p:sp>
        <p:nvSpPr>
          <p:cNvPr id="3" name="Content Placeholder 2"/>
          <p:cNvSpPr>
            <a:spLocks noGrp="1"/>
          </p:cNvSpPr>
          <p:nvPr>
            <p:ph idx="1"/>
          </p:nvPr>
        </p:nvSpPr>
        <p:spPr>
          <a:xfrm>
            <a:off x="260230" y="2014536"/>
            <a:ext cx="11671540" cy="4500388"/>
          </a:xfrm>
        </p:spPr>
        <p:txBody>
          <a:bodyPr>
            <a:noAutofit/>
          </a:bodyPr>
          <a:lstStyle/>
          <a:p>
            <a:pPr marL="0" indent="0">
              <a:lnSpc>
                <a:spcPct val="150000"/>
              </a:lnSpc>
              <a:buNone/>
            </a:pPr>
            <a:r>
              <a:rPr lang="en-GB" dirty="0">
                <a:latin typeface="Arial" panose="020B0604020202020204" pitchFamily="34" charset="0"/>
                <a:cs typeface="Arial" panose="020B0604020202020204" pitchFamily="34" charset="0"/>
              </a:rPr>
              <a:t>Russell ,S.J. and Croker, H. 2018. The effect of screen advertising on children’s dietary intake: A systematic review and meta-analysis. </a:t>
            </a:r>
            <a:r>
              <a:rPr lang="en-GB" i="1" dirty="0">
                <a:latin typeface="Arial" panose="020B0604020202020204" pitchFamily="34" charset="0"/>
                <a:cs typeface="Arial" panose="020B0604020202020204" pitchFamily="34" charset="0"/>
              </a:rPr>
              <a:t>Obesity Reviews</a:t>
            </a:r>
            <a:r>
              <a:rPr lang="en-GB" dirty="0">
                <a:latin typeface="Arial" panose="020B0604020202020204" pitchFamily="34" charset="0"/>
                <a:cs typeface="Arial" panose="020B0604020202020204" pitchFamily="34" charset="0"/>
              </a:rPr>
              <a:t>, 20(4), pp. 554-568. doi:10.1111/obr.12812</a:t>
            </a:r>
          </a:p>
          <a:p>
            <a:pPr marL="0" indent="0">
              <a:lnSpc>
                <a:spcPct val="150000"/>
              </a:lnSpc>
              <a:buNone/>
            </a:pPr>
            <a:r>
              <a:rPr lang="en-GB" dirty="0" smtClean="0">
                <a:latin typeface="Arial" panose="020B0604020202020204" pitchFamily="34" charset="0"/>
                <a:cs typeface="Arial" panose="020B0604020202020204" pitchFamily="34" charset="0"/>
              </a:rPr>
              <a:t>Ryley, A. 2022 . </a:t>
            </a:r>
            <a:r>
              <a:rPr lang="en-GB" i="1" dirty="0" smtClean="0">
                <a:latin typeface="Arial" panose="020B0604020202020204" pitchFamily="34" charset="0"/>
                <a:cs typeface="Arial" panose="020B0604020202020204" pitchFamily="34" charset="0"/>
              </a:rPr>
              <a:t>Children’s BMI, overweight and obesity</a:t>
            </a:r>
            <a:r>
              <a:rPr lang="en-GB" dirty="0" smtClean="0">
                <a:latin typeface="Arial" panose="020B0604020202020204" pitchFamily="34" charset="0"/>
                <a:cs typeface="Arial" panose="020B0604020202020204" pitchFamily="34" charset="0"/>
              </a:rPr>
              <a:t>. [Online]. Available at: http://healthsurvey.hscic.gov.uk/media/1027/chpt-11_children%E2%80%99s-bmi-.pdf  [Accessed 4 November 2023].</a:t>
            </a:r>
          </a:p>
          <a:p>
            <a:pPr marL="0" indent="0">
              <a:lnSpc>
                <a:spcPct val="150000"/>
              </a:lnSpc>
              <a:buNone/>
            </a:pPr>
            <a:r>
              <a:rPr lang="en-GB" dirty="0" smtClean="0">
                <a:latin typeface="Arial" panose="020B0604020202020204" pitchFamily="34" charset="0"/>
                <a:cs typeface="Arial" panose="020B0604020202020204" pitchFamily="34" charset="0"/>
              </a:rPr>
              <a:t>Wilkinson</a:t>
            </a:r>
            <a:r>
              <a:rPr lang="en-GB" dirty="0">
                <a:latin typeface="Arial" panose="020B0604020202020204" pitchFamily="34" charset="0"/>
                <a:cs typeface="Arial" panose="020B0604020202020204" pitchFamily="34" charset="0"/>
              </a:rPr>
              <a:t>, N.M., Kannan, S., </a:t>
            </a:r>
            <a:r>
              <a:rPr lang="en-GB" dirty="0" err="1">
                <a:latin typeface="Arial" panose="020B0604020202020204" pitchFamily="34" charset="0"/>
                <a:cs typeface="Arial" panose="020B0604020202020204" pitchFamily="34" charset="0"/>
              </a:rPr>
              <a:t>Ganguri</a:t>
            </a:r>
            <a:r>
              <a:rPr lang="en-GB" dirty="0">
                <a:latin typeface="Arial" panose="020B0604020202020204" pitchFamily="34" charset="0"/>
                <a:cs typeface="Arial" panose="020B0604020202020204" pitchFamily="34" charset="0"/>
              </a:rPr>
              <a:t>, H.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2022. Study </a:t>
            </a:r>
            <a:r>
              <a:rPr lang="en-GB" dirty="0">
                <a:latin typeface="Arial" panose="020B0604020202020204" pitchFamily="34" charset="0"/>
                <a:cs typeface="Arial" panose="020B0604020202020204" pitchFamily="34" charset="0"/>
              </a:rPr>
              <a:t>protocol: Evaluation of the ‘Flavour School’ sensory food education programme: a cluster-randomised controlled trial in UK primary school children, aged 4–7 years, to determine impact on confidence and curiosity in tasting vegetables and fruit. </a:t>
            </a:r>
            <a:r>
              <a:rPr lang="en-GB" i="1" dirty="0">
                <a:latin typeface="Arial" panose="020B0604020202020204" pitchFamily="34" charset="0"/>
                <a:cs typeface="Arial" panose="020B0604020202020204" pitchFamily="34" charset="0"/>
              </a:rPr>
              <a:t>Trials</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23</a:t>
            </a:r>
            <a:r>
              <a:rPr lang="en-GB" dirty="0">
                <a:latin typeface="Arial" panose="020B0604020202020204" pitchFamily="34" charset="0"/>
                <a:cs typeface="Arial" panose="020B0604020202020204" pitchFamily="34" charset="0"/>
              </a:rPr>
              <a:t>, 705 </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doi</a:t>
            </a:r>
            <a:r>
              <a:rPr lang="en-GB" dirty="0" smtClean="0">
                <a:latin typeface="Arial" panose="020B0604020202020204" pitchFamily="34" charset="0"/>
                <a:cs typeface="Arial" panose="020B0604020202020204" pitchFamily="34" charset="0"/>
              </a:rPr>
              <a:t>: 10.1186/s13063-022-06612-2</a:t>
            </a:r>
            <a:endParaRPr lang="en-GB" dirty="0" smtClean="0">
              <a:latin typeface="Arial" panose="020B0604020202020204" pitchFamily="34" charset="0"/>
              <a:cs typeface="Arial" panose="020B0604020202020204" pitchFamily="34" charset="0"/>
            </a:endParaRPr>
          </a:p>
          <a:p>
            <a:pPr marL="0" indent="0">
              <a:lnSpc>
                <a:spcPct val="150000"/>
              </a:lnSpc>
              <a:buNone/>
            </a:pPr>
            <a:r>
              <a:rPr lang="en-GB" dirty="0" smtClean="0">
                <a:latin typeface="Arial" panose="020B0604020202020204" pitchFamily="34" charset="0"/>
                <a:cs typeface="Arial" panose="020B0604020202020204" pitchFamily="34" charset="0"/>
              </a:rPr>
              <a:t>Yip</a:t>
            </a:r>
            <a:r>
              <a:rPr lang="en-GB" dirty="0">
                <a:latin typeface="Arial" panose="020B0604020202020204" pitchFamily="34" charset="0"/>
                <a:cs typeface="Arial" panose="020B0604020202020204" pitchFamily="34" charset="0"/>
              </a:rPr>
              <a:t>, C., Han, N.-L. R. &amp; </a:t>
            </a:r>
            <a:r>
              <a:rPr lang="en-GB" dirty="0" err="1">
                <a:latin typeface="Arial" panose="020B0604020202020204" pitchFamily="34" charset="0"/>
                <a:cs typeface="Arial" panose="020B0604020202020204" pitchFamily="34" charset="0"/>
              </a:rPr>
              <a:t>Sng</a:t>
            </a:r>
            <a:r>
              <a:rPr lang="en-GB" dirty="0">
                <a:latin typeface="Arial" panose="020B0604020202020204" pitchFamily="34" charset="0"/>
                <a:cs typeface="Arial" panose="020B0604020202020204" pitchFamily="34" charset="0"/>
              </a:rPr>
              <a:t>, B. L., 2016. Legal and ethical issues in research. </a:t>
            </a:r>
            <a:r>
              <a:rPr lang="en-GB" i="1" dirty="0">
                <a:latin typeface="Arial" panose="020B0604020202020204" pitchFamily="34" charset="0"/>
                <a:cs typeface="Arial" panose="020B0604020202020204" pitchFamily="34" charset="0"/>
              </a:rPr>
              <a:t>Indian Journal of Anaesthesia,</a:t>
            </a:r>
            <a:r>
              <a:rPr lang="en-GB" dirty="0">
                <a:latin typeface="Arial" panose="020B0604020202020204" pitchFamily="34" charset="0"/>
                <a:cs typeface="Arial" panose="020B0604020202020204" pitchFamily="34" charset="0"/>
              </a:rPr>
              <a:t> 60(90), pp. 684-688.</a:t>
            </a:r>
          </a:p>
        </p:txBody>
      </p:sp>
    </p:spTree>
    <p:extLst>
      <p:ext uri="{BB962C8B-B14F-4D97-AF65-F5344CB8AC3E}">
        <p14:creationId xmlns:p14="http://schemas.microsoft.com/office/powerpoint/2010/main" val="236850614"/>
      </p:ext>
    </p:extLst>
  </p:cSld>
  <p:clrMapOvr>
    <a:masterClrMapping/>
  </p:clrMapOvr>
  <p:timing>
    <p:tnLst>
      <p:par>
        <p:cTn id="1" dur="indefinite" restart="never" nodeType="tmRoot"/>
      </p:par>
    </p:tnLst>
  </p:timing>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TM03457464[[fn=Dividend]]</Template>
  <TotalTime>5658</TotalTime>
  <Words>2132</Words>
  <Application>Microsoft Office PowerPoint</Application>
  <PresentationFormat>Widescreen</PresentationFormat>
  <Paragraphs>110</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Gill Sans MT</vt:lpstr>
      <vt:lpstr>Wingdings</vt:lpstr>
      <vt:lpstr>Wingdings 2</vt:lpstr>
      <vt:lpstr>Dividend</vt:lpstr>
      <vt:lpstr>the efficacy of clinical and school-based obesity interventions for UK children in the past 15 years</vt:lpstr>
      <vt:lpstr>Introduction</vt:lpstr>
      <vt:lpstr>Introduction (cont’d)</vt:lpstr>
      <vt:lpstr>introduction (Cont’d)</vt:lpstr>
      <vt:lpstr>introduction (Cont’d)</vt:lpstr>
      <vt:lpstr>Rationale of study</vt:lpstr>
      <vt:lpstr>AIM of study</vt:lpstr>
      <vt:lpstr>Research question</vt:lpstr>
      <vt:lpstr>Objectives of study</vt:lpstr>
      <vt:lpstr>research Methodology</vt:lpstr>
      <vt:lpstr>research Methodology</vt:lpstr>
      <vt:lpstr>DATA Analysis technique</vt:lpstr>
      <vt:lpstr>Material/ data collection methods</vt:lpstr>
      <vt:lpstr>Ethical considerations</vt:lpstr>
      <vt:lpstr>Implication of the study</vt:lpstr>
      <vt:lpstr>time schedule/ Plan of work</vt:lpstr>
      <vt:lpstr>references</vt:lpstr>
      <vt:lpstr>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Michael (1913894)</dc:creator>
  <cp:lastModifiedBy>Jason</cp:lastModifiedBy>
  <cp:revision>252</cp:revision>
  <dcterms:created xsi:type="dcterms:W3CDTF">2022-10-28T20:05:34Z</dcterms:created>
  <dcterms:modified xsi:type="dcterms:W3CDTF">2023-11-15T13:02:20Z</dcterms:modified>
</cp:coreProperties>
</file>