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67" r:id="rId15"/>
    <p:sldId id="270" r:id="rId16"/>
    <p:sldId id="271" r:id="rId17"/>
    <p:sldId id="272" r:id="rId18"/>
    <p:sldId id="274" r:id="rId19"/>
    <p:sldId id="275" r:id="rId20"/>
    <p:sldId id="273"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65B910DF-B555-4D30-B35E-2297D59E32D0}" type="datetime1">
              <a:rPr lang="en-US" smtClean="0"/>
              <a:t>11/21/2021</a:t>
            </a:fld>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390729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2pPr marL="685800" indent="-228600">
              <a:buFont typeface="Courier New" panose="02070309020205020404" pitchFamily="49" charset="0"/>
              <a:buChar char="o"/>
              <a:defRPr/>
            </a:lvl2pPr>
            <a:lvl4pPr marL="1600200" indent="-228600">
              <a:buFont typeface="Courier New" panose="02070309020205020404" pitchFamily="49" charset="0"/>
              <a:buChar char="o"/>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0DF2F1F9-9322-493A-A9EE-BB75692CE5F5}" type="datetime1">
              <a:rPr lang="en-US" smtClean="0"/>
              <a:t>11/21/2021</a:t>
            </a:fld>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387301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7858DE51-4D5E-4D23-8181-86A5B05D5351}" type="datetime1">
              <a:rPr lang="en-US" smtClean="0"/>
              <a:t>11/21/2021</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788716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9C399FCA-87F3-427A-B1A2-15346103C68A}" type="datetime1">
              <a:rPr lang="en-US" smtClean="0"/>
              <a:t>11/21/2021</a:t>
            </a:fld>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24404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693DF709-7E2D-49E6-A629-D8E3363D194F}" type="datetime1">
              <a:rPr lang="en-US" smtClean="0"/>
              <a:t>11/21/2021</a:t>
            </a:fld>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444436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85D0A921-9375-4BAA-A7C2-7975528669FA}" type="datetime1">
              <a:rPr lang="en-US" smtClean="0"/>
              <a:t>11/21/2021</a:t>
            </a:fld>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49633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5D25425-F285-48AE-A409-A618E3EEA628}" type="datetime1">
              <a:rPr lang="en-US" smtClean="0"/>
              <a:t>11/21/2021</a:t>
            </a:fld>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668001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EB56A94D-7D6A-4378-93F6-A3A33186E34B}" type="datetime1">
              <a:rPr lang="en-US" smtClean="0"/>
              <a:t>11/21/2021</a:t>
            </a:fld>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539858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285FC0F9-687B-4417-9D77-CE2D7AD8C321}" type="datetime1">
              <a:rPr lang="en-US" smtClean="0"/>
              <a:t>11/21/2021</a:t>
            </a:fld>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36771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29D1D79F-E600-4AC1-A639-0B9FB8286C38}" type="datetime1">
              <a:rPr lang="en-US" smtClean="0"/>
              <a:t>11/21/2021</a:t>
            </a:fld>
            <a:endParaRPr lang="en-US" dirty="0"/>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949068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390F5D60-A842-4D08-9D7D-A7A57AB501A2}" type="datetime1">
              <a:rPr lang="en-US" smtClean="0"/>
              <a:t>11/21/2021</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927024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p:nvPr/>
        </p:nvGrpSpPr>
        <p:grpSpPr>
          <a:xfrm>
            <a:off x="175990" y="62886"/>
            <a:ext cx="11708355" cy="6301715"/>
            <a:chOff x="175990" y="62886"/>
            <a:chExt cx="11708355" cy="6301715"/>
          </a:xfrm>
        </p:grpSpPr>
        <p:sp useBgFill="1">
          <p:nvSpPr>
            <p:cNvPr id="18" name="Graphic 10">
              <a:extLst>
                <a:ext uri="{FF2B5EF4-FFF2-40B4-BE49-F238E27FC236}">
                  <a16:creationId xmlns:a16="http://schemas.microsoft.com/office/drawing/2014/main" id="{EAFF5F08-677C-4873-9274-02B6FE751044}"/>
                </a:ext>
              </a:extLst>
            </p:cNvPr>
            <p:cNvSpPr/>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9" name="Graphic 10">
              <a:extLst>
                <a:ext uri="{FF2B5EF4-FFF2-40B4-BE49-F238E27FC236}">
                  <a16:creationId xmlns:a16="http://schemas.microsoft.com/office/drawing/2014/main" id="{16514C65-F179-4953-B660-5FC657697957}"/>
                </a:ext>
              </a:extLst>
            </p:cNvPr>
            <p:cNvSpPr/>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 name="Graphic 10">
              <a:extLst>
                <a:ext uri="{FF2B5EF4-FFF2-40B4-BE49-F238E27FC236}">
                  <a16:creationId xmlns:a16="http://schemas.microsoft.com/office/drawing/2014/main" id="{DF5DA89C-9FED-4AE0-8C36-20612E77FAC0}"/>
                </a:ext>
              </a:extLst>
            </p:cNvPr>
            <p:cNvSpPr/>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1" name="Oval 20">
              <a:extLst>
                <a:ext uri="{FF2B5EF4-FFF2-40B4-BE49-F238E27FC236}">
                  <a16:creationId xmlns:a16="http://schemas.microsoft.com/office/drawing/2014/main" id="{FB98224C-F1DB-4F10-9B7F-93B86BA13F40}"/>
                </a:ext>
              </a:extLst>
            </p:cNvPr>
            <p:cNvSpPr/>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9AE1FC9E-06C9-4A12-8BE7-766C3DA8B9AC}"/>
                </a:ext>
              </a:extLst>
            </p:cNvPr>
            <p:cNvSpPr/>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3" name="Oval 22">
              <a:extLst>
                <a:ext uri="{FF2B5EF4-FFF2-40B4-BE49-F238E27FC236}">
                  <a16:creationId xmlns:a16="http://schemas.microsoft.com/office/drawing/2014/main" id="{29954B75-D8C7-439C-A014-E644E3E2C0A5}"/>
                </a:ext>
              </a:extLst>
            </p:cNvPr>
            <p:cNvSpPr/>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fld id="{B32DFD30-2122-4F4A-97B4-D0A849E36C5F}" type="datetime1">
              <a:rPr lang="en-US" smtClean="0"/>
              <a:t>11/21/2021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03577207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Video 3">
            <a:extLst>
              <a:ext uri="{FF2B5EF4-FFF2-40B4-BE49-F238E27FC236}">
                <a16:creationId xmlns:a16="http://schemas.microsoft.com/office/drawing/2014/main" id="{79C72EC5-473D-4012-B769-764EE7F4377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29" y="254882"/>
            <a:ext cx="2063695" cy="2594445"/>
            <a:chOff x="438029" y="254882"/>
            <a:chExt cx="2063695" cy="2594445"/>
          </a:xfrm>
        </p:grpSpPr>
        <p:sp useBgFill="1">
          <p:nvSpPr>
            <p:cNvPr id="14"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5" name="Oval 14">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6" name="Oval 15">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8029" y="25488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7" name="Oval 16">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 name="Title 1">
            <a:extLst>
              <a:ext uri="{FF2B5EF4-FFF2-40B4-BE49-F238E27FC236}">
                <a16:creationId xmlns:a16="http://schemas.microsoft.com/office/drawing/2014/main" id="{D05594A4-CB45-4FD4-AEA6-573B791882B0}"/>
              </a:ext>
            </a:extLst>
          </p:cNvPr>
          <p:cNvSpPr>
            <a:spLocks noGrp="1"/>
          </p:cNvSpPr>
          <p:nvPr>
            <p:ph type="ctrTitle"/>
          </p:nvPr>
        </p:nvSpPr>
        <p:spPr>
          <a:xfrm>
            <a:off x="1524000" y="728905"/>
            <a:ext cx="9144000" cy="3184274"/>
          </a:xfrm>
        </p:spPr>
        <p:txBody>
          <a:bodyPr>
            <a:normAutofit/>
          </a:bodyPr>
          <a:lstStyle/>
          <a:p>
            <a:r>
              <a:rPr lang="en-GB" dirty="0">
                <a:solidFill>
                  <a:srgbClr val="FFFFFF"/>
                </a:solidFill>
              </a:rPr>
              <a:t>Week 7</a:t>
            </a:r>
          </a:p>
        </p:txBody>
      </p:sp>
      <p:sp>
        <p:nvSpPr>
          <p:cNvPr id="3" name="Subtitle 2">
            <a:extLst>
              <a:ext uri="{FF2B5EF4-FFF2-40B4-BE49-F238E27FC236}">
                <a16:creationId xmlns:a16="http://schemas.microsoft.com/office/drawing/2014/main" id="{B453BD9B-95FE-43F6-8E27-0A09E4E67FDF}"/>
              </a:ext>
            </a:extLst>
          </p:cNvPr>
          <p:cNvSpPr>
            <a:spLocks noGrp="1"/>
          </p:cNvSpPr>
          <p:nvPr>
            <p:ph type="subTitle" idx="1"/>
          </p:nvPr>
        </p:nvSpPr>
        <p:spPr>
          <a:xfrm>
            <a:off x="1524000" y="4072044"/>
            <a:ext cx="9144000" cy="1495379"/>
          </a:xfrm>
        </p:spPr>
        <p:txBody>
          <a:bodyPr>
            <a:normAutofit/>
          </a:bodyPr>
          <a:lstStyle/>
          <a:p>
            <a:endParaRPr lang="en-GB" sz="2200">
              <a:solidFill>
                <a:srgbClr val="FFFFFF"/>
              </a:solidFill>
            </a:endParaRPr>
          </a:p>
        </p:txBody>
      </p:sp>
    </p:spTree>
    <p:extLst>
      <p:ext uri="{BB962C8B-B14F-4D97-AF65-F5344CB8AC3E}">
        <p14:creationId xmlns:p14="http://schemas.microsoft.com/office/powerpoint/2010/main" val="368589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657D-1E7C-4697-BAD9-0C19DEA588D6}"/>
              </a:ext>
            </a:extLst>
          </p:cNvPr>
          <p:cNvSpPr>
            <a:spLocks noGrp="1"/>
          </p:cNvSpPr>
          <p:nvPr>
            <p:ph type="title"/>
          </p:nvPr>
        </p:nvSpPr>
        <p:spPr/>
        <p:txBody>
          <a:bodyPr/>
          <a:lstStyle/>
          <a:p>
            <a:r>
              <a:rPr lang="en-GB" dirty="0">
                <a:solidFill>
                  <a:srgbClr val="002060"/>
                </a:solidFill>
              </a:rPr>
              <a:t>Today</a:t>
            </a:r>
          </a:p>
        </p:txBody>
      </p:sp>
      <p:sp>
        <p:nvSpPr>
          <p:cNvPr id="3" name="Content Placeholder 2">
            <a:extLst>
              <a:ext uri="{FF2B5EF4-FFF2-40B4-BE49-F238E27FC236}">
                <a16:creationId xmlns:a16="http://schemas.microsoft.com/office/drawing/2014/main" id="{15B5FF05-0F02-48DB-81F7-2147864FF8E3}"/>
              </a:ext>
            </a:extLst>
          </p:cNvPr>
          <p:cNvSpPr>
            <a:spLocks noGrp="1"/>
          </p:cNvSpPr>
          <p:nvPr>
            <p:ph idx="1"/>
          </p:nvPr>
        </p:nvSpPr>
        <p:spPr/>
        <p:txBody>
          <a:bodyPr/>
          <a:lstStyle/>
          <a:p>
            <a:pPr marL="0" indent="0">
              <a:buNone/>
            </a:pPr>
            <a:r>
              <a:rPr lang="en-GB" dirty="0">
                <a:solidFill>
                  <a:srgbClr val="002060"/>
                </a:solidFill>
              </a:rPr>
              <a:t>Review homework – </a:t>
            </a:r>
          </a:p>
          <a:p>
            <a:r>
              <a:rPr lang="en-GB" dirty="0">
                <a:solidFill>
                  <a:srgbClr val="002060"/>
                </a:solidFill>
              </a:rPr>
              <a:t>[1]Vocabulary</a:t>
            </a:r>
          </a:p>
          <a:p>
            <a:r>
              <a:rPr lang="en-GB" dirty="0">
                <a:solidFill>
                  <a:srgbClr val="002060"/>
                </a:solidFill>
              </a:rPr>
              <a:t>[2] Synonyms</a:t>
            </a:r>
          </a:p>
          <a:p>
            <a:pPr marL="0" indent="0">
              <a:buNone/>
            </a:pPr>
            <a:r>
              <a:rPr lang="en-GB" dirty="0">
                <a:solidFill>
                  <a:srgbClr val="002060"/>
                </a:solidFill>
              </a:rPr>
              <a:t>- Continue with Academic verbs Worksheet</a:t>
            </a:r>
          </a:p>
        </p:txBody>
      </p:sp>
    </p:spTree>
    <p:extLst>
      <p:ext uri="{BB962C8B-B14F-4D97-AF65-F5344CB8AC3E}">
        <p14:creationId xmlns:p14="http://schemas.microsoft.com/office/powerpoint/2010/main" val="2464672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EC4B-F418-44A5-B04F-3EA199B9BDB9}"/>
              </a:ext>
            </a:extLst>
          </p:cNvPr>
          <p:cNvSpPr>
            <a:spLocks noGrp="1"/>
          </p:cNvSpPr>
          <p:nvPr>
            <p:ph type="title"/>
          </p:nvPr>
        </p:nvSpPr>
        <p:spPr/>
        <p:txBody>
          <a:bodyPr/>
          <a:lstStyle/>
          <a:p>
            <a:r>
              <a:rPr lang="en-GB" dirty="0">
                <a:solidFill>
                  <a:srgbClr val="002060"/>
                </a:solidFill>
              </a:rPr>
              <a:t>Vocabulary</a:t>
            </a:r>
          </a:p>
        </p:txBody>
      </p:sp>
      <p:sp>
        <p:nvSpPr>
          <p:cNvPr id="3" name="Content Placeholder 2">
            <a:extLst>
              <a:ext uri="{FF2B5EF4-FFF2-40B4-BE49-F238E27FC236}">
                <a16:creationId xmlns:a16="http://schemas.microsoft.com/office/drawing/2014/main" id="{70627BC8-9E3C-47E7-B9F8-C3C5463F33A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FD6F4E75-55B8-45F8-AD12-8D94689462D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368994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F2780-36DF-4BC7-81A8-7942E82111CC}"/>
              </a:ext>
            </a:extLst>
          </p:cNvPr>
          <p:cNvSpPr>
            <a:spLocks noGrp="1"/>
          </p:cNvSpPr>
          <p:nvPr>
            <p:ph type="title"/>
          </p:nvPr>
        </p:nvSpPr>
        <p:spPr/>
        <p:txBody>
          <a:bodyPr/>
          <a:lstStyle/>
          <a:p>
            <a:r>
              <a:rPr lang="en-GB" dirty="0">
                <a:solidFill>
                  <a:srgbClr val="002060"/>
                </a:solidFill>
              </a:rPr>
              <a:t>Vocabulary Exercise 1</a:t>
            </a:r>
          </a:p>
        </p:txBody>
      </p:sp>
      <p:sp>
        <p:nvSpPr>
          <p:cNvPr id="3" name="Content Placeholder 2">
            <a:extLst>
              <a:ext uri="{FF2B5EF4-FFF2-40B4-BE49-F238E27FC236}">
                <a16:creationId xmlns:a16="http://schemas.microsoft.com/office/drawing/2014/main" id="{3A8D5D46-E8C6-47A3-8E63-1BA59F190F7A}"/>
              </a:ext>
            </a:extLst>
          </p:cNvPr>
          <p:cNvSpPr>
            <a:spLocks noGrp="1"/>
          </p:cNvSpPr>
          <p:nvPr>
            <p:ph idx="1"/>
          </p:nvPr>
        </p:nvSpPr>
        <p:spPr/>
        <p:txBody>
          <a:bodyPr>
            <a:normAutofit/>
          </a:bodyPr>
          <a:lstStyle/>
          <a:p>
            <a:pPr marL="0" indent="0">
              <a:buNone/>
            </a:pPr>
            <a:r>
              <a:rPr lang="en-GB" sz="2000" dirty="0">
                <a:solidFill>
                  <a:srgbClr val="1D2228"/>
                </a:solidFill>
                <a:effectLst/>
                <a:latin typeface="Calibri" panose="020F0502020204030204" pitchFamily="34" charset="0"/>
                <a:ea typeface="Calibri" panose="020F0502020204030204" pitchFamily="34" charset="0"/>
              </a:rPr>
              <a:t>A) Are the governments of developing countries generally in </a:t>
            </a:r>
            <a:r>
              <a:rPr lang="en-GB" sz="2000" dirty="0" err="1">
                <a:solidFill>
                  <a:srgbClr val="1D2228"/>
                </a:solidFill>
                <a:effectLst/>
                <a:latin typeface="Calibri" panose="020F0502020204030204" pitchFamily="34" charset="0"/>
                <a:ea typeface="Calibri" panose="020F0502020204030204" pitchFamily="34" charset="0"/>
              </a:rPr>
              <a:t>favor</a:t>
            </a:r>
            <a:r>
              <a:rPr lang="en-GB" sz="2000" dirty="0">
                <a:solidFill>
                  <a:srgbClr val="1D2228"/>
                </a:solidFill>
                <a:effectLst/>
                <a:latin typeface="Calibri" panose="020F0502020204030204" pitchFamily="34" charset="0"/>
                <a:ea typeface="Calibri" panose="020F0502020204030204" pitchFamily="34" charset="0"/>
              </a:rPr>
              <a:t> of tourism? </a:t>
            </a:r>
          </a:p>
          <a:p>
            <a:pPr marL="0" indent="0">
              <a:buNone/>
            </a:pPr>
            <a:r>
              <a:rPr lang="en-GB" sz="2000" dirty="0">
                <a:solidFill>
                  <a:srgbClr val="1D2228"/>
                </a:solidFill>
                <a:effectLst/>
                <a:latin typeface="Calibri" panose="020F0502020204030204" pitchFamily="34" charset="0"/>
                <a:ea typeface="Calibri" panose="020F0502020204030204" pitchFamily="34" charset="0"/>
              </a:rPr>
              <a:t> </a:t>
            </a:r>
            <a:r>
              <a:rPr lang="en-GB" sz="2000" dirty="0">
                <a:solidFill>
                  <a:srgbClr val="FF0000"/>
                </a:solidFill>
                <a:effectLst/>
                <a:latin typeface="Calibri" panose="020F0502020204030204" pitchFamily="34" charset="0"/>
                <a:ea typeface="Calibri" panose="020F0502020204030204" pitchFamily="34" charset="0"/>
              </a:rPr>
              <a:t>YES</a:t>
            </a:r>
            <a:br>
              <a:rPr lang="en-GB" sz="2000" dirty="0">
                <a:solidFill>
                  <a:srgbClr val="1D2228"/>
                </a:solidFill>
                <a:effectLst/>
                <a:latin typeface="Calibri" panose="020F0502020204030204" pitchFamily="34" charset="0"/>
                <a:ea typeface="Calibri" panose="020F0502020204030204" pitchFamily="34" charset="0"/>
              </a:rPr>
            </a:br>
            <a:r>
              <a:rPr lang="en-GB" sz="2000" dirty="0">
                <a:solidFill>
                  <a:srgbClr val="1D2228"/>
                </a:solidFill>
                <a:effectLst/>
                <a:latin typeface="Calibri" panose="020F0502020204030204" pitchFamily="34" charset="0"/>
                <a:ea typeface="Calibri" panose="020F0502020204030204" pitchFamily="34" charset="0"/>
              </a:rPr>
              <a:t>B) What aspects of tourism offers benefits? </a:t>
            </a:r>
          </a:p>
          <a:p>
            <a:pPr marL="0" indent="0">
              <a:buNone/>
            </a:pPr>
            <a:r>
              <a:rPr lang="en-GB" sz="2000" dirty="0">
                <a:solidFill>
                  <a:srgbClr val="1D2228"/>
                </a:solidFill>
                <a:latin typeface="Calibri" panose="020F0502020204030204" pitchFamily="34" charset="0"/>
                <a:ea typeface="Calibri" panose="020F0502020204030204" pitchFamily="34" charset="0"/>
              </a:rPr>
              <a:t>E</a:t>
            </a:r>
            <a:r>
              <a:rPr lang="en-GB" sz="2000" dirty="0">
                <a:solidFill>
                  <a:srgbClr val="FF0000"/>
                </a:solidFill>
                <a:effectLst/>
                <a:latin typeface="Helvetica" panose="020B0604020202020204" pitchFamily="34" charset="0"/>
                <a:ea typeface="Calibri" panose="020F0502020204030204" pitchFamily="34" charset="0"/>
              </a:rPr>
              <a:t>conomic and political benefits</a:t>
            </a:r>
            <a:br>
              <a:rPr lang="en-GB" sz="2000" dirty="0">
                <a:solidFill>
                  <a:srgbClr val="1D2228"/>
                </a:solidFill>
                <a:effectLst/>
                <a:latin typeface="Calibri" panose="020F0502020204030204" pitchFamily="34" charset="0"/>
                <a:ea typeface="Calibri" panose="020F0502020204030204" pitchFamily="34" charset="0"/>
              </a:rPr>
            </a:br>
            <a:r>
              <a:rPr lang="en-GB" sz="2000" dirty="0">
                <a:solidFill>
                  <a:srgbClr val="1D2228"/>
                </a:solidFill>
                <a:effectLst/>
                <a:latin typeface="Calibri" panose="020F0502020204030204" pitchFamily="34" charset="0"/>
                <a:ea typeface="Calibri" panose="020F0502020204030204" pitchFamily="34" charset="0"/>
              </a:rPr>
              <a:t>C) Are commentators critical of or in support of the tourist industry? </a:t>
            </a:r>
          </a:p>
          <a:p>
            <a:pPr marL="0" indent="0">
              <a:buNone/>
            </a:pPr>
            <a:r>
              <a:rPr lang="en-GB" sz="2000" dirty="0">
                <a:solidFill>
                  <a:srgbClr val="FF0000"/>
                </a:solidFill>
                <a:effectLst/>
                <a:latin typeface="Calibri" panose="020F0502020204030204" pitchFamily="34" charset="0"/>
                <a:ea typeface="Calibri" panose="020F0502020204030204" pitchFamily="34" charset="0"/>
              </a:rPr>
              <a:t>NO</a:t>
            </a:r>
            <a:br>
              <a:rPr lang="en-GB" sz="2000" dirty="0">
                <a:solidFill>
                  <a:srgbClr val="FF0000"/>
                </a:solidFill>
                <a:effectLst/>
                <a:latin typeface="Calibri" panose="020F0502020204030204" pitchFamily="34" charset="0"/>
                <a:ea typeface="Calibri" panose="020F0502020204030204" pitchFamily="34" charset="0"/>
              </a:rPr>
            </a:br>
            <a:r>
              <a:rPr lang="en-GB" sz="2000" dirty="0">
                <a:solidFill>
                  <a:srgbClr val="1D2228"/>
                </a:solidFill>
                <a:effectLst/>
                <a:latin typeface="Calibri" panose="020F0502020204030204" pitchFamily="34" charset="0"/>
                <a:ea typeface="Calibri" panose="020F0502020204030204" pitchFamily="34" charset="0"/>
              </a:rPr>
              <a:t>D) What three things has the tourist industry been criticised for in relation to the economy, the workforce and accommodation?</a:t>
            </a:r>
          </a:p>
          <a:p>
            <a:pPr marL="0" indent="0">
              <a:buNone/>
            </a:pPr>
            <a:r>
              <a:rPr lang="en-GB" sz="2000" dirty="0">
                <a:solidFill>
                  <a:srgbClr val="1D2228"/>
                </a:solidFill>
                <a:effectLst/>
                <a:latin typeface="Calibri" panose="020F0502020204030204" pitchFamily="34" charset="0"/>
                <a:ea typeface="Calibri" panose="020F0502020204030204" pitchFamily="34" charset="0"/>
              </a:rPr>
              <a:t> </a:t>
            </a:r>
            <a:r>
              <a:rPr lang="en-GB" sz="2000" dirty="0">
                <a:solidFill>
                  <a:srgbClr val="FF0000"/>
                </a:solidFill>
                <a:effectLst/>
                <a:latin typeface="Calibri" panose="020F0502020204030204" pitchFamily="34" charset="0"/>
                <a:ea typeface="Calibri" panose="020F0502020204030204" pitchFamily="34" charset="0"/>
              </a:rPr>
              <a:t>It contributes little to local economies; It doesn’t employ enough local people, there are low contract rates for accommodation</a:t>
            </a:r>
            <a:br>
              <a:rPr lang="en-GB" sz="2000" dirty="0">
                <a:solidFill>
                  <a:srgbClr val="1D2228"/>
                </a:solidFill>
                <a:effectLst/>
                <a:latin typeface="Calibri" panose="020F0502020204030204" pitchFamily="34" charset="0"/>
                <a:ea typeface="Calibri" panose="020F0502020204030204" pitchFamily="34" charset="0"/>
              </a:rPr>
            </a:br>
            <a:r>
              <a:rPr lang="en-GB" sz="2000" dirty="0">
                <a:solidFill>
                  <a:srgbClr val="1D2228"/>
                </a:solidFill>
                <a:effectLst/>
                <a:latin typeface="Calibri" panose="020F0502020204030204" pitchFamily="34" charset="0"/>
                <a:ea typeface="Calibri" panose="020F0502020204030204" pitchFamily="34" charset="0"/>
              </a:rPr>
              <a:t>E) What does sustainable tourism aim to offer tourists? </a:t>
            </a:r>
          </a:p>
          <a:p>
            <a:pPr marL="0" indent="0">
              <a:buNone/>
            </a:pPr>
            <a:r>
              <a:rPr lang="en-GB" sz="2000" dirty="0">
                <a:solidFill>
                  <a:srgbClr val="1D2228"/>
                </a:solidFill>
                <a:effectLst/>
                <a:latin typeface="Calibri" panose="020F0502020204030204" pitchFamily="34" charset="0"/>
                <a:ea typeface="Calibri" panose="020F0502020204030204" pitchFamily="34" charset="0"/>
              </a:rPr>
              <a:t> </a:t>
            </a:r>
            <a:r>
              <a:rPr lang="en-GB" sz="2000" dirty="0">
                <a:solidFill>
                  <a:srgbClr val="FF0000"/>
                </a:solidFill>
                <a:effectLst/>
                <a:latin typeface="Calibri" panose="020F0502020204030204" pitchFamily="34" charset="0"/>
                <a:ea typeface="Calibri" panose="020F0502020204030204" pitchFamily="34" charset="0"/>
              </a:rPr>
              <a:t>It aims to offer them added value</a:t>
            </a:r>
            <a:br>
              <a:rPr lang="en-GB" sz="2000" dirty="0">
                <a:solidFill>
                  <a:srgbClr val="1D2228"/>
                </a:solidFill>
                <a:effectLst/>
                <a:latin typeface="Calibri" panose="020F0502020204030204" pitchFamily="34" charset="0"/>
                <a:ea typeface="Calibri" panose="020F0502020204030204" pitchFamily="34" charset="0"/>
              </a:rPr>
            </a:br>
            <a:endParaRPr lang="en-GB" sz="2000" dirty="0"/>
          </a:p>
        </p:txBody>
      </p:sp>
    </p:spTree>
    <p:extLst>
      <p:ext uri="{BB962C8B-B14F-4D97-AF65-F5344CB8AC3E}">
        <p14:creationId xmlns:p14="http://schemas.microsoft.com/office/powerpoint/2010/main" val="96434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1" name="Rectangle 10">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298A2C63-1C57-48CA-9BD7-470358A507E0}"/>
              </a:ext>
            </a:extLst>
          </p:cNvPr>
          <p:cNvSpPr>
            <a:spLocks noGrp="1"/>
          </p:cNvSpPr>
          <p:nvPr>
            <p:ph type="title"/>
          </p:nvPr>
        </p:nvSpPr>
        <p:spPr>
          <a:xfrm>
            <a:off x="822352" y="566126"/>
            <a:ext cx="10531448" cy="994317"/>
          </a:xfrm>
        </p:spPr>
        <p:txBody>
          <a:bodyPr anchor="ctr">
            <a:normAutofit/>
          </a:bodyPr>
          <a:lstStyle/>
          <a:p>
            <a:pPr algn="ctr"/>
            <a:r>
              <a:rPr lang="en-GB" dirty="0">
                <a:solidFill>
                  <a:srgbClr val="002060"/>
                </a:solidFill>
              </a:rPr>
              <a:t>Vocabulary Exercise 2</a:t>
            </a:r>
          </a:p>
        </p:txBody>
      </p:sp>
      <p:grpSp>
        <p:nvGrpSpPr>
          <p:cNvPr id="13" name="Group 12">
            <a:extLst>
              <a:ext uri="{FF2B5EF4-FFF2-40B4-BE49-F238E27FC236}">
                <a16:creationId xmlns:a16="http://schemas.microsoft.com/office/drawing/2014/main" id="{978C0019-8CE2-42AB-B006-9860B43B8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0" y="206142"/>
            <a:ext cx="2102143" cy="1530997"/>
            <a:chOff x="9969500" y="206142"/>
            <a:chExt cx="2102143" cy="1530997"/>
          </a:xfrm>
        </p:grpSpPr>
        <p:sp useBgFill="1">
          <p:nvSpPr>
            <p:cNvPr id="14" name="Graphic 10">
              <a:extLst>
                <a:ext uri="{FF2B5EF4-FFF2-40B4-BE49-F238E27FC236}">
                  <a16:creationId xmlns:a16="http://schemas.microsoft.com/office/drawing/2014/main" id="{D92CEAD9-A3F0-473E-A98E-02184163C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46356" y="206142"/>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5" name="Oval 14">
              <a:extLst>
                <a:ext uri="{FF2B5EF4-FFF2-40B4-BE49-F238E27FC236}">
                  <a16:creationId xmlns:a16="http://schemas.microsoft.com/office/drawing/2014/main" id="{73DEA2A7-9228-4C9E-9C48-4968E2C62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972800" y="1475479"/>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223C7F44-7CEF-4DF1-B5FA-6453425A23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969500" y="380388"/>
              <a:ext cx="642322" cy="642322"/>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4" name="Content Placeholder 3">
            <a:extLst>
              <a:ext uri="{FF2B5EF4-FFF2-40B4-BE49-F238E27FC236}">
                <a16:creationId xmlns:a16="http://schemas.microsoft.com/office/drawing/2014/main" id="{C84D6981-9FFA-4E7C-A03C-489C432FE0E1}"/>
              </a:ext>
            </a:extLst>
          </p:cNvPr>
          <p:cNvGraphicFramePr>
            <a:graphicFrameLocks noGrp="1"/>
          </p:cNvGraphicFramePr>
          <p:nvPr>
            <p:ph idx="1"/>
            <p:extLst>
              <p:ext uri="{D42A27DB-BD31-4B8C-83A1-F6EECF244321}">
                <p14:modId xmlns:p14="http://schemas.microsoft.com/office/powerpoint/2010/main" val="2473070709"/>
              </p:ext>
            </p:extLst>
          </p:nvPr>
        </p:nvGraphicFramePr>
        <p:xfrm>
          <a:off x="838200" y="1874681"/>
          <a:ext cx="10515601" cy="4181501"/>
        </p:xfrm>
        <a:graphic>
          <a:graphicData uri="http://schemas.openxmlformats.org/drawingml/2006/table">
            <a:tbl>
              <a:tblPr firstRow="1" firstCol="1" bandRow="1"/>
              <a:tblGrid>
                <a:gridCol w="5276095">
                  <a:extLst>
                    <a:ext uri="{9D8B030D-6E8A-4147-A177-3AD203B41FA5}">
                      <a16:colId xmlns:a16="http://schemas.microsoft.com/office/drawing/2014/main" val="4095572395"/>
                    </a:ext>
                  </a:extLst>
                </a:gridCol>
                <a:gridCol w="5239506">
                  <a:extLst>
                    <a:ext uri="{9D8B030D-6E8A-4147-A177-3AD203B41FA5}">
                      <a16:colId xmlns:a16="http://schemas.microsoft.com/office/drawing/2014/main" val="1870338220"/>
                    </a:ext>
                  </a:extLst>
                </a:gridCol>
              </a:tblGrid>
              <a:tr h="489446">
                <a:tc>
                  <a:txBody>
                    <a:bodyPr/>
                    <a:lstStyle/>
                    <a:p>
                      <a:pPr algn="ctr" fontAlgn="t">
                        <a:lnSpc>
                          <a:spcPct val="115000"/>
                        </a:lnSpc>
                        <a:spcBef>
                          <a:spcPts val="0"/>
                        </a:spcBef>
                        <a:spcAft>
                          <a:spcPts val="800"/>
                        </a:spcAft>
                      </a:pPr>
                      <a:r>
                        <a:rPr lang="en-GB" sz="2000" b="0" i="0" u="none" strike="noStrike"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Advantages of tourism</a:t>
                      </a:r>
                      <a:endParaRPr lang="en-GB" sz="2000" b="0" i="0" u="none" strike="noStrike" dirty="0">
                        <a:effectLst/>
                        <a:latin typeface="Arial" panose="020B0604020202020204" pitchFamily="34" charset="0"/>
                      </a:endParaRPr>
                    </a:p>
                  </a:txBody>
                  <a:tcPr marL="102146" marR="102146" marT="141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15000"/>
                        </a:lnSpc>
                        <a:spcBef>
                          <a:spcPts val="0"/>
                        </a:spcBef>
                        <a:spcAft>
                          <a:spcPts val="800"/>
                        </a:spcAft>
                      </a:pPr>
                      <a:r>
                        <a:rPr lang="en-GB" sz="2000" b="0" i="0" u="none" strike="noStrike">
                          <a:solidFill>
                            <a:srgbClr val="0070C0"/>
                          </a:solidFill>
                          <a:effectLst/>
                          <a:latin typeface="Calibri" panose="020F0502020204030204" pitchFamily="34" charset="0"/>
                          <a:ea typeface="Calibri" panose="020F0502020204030204" pitchFamily="34" charset="0"/>
                          <a:cs typeface="Calibri" panose="020F0502020204030204" pitchFamily="34" charset="0"/>
                        </a:rPr>
                        <a:t>Disadvantages of tourism</a:t>
                      </a:r>
                      <a:endParaRPr lang="en-GB" sz="2000" b="0" i="0" u="none" strike="noStrike">
                        <a:effectLst/>
                        <a:latin typeface="Arial" panose="020B0604020202020204" pitchFamily="34" charset="0"/>
                      </a:endParaRPr>
                    </a:p>
                  </a:txBody>
                  <a:tcPr marL="102146" marR="102146" marT="141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05096783"/>
                  </a:ext>
                </a:extLst>
              </a:tr>
              <a:tr h="3692055">
                <a:tc>
                  <a:txBody>
                    <a:bodyPr/>
                    <a:lstStyle/>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Benefits the balance of payments</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Creates employment</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Contributes to gross natural product ( GNP) AIDS economic development</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Provides income to be used to help conserve the environment</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Can increase cultural awareness.</a:t>
                      </a:r>
                      <a:endParaRPr lang="en-GB" sz="2000" b="0" i="0" u="none" strike="noStrike" dirty="0">
                        <a:solidFill>
                          <a:srgbClr val="002060"/>
                        </a:solidFill>
                        <a:effectLst/>
                        <a:latin typeface="Arial" panose="020B0604020202020204" pitchFamily="34" charset="0"/>
                      </a:endParaRPr>
                    </a:p>
                  </a:txBody>
                  <a:tcPr marL="102146" marR="102146" marT="141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algn="l" fontAlgn="t">
                        <a:lnSpc>
                          <a:spcPct val="115000"/>
                        </a:lnSpc>
                        <a:spcBef>
                          <a:spcPts val="0"/>
                        </a:spcBef>
                        <a:spcAft>
                          <a:spcPts val="800"/>
                        </a:spcAft>
                      </a:pPr>
                      <a:r>
                        <a:rPr lang="en-GB" sz="2000" b="0" i="0" u="none" strike="noStrike"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 </a:t>
                      </a:r>
                      <a:endParaRPr lang="en-GB" sz="2000" b="0" i="0" u="none" strike="noStrike" dirty="0">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a:t>
                      </a: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Provides seasonal, not continuous employment </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Has a negative social cultural impact</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Involves loss of workers from primary industry </a:t>
                      </a:r>
                      <a:endParaRPr lang="en-GB" sz="2000" b="0" i="0" u="none" strike="noStrike" dirty="0">
                        <a:solidFill>
                          <a:srgbClr val="002060"/>
                        </a:solidFill>
                        <a:effectLst/>
                        <a:latin typeface="Arial" panose="020B0604020202020204" pitchFamily="34" charset="0"/>
                      </a:endParaRPr>
                    </a:p>
                    <a:p>
                      <a:pPr algn="l" fontAlgn="t">
                        <a:lnSpc>
                          <a:spcPct val="115000"/>
                        </a:lnSpc>
                        <a:spcBef>
                          <a:spcPts val="0"/>
                        </a:spcBef>
                        <a:spcAft>
                          <a:spcPts val="800"/>
                        </a:spcAft>
                      </a:pPr>
                      <a:r>
                        <a:rPr lang="en-GB" sz="2000" b="0" i="0" u="none" strike="noStrike"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Contributes to the destruction of the environment-</a:t>
                      </a:r>
                      <a:endParaRPr lang="en-GB" sz="2000" b="0" i="0" u="none" strike="noStrike" dirty="0">
                        <a:solidFill>
                          <a:srgbClr val="002060"/>
                        </a:solidFill>
                        <a:effectLst/>
                        <a:latin typeface="Arial" panose="020B0604020202020204" pitchFamily="34" charset="0"/>
                      </a:endParaRPr>
                    </a:p>
                  </a:txBody>
                  <a:tcPr marL="102146" marR="102146" marT="141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4138715"/>
                  </a:ext>
                </a:extLst>
              </a:tr>
            </a:tbl>
          </a:graphicData>
        </a:graphic>
      </p:graphicFrame>
    </p:spTree>
    <p:extLst>
      <p:ext uri="{BB962C8B-B14F-4D97-AF65-F5344CB8AC3E}">
        <p14:creationId xmlns:p14="http://schemas.microsoft.com/office/powerpoint/2010/main" val="147855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D3DEA-09B3-4C0C-BA96-9D121D2503B2}"/>
              </a:ext>
            </a:extLst>
          </p:cNvPr>
          <p:cNvSpPr>
            <a:spLocks noGrp="1"/>
          </p:cNvSpPr>
          <p:nvPr>
            <p:ph type="title"/>
          </p:nvPr>
        </p:nvSpPr>
        <p:spPr/>
        <p:txBody>
          <a:bodyPr/>
          <a:lstStyle/>
          <a:p>
            <a:r>
              <a:rPr lang="en-GB" dirty="0">
                <a:solidFill>
                  <a:srgbClr val="002060"/>
                </a:solidFill>
              </a:rPr>
              <a:t>Vocabulary Exercise 3</a:t>
            </a:r>
            <a:endParaRPr lang="en-GB" dirty="0"/>
          </a:p>
        </p:txBody>
      </p:sp>
      <p:sp>
        <p:nvSpPr>
          <p:cNvPr id="3" name="Content Placeholder 2">
            <a:extLst>
              <a:ext uri="{FF2B5EF4-FFF2-40B4-BE49-F238E27FC236}">
                <a16:creationId xmlns:a16="http://schemas.microsoft.com/office/drawing/2014/main" id="{66CB39ED-F826-49F1-B7D2-142D9C7956CD}"/>
              </a:ext>
            </a:extLst>
          </p:cNvPr>
          <p:cNvSpPr>
            <a:spLocks noGrp="1"/>
          </p:cNvSpPr>
          <p:nvPr>
            <p:ph idx="1"/>
          </p:nvPr>
        </p:nvSpPr>
        <p:spPr/>
        <p:txBody>
          <a:bodyPr>
            <a:normAutofit/>
          </a:bodyPr>
          <a:lstStyle/>
          <a:p>
            <a:pPr marL="342900" lvl="0" indent="-342900">
              <a:lnSpc>
                <a:spcPct val="115000"/>
              </a:lnSpc>
              <a:buClr>
                <a:srgbClr val="1D2228"/>
              </a:buClr>
              <a:buSzPts val="1000"/>
              <a:buFont typeface="Helvetica" panose="020B0604020202020204" pitchFamily="34" charset="0"/>
              <a:buAutoNum type="alphaLcParenR"/>
            </a:pPr>
            <a:r>
              <a:rPr lang="en-GB" sz="24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Tourists</a:t>
            </a:r>
            <a:r>
              <a:rPr lang="en-GB" sz="2400"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 May not think about the damage they cause to the environment and culture of the countries they visit.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Clr>
                <a:srgbClr val="1D2228"/>
              </a:buClr>
              <a:buSzPts val="1000"/>
              <a:buFont typeface="Helvetica" panose="020B0604020202020204" pitchFamily="34" charset="0"/>
              <a:buAutoNum type="alphaLcParenR"/>
            </a:pPr>
            <a:r>
              <a:rPr lang="en-GB" sz="2400" dirty="0">
                <a:solidFill>
                  <a:srgbClr val="00B0F0"/>
                </a:solidFill>
                <a:effectLst/>
                <a:latin typeface="Calibri" panose="020F0502020204030204" pitchFamily="34" charset="0"/>
                <a:ea typeface="Calibri" panose="020F0502020204030204" pitchFamily="34" charset="0"/>
                <a:cs typeface="Calibri" panose="020F0502020204030204" pitchFamily="34" charset="0"/>
              </a:rPr>
              <a:t>T</a:t>
            </a:r>
            <a:r>
              <a:rPr lang="en-GB" sz="24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our operators </a:t>
            </a:r>
            <a:r>
              <a:rPr lang="en-GB" sz="2400"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are new branching out and offering specialist trips to holidaymakers who are concerned about green issues.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Clr>
                <a:srgbClr val="1D2228"/>
              </a:buClr>
              <a:buSzPts val="1000"/>
              <a:buFont typeface="Helvetica" panose="020B0604020202020204" pitchFamily="34" charset="0"/>
              <a:buAutoNum type="alphaLcParenR"/>
            </a:pPr>
            <a:r>
              <a:rPr lang="en-GB" sz="2400" dirty="0">
                <a:solidFill>
                  <a:srgbClr val="00B0F0"/>
                </a:solidFill>
                <a:effectLst/>
                <a:latin typeface="Calibri" panose="020F0502020204030204" pitchFamily="34" charset="0"/>
                <a:ea typeface="Calibri" panose="020F0502020204030204" pitchFamily="34" charset="0"/>
                <a:cs typeface="Calibri" panose="020F0502020204030204" pitchFamily="34" charset="0"/>
              </a:rPr>
              <a:t>Global tourism </a:t>
            </a:r>
            <a:r>
              <a:rPr lang="en-GB" sz="2400"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has been a growth industry over the last 20 years due to the fall in the cost of international travel.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Clr>
                <a:srgbClr val="1D2228"/>
              </a:buClr>
              <a:buSzPts val="1000"/>
              <a:buFont typeface="Helvetica" panose="020B0604020202020204" pitchFamily="34" charset="0"/>
              <a:buAutoNum type="alphaLcParenR"/>
            </a:pPr>
            <a:r>
              <a:rPr lang="en-GB" sz="2400"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The </a:t>
            </a:r>
            <a:r>
              <a:rPr lang="en-GB" sz="24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tourism sector </a:t>
            </a:r>
            <a:r>
              <a:rPr lang="en-GB" sz="2400" dirty="0">
                <a:solidFill>
                  <a:srgbClr val="1D2228"/>
                </a:solidFill>
                <a:effectLst/>
                <a:latin typeface="Calibri" panose="020F0502020204030204" pitchFamily="34" charset="0"/>
                <a:ea typeface="Calibri" panose="020F0502020204030204" pitchFamily="34" charset="0"/>
                <a:cs typeface="Calibri" panose="020F0502020204030204" pitchFamily="34" charset="0"/>
              </a:rPr>
              <a:t>employs many millions of people worldwide.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solidFill>
                  <a:srgbClr val="0070C0"/>
                </a:solidFill>
                <a:effectLst/>
                <a:latin typeface="Calibri" panose="020F0502020204030204" pitchFamily="34" charset="0"/>
                <a:ea typeface="Calibri" panose="020F0502020204030204" pitchFamily="34" charset="0"/>
              </a:rPr>
              <a:t>Mass tourism  </a:t>
            </a:r>
            <a:r>
              <a:rPr lang="en-GB" sz="2400" dirty="0">
                <a:solidFill>
                  <a:srgbClr val="1D2228"/>
                </a:solidFill>
                <a:effectLst/>
                <a:latin typeface="Calibri" panose="020F0502020204030204" pitchFamily="34" charset="0"/>
                <a:ea typeface="Calibri" panose="020F0502020204030204" pitchFamily="34" charset="0"/>
              </a:rPr>
              <a:t> does not appeal to people who prefer to make their own travel and accommodation arrangements.</a:t>
            </a:r>
            <a:endParaRPr lang="en-GB" sz="2400" dirty="0"/>
          </a:p>
        </p:txBody>
      </p:sp>
    </p:spTree>
    <p:extLst>
      <p:ext uri="{BB962C8B-B14F-4D97-AF65-F5344CB8AC3E}">
        <p14:creationId xmlns:p14="http://schemas.microsoft.com/office/powerpoint/2010/main" val="203195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6A179-D61E-474A-9EE9-DC38AA7392EA}"/>
              </a:ext>
            </a:extLst>
          </p:cNvPr>
          <p:cNvSpPr>
            <a:spLocks noGrp="1"/>
          </p:cNvSpPr>
          <p:nvPr>
            <p:ph type="title"/>
          </p:nvPr>
        </p:nvSpPr>
        <p:spPr/>
        <p:txBody>
          <a:bodyPr/>
          <a:lstStyle/>
          <a:p>
            <a:r>
              <a:rPr lang="en-GB" dirty="0">
                <a:solidFill>
                  <a:srgbClr val="002060"/>
                </a:solidFill>
              </a:rPr>
              <a:t>Vocabulary Exercise 4</a:t>
            </a:r>
            <a:endParaRPr lang="en-GB" dirty="0"/>
          </a:p>
        </p:txBody>
      </p:sp>
      <p:pic>
        <p:nvPicPr>
          <p:cNvPr id="5" name="Content Placeholder 4">
            <a:extLst>
              <a:ext uri="{FF2B5EF4-FFF2-40B4-BE49-F238E27FC236}">
                <a16:creationId xmlns:a16="http://schemas.microsoft.com/office/drawing/2014/main" id="{4FACB966-CEB5-4FDF-9DAB-0235F5C07187}"/>
              </a:ext>
            </a:extLst>
          </p:cNvPr>
          <p:cNvPicPr>
            <a:picLocks noGrp="1" noChangeAspect="1"/>
          </p:cNvPicPr>
          <p:nvPr>
            <p:ph idx="1"/>
          </p:nvPr>
        </p:nvPicPr>
        <p:blipFill rotWithShape="1">
          <a:blip r:embed="rId2"/>
          <a:srcRect l="24389" t="27158" r="20580" b="28945"/>
          <a:stretch/>
        </p:blipFill>
        <p:spPr>
          <a:xfrm>
            <a:off x="955040" y="1940559"/>
            <a:ext cx="7416800" cy="4033521"/>
          </a:xfrm>
        </p:spPr>
      </p:pic>
      <p:sp>
        <p:nvSpPr>
          <p:cNvPr id="6" name="TextBox 5">
            <a:extLst>
              <a:ext uri="{FF2B5EF4-FFF2-40B4-BE49-F238E27FC236}">
                <a16:creationId xmlns:a16="http://schemas.microsoft.com/office/drawing/2014/main" id="{D9D48A14-BF41-4FB3-A372-DEDCF62A752B}"/>
              </a:ext>
            </a:extLst>
          </p:cNvPr>
          <p:cNvSpPr txBox="1"/>
          <p:nvPr/>
        </p:nvSpPr>
        <p:spPr>
          <a:xfrm>
            <a:off x="9154159" y="2646680"/>
            <a:ext cx="1947849" cy="584775"/>
          </a:xfrm>
          <a:prstGeom prst="rect">
            <a:avLst/>
          </a:prstGeom>
          <a:noFill/>
        </p:spPr>
        <p:txBody>
          <a:bodyPr wrap="square" rtlCol="0">
            <a:spAutoFit/>
          </a:bodyPr>
          <a:lstStyle/>
          <a:p>
            <a:r>
              <a:rPr lang="en-GB" sz="3200" dirty="0">
                <a:solidFill>
                  <a:srgbClr val="C00000"/>
                </a:solidFill>
              </a:rPr>
              <a:t>A, d, f  g</a:t>
            </a:r>
          </a:p>
        </p:txBody>
      </p:sp>
    </p:spTree>
    <p:extLst>
      <p:ext uri="{BB962C8B-B14F-4D97-AF65-F5344CB8AC3E}">
        <p14:creationId xmlns:p14="http://schemas.microsoft.com/office/powerpoint/2010/main" val="2796429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7" name="Rectangle 10">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E30B3998-7207-40D9-BC22-3783EAC74D4D}"/>
              </a:ext>
            </a:extLst>
          </p:cNvPr>
          <p:cNvSpPr>
            <a:spLocks noGrp="1"/>
          </p:cNvSpPr>
          <p:nvPr>
            <p:ph type="title"/>
          </p:nvPr>
        </p:nvSpPr>
        <p:spPr>
          <a:xfrm>
            <a:off x="457201" y="557189"/>
            <a:ext cx="3276599" cy="5743616"/>
          </a:xfrm>
        </p:spPr>
        <p:txBody>
          <a:bodyPr anchor="ctr">
            <a:normAutofit/>
          </a:bodyPr>
          <a:lstStyle/>
          <a:p>
            <a:r>
              <a:rPr lang="en-GB" sz="3600" dirty="0">
                <a:solidFill>
                  <a:srgbClr val="002060"/>
                </a:solidFill>
              </a:rPr>
              <a:t>Synonyms</a:t>
            </a:r>
          </a:p>
        </p:txBody>
      </p:sp>
      <p:grpSp>
        <p:nvGrpSpPr>
          <p:cNvPr id="28" name="Group 12">
            <a:extLst>
              <a:ext uri="{FF2B5EF4-FFF2-40B4-BE49-F238E27FC236}">
                <a16:creationId xmlns:a16="http://schemas.microsoft.com/office/drawing/2014/main" id="{C80F1402-11C5-4156-920F-A1D996B47D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1823" y="446104"/>
            <a:ext cx="2354299" cy="1482372"/>
            <a:chOff x="471823" y="446104"/>
            <a:chExt cx="2354299" cy="1482372"/>
          </a:xfrm>
        </p:grpSpPr>
        <p:sp useBgFill="1">
          <p:nvSpPr>
            <p:cNvPr id="29" name="Graphic 10">
              <a:extLst>
                <a:ext uri="{FF2B5EF4-FFF2-40B4-BE49-F238E27FC236}">
                  <a16:creationId xmlns:a16="http://schemas.microsoft.com/office/drawing/2014/main" id="{F59333A0-91D0-40E7-ABE0-4CD6A0A40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810535" y="863805"/>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0" name="Oval 14">
              <a:extLst>
                <a:ext uri="{FF2B5EF4-FFF2-40B4-BE49-F238E27FC236}">
                  <a16:creationId xmlns:a16="http://schemas.microsoft.com/office/drawing/2014/main" id="{E1168C41-55F2-4E50-AAC9-1069DFDEA9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233824" y="1752600"/>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6" name="Oval 15">
              <a:extLst>
                <a:ext uri="{FF2B5EF4-FFF2-40B4-BE49-F238E27FC236}">
                  <a16:creationId xmlns:a16="http://schemas.microsoft.com/office/drawing/2014/main" id="{806188BB-B55A-499F-A6F1-4CF1F0887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71823" y="446104"/>
              <a:ext cx="762000" cy="76200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4" name="Content Placeholder 3">
            <a:extLst>
              <a:ext uri="{FF2B5EF4-FFF2-40B4-BE49-F238E27FC236}">
                <a16:creationId xmlns:a16="http://schemas.microsoft.com/office/drawing/2014/main" id="{DEBD2937-B3ED-482D-AD55-1E2C9C3D125D}"/>
              </a:ext>
            </a:extLst>
          </p:cNvPr>
          <p:cNvGraphicFramePr>
            <a:graphicFrameLocks noGrp="1"/>
          </p:cNvGraphicFramePr>
          <p:nvPr>
            <p:ph idx="1"/>
            <p:extLst>
              <p:ext uri="{D42A27DB-BD31-4B8C-83A1-F6EECF244321}">
                <p14:modId xmlns:p14="http://schemas.microsoft.com/office/powerpoint/2010/main" val="370388142"/>
              </p:ext>
            </p:extLst>
          </p:nvPr>
        </p:nvGraphicFramePr>
        <p:xfrm>
          <a:off x="4038600" y="1228793"/>
          <a:ext cx="7846606" cy="4377312"/>
        </p:xfrm>
        <a:graphic>
          <a:graphicData uri="http://schemas.openxmlformats.org/drawingml/2006/table">
            <a:tbl>
              <a:tblPr firstRow="1" firstCol="1" bandRow="1"/>
              <a:tblGrid>
                <a:gridCol w="1198865">
                  <a:extLst>
                    <a:ext uri="{9D8B030D-6E8A-4147-A177-3AD203B41FA5}">
                      <a16:colId xmlns:a16="http://schemas.microsoft.com/office/drawing/2014/main" val="658185002"/>
                    </a:ext>
                  </a:extLst>
                </a:gridCol>
                <a:gridCol w="2771974">
                  <a:extLst>
                    <a:ext uri="{9D8B030D-6E8A-4147-A177-3AD203B41FA5}">
                      <a16:colId xmlns:a16="http://schemas.microsoft.com/office/drawing/2014/main" val="3327643566"/>
                    </a:ext>
                  </a:extLst>
                </a:gridCol>
                <a:gridCol w="3875767">
                  <a:extLst>
                    <a:ext uri="{9D8B030D-6E8A-4147-A177-3AD203B41FA5}">
                      <a16:colId xmlns:a16="http://schemas.microsoft.com/office/drawing/2014/main" val="146949458"/>
                    </a:ext>
                  </a:extLst>
                </a:gridCol>
              </a:tblGrid>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propose</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They </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propose </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that social class is the main factor</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Suggest/consider/put forward the idea</a:t>
                      </a:r>
                      <a:endParaRPr lang="en-GB" sz="2300" b="0" i="0" u="none" strike="noStrike" dirty="0">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370835581"/>
                  </a:ext>
                </a:extLst>
              </a:tr>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prove</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effectLst/>
                          <a:latin typeface="Calibri" panose="020F0502020204030204" pitchFamily="34" charset="0"/>
                          <a:ea typeface="Times New Roman" panose="02020603050405020304" pitchFamily="18" charset="0"/>
                          <a:cs typeface="Calibri" panose="020F0502020204030204" pitchFamily="34" charset="0"/>
                        </a:rPr>
                        <a:t>The use of solar power is </a:t>
                      </a:r>
                      <a:r>
                        <a:rPr lang="en-GB" sz="1500" b="1" i="0" u="none" strike="noStrike" dirty="0">
                          <a:effectLst/>
                          <a:latin typeface="Calibri" panose="020F0502020204030204" pitchFamily="34" charset="0"/>
                          <a:ea typeface="Times New Roman" panose="02020603050405020304" pitchFamily="18" charset="0"/>
                          <a:cs typeface="Calibri" panose="020F0502020204030204" pitchFamily="34" charset="0"/>
                        </a:rPr>
                        <a:t>proving </a:t>
                      </a:r>
                      <a:r>
                        <a:rPr lang="en-GB" sz="1500" b="0" i="0" u="none" strike="noStrike" dirty="0">
                          <a:effectLst/>
                          <a:latin typeface="Calibri" panose="020F0502020204030204" pitchFamily="34" charset="0"/>
                          <a:ea typeface="Times New Roman" panose="02020603050405020304" pitchFamily="18" charset="0"/>
                          <a:cs typeface="Calibri" panose="020F0502020204030204" pitchFamily="34" charset="0"/>
                        </a:rPr>
                        <a:t>successful</a:t>
                      </a:r>
                      <a:endParaRPr lang="en-GB" sz="2300" b="0" i="0" u="none" strike="noStrike" dirty="0">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Turning out to be /resulting in success/showing itself to be successful</a:t>
                      </a:r>
                      <a:endParaRPr lang="en-GB" sz="2300" b="0" i="0" u="none" strike="noStrike" dirty="0">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1236960863"/>
                  </a:ext>
                </a:extLst>
              </a:tr>
              <a:tr h="684030">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recognise</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He is now r</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ecognised</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 as the leading expert</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Acknowledged/identified/regarded/considered</a:t>
                      </a:r>
                      <a:endParaRPr lang="en-GB" sz="2300" b="0" i="0" u="none" strike="noStrike">
                        <a:solidFill>
                          <a:srgbClr val="002060"/>
                        </a:solidFill>
                        <a:effectLst/>
                        <a:latin typeface="Arial" panose="020B0604020202020204" pitchFamily="34" charset="0"/>
                      </a:endParaRPr>
                    </a:p>
                    <a:p>
                      <a:pPr algn="l" fontAlgn="t">
                        <a:lnSpc>
                          <a:spcPct val="107000"/>
                        </a:lnSpc>
                        <a:spcBef>
                          <a:spcPts val="0"/>
                        </a:spcBef>
                        <a:spcAft>
                          <a:spcPts val="800"/>
                        </a:spcAft>
                      </a:pPr>
                      <a:r>
                        <a:rPr lang="en-GB" sz="1500" b="0" i="0" u="none" strike="noStrike">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/accepted/ perceived/appreciated</a:t>
                      </a:r>
                      <a:endParaRPr lang="en-GB" sz="2300" b="0" i="0" u="none" strike="noStrike">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661428792"/>
                  </a:ext>
                </a:extLst>
              </a:tr>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relate to</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The pain was </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related to</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 both social and physical factors</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Connected with/linked to</a:t>
                      </a:r>
                      <a:endParaRPr lang="en-GB" sz="2300" b="0" i="0" u="none" strike="noStrike">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3426561697"/>
                  </a:ext>
                </a:extLst>
              </a:tr>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supplement</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The diet was </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supplemented </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with calcium and iodine</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Enriched/added to</a:t>
                      </a:r>
                      <a:endParaRPr lang="en-GB" sz="2300" b="0" i="0" u="none" strike="noStrike" dirty="0">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182857593"/>
                  </a:ext>
                </a:extLst>
              </a:tr>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undergo</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The system </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underwent</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 major changes in the 1980s</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Went through/experienced </a:t>
                      </a:r>
                      <a:endParaRPr lang="en-GB" sz="2300" b="0" i="0" u="none" strike="noStrike" dirty="0">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3649221282"/>
                  </a:ext>
                </a:extLst>
              </a:tr>
              <a:tr h="615547">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To yield</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Both surveys </a:t>
                      </a:r>
                      <a:r>
                        <a:rPr lang="en-GB" sz="1500" b="1" i="0" u="none" strike="noStrike">
                          <a:effectLst/>
                          <a:latin typeface="Calibri" panose="020F0502020204030204" pitchFamily="34" charset="0"/>
                          <a:ea typeface="Times New Roman" panose="02020603050405020304" pitchFamily="18" charset="0"/>
                          <a:cs typeface="Calibri" panose="020F0502020204030204" pitchFamily="34" charset="0"/>
                        </a:rPr>
                        <a:t>yielded</a:t>
                      </a:r>
                      <a:r>
                        <a:rPr lang="en-GB" sz="1500" b="0" i="0" u="none" strike="noStrike">
                          <a:effectLst/>
                          <a:latin typeface="Calibri" panose="020F0502020204030204" pitchFamily="34" charset="0"/>
                          <a:ea typeface="Times New Roman" panose="02020603050405020304" pitchFamily="18" charset="0"/>
                          <a:cs typeface="Calibri" panose="020F0502020204030204" pitchFamily="34" charset="0"/>
                        </a:rPr>
                        <a:t> mixed results</a:t>
                      </a:r>
                      <a:endParaRPr lang="en-GB" sz="2300" b="0" i="0" u="none" strike="noStrike">
                        <a:effectLst/>
                        <a:latin typeface="Arial" panose="020B0604020202020204" pitchFamily="34" charset="0"/>
                      </a:endParaRPr>
                    </a:p>
                  </a:txBody>
                  <a:tcPr marL="60427" marR="60427" marT="36256" marB="36256">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500" b="0" i="0" u="none" strike="noStrike"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Created/generated/produced/gave</a:t>
                      </a:r>
                      <a:endParaRPr lang="en-GB" sz="2300" b="0" i="0" u="none" strike="noStrike" dirty="0">
                        <a:solidFill>
                          <a:srgbClr val="002060"/>
                        </a:solidFill>
                        <a:effectLst/>
                        <a:latin typeface="Arial" panose="020B0604020202020204" pitchFamily="34" charset="0"/>
                      </a:endParaRPr>
                    </a:p>
                  </a:txBody>
                  <a:tcPr marL="12085" marR="12085" marT="12085" marB="0">
                    <a:lnL w="12700" cap="flat" cmpd="sng" algn="ctr">
                      <a:solidFill>
                        <a:srgbClr val="2E74B5"/>
                      </a:solidFill>
                      <a:prstDash val="solid"/>
                      <a:round/>
                      <a:headEnd type="none" w="med" len="med"/>
                      <a:tailEnd type="none" w="med" len="med"/>
                    </a:lnL>
                    <a:lnR w="12700" cap="flat" cmpd="sng" algn="ctr">
                      <a:solidFill>
                        <a:srgbClr val="2E74B5"/>
                      </a:solidFill>
                      <a:prstDash val="solid"/>
                      <a:round/>
                      <a:headEnd type="none" w="med" len="med"/>
                      <a:tailEnd type="none" w="med" len="med"/>
                    </a:lnR>
                    <a:lnT w="12700" cap="flat" cmpd="sng" algn="ctr">
                      <a:solidFill>
                        <a:srgbClr val="2E74B5"/>
                      </a:solidFill>
                      <a:prstDash val="solid"/>
                      <a:round/>
                      <a:headEnd type="none" w="med" len="med"/>
                      <a:tailEnd type="none" w="med" len="med"/>
                    </a:lnT>
                    <a:lnB w="12700" cap="flat" cmpd="sng" algn="ctr">
                      <a:solidFill>
                        <a:srgbClr val="2E74B5"/>
                      </a:solidFill>
                      <a:prstDash val="solid"/>
                      <a:round/>
                      <a:headEnd type="none" w="med" len="med"/>
                      <a:tailEnd type="none" w="med" len="med"/>
                    </a:lnB>
                  </a:tcPr>
                </a:tc>
                <a:extLst>
                  <a:ext uri="{0D108BD9-81ED-4DB2-BD59-A6C34878D82A}">
                    <a16:rowId xmlns:a16="http://schemas.microsoft.com/office/drawing/2014/main" val="2668511063"/>
                  </a:ext>
                </a:extLst>
              </a:tr>
            </a:tbl>
          </a:graphicData>
        </a:graphic>
      </p:graphicFrame>
    </p:spTree>
    <p:extLst>
      <p:ext uri="{BB962C8B-B14F-4D97-AF65-F5344CB8AC3E}">
        <p14:creationId xmlns:p14="http://schemas.microsoft.com/office/powerpoint/2010/main" val="131543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096C-5129-4E6D-B407-5CDE69142CE7}"/>
              </a:ext>
            </a:extLst>
          </p:cNvPr>
          <p:cNvSpPr>
            <a:spLocks noGrp="1"/>
          </p:cNvSpPr>
          <p:nvPr>
            <p:ph type="title"/>
          </p:nvPr>
        </p:nvSpPr>
        <p:spPr>
          <a:xfrm>
            <a:off x="122583" y="136525"/>
            <a:ext cx="10515600" cy="1325563"/>
          </a:xfrm>
        </p:spPr>
        <p:txBody>
          <a:bodyPr/>
          <a:lstStyle/>
          <a:p>
            <a:r>
              <a:rPr lang="en-GB" dirty="0"/>
              <a:t>2</a:t>
            </a:r>
            <a:r>
              <a:rPr lang="en-GB" dirty="0">
                <a:solidFill>
                  <a:srgbClr val="002060"/>
                </a:solidFill>
              </a:rPr>
              <a:t>: Using verbs of reference</a:t>
            </a:r>
          </a:p>
        </p:txBody>
      </p:sp>
      <p:sp>
        <p:nvSpPr>
          <p:cNvPr id="3" name="Content Placeholder 2">
            <a:extLst>
              <a:ext uri="{FF2B5EF4-FFF2-40B4-BE49-F238E27FC236}">
                <a16:creationId xmlns:a16="http://schemas.microsoft.com/office/drawing/2014/main" id="{6A52E325-00F8-4CB1-93AE-5BD7479D6DE5}"/>
              </a:ext>
            </a:extLst>
          </p:cNvPr>
          <p:cNvSpPr>
            <a:spLocks noGrp="1"/>
          </p:cNvSpPr>
          <p:nvPr>
            <p:ph idx="1"/>
          </p:nvPr>
        </p:nvSpPr>
        <p:spPr>
          <a:xfrm>
            <a:off x="467139" y="1242391"/>
            <a:ext cx="11320670" cy="4934572"/>
          </a:xfrm>
        </p:spPr>
        <p:txBody>
          <a:bodyPr>
            <a:normAutofit fontScale="25000" lnSpcReduction="20000"/>
          </a:bodyPr>
          <a:lstStyle/>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Referring verbs are used to summarise another writer’s ideas: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Previn argued that global warming was mainly caused by the solar cycle.</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Bakewell (1992)found that most managers tended to use traditional terms.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They may also be used to introduce a quotation.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As Scott observed: ‘comment is free but facts are sacred’.</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Most of these verbs are followed by a noun clause beginning with ‘that’.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LcParenR"/>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The following mean that the writer is presenting a case</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Argue       claim        consider       hypothesise        suggest      believe       think      state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 Melville (2007) suggested that eating raw eggs could be harmful.</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p>
        </p:txBody>
      </p:sp>
    </p:spTree>
    <p:extLst>
      <p:ext uri="{BB962C8B-B14F-4D97-AF65-F5344CB8AC3E}">
        <p14:creationId xmlns:p14="http://schemas.microsoft.com/office/powerpoint/2010/main" val="2379268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096C-5129-4E6D-B407-5CDE69142CE7}"/>
              </a:ext>
            </a:extLst>
          </p:cNvPr>
          <p:cNvSpPr>
            <a:spLocks noGrp="1"/>
          </p:cNvSpPr>
          <p:nvPr>
            <p:ph type="title"/>
          </p:nvPr>
        </p:nvSpPr>
        <p:spPr>
          <a:xfrm>
            <a:off x="122583" y="136525"/>
            <a:ext cx="10515600" cy="1325563"/>
          </a:xfrm>
        </p:spPr>
        <p:txBody>
          <a:bodyPr/>
          <a:lstStyle/>
          <a:p>
            <a:r>
              <a:rPr lang="en-GB" dirty="0">
                <a:solidFill>
                  <a:srgbClr val="C00000"/>
                </a:solidFill>
              </a:rPr>
              <a:t>2: Using verbs of reference</a:t>
            </a:r>
          </a:p>
        </p:txBody>
      </p:sp>
      <p:sp>
        <p:nvSpPr>
          <p:cNvPr id="3" name="Content Placeholder 2">
            <a:extLst>
              <a:ext uri="{FF2B5EF4-FFF2-40B4-BE49-F238E27FC236}">
                <a16:creationId xmlns:a16="http://schemas.microsoft.com/office/drawing/2014/main" id="{6A52E325-00F8-4CB1-93AE-5BD7479D6DE5}"/>
              </a:ext>
            </a:extLst>
          </p:cNvPr>
          <p:cNvSpPr>
            <a:spLocks noGrp="1"/>
          </p:cNvSpPr>
          <p:nvPr>
            <p:ph idx="1"/>
          </p:nvPr>
        </p:nvSpPr>
        <p:spPr>
          <a:xfrm>
            <a:off x="467139" y="1242391"/>
            <a:ext cx="11320670" cy="4934572"/>
          </a:xfrm>
        </p:spPr>
        <p:txBody>
          <a:bodyPr>
            <a:normAutofit fontScale="40000" lnSpcReduction="20000"/>
          </a:bodyPr>
          <a:lstStyle/>
          <a:p>
            <a:pPr marL="0" indent="0">
              <a:lnSpc>
                <a:spcPct val="107000"/>
              </a:lnSpc>
              <a:spcAft>
                <a:spcPts val="800"/>
              </a:spcAft>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 second group describe a reaction to a previously stated position: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accept          admit        agree with         deny        doubt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 </a:t>
            </a:r>
            <a:r>
              <a:rPr lang="en-GB" sz="8000" i="1"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Handlesmith</a:t>
            </a:r>
            <a:r>
              <a:rPr lang="en-GB" sz="8000" i="1"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doubts Melville’s suggestion that eating raw eggs could be harmful.</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Others include: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assume         conclude       discover       explain       imply          indicate           maintain presume         reveal                show </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80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 Patel (2013) assumes that inflation will remain low.</a:t>
            </a:r>
            <a:endParaRPr lang="en-GB" sz="80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59102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7744B-8C10-430E-BAA6-CD186E5F6B13}"/>
              </a:ext>
            </a:extLst>
          </p:cNvPr>
          <p:cNvSpPr>
            <a:spLocks noGrp="1"/>
          </p:cNvSpPr>
          <p:nvPr>
            <p:ph type="title"/>
          </p:nvPr>
        </p:nvSpPr>
        <p:spPr>
          <a:xfrm>
            <a:off x="828261" y="756175"/>
            <a:ext cx="3525078" cy="45719"/>
          </a:xfrm>
        </p:spPr>
        <p:txBody>
          <a:bodyPr>
            <a:normAutofit fontScale="90000"/>
          </a:bodyPr>
          <a:lstStyle/>
          <a:p>
            <a:r>
              <a:rPr lang="en-GB" dirty="0">
                <a:solidFill>
                  <a:srgbClr val="C00000"/>
                </a:solidFill>
                <a:latin typeface="Calibri" panose="020F0502020204030204" pitchFamily="34" charset="0"/>
                <a:ea typeface="Times New Roman" panose="02020603050405020304" pitchFamily="18" charset="0"/>
                <a:cs typeface="Calibri" panose="020F0502020204030204" pitchFamily="34" charset="0"/>
              </a:rPr>
              <a:t>Practice A</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89A02EF-2414-4EA7-A2A8-DA2DD1EBC289}"/>
              </a:ext>
            </a:extLst>
          </p:cNvPr>
          <p:cNvSpPr>
            <a:spLocks noGrp="1"/>
          </p:cNvSpPr>
          <p:nvPr>
            <p:ph idx="1"/>
          </p:nvPr>
        </p:nvSpPr>
        <p:spPr>
          <a:xfrm>
            <a:off x="649356" y="801894"/>
            <a:ext cx="10515600" cy="4351338"/>
          </a:xfrm>
        </p:spPr>
        <p:txBody>
          <a:bodyPr>
            <a:normAutofit fontScale="25000" lnSpcReduction="20000"/>
          </a:bodyPr>
          <a:lstStyle/>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r>
              <a:rPr lang="en-GB" sz="96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Write a sentence referring to what the following writers said (more than one verb may be suitable). Make sure you use the past tense.</a:t>
            </a:r>
            <a:endParaRPr lang="en-GB" sz="96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Example: Z: ‘My research shows that biofuels are environmentally neutral’.</a:t>
            </a:r>
            <a:endParaRPr lang="en-GB" sz="9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Z </a:t>
            </a:r>
            <a:r>
              <a:rPr lang="en-GB" sz="9600" u="sng"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Claimed /argued </a:t>
            </a:r>
            <a:r>
              <a:rPr lang="en-GB" sz="9600"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that biofuels were environmentally neutral.</a:t>
            </a:r>
            <a:endParaRPr lang="en-GB" sz="9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A) A: ‘I may have made a mistake in my calculations on energy loss.’</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B) B: ‘I did not say that women make better doctors than men’.</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 C:  ‘Small firms are more dynamic than large ones’.</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D) D: ‘I support C’s views on small firms’.</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E) E:’ I’m not sure, but most people probably work to earn money’.</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F) f: ‘After much research, I’ve found that allergies are becoming more common’.</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G) G: ‘I think it unlikely that electric cars will replace conventional ones’.</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96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H) h: ‘There may be a link between crime and sunspot activity’.</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3686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B201-7E5A-4A2A-8188-557DA9923D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EB3ADB-7E87-4ECD-A390-4AC56EE11A8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34272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982646-3680-465A-BF47-9B1D848C4BD4}"/>
              </a:ext>
            </a:extLst>
          </p:cNvPr>
          <p:cNvSpPr txBox="1"/>
          <p:nvPr/>
        </p:nvSpPr>
        <p:spPr>
          <a:xfrm>
            <a:off x="506896" y="223915"/>
            <a:ext cx="10426147" cy="6952609"/>
          </a:xfrm>
          <a:prstGeom prst="rect">
            <a:avLst/>
          </a:prstGeom>
          <a:noFill/>
        </p:spPr>
        <p:txBody>
          <a:bodyPr wrap="square">
            <a:spAutoFit/>
          </a:bodyPr>
          <a:lstStyle/>
          <a:p>
            <a:pPr marL="342900" lvl="0" indent="-342900">
              <a:lnSpc>
                <a:spcPct val="107000"/>
              </a:lnSpc>
              <a:buFont typeface="+mj-lt"/>
              <a:buAutoNum type="alphaU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A: ‘I may have made a mistake in my calculations on energy loss.’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A admitted/recognised/accepted  that he may have made a mistake in his calculations..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U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B: ‘I did not say that women make better doctors than men’.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B denied saying that women…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B rejected the claim/idea that he/she said that women make….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U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  ‘Small firms are more dynamic than large ones’.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C claimed that small firms..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D) D: ‘I support C’s views on small firms’.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D agreed with/supported C’s views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E) E:’ I’m not sure, but most people probably work to earn money’.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E assumed/presumed that most people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F) f: ‘After much research, I’ve found that allergies are becoming more common’.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F concluded that allergies are becoming more common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G) G: ‘I think it unlikely that electric cars will replace conventional ones’.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G Doubted that electric..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H) h: ‘There may be a link between crime and sunspot activity’.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H presumed/suggested there may be/is a link between.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520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 calcmode="lin" valueType="num">
                                      <p:cBhvr additive="base">
                                        <p:cTn id="4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anim calcmode="lin" valueType="num">
                                      <p:cBhvr additive="base">
                                        <p:cTn id="4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16" end="16"/>
                                            </p:txEl>
                                          </p:spTgt>
                                        </p:tgtEl>
                                        <p:attrNameLst>
                                          <p:attrName>style.visibility</p:attrName>
                                        </p:attrNameLst>
                                      </p:cBhvr>
                                      <p:to>
                                        <p:strVal val="visible"/>
                                      </p:to>
                                    </p:set>
                                    <p:anim calcmode="lin" valueType="num">
                                      <p:cBhvr additive="base">
                                        <p:cTn id="5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2D12-C716-40A5-A9F5-5C175B884ACF}"/>
              </a:ext>
            </a:extLst>
          </p:cNvPr>
          <p:cNvSpPr>
            <a:spLocks noGrp="1"/>
          </p:cNvSpPr>
          <p:nvPr>
            <p:ph type="title"/>
          </p:nvPr>
        </p:nvSpPr>
        <p:spPr/>
        <p:txBody>
          <a:bodyPr/>
          <a:lstStyle/>
          <a:p>
            <a:r>
              <a:rPr lang="en-GB" dirty="0">
                <a:solidFill>
                  <a:srgbClr val="1D2228"/>
                </a:solidFill>
                <a:latin typeface="Calibri" panose="020F0502020204030204" pitchFamily="34" charset="0"/>
                <a:ea typeface="Times New Roman" panose="02020603050405020304" pitchFamily="18" charset="0"/>
                <a:cs typeface="Calibri" panose="020F0502020204030204" pitchFamily="34" charset="0"/>
              </a:rPr>
              <a:t>4</a:t>
            </a:r>
            <a:r>
              <a:rPr lang="en-GB" dirty="0">
                <a:solidFill>
                  <a:srgbClr val="C00000"/>
                </a:solidFill>
                <a:latin typeface="Calibri" panose="020F0502020204030204" pitchFamily="34" charset="0"/>
                <a:ea typeface="Times New Roman" panose="02020603050405020304" pitchFamily="18" charset="0"/>
                <a:cs typeface="Calibri" panose="020F0502020204030204" pitchFamily="34" charset="0"/>
              </a:rPr>
              <a:t>     </a:t>
            </a:r>
            <a:r>
              <a:rPr lang="en-GB" b="1" dirty="0">
                <a:solidFill>
                  <a:srgbClr val="C00000"/>
                </a:solidFill>
                <a:latin typeface="Calibri" panose="020F0502020204030204" pitchFamily="34" charset="0"/>
                <a:ea typeface="Times New Roman" panose="02020603050405020304" pitchFamily="18" charset="0"/>
                <a:cs typeface="Calibri" panose="020F0502020204030204" pitchFamily="34" charset="0"/>
              </a:rPr>
              <a:t>Further verbs of referenc</a:t>
            </a:r>
            <a:r>
              <a:rPr lang="en-GB" dirty="0">
                <a:solidFill>
                  <a:srgbClr val="C00000"/>
                </a:solidFill>
                <a:latin typeface="Calibri" panose="020F0502020204030204" pitchFamily="34" charset="0"/>
                <a:ea typeface="Times New Roman" panose="02020603050405020304" pitchFamily="18" charset="0"/>
                <a:cs typeface="Calibri" panose="020F0502020204030204" pitchFamily="34" charset="0"/>
              </a:rPr>
              <a:t>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7B6BF34-EFAB-4F19-8C7E-C65C29A04042}"/>
              </a:ext>
            </a:extLst>
          </p:cNvPr>
          <p:cNvSpPr>
            <a:spLocks noGrp="1"/>
          </p:cNvSpPr>
          <p:nvPr>
            <p:ph idx="1"/>
          </p:nvPr>
        </p:nvSpPr>
        <p:spPr/>
        <p:txBody>
          <a:bodyPr>
            <a:normAutofit/>
          </a:bodyPr>
          <a:lstStyle/>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 small group of verbs is followed by the pattern (somebody/some thing +for+ noun/ gerund):</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blame         censure       commend        condemn           criticize </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 Lee (1998) blamed the media for creating uncertainty.</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NB: all except ‘commend’ have a negative meaning.</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Another group is followed by (somebody/ something + as + noun/ gerund:  </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assess      characterize 	classify 	define 		describe 	evaluate 	identify 	interpret	 portray 	present  </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 Terry interprets rising oil prices as a result of the Asian recovery.</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8489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1B741-5D65-49D1-A2B6-45472B6BBD5C}"/>
              </a:ext>
            </a:extLst>
          </p:cNvPr>
          <p:cNvSpPr>
            <a:spLocks noGrp="1"/>
          </p:cNvSpPr>
          <p:nvPr>
            <p:ph type="title"/>
          </p:nvPr>
        </p:nvSpPr>
        <p:spPr>
          <a:xfrm>
            <a:off x="838200" y="365126"/>
            <a:ext cx="10515600" cy="489640"/>
          </a:xfrm>
        </p:spPr>
        <p:txBody>
          <a:bodyPr>
            <a:normAutofit fontScale="90000"/>
          </a:bodyPr>
          <a:lstStyle/>
          <a:p>
            <a:r>
              <a:rPr lang="en-GB" sz="2000" dirty="0">
                <a:solidFill>
                  <a:srgbClr val="C00000"/>
                </a:solidFill>
                <a:effectLst/>
                <a:latin typeface="Calibri" panose="020F0502020204030204" pitchFamily="34" charset="0"/>
                <a:ea typeface="Times New Roman" panose="02020603050405020304" pitchFamily="18" charset="0"/>
                <a:cs typeface="Calibri" panose="020F0502020204030204" pitchFamily="34" charset="0"/>
              </a:rPr>
              <a:t>Practice B</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54A414B-9B8F-4730-94A1-A96636239CD6}"/>
              </a:ext>
            </a:extLst>
          </p:cNvPr>
          <p:cNvSpPr>
            <a:spLocks noGrp="1"/>
          </p:cNvSpPr>
          <p:nvPr>
            <p:ph idx="1"/>
          </p:nvPr>
        </p:nvSpPr>
        <p:spPr>
          <a:xfrm>
            <a:off x="838200" y="755374"/>
            <a:ext cx="10515600" cy="5421589"/>
          </a:xfrm>
        </p:spPr>
        <p:txBody>
          <a:bodyPr>
            <a:normAutofit lnSpcReduction="10000"/>
          </a:bodyPr>
          <a:lstStyle/>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Rewrite the following statements using verbs from the lists in (4)</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err="1">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Eg</a:t>
            </a: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K: “Goldman’s work is responsible for many of the current social problems”.</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K blamed Goldman’s work for many of the current social problems.</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A) L: ‘She was very careless about her research methods’.</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B) M: ‘There are four main types of children in care’.</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C) N: ‘That company has an excellent record for workplace safety’,</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D) O: ‘The noises whales make must be expressions of happiness’.</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rPr>
              <a:t>E) P: ‘Wind power and biomass will be the leading green energy sources of the future’.</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solidFill>
                  <a:srgbClr val="002060"/>
                </a:solidFill>
                <a:effectLst/>
                <a:latin typeface="Calibri" panose="020F0502020204030204" pitchFamily="34" charset="0"/>
                <a:ea typeface="Times New Roman" panose="02020603050405020304" pitchFamily="18" charset="0"/>
              </a:rPr>
              <a:t>F) Q: ‘Darwin was the most influential naturalist of the 19th century’.</a:t>
            </a:r>
            <a:endParaRPr lang="en-GB" dirty="0">
              <a:solidFill>
                <a:srgbClr val="002060"/>
              </a:solidFill>
            </a:endParaRPr>
          </a:p>
        </p:txBody>
      </p:sp>
    </p:spTree>
    <p:extLst>
      <p:ext uri="{BB962C8B-B14F-4D97-AF65-F5344CB8AC3E}">
        <p14:creationId xmlns:p14="http://schemas.microsoft.com/office/powerpoint/2010/main" val="198760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9E4A7-6E8E-40CC-8EC7-DC9C6A11F0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D3F7D5-FD5F-4263-957F-41FBBF011796}"/>
              </a:ext>
            </a:extLst>
          </p:cNvPr>
          <p:cNvSpPr>
            <a:spLocks noGrp="1"/>
          </p:cNvSpPr>
          <p:nvPr>
            <p:ph idx="1"/>
          </p:nvPr>
        </p:nvSpPr>
        <p:spPr>
          <a:xfrm>
            <a:off x="838200" y="365125"/>
            <a:ext cx="10515600" cy="5811838"/>
          </a:xfrm>
        </p:spPr>
        <p:txBody>
          <a:bodyPr>
            <a:normAutofit fontScale="40000" lnSpcReduction="20000"/>
          </a:bodyPr>
          <a:lstStyle/>
          <a:p>
            <a:pPr marL="0" lvl="0" indent="0">
              <a:lnSpc>
                <a:spcPct val="150000"/>
              </a:lnSpc>
              <a:buNone/>
            </a:pPr>
            <a:r>
              <a:rPr lang="en-GB" sz="62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L: ‘She was very careless about her research methods’.</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62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L criticised her for being careless/her carelessness in her research methods</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50000"/>
              </a:lnSpc>
              <a:buNone/>
            </a:pPr>
            <a:r>
              <a:rPr lang="en-GB" sz="62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M: ‘There are four main types of children in care’.</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62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M classified children in care into four main types.</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62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M identified four main types of children in care</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50000"/>
              </a:lnSpc>
              <a:buNone/>
            </a:pPr>
            <a:r>
              <a:rPr lang="en-GB" sz="62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N: ‘That company has an excellent record for workplace safety’,</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62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N praised/commended the company for its excellent record…</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50000"/>
              </a:lnSpc>
              <a:spcAft>
                <a:spcPts val="800"/>
              </a:spcAft>
              <a:buNone/>
            </a:pPr>
            <a:r>
              <a:rPr lang="en-GB" sz="62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O: ‘The noises whales make must be expressions of happiness’.</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62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O identified/ interpreted the noises whales make as expressions of happiness</a:t>
            </a:r>
            <a:endParaRPr lang="en-GB" sz="6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89137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9E4A7-6E8E-40CC-8EC7-DC9C6A11F0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D3F7D5-FD5F-4263-957F-41FBBF011796}"/>
              </a:ext>
            </a:extLst>
          </p:cNvPr>
          <p:cNvSpPr>
            <a:spLocks noGrp="1"/>
          </p:cNvSpPr>
          <p:nvPr>
            <p:ph idx="1"/>
          </p:nvPr>
        </p:nvSpPr>
        <p:spPr/>
        <p:txBody>
          <a:bodyPr>
            <a:normAutofit fontScale="92500" lnSpcReduction="20000"/>
          </a:bodyPr>
          <a:lstStyle/>
          <a:p>
            <a:pPr marL="342900" lvl="0" indent="-342900">
              <a:lnSpc>
                <a:spcPct val="150000"/>
              </a:lnSpc>
              <a:spcAft>
                <a:spcPts val="800"/>
              </a:spcAft>
              <a:buFont typeface="+mj-lt"/>
              <a:buAutoNum type="alphaU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P: ‘Wind power and biomass will be the leading green energy sources of the future’.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P identified wind power and biomass as the leading..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P concluded that wind power and biomass would be the leading…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P described </a:t>
            </a:r>
            <a:r>
              <a:rPr lang="en-GB" sz="1800" dirty="0" err="1">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wp</a:t>
            </a: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 and biomass 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P presented </a:t>
            </a:r>
            <a:r>
              <a:rPr lang="en-GB" sz="1800" dirty="0" err="1">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wp</a:t>
            </a: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 and biomass as the leading….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F) Q: ‘Darwin was the most influential naturalist of the 19th century’.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Q described Darwin as the most influential…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Q portrayed Darwin…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98499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1A36-6DB5-459F-A0DB-0F74EB1A3C42}"/>
              </a:ext>
            </a:extLst>
          </p:cNvPr>
          <p:cNvSpPr>
            <a:spLocks noGrp="1"/>
          </p:cNvSpPr>
          <p:nvPr>
            <p:ph type="title"/>
          </p:nvPr>
        </p:nvSpPr>
        <p:spPr/>
        <p:txBody>
          <a:bodyPr/>
          <a:lstStyle/>
          <a:p>
            <a:r>
              <a:rPr lang="en-GB" b="1" dirty="0">
                <a:solidFill>
                  <a:srgbClr val="002060"/>
                </a:solidFill>
                <a:latin typeface="Calibri" panose="020F0502020204030204" pitchFamily="34" charset="0"/>
                <a:ea typeface="Times New Roman" panose="02020603050405020304" pitchFamily="18" charset="0"/>
                <a:cs typeface="Calibri" panose="020F0502020204030204" pitchFamily="34" charset="0"/>
              </a:rPr>
              <a:t>6    Using adverbs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9A161BB-8253-4A3B-AB26-26D523AB8D91}"/>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In the following sentence, adverbs are used to give information about time (currently) and degree (completely.)</a:t>
            </a:r>
            <a:endParaRPr lang="en-GB" sz="1800" dirty="0">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1800"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The author concludes that no reasonable alternative is </a:t>
            </a:r>
            <a:r>
              <a:rPr lang="en-GB" sz="1800" b="1"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currently</a:t>
            </a:r>
            <a:r>
              <a:rPr lang="en-GB" sz="1800"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available to replace constitutional democracy, even though he does not </a:t>
            </a:r>
            <a:r>
              <a:rPr lang="en-GB" sz="1800" b="1"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completely </a:t>
            </a:r>
            <a:r>
              <a:rPr lang="en-GB" sz="1800"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reject the possibility of creating a better political system in the future.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1  Adverbs are used in academic writing in a variety of ways. Among the most important are: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 	 to provide more detail, with verbs and adjectives: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Reasonably</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good data are available for only the first two years. </a:t>
            </a: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Decomposition </a:t>
            </a: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eventually </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ceases in modern landfills.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B) Individually, often at the beginning of sentences, to introduce new points or link sentences together: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Currently</a:t>
            </a:r>
            <a:r>
              <a:rPr lang="en-GB" sz="1800"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the earth’s atmosphere appears to be warming </a:t>
            </a:r>
            <a:r>
              <a:rPr lang="en-GB" sz="1800" i="1" dirty="0" err="1">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up.</a:t>
            </a:r>
            <a:r>
              <a:rPr lang="en-GB" sz="1800" b="1" i="1" dirty="0" err="1">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Alternatively</a:t>
            </a:r>
            <a:r>
              <a:rPr lang="en-GB" sz="1800" i="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the use of non-conventional renewable energies is worth exploring.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NB: adverbs used individually need to be employed with care. It is dangerous to overuse them since they can be like the author commenting on the topic. As an academic writer aims to be objective, adverbs such as ‘fortunately’ or ‘remarkably’ may be unsuitable.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47131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D74ED4-B7B3-4283-B2FE-2824EDD5F330}"/>
              </a:ext>
            </a:extLst>
          </p:cNvPr>
          <p:cNvSpPr txBox="1"/>
          <p:nvPr/>
        </p:nvSpPr>
        <p:spPr>
          <a:xfrm>
            <a:off x="824949" y="1007087"/>
            <a:ext cx="10525538" cy="4547463"/>
          </a:xfrm>
          <a:prstGeom prst="rect">
            <a:avLst/>
          </a:prstGeom>
          <a:noFill/>
        </p:spPr>
        <p:txBody>
          <a:bodyPr wrap="square">
            <a:spAutoFit/>
          </a:bodyPr>
          <a:lstStyle/>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2	Adverbs linked to verbs and adjectives usually fall into three groups.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time (when?)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previously</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published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retrospectively</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examined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Degree (how much?)</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declined </a:t>
            </a: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considerably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contribute </a:t>
            </a: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substantially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R"/>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Manner (in what way?)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medically </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complicated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remotely</a:t>
            </a:r>
            <a:r>
              <a:rPr lang="en-GB" sz="18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located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4398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87FD4-96DA-48FF-8EAA-8194347DC17A}"/>
              </a:ext>
            </a:extLst>
          </p:cNvPr>
          <p:cNvSpPr>
            <a:spLocks noGrp="1"/>
          </p:cNvSpPr>
          <p:nvPr>
            <p:ph type="title"/>
          </p:nvPr>
        </p:nvSpPr>
        <p:spPr/>
        <p:txBody>
          <a:bodyPr/>
          <a:lstStyle/>
          <a:p>
            <a:r>
              <a:rPr lang="en-GB" altLang="en-US" dirty="0">
                <a:solidFill>
                  <a:srgbClr val="002060"/>
                </a:solidFill>
                <a:latin typeface="Calibri" panose="020F0502020204030204" pitchFamily="34" charset="0"/>
                <a:ea typeface="Times New Roman" panose="02020603050405020304" pitchFamily="18" charset="0"/>
                <a:cs typeface="Calibri" panose="020F0502020204030204" pitchFamily="34" charset="0"/>
              </a:rPr>
              <a:t>Further common examples include</a:t>
            </a:r>
            <a:endParaRPr lang="en-GB" dirty="0">
              <a:solidFill>
                <a:srgbClr val="002060"/>
              </a:solidFill>
            </a:endParaRPr>
          </a:p>
        </p:txBody>
      </p:sp>
      <p:graphicFrame>
        <p:nvGraphicFramePr>
          <p:cNvPr id="4" name="Content Placeholder 3">
            <a:extLst>
              <a:ext uri="{FF2B5EF4-FFF2-40B4-BE49-F238E27FC236}">
                <a16:creationId xmlns:a16="http://schemas.microsoft.com/office/drawing/2014/main" id="{AB8F31E3-112A-455A-B7CA-A7B77A2F8003}"/>
              </a:ext>
            </a:extLst>
          </p:cNvPr>
          <p:cNvGraphicFramePr>
            <a:graphicFrameLocks noGrp="1"/>
          </p:cNvGraphicFramePr>
          <p:nvPr>
            <p:ph idx="1"/>
            <p:extLst>
              <p:ext uri="{D42A27DB-BD31-4B8C-83A1-F6EECF244321}">
                <p14:modId xmlns:p14="http://schemas.microsoft.com/office/powerpoint/2010/main" val="2102432438"/>
              </p:ext>
            </p:extLst>
          </p:nvPr>
        </p:nvGraphicFramePr>
        <p:xfrm>
          <a:off x="1590261" y="2773648"/>
          <a:ext cx="8547651" cy="3597335"/>
        </p:xfrm>
        <a:graphic>
          <a:graphicData uri="http://schemas.openxmlformats.org/drawingml/2006/table">
            <a:tbl>
              <a:tblPr firstRow="1" firstCol="1" bandRow="1">
                <a:tableStyleId>{5C22544A-7EE6-4342-B048-85BDC9FD1C3A}</a:tableStyleId>
              </a:tblPr>
              <a:tblGrid>
                <a:gridCol w="2848901">
                  <a:extLst>
                    <a:ext uri="{9D8B030D-6E8A-4147-A177-3AD203B41FA5}">
                      <a16:colId xmlns:a16="http://schemas.microsoft.com/office/drawing/2014/main" val="1741064420"/>
                    </a:ext>
                  </a:extLst>
                </a:gridCol>
                <a:gridCol w="2848901">
                  <a:extLst>
                    <a:ext uri="{9D8B030D-6E8A-4147-A177-3AD203B41FA5}">
                      <a16:colId xmlns:a16="http://schemas.microsoft.com/office/drawing/2014/main" val="3081030891"/>
                    </a:ext>
                  </a:extLst>
                </a:gridCol>
                <a:gridCol w="2849849">
                  <a:extLst>
                    <a:ext uri="{9D8B030D-6E8A-4147-A177-3AD203B41FA5}">
                      <a16:colId xmlns:a16="http://schemas.microsoft.com/office/drawing/2014/main" val="925951376"/>
                    </a:ext>
                  </a:extLst>
                </a:gridCol>
              </a:tblGrid>
              <a:tr h="709511">
                <a:tc>
                  <a:txBody>
                    <a:bodyPr/>
                    <a:lstStyle/>
                    <a:p>
                      <a:pPr algn="ctr">
                        <a:lnSpc>
                          <a:spcPct val="107000"/>
                        </a:lnSpc>
                        <a:spcAft>
                          <a:spcPts val="800"/>
                        </a:spcAft>
                      </a:pPr>
                      <a:r>
                        <a:rPr lang="en-GB" sz="1200" dirty="0">
                          <a:solidFill>
                            <a:srgbClr val="002060"/>
                          </a:solidFill>
                          <a:effectLst/>
                        </a:rPr>
                        <a:t>Time</a:t>
                      </a:r>
                      <a:endParaRPr lang="en-GB" sz="1100" dirty="0">
                        <a:solidFill>
                          <a:srgbClr val="002060"/>
                        </a:solidFill>
                        <a:effectLst/>
                      </a:endParaRPr>
                    </a:p>
                    <a:p>
                      <a:pPr algn="ctr">
                        <a:lnSpc>
                          <a:spcPct val="107000"/>
                        </a:lnSpc>
                        <a:spcAft>
                          <a:spcPts val="800"/>
                        </a:spcAft>
                      </a:pPr>
                      <a:r>
                        <a:rPr lang="en-GB" sz="1200" dirty="0">
                          <a:solidFill>
                            <a:srgbClr val="002060"/>
                          </a:solidFill>
                          <a:effectLst/>
                        </a:rPr>
                        <a:t> </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gn="ctr">
                        <a:lnSpc>
                          <a:spcPct val="107000"/>
                        </a:lnSpc>
                        <a:spcAft>
                          <a:spcPts val="800"/>
                        </a:spcAft>
                      </a:pPr>
                      <a:r>
                        <a:rPr lang="en-GB" sz="1200" dirty="0">
                          <a:solidFill>
                            <a:srgbClr val="002060"/>
                          </a:solidFill>
                          <a:effectLst/>
                        </a:rPr>
                        <a:t>Degree</a:t>
                      </a:r>
                      <a:endParaRPr lang="en-GB" sz="1100" dirty="0">
                        <a:solidFill>
                          <a:srgbClr val="002060"/>
                        </a:solidFill>
                        <a:effectLst/>
                      </a:endParaRPr>
                    </a:p>
                    <a:p>
                      <a:pPr algn="ctr">
                        <a:lnSpc>
                          <a:spcPct val="107000"/>
                        </a:lnSpc>
                        <a:spcAft>
                          <a:spcPts val="800"/>
                        </a:spcAft>
                      </a:pPr>
                      <a:r>
                        <a:rPr lang="en-GB" sz="1200" dirty="0">
                          <a:solidFill>
                            <a:srgbClr val="002060"/>
                          </a:solidFill>
                          <a:effectLst/>
                        </a:rPr>
                        <a:t> </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gn="ctr">
                        <a:lnSpc>
                          <a:spcPct val="107000"/>
                        </a:lnSpc>
                        <a:spcAft>
                          <a:spcPts val="800"/>
                        </a:spcAft>
                      </a:pPr>
                      <a:r>
                        <a:rPr lang="en-GB" sz="1200" dirty="0">
                          <a:solidFill>
                            <a:srgbClr val="002060"/>
                          </a:solidFill>
                          <a:effectLst/>
                        </a:rPr>
                        <a:t>Manner</a:t>
                      </a:r>
                      <a:endParaRPr lang="en-GB" sz="1100" dirty="0">
                        <a:solidFill>
                          <a:srgbClr val="002060"/>
                        </a:solidFill>
                        <a:effectLst/>
                      </a:endParaRPr>
                    </a:p>
                    <a:p>
                      <a:pPr algn="ctr">
                        <a:lnSpc>
                          <a:spcPct val="107000"/>
                        </a:lnSpc>
                        <a:spcAft>
                          <a:spcPts val="800"/>
                        </a:spcAft>
                      </a:pPr>
                      <a:r>
                        <a:rPr lang="en-GB" sz="1200" dirty="0">
                          <a:solidFill>
                            <a:srgbClr val="002060"/>
                          </a:solidFill>
                          <a:effectLst/>
                        </a:rPr>
                        <a:t> </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3323681779"/>
                  </a:ext>
                </a:extLst>
              </a:tr>
              <a:tr h="2887824">
                <a:tc>
                  <a:txBody>
                    <a:bodyPr/>
                    <a:lstStyle/>
                    <a:p>
                      <a:pPr>
                        <a:lnSpc>
                          <a:spcPct val="107000"/>
                        </a:lnSpc>
                        <a:spcAft>
                          <a:spcPts val="800"/>
                        </a:spcAft>
                      </a:pPr>
                      <a:r>
                        <a:rPr lang="en-GB" sz="1200" dirty="0">
                          <a:solidFill>
                            <a:srgbClr val="002060"/>
                          </a:solidFill>
                          <a:effectLst/>
                        </a:rPr>
                        <a:t>Recently </a:t>
                      </a:r>
                      <a:endParaRPr lang="en-GB" sz="1100" dirty="0">
                        <a:solidFill>
                          <a:srgbClr val="002060"/>
                        </a:solidFill>
                        <a:effectLst/>
                      </a:endParaRPr>
                    </a:p>
                    <a:p>
                      <a:pPr>
                        <a:lnSpc>
                          <a:spcPct val="107000"/>
                        </a:lnSpc>
                        <a:spcAft>
                          <a:spcPts val="800"/>
                        </a:spcAft>
                      </a:pPr>
                      <a:r>
                        <a:rPr lang="en-GB" sz="1200" dirty="0">
                          <a:solidFill>
                            <a:srgbClr val="002060"/>
                          </a:solidFill>
                          <a:effectLst/>
                        </a:rPr>
                        <a:t>increasingly </a:t>
                      </a:r>
                      <a:endParaRPr lang="en-GB" sz="1100" dirty="0">
                        <a:solidFill>
                          <a:srgbClr val="002060"/>
                        </a:solidFill>
                        <a:effectLst/>
                      </a:endParaRPr>
                    </a:p>
                    <a:p>
                      <a:pPr>
                        <a:lnSpc>
                          <a:spcPct val="107000"/>
                        </a:lnSpc>
                        <a:spcAft>
                          <a:spcPts val="800"/>
                        </a:spcAft>
                      </a:pPr>
                      <a:r>
                        <a:rPr lang="en-GB" sz="1200" dirty="0">
                          <a:solidFill>
                            <a:srgbClr val="002060"/>
                          </a:solidFill>
                          <a:effectLst/>
                        </a:rPr>
                        <a:t>originally </a:t>
                      </a:r>
                      <a:endParaRPr lang="en-GB" sz="1100" dirty="0">
                        <a:solidFill>
                          <a:srgbClr val="002060"/>
                        </a:solidFill>
                        <a:effectLst/>
                      </a:endParaRPr>
                    </a:p>
                    <a:p>
                      <a:pPr>
                        <a:lnSpc>
                          <a:spcPct val="107000"/>
                        </a:lnSpc>
                        <a:spcAft>
                          <a:spcPts val="800"/>
                        </a:spcAft>
                      </a:pPr>
                      <a:r>
                        <a:rPr lang="en-GB" sz="1200" dirty="0">
                          <a:solidFill>
                            <a:srgbClr val="002060"/>
                          </a:solidFill>
                          <a:effectLst/>
                        </a:rPr>
                        <a:t>presently </a:t>
                      </a:r>
                      <a:endParaRPr lang="en-GB" sz="1100" dirty="0">
                        <a:solidFill>
                          <a:srgbClr val="002060"/>
                        </a:solidFill>
                        <a:effectLst/>
                      </a:endParaRPr>
                    </a:p>
                    <a:p>
                      <a:pPr>
                        <a:lnSpc>
                          <a:spcPct val="107000"/>
                        </a:lnSpc>
                        <a:spcAft>
                          <a:spcPts val="800"/>
                        </a:spcAft>
                      </a:pPr>
                      <a:r>
                        <a:rPr lang="en-GB" sz="1200" dirty="0">
                          <a:solidFill>
                            <a:srgbClr val="002060"/>
                          </a:solidFill>
                          <a:effectLst/>
                        </a:rPr>
                        <a:t>currently</a:t>
                      </a:r>
                      <a:endParaRPr lang="en-GB" sz="1100" dirty="0">
                        <a:solidFill>
                          <a:srgbClr val="002060"/>
                        </a:solidFill>
                        <a:effectLst/>
                      </a:endParaRPr>
                    </a:p>
                    <a:p>
                      <a:pPr>
                        <a:lnSpc>
                          <a:spcPct val="107000"/>
                        </a:lnSpc>
                        <a:spcAft>
                          <a:spcPts val="800"/>
                        </a:spcAft>
                      </a:pPr>
                      <a:r>
                        <a:rPr lang="en-GB" sz="1200" dirty="0">
                          <a:solidFill>
                            <a:srgbClr val="002060"/>
                          </a:solidFill>
                          <a:effectLst/>
                        </a:rPr>
                        <a:t> traditionally /historically</a:t>
                      </a:r>
                      <a:endParaRPr lang="en-GB" sz="1100" dirty="0">
                        <a:solidFill>
                          <a:srgbClr val="002060"/>
                        </a:solidFill>
                        <a:effectLst/>
                      </a:endParaRPr>
                    </a:p>
                    <a:p>
                      <a:pPr>
                        <a:lnSpc>
                          <a:spcPct val="107000"/>
                        </a:lnSpc>
                        <a:spcAft>
                          <a:spcPts val="800"/>
                        </a:spcAft>
                      </a:pPr>
                      <a:r>
                        <a:rPr lang="en-GB" sz="1200" dirty="0">
                          <a:solidFill>
                            <a:srgbClr val="002060"/>
                          </a:solidFill>
                          <a:effectLst/>
                        </a:rPr>
                        <a:t>continuously</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200" dirty="0">
                          <a:solidFill>
                            <a:srgbClr val="002060"/>
                          </a:solidFill>
                          <a:effectLst/>
                        </a:rPr>
                        <a:t>Clearly </a:t>
                      </a:r>
                      <a:endParaRPr lang="en-GB" sz="1100" dirty="0">
                        <a:solidFill>
                          <a:srgbClr val="002060"/>
                        </a:solidFill>
                        <a:effectLst/>
                      </a:endParaRPr>
                    </a:p>
                    <a:p>
                      <a:pPr>
                        <a:lnSpc>
                          <a:spcPct val="107000"/>
                        </a:lnSpc>
                        <a:spcAft>
                          <a:spcPts val="800"/>
                        </a:spcAft>
                      </a:pPr>
                      <a:r>
                        <a:rPr lang="en-GB" sz="1200" dirty="0">
                          <a:solidFill>
                            <a:srgbClr val="002060"/>
                          </a:solidFill>
                          <a:effectLst/>
                        </a:rPr>
                        <a:t>particularly </a:t>
                      </a:r>
                      <a:endParaRPr lang="en-GB" sz="1100" dirty="0">
                        <a:solidFill>
                          <a:srgbClr val="002060"/>
                        </a:solidFill>
                        <a:effectLst/>
                      </a:endParaRPr>
                    </a:p>
                    <a:p>
                      <a:pPr>
                        <a:lnSpc>
                          <a:spcPct val="107000"/>
                        </a:lnSpc>
                        <a:spcAft>
                          <a:spcPts val="800"/>
                        </a:spcAft>
                      </a:pPr>
                      <a:r>
                        <a:rPr lang="en-GB" sz="1200" dirty="0">
                          <a:solidFill>
                            <a:srgbClr val="002060"/>
                          </a:solidFill>
                          <a:effectLst/>
                        </a:rPr>
                        <a:t>broadly </a:t>
                      </a:r>
                      <a:endParaRPr lang="en-GB" sz="1100" dirty="0">
                        <a:solidFill>
                          <a:srgbClr val="002060"/>
                        </a:solidFill>
                        <a:effectLst/>
                      </a:endParaRPr>
                    </a:p>
                    <a:p>
                      <a:pPr>
                        <a:lnSpc>
                          <a:spcPct val="107000"/>
                        </a:lnSpc>
                        <a:spcAft>
                          <a:spcPts val="800"/>
                        </a:spcAft>
                      </a:pPr>
                      <a:r>
                        <a:rPr lang="en-GB" sz="1200" dirty="0">
                          <a:solidFill>
                            <a:srgbClr val="002060"/>
                          </a:solidFill>
                          <a:effectLst/>
                        </a:rPr>
                        <a:t>highly </a:t>
                      </a:r>
                      <a:endParaRPr lang="en-GB" sz="1100" dirty="0">
                        <a:solidFill>
                          <a:srgbClr val="002060"/>
                        </a:solidFill>
                        <a:effectLst/>
                      </a:endParaRPr>
                    </a:p>
                    <a:p>
                      <a:pPr>
                        <a:lnSpc>
                          <a:spcPct val="107000"/>
                        </a:lnSpc>
                        <a:spcAft>
                          <a:spcPts val="800"/>
                        </a:spcAft>
                      </a:pPr>
                      <a:r>
                        <a:rPr lang="en-GB" sz="1200" dirty="0">
                          <a:solidFill>
                            <a:srgbClr val="002060"/>
                          </a:solidFill>
                          <a:effectLst/>
                        </a:rPr>
                        <a:t>Wholly </a:t>
                      </a:r>
                      <a:endParaRPr lang="en-GB" sz="1100" dirty="0">
                        <a:solidFill>
                          <a:srgbClr val="002060"/>
                        </a:solidFill>
                        <a:effectLst/>
                      </a:endParaRPr>
                    </a:p>
                    <a:p>
                      <a:pPr>
                        <a:lnSpc>
                          <a:spcPct val="107000"/>
                        </a:lnSpc>
                        <a:spcAft>
                          <a:spcPts val="800"/>
                        </a:spcAft>
                      </a:pPr>
                      <a:r>
                        <a:rPr lang="en-GB" sz="1200" dirty="0">
                          <a:solidFill>
                            <a:srgbClr val="002060"/>
                          </a:solidFill>
                          <a:effectLst/>
                        </a:rPr>
                        <a:t>crucially </a:t>
                      </a:r>
                      <a:endParaRPr lang="en-GB" sz="1100" dirty="0">
                        <a:solidFill>
                          <a:srgbClr val="002060"/>
                        </a:solidFill>
                        <a:effectLst/>
                      </a:endParaRPr>
                    </a:p>
                    <a:p>
                      <a:pPr>
                        <a:lnSpc>
                          <a:spcPct val="107000"/>
                        </a:lnSpc>
                        <a:spcAft>
                          <a:spcPts val="800"/>
                        </a:spcAft>
                      </a:pPr>
                      <a:r>
                        <a:rPr lang="en-GB" sz="1200" dirty="0">
                          <a:solidFill>
                            <a:srgbClr val="002060"/>
                          </a:solidFill>
                          <a:effectLst/>
                        </a:rPr>
                        <a:t>emphatically</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nSpc>
                          <a:spcPct val="107000"/>
                        </a:lnSpc>
                        <a:spcAft>
                          <a:spcPts val="800"/>
                        </a:spcAft>
                      </a:pPr>
                      <a:r>
                        <a:rPr lang="en-GB" sz="1200" dirty="0">
                          <a:solidFill>
                            <a:srgbClr val="002060"/>
                          </a:solidFill>
                          <a:effectLst/>
                        </a:rPr>
                        <a:t>[Un]surprisingly </a:t>
                      </a:r>
                      <a:endParaRPr lang="en-GB" sz="1100" dirty="0">
                        <a:solidFill>
                          <a:srgbClr val="002060"/>
                        </a:solidFill>
                        <a:effectLst/>
                      </a:endParaRPr>
                    </a:p>
                    <a:p>
                      <a:pPr>
                        <a:lnSpc>
                          <a:spcPct val="107000"/>
                        </a:lnSpc>
                        <a:spcAft>
                          <a:spcPts val="800"/>
                        </a:spcAft>
                      </a:pPr>
                      <a:r>
                        <a:rPr lang="en-GB" sz="1200" dirty="0">
                          <a:solidFill>
                            <a:srgbClr val="002060"/>
                          </a:solidFill>
                          <a:effectLst/>
                        </a:rPr>
                        <a:t>factually </a:t>
                      </a:r>
                      <a:endParaRPr lang="en-GB" sz="1100" dirty="0">
                        <a:solidFill>
                          <a:srgbClr val="002060"/>
                        </a:solidFill>
                        <a:effectLst/>
                      </a:endParaRPr>
                    </a:p>
                    <a:p>
                      <a:pPr>
                        <a:lnSpc>
                          <a:spcPct val="107000"/>
                        </a:lnSpc>
                        <a:spcAft>
                          <a:spcPts val="800"/>
                        </a:spcAft>
                      </a:pPr>
                      <a:r>
                        <a:rPr lang="en-GB" sz="1200" dirty="0">
                          <a:solidFill>
                            <a:srgbClr val="002060"/>
                          </a:solidFill>
                          <a:effectLst/>
                        </a:rPr>
                        <a:t>politically </a:t>
                      </a:r>
                      <a:endParaRPr lang="en-GB" sz="1100" dirty="0">
                        <a:solidFill>
                          <a:srgbClr val="002060"/>
                        </a:solidFill>
                        <a:effectLst/>
                      </a:endParaRPr>
                    </a:p>
                    <a:p>
                      <a:pPr>
                        <a:lnSpc>
                          <a:spcPct val="107000"/>
                        </a:lnSpc>
                        <a:spcAft>
                          <a:spcPts val="800"/>
                        </a:spcAft>
                      </a:pPr>
                      <a:r>
                        <a:rPr lang="en-GB" sz="1200" dirty="0">
                          <a:solidFill>
                            <a:srgbClr val="002060"/>
                          </a:solidFill>
                          <a:effectLst/>
                        </a:rPr>
                        <a:t>locally </a:t>
                      </a:r>
                      <a:endParaRPr lang="en-GB" sz="1100" dirty="0">
                        <a:solidFill>
                          <a:srgbClr val="002060"/>
                        </a:solidFill>
                        <a:effectLst/>
                      </a:endParaRPr>
                    </a:p>
                    <a:p>
                      <a:pPr>
                        <a:lnSpc>
                          <a:spcPct val="107000"/>
                        </a:lnSpc>
                        <a:spcAft>
                          <a:spcPts val="800"/>
                        </a:spcAft>
                      </a:pPr>
                      <a:r>
                        <a:rPr lang="en-GB" sz="1200" dirty="0">
                          <a:solidFill>
                            <a:srgbClr val="002060"/>
                          </a:solidFill>
                          <a:effectLst/>
                        </a:rPr>
                        <a:t>alternatively </a:t>
                      </a:r>
                      <a:endParaRPr lang="en-GB" sz="1100" dirty="0">
                        <a:solidFill>
                          <a:srgbClr val="002060"/>
                        </a:solidFill>
                        <a:effectLst/>
                      </a:endParaRPr>
                    </a:p>
                    <a:p>
                      <a:pPr>
                        <a:lnSpc>
                          <a:spcPct val="107000"/>
                        </a:lnSpc>
                        <a:spcAft>
                          <a:spcPts val="800"/>
                        </a:spcAft>
                      </a:pPr>
                      <a:r>
                        <a:rPr lang="en-GB" sz="1200" dirty="0">
                          <a:solidFill>
                            <a:srgbClr val="002060"/>
                          </a:solidFill>
                          <a:effectLst/>
                        </a:rPr>
                        <a:t>similarly </a:t>
                      </a:r>
                      <a:endParaRPr lang="en-GB" sz="1100" dirty="0">
                        <a:solidFill>
                          <a:srgbClr val="002060"/>
                        </a:solidFill>
                        <a:effectLst/>
                      </a:endParaRPr>
                    </a:p>
                    <a:p>
                      <a:pPr>
                        <a:lnSpc>
                          <a:spcPct val="107000"/>
                        </a:lnSpc>
                        <a:spcAft>
                          <a:spcPts val="800"/>
                        </a:spcAft>
                      </a:pPr>
                      <a:r>
                        <a:rPr lang="en-GB" sz="1200" dirty="0">
                          <a:solidFill>
                            <a:srgbClr val="002060"/>
                          </a:solidFill>
                          <a:effectLst/>
                        </a:rPr>
                        <a:t>psychologically</a:t>
                      </a:r>
                      <a:endParaRPr lang="en-GB" sz="11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931902995"/>
                  </a:ext>
                </a:extLst>
              </a:tr>
            </a:tbl>
          </a:graphicData>
        </a:graphic>
      </p:graphicFrame>
      <p:sp>
        <p:nvSpPr>
          <p:cNvPr id="5" name="Rectangle 1">
            <a:extLst>
              <a:ext uri="{FF2B5EF4-FFF2-40B4-BE49-F238E27FC236}">
                <a16:creationId xmlns:a16="http://schemas.microsoft.com/office/drawing/2014/main" id="{E63D44B4-2429-4B90-8D67-5F395ED2AB0A}"/>
              </a:ext>
            </a:extLst>
          </p:cNvPr>
          <p:cNvSpPr>
            <a:spLocks noChangeArrowheads="1"/>
          </p:cNvSpPr>
          <p:nvPr/>
        </p:nvSpPr>
        <p:spPr bwMode="auto">
          <a:xfrm>
            <a:off x="0" y="-48399"/>
            <a:ext cx="2616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1736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86578-623B-4245-9409-A34B280742FB}"/>
              </a:ext>
            </a:extLst>
          </p:cNvPr>
          <p:cNvSpPr>
            <a:spLocks noGrp="1"/>
          </p:cNvSpPr>
          <p:nvPr>
            <p:ph type="title"/>
          </p:nvPr>
        </p:nvSpPr>
        <p:spPr>
          <a:xfrm>
            <a:off x="838200" y="365125"/>
            <a:ext cx="10515600" cy="897145"/>
          </a:xfrm>
        </p:spPr>
        <p:txBody>
          <a:bodyPr/>
          <a:lstStyle/>
          <a:p>
            <a:r>
              <a:rPr lang="en-GB" dirty="0"/>
              <a:t>Practice C</a:t>
            </a:r>
          </a:p>
        </p:txBody>
      </p:sp>
      <p:sp>
        <p:nvSpPr>
          <p:cNvPr id="3" name="Content Placeholder 2">
            <a:extLst>
              <a:ext uri="{FF2B5EF4-FFF2-40B4-BE49-F238E27FC236}">
                <a16:creationId xmlns:a16="http://schemas.microsoft.com/office/drawing/2014/main" id="{CC6D7E78-8358-436C-8116-FF63B02AC692}"/>
              </a:ext>
            </a:extLst>
          </p:cNvPr>
          <p:cNvSpPr>
            <a:spLocks noGrp="1"/>
          </p:cNvSpPr>
          <p:nvPr>
            <p:ph idx="1"/>
          </p:nvPr>
        </p:nvSpPr>
        <p:spPr>
          <a:xfrm>
            <a:off x="838200" y="1143000"/>
            <a:ext cx="10515600" cy="5033963"/>
          </a:xfrm>
        </p:spPr>
        <p:txBody>
          <a:bodyPr>
            <a:normAutofit fontScale="25000" lnSpcReduction="20000"/>
          </a:bodyPr>
          <a:lstStyle/>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Insert suitable adverbs from the proceeding table into the gaps in the sentences.</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  Most houses do not have electricity. __________________then, there is little chance of improving life standards</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B) __________________the Internet was mainly used for academic purposes.</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C) Some courses are assessed purely by exams. __________________coursework may be employed.</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D) __________________there has been growing concern about financing the health service.</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E) Many birds use bright </a:t>
            </a:r>
            <a:r>
              <a:rPr lang="en-GB" sz="8000" dirty="0" err="1">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colors</a:t>
            </a: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to attract a mate. __________________flowers advertise their position to fertilizing insects.</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F) __________________the development should be acceptable environmentally.</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G) Despite some disagreement, the team were __________________ united on the next step.</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H). Although __________________correct, many details were missing from the report.</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000" dirty="0">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25151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3DEA-98F6-493F-870A-CDB9567A8DEF}"/>
              </a:ext>
            </a:extLst>
          </p:cNvPr>
          <p:cNvSpPr>
            <a:spLocks noGrp="1"/>
          </p:cNvSpPr>
          <p:nvPr>
            <p:ph type="title"/>
          </p:nvPr>
        </p:nvSpPr>
        <p:spPr/>
        <p:txBody>
          <a:bodyPr/>
          <a:lstStyle/>
          <a:p>
            <a:r>
              <a:rPr lang="en-GB" dirty="0">
                <a:solidFill>
                  <a:srgbClr val="C00000"/>
                </a:solidFill>
              </a:rPr>
              <a:t>Practice D</a:t>
            </a:r>
          </a:p>
        </p:txBody>
      </p:sp>
      <p:sp>
        <p:nvSpPr>
          <p:cNvPr id="3" name="Content Placeholder 2">
            <a:extLst>
              <a:ext uri="{FF2B5EF4-FFF2-40B4-BE49-F238E27FC236}">
                <a16:creationId xmlns:a16="http://schemas.microsoft.com/office/drawing/2014/main" id="{4385FF36-C549-4D36-AC34-94B20DFEAC4F}"/>
              </a:ext>
            </a:extLst>
          </p:cNvPr>
          <p:cNvSpPr>
            <a:spLocks noGrp="1"/>
          </p:cNvSpPr>
          <p:nvPr>
            <p:ph idx="1"/>
          </p:nvPr>
        </p:nvSpPr>
        <p:spPr>
          <a:xfrm>
            <a:off x="233737" y="1466404"/>
            <a:ext cx="11623645" cy="4351338"/>
          </a:xfrm>
        </p:spPr>
        <p:txBody>
          <a:bodyPr/>
          <a:lstStyle/>
          <a:p>
            <a:pPr marL="0" indent="0">
              <a:buNone/>
            </a:pPr>
            <a:r>
              <a:rPr lang="en-GB" altLang="en-US" dirty="0">
                <a:solidFill>
                  <a:srgbClr val="1D2228"/>
                </a:solidFill>
                <a:latin typeface="Calibri" panose="020F0502020204030204" pitchFamily="34" charset="0"/>
                <a:ea typeface="Times New Roman" panose="02020603050405020304" pitchFamily="18" charset="0"/>
                <a:cs typeface="Calibri" panose="020F0502020204030204" pitchFamily="34" charset="0"/>
              </a:rPr>
              <a:t>Complete the text by inserting a suitable adverb from the box into each gap</a:t>
            </a:r>
            <a:endParaRPr lang="en-GB" dirty="0"/>
          </a:p>
        </p:txBody>
      </p:sp>
      <p:sp>
        <p:nvSpPr>
          <p:cNvPr id="4" name="Rectangle 2">
            <a:extLst>
              <a:ext uri="{FF2B5EF4-FFF2-40B4-BE49-F238E27FC236}">
                <a16:creationId xmlns:a16="http://schemas.microsoft.com/office/drawing/2014/main" id="{7CA37241-A9BD-4EE6-864B-ED39F35C98E3}"/>
              </a:ext>
            </a:extLst>
          </p:cNvPr>
          <p:cNvSpPr>
            <a:spLocks noChangeArrowheads="1"/>
          </p:cNvSpPr>
          <p:nvPr/>
        </p:nvSpPr>
        <p:spPr bwMode="auto">
          <a:xfrm>
            <a:off x="914400" y="1632015"/>
            <a:ext cx="22313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 Box 2">
            <a:extLst>
              <a:ext uri="{FF2B5EF4-FFF2-40B4-BE49-F238E27FC236}">
                <a16:creationId xmlns:a16="http://schemas.microsoft.com/office/drawing/2014/main" id="{E601AFB1-0F26-4789-947B-D575F12A003B}"/>
              </a:ext>
            </a:extLst>
          </p:cNvPr>
          <p:cNvSpPr txBox="1">
            <a:spLocks noChangeArrowheads="1"/>
          </p:cNvSpPr>
          <p:nvPr/>
        </p:nvSpPr>
        <p:spPr bwMode="auto">
          <a:xfrm>
            <a:off x="2673626" y="2151596"/>
            <a:ext cx="5631363" cy="915365"/>
          </a:xfrm>
          <a:prstGeom prst="rect">
            <a:avLst/>
          </a:prstGeom>
          <a:solidFill>
            <a:srgbClr val="FFFFFF"/>
          </a:solidFill>
          <a:ln w="12700">
            <a:solidFill>
              <a:srgbClr val="4472C4"/>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7030A0"/>
                </a:solidFill>
                <a:effectLst/>
                <a:latin typeface="Calibri" panose="020F0502020204030204" pitchFamily="34" charset="0"/>
                <a:ea typeface="Times New Roman" panose="02020603050405020304" pitchFamily="18" charset="0"/>
                <a:cs typeface="Calibri" panose="020F0502020204030204" pitchFamily="34" charset="0"/>
              </a:rPr>
              <a:t>Virtually     conventionally       basically      originally   recently       illicitly       significantly       substantially</a:t>
            </a:r>
            <a:endParaRPr kumimoji="0" lang="en-US" altLang="en-US" sz="2000" b="0" i="0" u="none" strike="noStrike" cap="none" normalizeH="0" baseline="0" dirty="0">
              <a:ln>
                <a:noFill/>
              </a:ln>
              <a:solidFill>
                <a:srgbClr val="7030A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4">
            <a:extLst>
              <a:ext uri="{FF2B5EF4-FFF2-40B4-BE49-F238E27FC236}">
                <a16:creationId xmlns:a16="http://schemas.microsoft.com/office/drawing/2014/main" id="{400142B6-944C-4235-99DC-22C27D520B30}"/>
              </a:ext>
            </a:extLst>
          </p:cNvPr>
          <p:cNvSpPr>
            <a:spLocks noChangeArrowheads="1"/>
          </p:cNvSpPr>
          <p:nvPr/>
        </p:nvSpPr>
        <p:spPr bwMode="auto">
          <a:xfrm>
            <a:off x="914400" y="1952948"/>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66A6F884-8B23-48A8-9586-EBA64E775170}"/>
              </a:ext>
            </a:extLst>
          </p:cNvPr>
          <p:cNvSpPr txBox="1"/>
          <p:nvPr/>
        </p:nvSpPr>
        <p:spPr>
          <a:xfrm>
            <a:off x="233738" y="3791038"/>
            <a:ext cx="11120062" cy="193899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__________________ , the earliest keys were made by the Egyptians from wood, and __________________improved by the Romans, who used metal. Today’s keys are __________________the same: a piece of metal with teeth, __________________produced by cutting and stamping.  But__________________  a new technology, 3-D printing, has made it possible to manufacture much more intricate designs which are ________________ impossible to copy. Although __________________more expensive, these high-tech keys offer remarkable security</a:t>
            </a:r>
            <a:r>
              <a:rPr kumimoji="0" lang="en-GB" altLang="en-US" sz="1800" b="0" i="0" u="none" strike="noStrike" cap="none" normalizeH="0" baseline="0" dirty="0">
                <a:ln>
                  <a:noFill/>
                </a:ln>
                <a:solidFill>
                  <a:srgbClr val="1D2228"/>
                </a:solidFill>
                <a:effectLst/>
                <a:latin typeface="Calibri" panose="020F0502020204030204" pitchFamily="34" charset="0"/>
                <a:ea typeface="Times New Roman" panose="02020603050405020304" pitchFamily="18" charset="0"/>
                <a:cs typeface="Calibri" panose="020F0502020204030204" pitchFamily="34" charset="0"/>
              </a:rPr>
              <a:t>.</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1009377"/>
      </p:ext>
    </p:extLst>
  </p:cSld>
  <p:clrMapOvr>
    <a:masterClrMapping/>
  </p:clrMapOvr>
</p:sld>
</file>

<file path=ppt/theme/theme1.xml><?xml version="1.0" encoding="utf-8"?>
<a:theme xmlns:a="http://schemas.openxmlformats.org/drawingml/2006/main" name="MinimalXOVTI">
  <a:themeElements>
    <a:clrScheme name="AnalogousFromDarkSeedLeftStep">
      <a:dk1>
        <a:srgbClr val="000000"/>
      </a:dk1>
      <a:lt1>
        <a:srgbClr val="FFFFFF"/>
      </a:lt1>
      <a:dk2>
        <a:srgbClr val="1B2830"/>
      </a:dk2>
      <a:lt2>
        <a:srgbClr val="F1F3F0"/>
      </a:lt2>
      <a:accent1>
        <a:srgbClr val="C429E7"/>
      </a:accent1>
      <a:accent2>
        <a:srgbClr val="6920D6"/>
      </a:accent2>
      <a:accent3>
        <a:srgbClr val="292CE7"/>
      </a:accent3>
      <a:accent4>
        <a:srgbClr val="1769D5"/>
      </a:accent4>
      <a:accent5>
        <a:srgbClr val="26BBD6"/>
      </a:accent5>
      <a:accent6>
        <a:srgbClr val="15C395"/>
      </a:accent6>
      <a:hlink>
        <a:srgbClr val="3E93BB"/>
      </a:hlink>
      <a:folHlink>
        <a:srgbClr val="7F7F7F"/>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docProps/app.xml><?xml version="1.0" encoding="utf-8"?>
<Properties xmlns="http://schemas.openxmlformats.org/officeDocument/2006/extended-properties" xmlns:vt="http://schemas.openxmlformats.org/officeDocument/2006/docPropsVTypes">
  <TotalTime>49</TotalTime>
  <Words>2027</Words>
  <Application>Microsoft Office PowerPoint</Application>
  <PresentationFormat>Widescreen</PresentationFormat>
  <Paragraphs>211</Paragraphs>
  <Slides>22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Courier New</vt:lpstr>
      <vt:lpstr>Helvetica</vt:lpstr>
      <vt:lpstr>Open Sans</vt:lpstr>
      <vt:lpstr>Segoe UI</vt:lpstr>
      <vt:lpstr>MinimalXOVTI</vt:lpstr>
      <vt:lpstr>Week 7</vt:lpstr>
      <vt:lpstr>Today</vt:lpstr>
      <vt:lpstr>Vocabulary</vt:lpstr>
      <vt:lpstr>Vocabulary Exercise 1</vt:lpstr>
      <vt:lpstr>Vocabulary Exercise 2</vt:lpstr>
      <vt:lpstr>Vocabulary Exercise 3</vt:lpstr>
      <vt:lpstr>Vocabulary Exercise 4</vt:lpstr>
      <vt:lpstr>Synonyms</vt:lpstr>
      <vt:lpstr>2: Using verbs of reference</vt:lpstr>
      <vt:lpstr>2: Using verbs of reference</vt:lpstr>
      <vt:lpstr>Practice A </vt:lpstr>
      <vt:lpstr>PowerPoint Presentation</vt:lpstr>
      <vt:lpstr>PowerPoint Presentation</vt:lpstr>
      <vt:lpstr>4     Further verbs of reference </vt:lpstr>
      <vt:lpstr>Practice B </vt:lpstr>
      <vt:lpstr>PowerPoint Presentation</vt:lpstr>
      <vt:lpstr>PowerPoint Presentation</vt:lpstr>
      <vt:lpstr>6    Using adverbs </vt:lpstr>
      <vt:lpstr>PowerPoint Presentation</vt:lpstr>
      <vt:lpstr>Further common examples include</vt:lpstr>
      <vt:lpstr>Practice C</vt:lpstr>
      <vt:lpstr>Practice 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ROSELLA D'ALESIO</dc:creator>
  <cp:lastModifiedBy>ROSELLA D'ALESIO</cp:lastModifiedBy>
  <cp:revision>7</cp:revision>
  <dcterms:created xsi:type="dcterms:W3CDTF">2021-11-21T11:16:57Z</dcterms:created>
  <dcterms:modified xsi:type="dcterms:W3CDTF">2021-11-21T12:05:58Z</dcterms:modified>
</cp:coreProperties>
</file>