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3"/>
  </p:notesMasterIdLst>
  <p:sldIdLst>
    <p:sldId id="258" r:id="rId2"/>
  </p:sldIdLst>
  <p:sldSz cx="43891200" cy="24688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704" userDrawn="1">
          <p15:clr>
            <a:srgbClr val="A4A3A4"/>
          </p15:clr>
        </p15:guide>
        <p15:guide id="2" pos="1375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816" autoAdjust="0"/>
  </p:normalViewPr>
  <p:slideViewPr>
    <p:cSldViewPr snapToGrid="0" showGuides="1">
      <p:cViewPr>
        <p:scale>
          <a:sx n="27" d="100"/>
          <a:sy n="27" d="100"/>
        </p:scale>
        <p:origin x="124" y="308"/>
      </p:cViewPr>
      <p:guideLst>
        <p:guide orient="horz" pos="7704"/>
        <p:guide pos="1375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21/11/2025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2194341" rtl="0" eaLnBrk="1" latinLnBrk="0" hangingPunct="1">
      <a:defRPr sz="2880" kern="1200">
        <a:solidFill>
          <a:schemeClr val="tx1"/>
        </a:solidFill>
        <a:latin typeface="+mn-lt"/>
        <a:ea typeface="+mn-ea"/>
        <a:cs typeface="+mn-cs"/>
      </a:defRPr>
    </a:lvl1pPr>
    <a:lvl2pPr marL="1097170" algn="l" defTabSz="2194341" rtl="0" eaLnBrk="1" latinLnBrk="0" hangingPunct="1">
      <a:defRPr sz="2880" kern="1200">
        <a:solidFill>
          <a:schemeClr val="tx1"/>
        </a:solidFill>
        <a:latin typeface="+mn-lt"/>
        <a:ea typeface="+mn-ea"/>
        <a:cs typeface="+mn-cs"/>
      </a:defRPr>
    </a:lvl2pPr>
    <a:lvl3pPr marL="2194341" algn="l" defTabSz="2194341" rtl="0" eaLnBrk="1" latinLnBrk="0" hangingPunct="1">
      <a:defRPr sz="2880" kern="1200">
        <a:solidFill>
          <a:schemeClr val="tx1"/>
        </a:solidFill>
        <a:latin typeface="+mn-lt"/>
        <a:ea typeface="+mn-ea"/>
        <a:cs typeface="+mn-cs"/>
      </a:defRPr>
    </a:lvl3pPr>
    <a:lvl4pPr marL="3291511" algn="l" defTabSz="2194341" rtl="0" eaLnBrk="1" latinLnBrk="0" hangingPunct="1">
      <a:defRPr sz="2880" kern="1200">
        <a:solidFill>
          <a:schemeClr val="tx1"/>
        </a:solidFill>
        <a:latin typeface="+mn-lt"/>
        <a:ea typeface="+mn-ea"/>
        <a:cs typeface="+mn-cs"/>
      </a:defRPr>
    </a:lvl4pPr>
    <a:lvl5pPr marL="4388681" algn="l" defTabSz="2194341" rtl="0" eaLnBrk="1" latinLnBrk="0" hangingPunct="1">
      <a:defRPr sz="2880" kern="1200">
        <a:solidFill>
          <a:schemeClr val="tx1"/>
        </a:solidFill>
        <a:latin typeface="+mn-lt"/>
        <a:ea typeface="+mn-ea"/>
        <a:cs typeface="+mn-cs"/>
      </a:defRPr>
    </a:lvl5pPr>
    <a:lvl6pPr marL="5485851" algn="l" defTabSz="2194341" rtl="0" eaLnBrk="1" latinLnBrk="0" hangingPunct="1">
      <a:defRPr sz="2880" kern="1200">
        <a:solidFill>
          <a:schemeClr val="tx1"/>
        </a:solidFill>
        <a:latin typeface="+mn-lt"/>
        <a:ea typeface="+mn-ea"/>
        <a:cs typeface="+mn-cs"/>
      </a:defRPr>
    </a:lvl6pPr>
    <a:lvl7pPr marL="6583022" algn="l" defTabSz="2194341" rtl="0" eaLnBrk="1" latinLnBrk="0" hangingPunct="1">
      <a:defRPr sz="2880" kern="1200">
        <a:solidFill>
          <a:schemeClr val="tx1"/>
        </a:solidFill>
        <a:latin typeface="+mn-lt"/>
        <a:ea typeface="+mn-ea"/>
        <a:cs typeface="+mn-cs"/>
      </a:defRPr>
    </a:lvl7pPr>
    <a:lvl8pPr marL="7680192" algn="l" defTabSz="2194341" rtl="0" eaLnBrk="1" latinLnBrk="0" hangingPunct="1">
      <a:defRPr sz="2880" kern="1200">
        <a:solidFill>
          <a:schemeClr val="tx1"/>
        </a:solidFill>
        <a:latin typeface="+mn-lt"/>
        <a:ea typeface="+mn-ea"/>
        <a:cs typeface="+mn-cs"/>
      </a:defRPr>
    </a:lvl8pPr>
    <a:lvl9pPr marL="8777362" algn="l" defTabSz="2194341" rtl="0" eaLnBrk="1" latinLnBrk="0" hangingPunct="1">
      <a:defRPr sz="288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city in England's East Midlands. It is the county town for the county of Leicestershire and one of the oldest cities in England. It has been around for at least 2,000 years. The Romans found an Iron Age village there, which seems to have been there since around the second or first century BC. This podcast aims to identify health and social care issues as well as different health and social care structures and provisions within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this city, there are 355218 people are now living now. And because of the large number of students and people who have just moved there from other countries, the city is rather youthful in comparison to England.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city consists with 50 per cent female and 50 per cent male, according to a 2018 population estimate. Only 12 per cent of Leicester's population (42,300 people) is above the age of 65, compared to the rest of England's population (72,600 people) being between the ages of 20 and 29 (13 per cent in England), and a third of all city homes have children in need of care. Leicester's youthful population is a result of the city's two institutions and the influx of individuals from outside the area.</a:t>
            </a: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Ethnic Make-up of Leicester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Leicester is home to people from more than 50 different nations, making it one of the most culturally and ethnically diversified cities in the United Kingdom.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51% of the population is comprised of white people which is lower than in England and Wales’s 86%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37% of the population is of Asian or Asian British descent, which is higher than England and Wales’s 7.5%.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6% of the population is of African, Caribbean, or Black British descent, which is higher than England and Wales (3.3%)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of the population is made up of people from mixed ethnic backgrounds which, is lower than England and Wales (2.2%)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 ethnic groups make up approximately 2% of the population, which is a little bit higher than England and Wales (1%)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Religious Make-up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32% of the population identifies as Christian while total Christians are 51% in England and Wales.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23% of inhabitants have no religion, which is less than in England and Wales (38.4%).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19% of the population is Muslim, in which England and Wales have 5.7%.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15% of the population is comprised of Hindus which is much higher than England and Wales (1.7%).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 of the population is Sikh.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Others consist of 1% and 6% are not stated.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Socio-economic condition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significant number of the city's inhabitants live in deprived conditions.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2019 Index of Multiple Deprivation ranks the local authority area of Leicester, which is located in England, as the 32nd most deprived of the country's 317 total areas. More than a third of the city's low-super output regions are among the most destitute in the United States. A further 37% of Leicester's residents reside in the 20-40 per cent most impoverished districts, putting the city's total poverty rate at 35%. Only 2% of Leicester's population lives in the city's most impoverished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Moreover, two-thirds of Leicester's inhabitants aged 16 and over were either working or in school at the time of the 2011 census, with a further 6% reporting that they were jobless. Compared to England's 66 per cent, a smaller percentage of Leicester's residents are employed.</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health habits and results, such as alcohol abuse, smoking, and obesity, are connected to such deprivation in Leicester, which is relatively higher here than overall in England. Those who reside in Leicester's most impoverished regions have a life expectancy that is much shorter than that of those who live in the city's least impoverished areas.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issue of low-quality housing is most prevalent in privately owned homes, of which about two-fifths do not meet the criteria for a good dwelling.</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Fuel poverty is linked to a number of long-term health issues, including difficulty with breathing and cardiovascular function in adults, and a broad range of adverse consequences on the health of children who are raised in these types of homes.</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Health Issues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Main causes of Death in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Cancer, cardiovascular disease, respiratory illness,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disorders are the leading causes of mortality in Leicester. Nearly two-thirds of all fatalities are caused by these factors. 25% of deaths are because of cancers, 25% are because of cardiovascular diseases, 14% are respiratory diseases, and 11% mental and behavioral problems.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Main Health Concerns in Leicester are Smoking and Poor 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Smoking is the most avoidable cause of death in Leicester. More disadvantaged districts and the west side of the city have greater rates of prevalence. In Leicester, 20% total current adults are smokers. Smoking rates are much higher among white people consisting 27%, whereas they are significantly lower among those under the age of 19, people over the age of 65, and people of Asian descent. </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UK people are most likely to suffer from a disorder that is related to their mental health. 17 per cent of the population aged 16 and older in Leicester reports having a bad mental health score. People who are jobless, unwell or handicapped for an extended period of time, and those who live in social housing are more prone to report having poor mental health. Those who report having low mental health are more likely to be socially isolated, and there is a connection between the two groups.</a:t>
            </a:r>
          </a:p>
          <a:p>
            <a:pPr marL="0" marR="0" algn="just">
              <a:lnSpc>
                <a:spcPct val="107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Why these are issues?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Smoking is a major health concern in Leicester since the leading causes of mortality are cancer, respiratory illness, and cardiovascular disease, all of which are linked to smoking.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were 506,100 hospital admissions and 74,600 fatalities in London that were directly attributed to smoking.</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Many homes in Leicester, particularly those with individuals in paid employment, are unable to maintain an adequate level of life, according to recent data. Because of this, depression and poor mental health are inevitable consequences of this. People in Leicester are more likely to engage in risky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including smoking, drinking alcohol, and being fat as a consequence of their poor mental health. A significant public health issue in Leicester is mental illness, which is the city's fourth-leading cause of mortality.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Every year, approximately £7.5 billion are spent on mental health issues in London. Costs associated with health and social care, as well as those associated with education and the criminal courts all fall under this umbrella term. However, these expenses only account for a small portion of the £26 billion in annual losses London suffers as a result of concerns including decreased productivity and worse quality of life.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07000"/>
              </a:lnSpc>
              <a:spcBef>
                <a:spcPts val="1200"/>
              </a:spcBef>
              <a:spcAft>
                <a:spcPts val="0"/>
              </a:spcAft>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Health Provision 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a primary care, there are around 60 general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Leicester. The Canon Street Medical Centre serves a patient population of more than 3,000 people and is situated in the Belgrave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Leicester. The primary care services that this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offers are geared toward meeting the requirements of each patient in terms of both appropriateness and accessibility. The facility offers a wide variety of services, but two of the most important ones are comprehensive care planning for mental health and a smoking cessation clinic.</a:t>
            </a:r>
          </a:p>
          <a:p>
            <a:pPr marL="0" marR="0" algn="just">
              <a:lnSpc>
                <a:spcPct val="107000"/>
              </a:lnSpc>
              <a:spcBef>
                <a:spcPts val="0"/>
              </a:spcBef>
              <a:spcAft>
                <a:spcPts val="800"/>
              </a:spcAft>
            </a:pPr>
            <a:r>
              <a:rPr lang="en-US" sz="1800" dirty="0">
                <a:solidFill>
                  <a:srgbClr val="666666"/>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secondary care, the Leicester Royal Infirmary may be found in close proximity to the heart of Leicester. Medical treatment that would normally be administered by specialists or another institution after a referral from a general practitioner is made available at the hospital. This hospital consists of many special departments to provide services including cancer services, dementia services, and respiratory medicine.</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Care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Life Links is a mental health support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for people in their communities. A collaboration with other service providers, providing information and guidance, navigation, and community recovery services. Leicester City Council has engaged them.</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Let's Talk Wellbeing offers psychological evaluation and therapy for issues ranging from mild to moderate that are considered to be typical mental health disorders.</a:t>
            </a: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kaleidoscope of different races and poor people. There are many social and economic factors that affect health in this city. Cancer, heart disease, lung disease,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problems are some of the most common causes of death. People in the city smoke a lot and have bad mental health, which are both big health problems. Help is available from the Royal Infirmary Leicester, the Canon Street Medical Centre Leicester, and other social care services.</a:t>
            </a:r>
          </a:p>
          <a:p>
            <a:endParaRPr lang="en-GB" dirty="0"/>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86400" y="4040507"/>
            <a:ext cx="32918400" cy="8595360"/>
          </a:xfrm>
        </p:spPr>
        <p:txBody>
          <a:bodyPr anchor="b"/>
          <a:lstStyle>
            <a:lvl1pPr algn="ctr">
              <a:defRPr sz="21600"/>
            </a:lvl1pPr>
          </a:lstStyle>
          <a:p>
            <a:r>
              <a:rPr lang="en-US"/>
              <a:t>Click to edit Master title style</a:t>
            </a:r>
            <a:endParaRPr lang="en-US" dirty="0"/>
          </a:p>
        </p:txBody>
      </p:sp>
      <p:sp>
        <p:nvSpPr>
          <p:cNvPr id="3" name="Subtitle 2"/>
          <p:cNvSpPr>
            <a:spLocks noGrp="1"/>
          </p:cNvSpPr>
          <p:nvPr>
            <p:ph type="subTitle" idx="1"/>
          </p:nvPr>
        </p:nvSpPr>
        <p:spPr>
          <a:xfrm>
            <a:off x="5486400" y="12967337"/>
            <a:ext cx="32918400" cy="5960743"/>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400100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452422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0" y="6155059"/>
            <a:ext cx="37856160" cy="10269853"/>
          </a:xfrm>
        </p:spPr>
        <p:txBody>
          <a:bodyPr anchor="b"/>
          <a:lstStyle>
            <a:lvl1pPr>
              <a:defRPr sz="21600"/>
            </a:lvl1pPr>
          </a:lstStyle>
          <a:p>
            <a:r>
              <a:rPr lang="en-US"/>
              <a:t>Click to edit Master title style</a:t>
            </a:r>
            <a:endParaRPr lang="en-US" dirty="0"/>
          </a:p>
        </p:txBody>
      </p:sp>
      <p:sp>
        <p:nvSpPr>
          <p:cNvPr id="3" name="Text Placeholder 2"/>
          <p:cNvSpPr>
            <a:spLocks noGrp="1"/>
          </p:cNvSpPr>
          <p:nvPr>
            <p:ph type="body" idx="1"/>
          </p:nvPr>
        </p:nvSpPr>
        <p:spPr>
          <a:xfrm>
            <a:off x="2994660" y="16522069"/>
            <a:ext cx="37856160" cy="5400673"/>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286647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580778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314452"/>
            <a:ext cx="37856160" cy="4772027"/>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39" y="6052187"/>
            <a:ext cx="18568033"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p:cNvSpPr>
            <a:spLocks noGrp="1"/>
          </p:cNvSpPr>
          <p:nvPr>
            <p:ph sz="half" idx="2"/>
          </p:nvPr>
        </p:nvSpPr>
        <p:spPr>
          <a:xfrm>
            <a:off x="3023239" y="9018270"/>
            <a:ext cx="18568033"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0" y="6052187"/>
            <a:ext cx="18659477"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p:cNvSpPr>
            <a:spLocks noGrp="1"/>
          </p:cNvSpPr>
          <p:nvPr>
            <p:ph sz="quarter" idx="4"/>
          </p:nvPr>
        </p:nvSpPr>
        <p:spPr>
          <a:xfrm>
            <a:off x="22219920" y="9018270"/>
            <a:ext cx="18659477"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21/11/2025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9523305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21/11/2025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761411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21/11/2025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578894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Content Placeholder 2"/>
          <p:cNvSpPr>
            <a:spLocks noGrp="1"/>
          </p:cNvSpPr>
          <p:nvPr>
            <p:ph idx="1"/>
          </p:nvPr>
        </p:nvSpPr>
        <p:spPr>
          <a:xfrm>
            <a:off x="18659477" y="3554732"/>
            <a:ext cx="22219920" cy="1754505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7231276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3554732"/>
            <a:ext cx="22219920" cy="17545050"/>
          </a:xfrm>
        </p:spPr>
        <p:txBody>
          <a:bodyPr anchor="t"/>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1353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036664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0" y="1314450"/>
            <a:ext cx="9464040" cy="209226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0" y="1314450"/>
            <a:ext cx="27843480" cy="209226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60882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314452"/>
            <a:ext cx="37856160" cy="477202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6572250"/>
            <a:ext cx="37856160" cy="156648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22882862"/>
            <a:ext cx="9875520" cy="1314450"/>
          </a:xfrm>
          <a:prstGeom prst="rect">
            <a:avLst/>
          </a:prstGeom>
        </p:spPr>
        <p:txBody>
          <a:bodyPr vert="horz" lIns="91440" tIns="45720" rIns="91440" bIns="45720" rtlCol="0" anchor="ctr"/>
          <a:lstStyle>
            <a:lvl1pPr algn="l">
              <a:defRPr sz="4320">
                <a:solidFill>
                  <a:schemeClr val="tx1">
                    <a:tint val="75000"/>
                  </a:schemeClr>
                </a:solidFill>
              </a:defRPr>
            </a:lvl1pPr>
          </a:lstStyle>
          <a:p>
            <a:fld id="{9E1D0B38-8A49-491C-BCFD-3A3548D97B87}" type="datetimeFigureOut">
              <a:rPr lang="en-GB" smtClean="0"/>
              <a:t>21/11/2025</a:t>
            </a:fld>
            <a:endParaRPr lang="en-GB"/>
          </a:p>
        </p:txBody>
      </p:sp>
      <p:sp>
        <p:nvSpPr>
          <p:cNvPr id="5" name="Footer Placeholder 4"/>
          <p:cNvSpPr>
            <a:spLocks noGrp="1"/>
          </p:cNvSpPr>
          <p:nvPr>
            <p:ph type="ftr" sz="quarter" idx="3"/>
          </p:nvPr>
        </p:nvSpPr>
        <p:spPr>
          <a:xfrm>
            <a:off x="14538960" y="22882862"/>
            <a:ext cx="14813280" cy="131445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98160" y="22882862"/>
            <a:ext cx="9875520" cy="1314450"/>
          </a:xfrm>
          <a:prstGeom prst="rect">
            <a:avLst/>
          </a:prstGeom>
        </p:spPr>
        <p:txBody>
          <a:bodyPr vert="horz" lIns="91440" tIns="45720" rIns="91440" bIns="45720" rtlCol="0" anchor="ctr"/>
          <a:lstStyle>
            <a:lvl1pPr algn="r">
              <a:defRPr sz="432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38200967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401010-0151-D3FB-0AC1-DF11C93425BA}"/>
              </a:ext>
            </a:extLst>
          </p:cNvPr>
          <p:cNvSpPr/>
          <p:nvPr/>
        </p:nvSpPr>
        <p:spPr>
          <a:xfrm>
            <a:off x="29373" y="-1404170"/>
            <a:ext cx="43891200" cy="1958764"/>
          </a:xfrm>
          <a:prstGeom prst="rect">
            <a:avLst/>
          </a:prstGeom>
          <a:solidFill>
            <a:schemeClr val="accent5"/>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tx1"/>
                </a:solidFill>
                <a:latin typeface="Arial Black" panose="020B0A04020102020204" pitchFamily="34" charset="0"/>
              </a:rPr>
              <a:t>“Headspace as a Public Health Tool: Enhancing Wellbeing and Bridging Digital Inequalities”</a:t>
            </a:r>
          </a:p>
          <a:p>
            <a:r>
              <a:rPr lang="en-GB" sz="4800" b="1" dirty="0">
                <a:solidFill>
                  <a:schemeClr val="accent2">
                    <a:lumMod val="20000"/>
                    <a:lumOff val="80000"/>
                  </a:schemeClr>
                </a:solidFill>
                <a:latin typeface="Arial Black" panose="020B0A04020102020204" pitchFamily="34" charset="0"/>
              </a:rPr>
              <a:t>                                        </a:t>
            </a:r>
            <a:r>
              <a:rPr lang="en-GB" sz="4000" dirty="0"/>
              <a:t>Student Name: </a:t>
            </a:r>
            <a:r>
              <a:rPr lang="en-GB" sz="4000" dirty="0" err="1"/>
              <a:t>Sawon</a:t>
            </a:r>
            <a:r>
              <a:rPr lang="en-GB" sz="4000" dirty="0"/>
              <a:t> </a:t>
            </a:r>
            <a:r>
              <a:rPr lang="en-GB" sz="4000" dirty="0" err="1"/>
              <a:t>Farazi</a:t>
            </a:r>
            <a:r>
              <a:rPr lang="en-GB" sz="4000" dirty="0"/>
              <a:t>         Student ID: 2431587        Programme: </a:t>
            </a:r>
            <a:r>
              <a:rPr lang="en-US" sz="4000" dirty="0"/>
              <a:t>MSc Public Health and Social Care in Practice</a:t>
            </a:r>
            <a:r>
              <a:rPr lang="en-GB" sz="4000" dirty="0"/>
              <a:t>                     </a:t>
            </a:r>
            <a:endParaRPr lang="en-GB" sz="4800" b="1" dirty="0">
              <a:solidFill>
                <a:schemeClr val="accent2">
                  <a:lumMod val="20000"/>
                  <a:lumOff val="80000"/>
                </a:schemeClr>
              </a:solidFill>
              <a:latin typeface="Arial Black" panose="020B0A04020102020204" pitchFamily="34" charset="0"/>
            </a:endParaRPr>
          </a:p>
        </p:txBody>
      </p:sp>
      <p:sp>
        <p:nvSpPr>
          <p:cNvPr id="19" name="TextBox 18">
            <a:extLst>
              <a:ext uri="{FF2B5EF4-FFF2-40B4-BE49-F238E27FC236}">
                <a16:creationId xmlns:a16="http://schemas.microsoft.com/office/drawing/2014/main" id="{0A41819D-D8E7-4530-2AFD-523F8D4CCE1E}"/>
              </a:ext>
            </a:extLst>
          </p:cNvPr>
          <p:cNvSpPr txBox="1"/>
          <p:nvPr/>
        </p:nvSpPr>
        <p:spPr>
          <a:xfrm>
            <a:off x="21329" y="619722"/>
            <a:ext cx="9060872" cy="707886"/>
          </a:xfrm>
          <a:prstGeom prst="rect">
            <a:avLst/>
          </a:prstGeom>
          <a:solidFill>
            <a:schemeClr val="accent4"/>
          </a:solidFill>
          <a:ln>
            <a:solidFill>
              <a:schemeClr val="accent5"/>
            </a:solidFill>
          </a:ln>
        </p:spPr>
        <p:txBody>
          <a:bodyPr wrap="square" rtlCol="0">
            <a:spAutoFit/>
          </a:bodyPr>
          <a:lstStyle/>
          <a:p>
            <a:r>
              <a:rPr lang="en-US" sz="4000" dirty="0">
                <a:solidFill>
                  <a:schemeClr val="accent1">
                    <a:lumMod val="50000"/>
                  </a:schemeClr>
                </a:solidFill>
                <a:latin typeface="Arial Black" panose="020B0A04020102020204" pitchFamily="34" charset="0"/>
              </a:rPr>
              <a:t>Background</a:t>
            </a:r>
            <a:endParaRPr lang="en-GB" sz="4000" dirty="0">
              <a:solidFill>
                <a:schemeClr val="accent1">
                  <a:lumMod val="50000"/>
                </a:schemeClr>
              </a:solidFill>
              <a:latin typeface="Arial Black" panose="020B0A04020102020204" pitchFamily="34" charset="0"/>
            </a:endParaRPr>
          </a:p>
        </p:txBody>
      </p:sp>
      <p:sp>
        <p:nvSpPr>
          <p:cNvPr id="21" name="TextBox 20">
            <a:extLst>
              <a:ext uri="{FF2B5EF4-FFF2-40B4-BE49-F238E27FC236}">
                <a16:creationId xmlns:a16="http://schemas.microsoft.com/office/drawing/2014/main" id="{7A2AA460-2533-1E86-4C9D-5F0FFE455FFB}"/>
              </a:ext>
            </a:extLst>
          </p:cNvPr>
          <p:cNvSpPr txBox="1"/>
          <p:nvPr/>
        </p:nvSpPr>
        <p:spPr>
          <a:xfrm>
            <a:off x="0" y="1441174"/>
            <a:ext cx="13398111" cy="8628003"/>
          </a:xfrm>
          <a:prstGeom prst="rect">
            <a:avLst/>
          </a:prstGeom>
          <a:solidFill>
            <a:schemeClr val="accent2"/>
          </a:solidFill>
          <a:ln>
            <a:solidFill>
              <a:srgbClr val="0070C0"/>
            </a:solidFill>
          </a:ln>
        </p:spPr>
        <p:txBody>
          <a:bodyPr wrap="square" rtlCol="0">
            <a:spAutoFit/>
          </a:bodyPr>
          <a:lstStyle/>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Mental health issues are a significant public health concern, impacting around one in eight persons worldwide, or over 970 million people (World Health Organization, 2025).</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The economic burden of mental illness in the UK is estimated at £105 billion per year, with over 2 million individuals now on NHS waiting lists for mental health assistance (Deb, 2024).</a:t>
            </a:r>
          </a:p>
          <a:p>
            <a:pPr marL="571500" marR="0" indent="-571500" algn="just">
              <a:spcBef>
                <a:spcPts val="0"/>
              </a:spcBef>
              <a:spcAft>
                <a:spcPts val="800"/>
              </a:spcAft>
              <a:buFont typeface="Wingdings" panose="05000000000000000000" pitchFamily="2" charset="2"/>
              <a:buChar char="v"/>
            </a:pPr>
            <a:r>
              <a:rPr lang="en-US" sz="3300" b="1" dirty="0">
                <a:latin typeface="Arial" panose="020B0604020202020204" pitchFamily="34" charset="0"/>
                <a:ea typeface="Calibri" panose="020F0502020204030204" pitchFamily="34" charset="0"/>
                <a:cs typeface="Arial" panose="020B0604020202020204" pitchFamily="34" charset="0"/>
              </a:rPr>
              <a:t>Non-digital:</a:t>
            </a:r>
            <a:r>
              <a:rPr lang="en-US" sz="3300" dirty="0">
                <a:latin typeface="Arial" panose="020B0604020202020204" pitchFamily="34" charset="0"/>
                <a:ea typeface="Calibri" panose="020F0502020204030204" pitchFamily="34" charset="0"/>
                <a:cs typeface="Arial" panose="020B0604020202020204" pitchFamily="34" charset="0"/>
              </a:rPr>
              <a:t> Cognitive-behavioral treatment (CBT), in-person counselling, support groups with peers, on-site mental health teaching in schools and social awareness programs (Ritchie et al., 2023).</a:t>
            </a:r>
          </a:p>
          <a:p>
            <a:pPr marL="571500" marR="0" indent="-571500" algn="just">
              <a:spcBef>
                <a:spcPts val="0"/>
              </a:spcBef>
              <a:spcAft>
                <a:spcPts val="800"/>
              </a:spcAft>
              <a:buFont typeface="Wingdings" panose="05000000000000000000" pitchFamily="2" charset="2"/>
              <a:buChar char="v"/>
            </a:pPr>
            <a:r>
              <a:rPr lang="en-US" sz="3300" b="1" dirty="0">
                <a:latin typeface="Arial" panose="020B0604020202020204" pitchFamily="34" charset="0"/>
                <a:ea typeface="Calibri" panose="020F0502020204030204" pitchFamily="34" charset="0"/>
                <a:cs typeface="Arial" panose="020B0604020202020204" pitchFamily="34" charset="0"/>
              </a:rPr>
              <a:t>Digital:</a:t>
            </a:r>
            <a:r>
              <a:rPr lang="en-US" sz="3300" dirty="0">
                <a:latin typeface="Arial" panose="020B0604020202020204" pitchFamily="34" charset="0"/>
                <a:ea typeface="Calibri" panose="020F0502020204030204" pitchFamily="34" charset="0"/>
                <a:cs typeface="Arial" panose="020B0604020202020204" pitchFamily="34" charset="0"/>
              </a:rPr>
              <a:t> E-health programs with a psycho educative, gamified, and mood logging elements have increased accessibility, extensibility, and privacy (</a:t>
            </a:r>
            <a:r>
              <a:rPr lang="en-US" sz="3300" dirty="0" err="1">
                <a:latin typeface="Arial" panose="020B0604020202020204" pitchFamily="34" charset="0"/>
                <a:ea typeface="Calibri" panose="020F0502020204030204" pitchFamily="34" charset="0"/>
                <a:cs typeface="Arial" panose="020B0604020202020204" pitchFamily="34" charset="0"/>
              </a:rPr>
              <a:t>Kieling</a:t>
            </a:r>
            <a:r>
              <a:rPr lang="en-US" sz="3300" dirty="0">
                <a:latin typeface="Arial" panose="020B0604020202020204" pitchFamily="34" charset="0"/>
                <a:ea typeface="Calibri" panose="020F0502020204030204" pitchFamily="34" charset="0"/>
                <a:cs typeface="Arial" panose="020B0604020202020204" pitchFamily="34" charset="0"/>
              </a:rPr>
              <a:t> et al., 2024).</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Headspace is a self-designed stress, anxiety, focus, and sleep program launched with the mission to help people improve the health and happiness of the world.</a:t>
            </a:r>
          </a:p>
        </p:txBody>
      </p:sp>
      <p:sp>
        <p:nvSpPr>
          <p:cNvPr id="32" name="TextBox 31">
            <a:extLst>
              <a:ext uri="{FF2B5EF4-FFF2-40B4-BE49-F238E27FC236}">
                <a16:creationId xmlns:a16="http://schemas.microsoft.com/office/drawing/2014/main" id="{0D3713EE-89FD-157D-5571-4706D3142240}"/>
              </a:ext>
            </a:extLst>
          </p:cNvPr>
          <p:cNvSpPr txBox="1"/>
          <p:nvPr/>
        </p:nvSpPr>
        <p:spPr>
          <a:xfrm>
            <a:off x="29373" y="14199619"/>
            <a:ext cx="13740064" cy="9648795"/>
          </a:xfrm>
          <a:prstGeom prst="rect">
            <a:avLst/>
          </a:prstGeom>
          <a:solidFill>
            <a:schemeClr val="accent5"/>
          </a:solidFill>
          <a:ln>
            <a:solidFill>
              <a:srgbClr val="0070C0"/>
            </a:solidFill>
          </a:ln>
        </p:spPr>
        <p:txBody>
          <a:bodyPr wrap="square" rtlCol="0">
            <a:spAutoFit/>
          </a:bodyPr>
          <a:lstStyle/>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Health promotion is founded on principles including autonomy, social justice, respect for human dignity, and equality.</a:t>
            </a:r>
          </a:p>
          <a:p>
            <a:pPr marL="1028700" lvl="1" indent="-571500">
              <a:spcBef>
                <a:spcPts val="1200"/>
              </a:spcBef>
              <a:buFont typeface="Courier New" panose="02070309020205020404" pitchFamily="49" charset="0"/>
              <a:buChar char="o"/>
            </a:pPr>
            <a:r>
              <a:rPr lang="en-US" sz="3300" b="1" dirty="0">
                <a:effectLst/>
                <a:latin typeface="Arial" panose="020B0604020202020204" pitchFamily="34" charset="0"/>
                <a:ea typeface="Times New Roman" panose="02020603050405020304" pitchFamily="18" charset="0"/>
                <a:cs typeface="Arial" panose="020B0604020202020204" pitchFamily="34" charset="0"/>
              </a:rPr>
              <a:t>Community Involvement: </a:t>
            </a:r>
            <a:r>
              <a:rPr lang="en-US" sz="3300" dirty="0">
                <a:effectLst/>
                <a:latin typeface="Arial" panose="020B0604020202020204" pitchFamily="34" charset="0"/>
                <a:ea typeface="Times New Roman" panose="02020603050405020304" pitchFamily="18" charset="0"/>
                <a:cs typeface="Arial" panose="020B0604020202020204" pitchFamily="34" charset="0"/>
              </a:rPr>
              <a:t>Involving people and communities in the decision-making process.</a:t>
            </a:r>
          </a:p>
          <a:p>
            <a:pPr marL="1028700" lvl="1" indent="-571500">
              <a:spcBef>
                <a:spcPts val="1200"/>
              </a:spcBef>
              <a:buFont typeface="Courier New" panose="02070309020205020404" pitchFamily="49" charset="0"/>
              <a:buChar char="o"/>
            </a:pPr>
            <a:r>
              <a:rPr lang="en-US" sz="3300" dirty="0">
                <a:effectLst/>
                <a:latin typeface="Arial" panose="020B0604020202020204" pitchFamily="34" charset="0"/>
                <a:ea typeface="Times New Roman" panose="02020603050405020304" pitchFamily="18" charset="0"/>
                <a:cs typeface="Arial" panose="020B0604020202020204" pitchFamily="34" charset="0"/>
              </a:rPr>
              <a:t> </a:t>
            </a:r>
            <a:r>
              <a:rPr lang="en-US" sz="3300" b="1" dirty="0">
                <a:effectLst/>
                <a:latin typeface="Arial" panose="020B0604020202020204" pitchFamily="34" charset="0"/>
                <a:ea typeface="Times New Roman" panose="02020603050405020304" pitchFamily="18" charset="0"/>
                <a:cs typeface="Arial" panose="020B0604020202020204" pitchFamily="34" charset="0"/>
              </a:rPr>
              <a:t>Holistic Approaches: </a:t>
            </a:r>
            <a:r>
              <a:rPr lang="en-US" sz="3300" dirty="0" err="1">
                <a:effectLst/>
                <a:latin typeface="Arial" panose="020B0604020202020204" pitchFamily="34" charset="0"/>
                <a:ea typeface="Times New Roman" panose="02020603050405020304" pitchFamily="18" charset="0"/>
                <a:cs typeface="Arial" panose="020B0604020202020204" pitchFamily="34" charset="0"/>
              </a:rPr>
              <a:t>Emphasising</a:t>
            </a:r>
            <a:r>
              <a:rPr lang="en-US" sz="3300" dirty="0">
                <a:effectLst/>
                <a:latin typeface="Arial" panose="020B0604020202020204" pitchFamily="34" charset="0"/>
                <a:ea typeface="Times New Roman" panose="02020603050405020304" pitchFamily="18" charset="0"/>
                <a:cs typeface="Arial" panose="020B0604020202020204" pitchFamily="34" charset="0"/>
              </a:rPr>
              <a:t> physical, emotional, and social well-being rather than only the absence of illness (Gavrilova and </a:t>
            </a:r>
            <a:r>
              <a:rPr lang="en-US" sz="3300" dirty="0" err="1">
                <a:effectLst/>
                <a:latin typeface="Arial" panose="020B0604020202020204" pitchFamily="34" charset="0"/>
                <a:ea typeface="Times New Roman" panose="02020603050405020304" pitchFamily="18" charset="0"/>
                <a:cs typeface="Arial" panose="020B0604020202020204" pitchFamily="34" charset="0"/>
              </a:rPr>
              <a:t>Zawadzki</a:t>
            </a:r>
            <a:r>
              <a:rPr lang="en-US" sz="3300" dirty="0">
                <a:effectLst/>
                <a:latin typeface="Arial" panose="020B0604020202020204" pitchFamily="34" charset="0"/>
                <a:ea typeface="Times New Roman" panose="02020603050405020304" pitchFamily="18" charset="0"/>
                <a:cs typeface="Arial" panose="020B0604020202020204" pitchFamily="34" charset="0"/>
              </a:rPr>
              <a:t>, 2023).</a:t>
            </a:r>
          </a:p>
          <a:p>
            <a:pPr marL="1028700" lvl="1" indent="-571500">
              <a:spcBef>
                <a:spcPts val="1200"/>
              </a:spcBef>
              <a:buFont typeface="Courier New" panose="02070309020205020404" pitchFamily="49" charset="0"/>
              <a:buChar char="o"/>
            </a:pPr>
            <a:r>
              <a:rPr lang="en-US" sz="3300" dirty="0">
                <a:effectLst/>
                <a:latin typeface="Arial" panose="020B0604020202020204" pitchFamily="34" charset="0"/>
                <a:ea typeface="Times New Roman" panose="02020603050405020304" pitchFamily="18" charset="0"/>
                <a:cs typeface="Arial" panose="020B0604020202020204" pitchFamily="34" charset="0"/>
              </a:rPr>
              <a:t> </a:t>
            </a:r>
            <a:r>
              <a:rPr lang="en-US" sz="3300" b="1" dirty="0">
                <a:effectLst/>
                <a:latin typeface="Arial" panose="020B0604020202020204" pitchFamily="34" charset="0"/>
                <a:ea typeface="Times New Roman" panose="02020603050405020304" pitchFamily="18" charset="0"/>
                <a:cs typeface="Arial" panose="020B0604020202020204" pitchFamily="34" charset="0"/>
              </a:rPr>
              <a:t>Multi-setting Action: </a:t>
            </a:r>
            <a:r>
              <a:rPr lang="en-US" sz="3300" dirty="0">
                <a:effectLst/>
                <a:latin typeface="Arial" panose="020B0604020202020204" pitchFamily="34" charset="0"/>
                <a:ea typeface="Times New Roman" panose="02020603050405020304" pitchFamily="18" charset="0"/>
                <a:cs typeface="Arial" panose="020B0604020202020204" pitchFamily="34" charset="0"/>
              </a:rPr>
              <a:t>Executing health promotion in diverse environments (educational institutions, workplaces, digital platforms).</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Alignment with Headspace Digital Intervention:</a:t>
            </a:r>
          </a:p>
          <a:p>
            <a:pPr marL="1028700" lvl="1" indent="-571500">
              <a:spcBef>
                <a:spcPts val="1200"/>
              </a:spcBef>
              <a:buFont typeface="Courier New" panose="02070309020205020404" pitchFamily="49" charset="0"/>
              <a:buChar char="o"/>
            </a:pPr>
            <a:r>
              <a:rPr lang="en-US" sz="3300" b="1" dirty="0">
                <a:effectLst/>
                <a:latin typeface="Arial" panose="020B0604020202020204" pitchFamily="34" charset="0"/>
                <a:ea typeface="Times New Roman" panose="02020603050405020304" pitchFamily="18" charset="0"/>
                <a:cs typeface="Arial" panose="020B0604020202020204" pitchFamily="34" charset="0"/>
              </a:rPr>
              <a:t>Participation &amp; Inclusion: </a:t>
            </a:r>
            <a:r>
              <a:rPr lang="en-US" sz="3300" dirty="0">
                <a:effectLst/>
                <a:latin typeface="Arial" panose="020B0604020202020204" pitchFamily="34" charset="0"/>
                <a:ea typeface="Times New Roman" panose="02020603050405020304" pitchFamily="18" charset="0"/>
                <a:cs typeface="Arial" panose="020B0604020202020204" pitchFamily="34" charset="0"/>
              </a:rPr>
              <a:t>Many Headspace programs are co-developed with community input and include tracks for students, healthcare workers, and minorities (Taylor et al., 2022).</a:t>
            </a:r>
          </a:p>
          <a:p>
            <a:pPr marL="1028700" lvl="1" indent="-571500">
              <a:spcBef>
                <a:spcPts val="1200"/>
              </a:spcBef>
              <a:buFont typeface="Courier New" panose="02070309020205020404" pitchFamily="49" charset="0"/>
              <a:buChar char="o"/>
            </a:pPr>
            <a:r>
              <a:rPr lang="en-US" sz="3300" b="1" dirty="0">
                <a:effectLst/>
                <a:latin typeface="Arial" panose="020B0604020202020204" pitchFamily="34" charset="0"/>
                <a:ea typeface="Times New Roman" panose="02020603050405020304" pitchFamily="18" charset="0"/>
                <a:cs typeface="Arial" panose="020B0604020202020204" pitchFamily="34" charset="0"/>
              </a:rPr>
              <a:t>Cultural Sensitivity:</a:t>
            </a:r>
            <a:r>
              <a:rPr lang="en-US" sz="3300" dirty="0">
                <a:effectLst/>
                <a:latin typeface="Arial" panose="020B0604020202020204" pitchFamily="34" charset="0"/>
                <a:ea typeface="Times New Roman" panose="02020603050405020304" pitchFamily="18" charset="0"/>
                <a:cs typeface="Arial" panose="020B0604020202020204" pitchFamily="34" charset="0"/>
              </a:rPr>
              <a:t> The platform offers multilingual content, secular and globally relatable meditative practices, and features for different demographics and cultures (Saleem et al., 2021).</a:t>
            </a:r>
          </a:p>
        </p:txBody>
      </p:sp>
      <p:sp>
        <p:nvSpPr>
          <p:cNvPr id="37" name="TextBox 36">
            <a:extLst>
              <a:ext uri="{FF2B5EF4-FFF2-40B4-BE49-F238E27FC236}">
                <a16:creationId xmlns:a16="http://schemas.microsoft.com/office/drawing/2014/main" id="{211D1C7A-5604-80DD-0B7A-13D48D86A5DC}"/>
              </a:ext>
            </a:extLst>
          </p:cNvPr>
          <p:cNvSpPr txBox="1"/>
          <p:nvPr/>
        </p:nvSpPr>
        <p:spPr>
          <a:xfrm>
            <a:off x="29113755" y="16119545"/>
            <a:ext cx="13731587" cy="553998"/>
          </a:xfrm>
          <a:prstGeom prst="rect">
            <a:avLst/>
          </a:prstGeom>
          <a:solidFill>
            <a:schemeClr val="accent4"/>
          </a:solidFill>
          <a:ln>
            <a:solidFill>
              <a:srgbClr val="0070C0"/>
            </a:solidFill>
          </a:ln>
        </p:spPr>
        <p:txBody>
          <a:bodyPr wrap="square" rtlCol="0">
            <a:spAutoFit/>
          </a:bodyPr>
          <a:lstStyle/>
          <a:p>
            <a:pPr algn="ctr"/>
            <a:r>
              <a:rPr lang="en-US" sz="3000" dirty="0">
                <a:solidFill>
                  <a:schemeClr val="bg1"/>
                </a:solidFill>
                <a:latin typeface="Arial Black" panose="020B0A04020102020204" pitchFamily="34" charset="0"/>
              </a:rPr>
              <a:t>Reference List</a:t>
            </a:r>
            <a:endParaRPr lang="en-GB" sz="3000" dirty="0">
              <a:solidFill>
                <a:schemeClr val="bg1"/>
              </a:solidFill>
              <a:latin typeface="Arial Black" panose="020B0A04020102020204" pitchFamily="34" charset="0"/>
            </a:endParaRPr>
          </a:p>
        </p:txBody>
      </p:sp>
      <p:sp>
        <p:nvSpPr>
          <p:cNvPr id="38" name="TextBox 37">
            <a:extLst>
              <a:ext uri="{FF2B5EF4-FFF2-40B4-BE49-F238E27FC236}">
                <a16:creationId xmlns:a16="http://schemas.microsoft.com/office/drawing/2014/main" id="{EBF31A81-7E1D-82B1-3CB1-BE06B400AB23}"/>
              </a:ext>
            </a:extLst>
          </p:cNvPr>
          <p:cNvSpPr txBox="1"/>
          <p:nvPr/>
        </p:nvSpPr>
        <p:spPr>
          <a:xfrm>
            <a:off x="28971007" y="16714246"/>
            <a:ext cx="14460816" cy="6914713"/>
          </a:xfrm>
          <a:prstGeom prst="rect">
            <a:avLst/>
          </a:prstGeom>
          <a:noFill/>
          <a:ln>
            <a:solidFill>
              <a:srgbClr val="0070C0"/>
            </a:solidFill>
          </a:ln>
        </p:spPr>
        <p:txBody>
          <a:bodyPr wrap="square" rtlCol="0">
            <a:spAutoFit/>
          </a:bodyPr>
          <a:lstStyle/>
          <a:p>
            <a:pPr marL="0" marR="0">
              <a:spcBef>
                <a:spcPts val="0"/>
              </a:spcBef>
              <a:spcAft>
                <a:spcPts val="800"/>
              </a:spcAft>
            </a:pP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lAboujaoude</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Gega</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 Parish, M.B. and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Hilty</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D.M. (2020). Digital interventions in mental health: Current status and future directions. Frontiers in psychiatry, 11, p.111.</a:t>
            </a:r>
          </a:p>
          <a:p>
            <a:pPr marL="0" marR="0">
              <a:spcBef>
                <a:spcPts val="0"/>
              </a:spcBef>
              <a:spcAft>
                <a:spcPts val="800"/>
              </a:spcAft>
            </a:pP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Callahan, C., Kimber, J., Hu, E., Tanner, L. and Kunkle, S. (2024). The Real-World Impact of App-Based Mindfulness on Headspace Members With Moderate and Severe Perceived Stress: Observational Study. JMIR mHealth and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uHealth</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12, pp.e52968–e52968.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https://doi.org/10.2196/52968.</a:t>
            </a:r>
          </a:p>
          <a:p>
            <a:pPr marL="0" marR="0">
              <a:spcBef>
                <a:spcPts val="0"/>
              </a:spcBef>
              <a:spcAft>
                <a:spcPts val="800"/>
              </a:spcAft>
            </a:pP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Deb, T. (2024). Mental Health Statistics 2024 By Lifestyles, Wellness, Treatment. [online] Market.us Media. Available at: https://media.market.us/mental-health-statistics/.</a:t>
            </a:r>
          </a:p>
          <a:p>
            <a:pPr marL="0" marR="0">
              <a:spcBef>
                <a:spcPts val="0"/>
              </a:spcBef>
              <a:spcAft>
                <a:spcPts val="800"/>
              </a:spcAft>
            </a:pP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Gavrilova, L. and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Zawadzki</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M.J. (2023). Examining How Headspace Impacts Mindfulness Mechanisms Over an 8-Week App-Based Mindfulness Intervention. Mindfulness, 14(9), pp.2236–2249.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https://doi.org/10.1007/s12671-023-02214-4.</a:t>
            </a:r>
          </a:p>
          <a:p>
            <a:pPr marL="0" marR="0">
              <a:spcBef>
                <a:spcPts val="0"/>
              </a:spcBef>
              <a:spcAft>
                <a:spcPts val="800"/>
              </a:spcAft>
            </a:pP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Gregg, J. and O’Hara, L. (2007). Values and principles evident in current health promotion practice. Health Promotion Journal of Australia, 18(1), pp.7–11.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https://doi.org/10.1071/he07007.</a:t>
            </a:r>
          </a:p>
          <a:p>
            <a:pPr marL="0" marR="0">
              <a:spcBef>
                <a:spcPts val="0"/>
              </a:spcBef>
              <a:spcAft>
                <a:spcPts val="800"/>
              </a:spcAft>
            </a:pP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Headspace (2024). Meditation and Mindfulness Made Simple - Headspace. [online] Headspace. Available at: https://www.headspace.com/.</a:t>
            </a:r>
          </a:p>
          <a:p>
            <a:pPr marL="0" marR="0">
              <a:spcBef>
                <a:spcPts val="0"/>
              </a:spcBef>
              <a:spcAft>
                <a:spcPts val="800"/>
              </a:spcAft>
            </a:pP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Kieling</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Buchweitz</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Caye</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Silvani</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Ameis</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S.H.,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Brunoni</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A.R., Cost, K.T., Courtney, D.B., Georgiades, K.,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Merikangas</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K.R., Henderson, J.L.,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Polanczyk</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G.V., Rohde, L.A.,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Salum</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G.A. and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Szatmari</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 (2024). Worldwide Prevalence and Disability From Mental Disorders Across Childhood and Adolescence: Evidence From the Global Burden of Disease Study. JAMA Psychiatry, [online] 81(4), pp.347–356.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https://doi.org/10.1001/jamapsychiatry.2023.5051.</a:t>
            </a:r>
          </a:p>
          <a:p>
            <a:pPr marL="0" marR="0">
              <a:spcBef>
                <a:spcPts val="0"/>
              </a:spcBef>
              <a:spcAft>
                <a:spcPts val="800"/>
              </a:spcAft>
            </a:pP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Nickbakht</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Meyer, C.,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Scarinci</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 and Beswick, R. (2020). Exploring factors influencing the use of an eHealth intervention for families of children with hearing loss: An application of the COM-B model. Disability and Health Journal, 13(4), p.100921.</a:t>
            </a:r>
          </a:p>
          <a:p>
            <a:pPr marL="0" marR="0">
              <a:spcBef>
                <a:spcPts val="0"/>
              </a:spcBef>
              <a:spcAft>
                <a:spcPts val="800"/>
              </a:spcAft>
            </a:pP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Pelly, M.,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Fatehi</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 Liew, D. and Verdejo-Garcia, A. (2023). Novel behaviour change frameworks for digital health interventions: A critical review. Journal of health psychology, 28(10), pp.970-983.</a:t>
            </a:r>
          </a:p>
          <a:p>
            <a:pPr marL="0" marR="0">
              <a:spcBef>
                <a:spcPts val="0"/>
              </a:spcBef>
              <a:spcAft>
                <a:spcPts val="800"/>
              </a:spcAft>
            </a:pP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Potts, C., Kealy, C., McNulty, J.M., Madrid-</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Cagigal</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Wilson, T.,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Mulvenna</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M.D., O'Neill, S., Donohoe, G. and Barry, M.M. (2025). Digital Mental Health Interventions for Young People Aged 16-25 Years: Scoping Review. Journal of Medical Internet Research, [online] 27.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https://doi.org/10.2196/72892.</a:t>
            </a:r>
          </a:p>
          <a:p>
            <a:pPr marL="0" marR="0">
              <a:spcBef>
                <a:spcPts val="0"/>
              </a:spcBef>
              <a:spcAft>
                <a:spcPts val="800"/>
              </a:spcAft>
            </a:pP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Ritchie, H.,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Roser</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Dattani</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 and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Rodes-Guirao</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 (2023). Mental health. [online] Our World in Data. Available at: https://ourworldindata.org/mental-health.</a:t>
            </a:r>
          </a:p>
          <a:p>
            <a:pPr marL="0" marR="0">
              <a:spcBef>
                <a:spcPts val="0"/>
              </a:spcBef>
              <a:spcAft>
                <a:spcPts val="800"/>
              </a:spcAft>
            </a:pP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Saleem, M.,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Kühne</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 De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Santis</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K.K., Christianson, L., Brand, T. and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Busse</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 (2021). Understanding engagement strategies in digital interventions for mental health promotion: scoping review. JMIR mental health, 8(12), p.e30000.</a:t>
            </a:r>
          </a:p>
          <a:p>
            <a:pPr marL="0" marR="0">
              <a:spcBef>
                <a:spcPts val="0"/>
              </a:spcBef>
              <a:spcAft>
                <a:spcPts val="800"/>
              </a:spcAft>
            </a:pP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Taylor, H., Cavanagh, K., Field, A.P. and Strauss, C. (2022). Health Care Workers’ Need for Headspace: Findings From a Multisite Definitive Randomized Controlled Trial of an Unguided Digital Mindfulness-Based Self-help App to Reduce Healthcare Worker Stress. JMIR mHealth and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uHealth</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10(8), p.e31744.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https://doi.org/10.2196/31744.</a:t>
            </a:r>
          </a:p>
          <a:p>
            <a:pPr marL="0" marR="0">
              <a:spcBef>
                <a:spcPts val="0"/>
              </a:spcBef>
              <a:spcAft>
                <a:spcPts val="800"/>
              </a:spcAft>
            </a:pP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Torous</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Linardon</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 Goldberg, S.B., Sun, S., Bell, I., Nicholas, J., Hassan, L., Hua, Y., Milton, A. and Firth, J. (2025). The evolving field of digital mental health: current evidence and implementation issues for smartphone apps, generative artificial intelligence, and virtual reality. World Psychiatry, [online] 24(2), pp.156–174. </a:t>
            </a:r>
            <a:r>
              <a:rPr lang="en-US" sz="14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https://doi.org/10.1002/wps.21299.</a:t>
            </a:r>
          </a:p>
          <a:p>
            <a:pPr marL="0" marR="0">
              <a:spcBef>
                <a:spcPts val="0"/>
              </a:spcBef>
              <a:spcAft>
                <a:spcPts val="800"/>
              </a:spcAft>
            </a:pP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World Health Organization (2025). Over a billion people living with mental health conditions – services require urgent scale-up. [online] Who.int. Available at: https://www.who.int/news/item/02-09-2025-over-a-billion-people-living-with-mental-health-conditions-services-require-urgent-scale-up.</a:t>
            </a:r>
          </a:p>
        </p:txBody>
      </p:sp>
      <p:sp>
        <p:nvSpPr>
          <p:cNvPr id="67" name="TextBox 66">
            <a:extLst>
              <a:ext uri="{FF2B5EF4-FFF2-40B4-BE49-F238E27FC236}">
                <a16:creationId xmlns:a16="http://schemas.microsoft.com/office/drawing/2014/main" id="{078B1DB6-9CCC-4A94-9B88-D842382B0F3F}"/>
              </a:ext>
            </a:extLst>
          </p:cNvPr>
          <p:cNvSpPr txBox="1"/>
          <p:nvPr/>
        </p:nvSpPr>
        <p:spPr>
          <a:xfrm>
            <a:off x="13669025" y="10736250"/>
            <a:ext cx="15280815" cy="11311879"/>
          </a:xfrm>
          <a:prstGeom prst="rect">
            <a:avLst/>
          </a:prstGeom>
          <a:solidFill>
            <a:schemeClr val="accent6"/>
          </a:solidFill>
          <a:ln>
            <a:solidFill>
              <a:srgbClr val="0070C0"/>
            </a:solidFill>
          </a:ln>
        </p:spPr>
        <p:txBody>
          <a:bodyPr wrap="square" rtlCol="0">
            <a:spAutoFit/>
          </a:bodyPr>
          <a:lstStyle/>
          <a:p>
            <a:pPr algn="just">
              <a:lnSpc>
                <a:spcPct val="150000"/>
              </a:lnSpc>
            </a:pPr>
            <a:r>
              <a:rPr lang="en-US" sz="3600" b="1" dirty="0">
                <a:latin typeface="Arial" panose="020B0604020202020204" pitchFamily="34" charset="0"/>
                <a:ea typeface="Calibri" panose="020F0502020204030204" pitchFamily="34" charset="0"/>
                <a:cs typeface="Arial" panose="020B0604020202020204" pitchFamily="34" charset="0"/>
              </a:rPr>
              <a:t>Be</a:t>
            </a:r>
            <a:r>
              <a:rPr lang="en-US" sz="4000" b="1" dirty="0">
                <a:latin typeface="Arial" panose="020B0604020202020204" pitchFamily="34" charset="0"/>
                <a:ea typeface="Calibri" panose="020F0502020204030204" pitchFamily="34" charset="0"/>
                <a:cs typeface="Arial" panose="020B0604020202020204" pitchFamily="34" charset="0"/>
              </a:rPr>
              <a:t>havioural Change Theory</a:t>
            </a:r>
          </a:p>
          <a:p>
            <a:pPr marL="457200" indent="-457200" algn="just">
              <a:lnSpc>
                <a:spcPct val="150000"/>
              </a:lnSpc>
              <a:buFont typeface="Wingdings" panose="05000000000000000000" pitchFamily="2" charset="2"/>
              <a:buChar char="ü"/>
            </a:pPr>
            <a:r>
              <a:rPr lang="en-US" sz="3200" dirty="0">
                <a:latin typeface="Arial" panose="020B0604020202020204" pitchFamily="34" charset="0"/>
                <a:ea typeface="Calibri" panose="020F0502020204030204" pitchFamily="34" charset="0"/>
                <a:cs typeface="Arial" panose="020B0604020202020204" pitchFamily="34" charset="0"/>
              </a:rPr>
              <a:t>Headspace is closely related to the TTM and COM-B models of behaviour change (Gregg and O’Hara, 2007).</a:t>
            </a:r>
          </a:p>
          <a:p>
            <a:pPr marL="457200" indent="-457200" algn="just">
              <a:lnSpc>
                <a:spcPct val="150000"/>
              </a:lnSpc>
              <a:buFont typeface="Wingdings" panose="05000000000000000000" pitchFamily="2" charset="2"/>
              <a:buChar char="ü"/>
            </a:pPr>
            <a:r>
              <a:rPr lang="en-US" sz="3200" dirty="0">
                <a:latin typeface="Arial" panose="020B0604020202020204" pitchFamily="34" charset="0"/>
                <a:ea typeface="Calibri" panose="020F0502020204030204" pitchFamily="34" charset="0"/>
                <a:cs typeface="Arial" panose="020B0604020202020204" pitchFamily="34" charset="0"/>
              </a:rPr>
              <a:t>Headspace provides change-ready content to help users through each stage.</a:t>
            </a:r>
          </a:p>
          <a:p>
            <a:pPr marL="457200" indent="-457200" algn="just">
              <a:lnSpc>
                <a:spcPct val="150000"/>
              </a:lnSpc>
              <a:buFont typeface="Wingdings" panose="05000000000000000000" pitchFamily="2" charset="2"/>
              <a:buChar char="ü"/>
            </a:pPr>
            <a:r>
              <a:rPr lang="en-US" sz="3200" dirty="0">
                <a:latin typeface="Arial" panose="020B0604020202020204" pitchFamily="34" charset="0"/>
                <a:ea typeface="Calibri" panose="020F0502020204030204" pitchFamily="34" charset="0"/>
                <a:cs typeface="Arial" panose="020B0604020202020204" pitchFamily="34" charset="0"/>
              </a:rPr>
              <a:t> The app offers introductory sessions and mindfulness explanations for beginners who are not yet working on their wellbeing (</a:t>
            </a:r>
            <a:r>
              <a:rPr lang="en-US" sz="3200" dirty="0" err="1">
                <a:latin typeface="Arial" panose="020B0604020202020204" pitchFamily="34" charset="0"/>
                <a:ea typeface="Calibri" panose="020F0502020204030204" pitchFamily="34" charset="0"/>
                <a:cs typeface="Arial" panose="020B0604020202020204" pitchFamily="34" charset="0"/>
              </a:rPr>
              <a:t>Nickbakht</a:t>
            </a:r>
            <a:r>
              <a:rPr lang="en-US" sz="3200" dirty="0">
                <a:latin typeface="Arial" panose="020B0604020202020204" pitchFamily="34" charset="0"/>
                <a:ea typeface="Calibri" panose="020F0502020204030204" pitchFamily="34" charset="0"/>
                <a:cs typeface="Arial" panose="020B0604020202020204" pitchFamily="34" charset="0"/>
              </a:rPr>
              <a:t> et al., 2020).</a:t>
            </a:r>
          </a:p>
          <a:p>
            <a:pPr algn="just">
              <a:lnSpc>
                <a:spcPct val="150000"/>
              </a:lnSpc>
            </a:pPr>
            <a:r>
              <a:rPr lang="en-US" sz="3400" b="1" u="sng" dirty="0">
                <a:latin typeface="Arial" panose="020B0604020202020204" pitchFamily="34" charset="0"/>
                <a:ea typeface="Calibri" panose="020F0502020204030204" pitchFamily="34" charset="0"/>
                <a:cs typeface="Arial" panose="020B0604020202020204" pitchFamily="34" charset="0"/>
              </a:rPr>
              <a:t>COM-B Model</a:t>
            </a:r>
          </a:p>
          <a:p>
            <a:pPr marL="457200" indent="-457200" algn="just">
              <a:lnSpc>
                <a:spcPct val="150000"/>
              </a:lnSpc>
              <a:buFont typeface="Wingdings" panose="05000000000000000000" pitchFamily="2" charset="2"/>
              <a:buChar char="ü"/>
            </a:pPr>
            <a:r>
              <a:rPr lang="en-US" sz="3200" b="1" dirty="0">
                <a:latin typeface="Arial" panose="020B0604020202020204" pitchFamily="34" charset="0"/>
                <a:ea typeface="Calibri" panose="020F0502020204030204" pitchFamily="34" charset="0"/>
                <a:cs typeface="Arial" panose="020B0604020202020204" pitchFamily="34" charset="0"/>
              </a:rPr>
              <a:t>Capability: </a:t>
            </a:r>
            <a:r>
              <a:rPr lang="en-US" sz="3200" dirty="0">
                <a:latin typeface="Arial" panose="020B0604020202020204" pitchFamily="34" charset="0"/>
                <a:ea typeface="Calibri" panose="020F0502020204030204" pitchFamily="34" charset="0"/>
                <a:cs typeface="Arial" panose="020B0604020202020204" pitchFamily="34" charset="0"/>
              </a:rPr>
              <a:t>Headspace helps build this by introducing users to the principles of mindfulness and guiding them on how meditation works in practice.</a:t>
            </a:r>
          </a:p>
          <a:p>
            <a:pPr marL="457200" indent="-457200" algn="just">
              <a:lnSpc>
                <a:spcPct val="150000"/>
              </a:lnSpc>
              <a:buFont typeface="Wingdings" panose="05000000000000000000" pitchFamily="2" charset="2"/>
              <a:buChar char="ü"/>
            </a:pPr>
            <a:r>
              <a:rPr lang="en-US" sz="3200" b="1" dirty="0">
                <a:latin typeface="Arial" panose="020B0604020202020204" pitchFamily="34" charset="0"/>
                <a:ea typeface="Calibri" panose="020F0502020204030204" pitchFamily="34" charset="0"/>
                <a:cs typeface="Arial" panose="020B0604020202020204" pitchFamily="34" charset="0"/>
              </a:rPr>
              <a:t>Opportunity</a:t>
            </a:r>
            <a:r>
              <a:rPr lang="en-US" sz="3200" dirty="0">
                <a:latin typeface="Arial" panose="020B0604020202020204" pitchFamily="34" charset="0"/>
                <a:ea typeface="Calibri" panose="020F0502020204030204" pitchFamily="34" charset="0"/>
                <a:cs typeface="Arial" panose="020B0604020202020204" pitchFamily="34" charset="0"/>
              </a:rPr>
              <a:t> focuses on the external conditions that make a behaviour possible. Because Headspace is fully digital, it can be used virtually anywhere (Pelly et al., 2023).</a:t>
            </a:r>
          </a:p>
          <a:p>
            <a:pPr marL="457200" indent="-457200" algn="just">
              <a:lnSpc>
                <a:spcPct val="150000"/>
              </a:lnSpc>
              <a:buFont typeface="Wingdings" panose="05000000000000000000" pitchFamily="2" charset="2"/>
              <a:buChar char="ü"/>
            </a:pPr>
            <a:r>
              <a:rPr lang="en-US" sz="3200" b="1" dirty="0">
                <a:latin typeface="Arial" panose="020B0604020202020204" pitchFamily="34" charset="0"/>
                <a:ea typeface="Calibri" panose="020F0502020204030204" pitchFamily="34" charset="0"/>
                <a:cs typeface="Arial" panose="020B0604020202020204" pitchFamily="34" charset="0"/>
              </a:rPr>
              <a:t>Motivation</a:t>
            </a:r>
            <a:r>
              <a:rPr lang="en-US" sz="3200" dirty="0">
                <a:latin typeface="Arial" panose="020B0604020202020204" pitchFamily="34" charset="0"/>
                <a:ea typeface="Calibri" panose="020F0502020204030204" pitchFamily="34" charset="0"/>
                <a:cs typeface="Arial" panose="020B0604020202020204" pitchFamily="34" charset="0"/>
              </a:rPr>
              <a:t> involves the internal drive to adopt and maintain a new habit. Headspace supports this through features like streaks, progress badges, </a:t>
            </a:r>
            <a:r>
              <a:rPr lang="en-US" sz="3200" dirty="0" err="1">
                <a:latin typeface="Arial" panose="020B0604020202020204" pitchFamily="34" charset="0"/>
                <a:ea typeface="Calibri" panose="020F0502020204030204" pitchFamily="34" charset="0"/>
                <a:cs typeface="Arial" panose="020B0604020202020204" pitchFamily="34" charset="0"/>
              </a:rPr>
              <a:t>personalised</a:t>
            </a:r>
            <a:r>
              <a:rPr lang="en-US" sz="3200" dirty="0">
                <a:latin typeface="Arial" panose="020B0604020202020204" pitchFamily="34" charset="0"/>
                <a:ea typeface="Calibri" panose="020F0502020204030204" pitchFamily="34" charset="0"/>
                <a:cs typeface="Arial" panose="020B0604020202020204" pitchFamily="34" charset="0"/>
              </a:rPr>
              <a:t> recommendations, and milestone celebration (Potts et al., 2025).</a:t>
            </a:r>
          </a:p>
        </p:txBody>
      </p:sp>
      <p:sp>
        <p:nvSpPr>
          <p:cNvPr id="20" name="TextBox 19">
            <a:extLst>
              <a:ext uri="{FF2B5EF4-FFF2-40B4-BE49-F238E27FC236}">
                <a16:creationId xmlns:a16="http://schemas.microsoft.com/office/drawing/2014/main" id="{3C8A9BA3-B47F-48FF-98E0-356AB57B8C14}"/>
              </a:ext>
            </a:extLst>
          </p:cNvPr>
          <p:cNvSpPr txBox="1"/>
          <p:nvPr/>
        </p:nvSpPr>
        <p:spPr>
          <a:xfrm>
            <a:off x="21329" y="13491733"/>
            <a:ext cx="11504924" cy="707886"/>
          </a:xfrm>
          <a:prstGeom prst="rect">
            <a:avLst/>
          </a:prstGeom>
          <a:solidFill>
            <a:schemeClr val="accent4"/>
          </a:solidFill>
          <a:ln>
            <a:solidFill>
              <a:schemeClr val="accent5"/>
            </a:solidFill>
          </a:ln>
        </p:spPr>
        <p:txBody>
          <a:bodyPr wrap="square" rtlCol="0">
            <a:spAutoFit/>
          </a:bodyPr>
          <a:lstStyle/>
          <a:p>
            <a:r>
              <a:rPr lang="en-US" sz="4000" dirty="0">
                <a:solidFill>
                  <a:schemeClr val="accent1">
                    <a:lumMod val="50000"/>
                  </a:schemeClr>
                </a:solidFill>
                <a:latin typeface="Arial Black" panose="020B0A04020102020204" pitchFamily="34" charset="0"/>
              </a:rPr>
              <a:t>Health Promotion Values and Principles</a:t>
            </a:r>
          </a:p>
        </p:txBody>
      </p:sp>
      <p:sp>
        <p:nvSpPr>
          <p:cNvPr id="15" name="TextBox 14">
            <a:extLst>
              <a:ext uri="{FF2B5EF4-FFF2-40B4-BE49-F238E27FC236}">
                <a16:creationId xmlns:a16="http://schemas.microsoft.com/office/drawing/2014/main" id="{DD03E935-559D-4EAF-B30F-344430F50717}"/>
              </a:ext>
            </a:extLst>
          </p:cNvPr>
          <p:cNvSpPr txBox="1"/>
          <p:nvPr/>
        </p:nvSpPr>
        <p:spPr>
          <a:xfrm>
            <a:off x="28469131" y="1305567"/>
            <a:ext cx="15400740" cy="9017853"/>
          </a:xfrm>
          <a:prstGeom prst="rect">
            <a:avLst/>
          </a:prstGeom>
          <a:solidFill>
            <a:srgbClr val="92D050"/>
          </a:solidFill>
          <a:ln>
            <a:solidFill>
              <a:srgbClr val="0070C0"/>
            </a:solidFill>
          </a:ln>
        </p:spPr>
        <p:txBody>
          <a:bodyPr wrap="square" rtlCol="0">
            <a:spAutoFit/>
          </a:bodyPr>
          <a:lstStyle/>
          <a:p>
            <a:pPr marL="571500" marR="0" indent="-571500">
              <a:spcBef>
                <a:spcPts val="1200"/>
              </a:spcBef>
              <a:spcAft>
                <a:spcPts val="0"/>
              </a:spcAft>
              <a:buFont typeface="Wingdings" panose="05000000000000000000" pitchFamily="2" charset="2"/>
              <a:buChar char="v"/>
            </a:pPr>
            <a:r>
              <a:rPr lang="en-US" sz="3400" b="1" dirty="0">
                <a:effectLst/>
                <a:latin typeface="Arial" panose="020B0604020202020204" pitchFamily="34" charset="0"/>
                <a:ea typeface="Times New Roman" panose="02020603050405020304" pitchFamily="18" charset="0"/>
                <a:cs typeface="Arial" panose="020B0604020202020204" pitchFamily="34" charset="0"/>
              </a:rPr>
              <a:t>Psychological Outcomes</a:t>
            </a:r>
          </a:p>
          <a:p>
            <a:pPr marL="1028700" lvl="1" indent="-571500">
              <a:spcBef>
                <a:spcPts val="1200"/>
              </a:spcBef>
              <a:buFont typeface="Courier New" panose="02070309020205020404" pitchFamily="49" charset="0"/>
              <a:buChar char="o"/>
            </a:pPr>
            <a:r>
              <a:rPr lang="en-US" sz="3400" dirty="0">
                <a:effectLst/>
                <a:latin typeface="Arial" panose="020B0604020202020204" pitchFamily="34" charset="0"/>
                <a:ea typeface="Times New Roman" panose="02020603050405020304" pitchFamily="18" charset="0"/>
                <a:cs typeface="Arial" panose="020B0604020202020204" pitchFamily="34" charset="0"/>
              </a:rPr>
              <a:t>Headspace users consistently demonstrate reduced scores on the Depression, Anxiety, and Stress Scale (DASS) and the Perceived Stress Scale (Callahan et al., 2024).</a:t>
            </a:r>
          </a:p>
          <a:p>
            <a:pPr marL="1028700" lvl="1" indent="-571500">
              <a:spcBef>
                <a:spcPts val="1200"/>
              </a:spcBef>
              <a:buFont typeface="Courier New" panose="02070309020205020404" pitchFamily="49" charset="0"/>
              <a:buChar char="o"/>
            </a:pPr>
            <a:r>
              <a:rPr lang="en-US" sz="3400" dirty="0">
                <a:effectLst/>
                <a:latin typeface="Arial" panose="020B0604020202020204" pitchFamily="34" charset="0"/>
                <a:ea typeface="Times New Roman" panose="02020603050405020304" pitchFamily="18" charset="0"/>
                <a:cs typeface="Arial" panose="020B0604020202020204" pitchFamily="34" charset="0"/>
              </a:rPr>
              <a:t>Augmented capacity to manage daily stressors, enhanced mood regulation, and increased reported life satisfaction.</a:t>
            </a:r>
          </a:p>
          <a:p>
            <a:pPr marL="457200" marR="0" indent="-457200">
              <a:spcBef>
                <a:spcPts val="1200"/>
              </a:spcBef>
              <a:spcAft>
                <a:spcPts val="0"/>
              </a:spcAft>
              <a:buFont typeface="Wingdings" panose="05000000000000000000" pitchFamily="2" charset="2"/>
              <a:buChar char="v"/>
            </a:pPr>
            <a:r>
              <a:rPr lang="en-US" sz="3400" b="1" dirty="0">
                <a:effectLst/>
                <a:latin typeface="Arial" panose="020B0604020202020204" pitchFamily="34" charset="0"/>
                <a:ea typeface="Times New Roman" panose="02020603050405020304" pitchFamily="18" charset="0"/>
                <a:cs typeface="Arial" panose="020B0604020202020204" pitchFamily="34" charset="0"/>
              </a:rPr>
              <a:t>Behavioural Outcomes</a:t>
            </a:r>
          </a:p>
          <a:p>
            <a:pPr marL="1371600" lvl="2" indent="-457200">
              <a:spcBef>
                <a:spcPts val="1200"/>
              </a:spcBef>
              <a:buFont typeface="Courier New" panose="02070309020205020404" pitchFamily="49" charset="0"/>
              <a:buChar char="o"/>
            </a:pPr>
            <a:r>
              <a:rPr lang="en-US" sz="3400" dirty="0">
                <a:effectLst/>
                <a:latin typeface="Arial" panose="020B0604020202020204" pitchFamily="34" charset="0"/>
                <a:ea typeface="Times New Roman" panose="02020603050405020304" pitchFamily="18" charset="0"/>
                <a:cs typeface="Arial" panose="020B0604020202020204" pitchFamily="34" charset="0"/>
              </a:rPr>
              <a:t>Mindfulness improves sleep, diet, physical activity, and substance use, suggesting lifestyle benefits (</a:t>
            </a:r>
            <a:r>
              <a:rPr lang="en-US" sz="3400" dirty="0" err="1">
                <a:effectLst/>
                <a:latin typeface="Arial" panose="020B0604020202020204" pitchFamily="34" charset="0"/>
                <a:ea typeface="Times New Roman" panose="02020603050405020304" pitchFamily="18" charset="0"/>
                <a:cs typeface="Arial" panose="020B0604020202020204" pitchFamily="34" charset="0"/>
              </a:rPr>
              <a:t>Aboujaoude</a:t>
            </a:r>
            <a:r>
              <a:rPr lang="en-US" sz="3400" dirty="0">
                <a:effectLst/>
                <a:latin typeface="Arial" panose="020B0604020202020204" pitchFamily="34" charset="0"/>
                <a:ea typeface="Times New Roman" panose="02020603050405020304" pitchFamily="18" charset="0"/>
                <a:cs typeface="Arial" panose="020B0604020202020204" pitchFamily="34" charset="0"/>
              </a:rPr>
              <a:t> et al., 2020).</a:t>
            </a:r>
            <a:endParaRPr lang="en-US" sz="3400" dirty="0">
              <a:latin typeface="Arial" panose="020B0604020202020204" pitchFamily="34" charset="0"/>
              <a:ea typeface="Times New Roman" panose="02020603050405020304" pitchFamily="18" charset="0"/>
              <a:cs typeface="Arial" panose="020B0604020202020204" pitchFamily="34" charset="0"/>
            </a:endParaRPr>
          </a:p>
          <a:p>
            <a:pPr marL="914400" lvl="1" indent="-457200">
              <a:spcBef>
                <a:spcPts val="1200"/>
              </a:spcBef>
              <a:buFont typeface="Wingdings" panose="05000000000000000000" pitchFamily="2" charset="2"/>
              <a:buChar char="v"/>
            </a:pPr>
            <a:r>
              <a:rPr lang="en-US" sz="3400" b="1" dirty="0">
                <a:effectLst/>
                <a:latin typeface="Arial" panose="020B0604020202020204" pitchFamily="34" charset="0"/>
                <a:ea typeface="Times New Roman" panose="02020603050405020304" pitchFamily="18" charset="0"/>
                <a:cs typeface="Arial" panose="020B0604020202020204" pitchFamily="34" charset="0"/>
              </a:rPr>
              <a:t>Population and Equity Outcomes</a:t>
            </a:r>
          </a:p>
          <a:p>
            <a:pPr marL="1371600" lvl="2" indent="-457200">
              <a:spcBef>
                <a:spcPts val="1200"/>
              </a:spcBef>
              <a:buFont typeface="Courier New" panose="02070309020205020404" pitchFamily="49" charset="0"/>
              <a:buChar char="o"/>
            </a:pPr>
            <a:r>
              <a:rPr lang="en-US" sz="3400" dirty="0">
                <a:effectLst/>
                <a:latin typeface="Arial" panose="020B0604020202020204" pitchFamily="34" charset="0"/>
                <a:ea typeface="Times New Roman" panose="02020603050405020304" pitchFamily="18" charset="0"/>
                <a:cs typeface="Arial" panose="020B0604020202020204" pitchFamily="34" charset="0"/>
              </a:rPr>
              <a:t>Headspace can reach youth, rural residents, and others by lowering access barriers.</a:t>
            </a:r>
          </a:p>
          <a:p>
            <a:pPr marL="1371600" lvl="2" indent="-457200">
              <a:spcBef>
                <a:spcPts val="1200"/>
              </a:spcBef>
              <a:buFont typeface="Courier New" panose="02070309020205020404" pitchFamily="49" charset="0"/>
              <a:buChar char="o"/>
            </a:pPr>
            <a:r>
              <a:rPr lang="en-US" sz="3400" dirty="0">
                <a:effectLst/>
                <a:latin typeface="Arial" panose="020B0604020202020204" pitchFamily="34" charset="0"/>
                <a:ea typeface="Times New Roman" panose="02020603050405020304" pitchFamily="18" charset="0"/>
                <a:cs typeface="Arial" panose="020B0604020202020204" pitchFamily="34" charset="0"/>
              </a:rPr>
              <a:t>Headspace can reduce symptom escalation and public health burden by providing immediate support while waiting for traditional care (</a:t>
            </a:r>
            <a:r>
              <a:rPr lang="en-US" sz="3400" dirty="0" err="1">
                <a:effectLst/>
                <a:latin typeface="Arial" panose="020B0604020202020204" pitchFamily="34" charset="0"/>
                <a:ea typeface="Times New Roman" panose="02020603050405020304" pitchFamily="18" charset="0"/>
                <a:cs typeface="Arial" panose="020B0604020202020204" pitchFamily="34" charset="0"/>
              </a:rPr>
              <a:t>Torous</a:t>
            </a:r>
            <a:r>
              <a:rPr lang="en-US" sz="3400" dirty="0">
                <a:latin typeface="Arial" panose="020B0604020202020204" pitchFamily="34" charset="0"/>
                <a:ea typeface="Times New Roman" panose="02020603050405020304" pitchFamily="18" charset="0"/>
                <a:cs typeface="Arial" panose="020B0604020202020204" pitchFamily="34" charset="0"/>
              </a:rPr>
              <a:t> et al., 2025)</a:t>
            </a:r>
            <a:r>
              <a:rPr lang="en-US" sz="3400" dirty="0">
                <a:effectLst/>
                <a:latin typeface="Arial" panose="020B0604020202020204" pitchFamily="34" charset="0"/>
                <a:ea typeface="Times New Roman" panose="02020603050405020304" pitchFamily="18" charset="0"/>
                <a:cs typeface="Arial" panose="020B0604020202020204" pitchFamily="34" charset="0"/>
              </a:rPr>
              <a:t>.</a:t>
            </a:r>
          </a:p>
        </p:txBody>
      </p:sp>
      <p:sp>
        <p:nvSpPr>
          <p:cNvPr id="16" name="TextBox 15">
            <a:extLst>
              <a:ext uri="{FF2B5EF4-FFF2-40B4-BE49-F238E27FC236}">
                <a16:creationId xmlns:a16="http://schemas.microsoft.com/office/drawing/2014/main" id="{D232C287-0660-476A-9340-C63CF4B2F19B}"/>
              </a:ext>
            </a:extLst>
          </p:cNvPr>
          <p:cNvSpPr txBox="1"/>
          <p:nvPr/>
        </p:nvSpPr>
        <p:spPr>
          <a:xfrm>
            <a:off x="28469131" y="597681"/>
            <a:ext cx="9060872" cy="707886"/>
          </a:xfrm>
          <a:prstGeom prst="rect">
            <a:avLst/>
          </a:prstGeom>
          <a:solidFill>
            <a:schemeClr val="accent6"/>
          </a:solidFill>
          <a:ln>
            <a:solidFill>
              <a:schemeClr val="accent5"/>
            </a:solidFill>
          </a:ln>
        </p:spPr>
        <p:txBody>
          <a:bodyPr wrap="square" rtlCol="0">
            <a:spAutoFit/>
          </a:bodyPr>
          <a:lstStyle/>
          <a:p>
            <a:r>
              <a:rPr lang="en-US" sz="4000" dirty="0">
                <a:solidFill>
                  <a:schemeClr val="accent1">
                    <a:lumMod val="50000"/>
                  </a:schemeClr>
                </a:solidFill>
                <a:latin typeface="Arial Black" panose="020B0A04020102020204" pitchFamily="34" charset="0"/>
              </a:rPr>
              <a:t>Expected Outcome</a:t>
            </a:r>
            <a:endParaRPr lang="en-GB" sz="4000" dirty="0">
              <a:solidFill>
                <a:schemeClr val="accent1">
                  <a:lumMod val="50000"/>
                </a:schemeClr>
              </a:solidFill>
              <a:latin typeface="Arial Black" panose="020B0A04020102020204" pitchFamily="34" charset="0"/>
            </a:endParaRPr>
          </a:p>
        </p:txBody>
      </p:sp>
      <p:sp>
        <p:nvSpPr>
          <p:cNvPr id="28" name="TextBox 27">
            <a:extLst>
              <a:ext uri="{FF2B5EF4-FFF2-40B4-BE49-F238E27FC236}">
                <a16:creationId xmlns:a16="http://schemas.microsoft.com/office/drawing/2014/main" id="{133187C1-7304-41A1-B655-1755F9AE63EA}"/>
              </a:ext>
            </a:extLst>
          </p:cNvPr>
          <p:cNvSpPr txBox="1"/>
          <p:nvPr/>
        </p:nvSpPr>
        <p:spPr>
          <a:xfrm>
            <a:off x="29071419" y="10323420"/>
            <a:ext cx="14790408" cy="5755422"/>
          </a:xfrm>
          <a:prstGeom prst="rect">
            <a:avLst/>
          </a:prstGeom>
          <a:solidFill>
            <a:schemeClr val="accent6">
              <a:lumMod val="20000"/>
              <a:lumOff val="80000"/>
            </a:schemeClr>
          </a:solidFill>
          <a:ln>
            <a:solidFill>
              <a:srgbClr val="0070C0"/>
            </a:solidFill>
          </a:ln>
        </p:spPr>
        <p:txBody>
          <a:bodyPr wrap="square" rtlCol="0">
            <a:spAutoFit/>
          </a:bodyPr>
          <a:lstStyle/>
          <a:p>
            <a:pPr marR="0">
              <a:spcBef>
                <a:spcPts val="1200"/>
              </a:spcBef>
              <a:spcAft>
                <a:spcPts val="0"/>
              </a:spcAft>
            </a:pPr>
            <a:r>
              <a:rPr lang="en-US" sz="4000" b="1" dirty="0">
                <a:effectLst/>
                <a:latin typeface="Arial" panose="020B0604020202020204" pitchFamily="34" charset="0"/>
                <a:ea typeface="Times New Roman" panose="02020603050405020304" pitchFamily="18" charset="0"/>
                <a:cs typeface="Arial" panose="020B0604020202020204" pitchFamily="34" charset="0"/>
              </a:rPr>
              <a:t>Conclusion</a:t>
            </a:r>
          </a:p>
          <a:p>
            <a:pPr marL="571500" marR="0" indent="-571500">
              <a:spcBef>
                <a:spcPts val="1200"/>
              </a:spcBef>
              <a:spcAft>
                <a:spcPts val="0"/>
              </a:spcAft>
              <a:buFont typeface="Wingdings" panose="05000000000000000000" pitchFamily="2" charset="2"/>
              <a:buChar char="Ø"/>
            </a:pPr>
            <a:r>
              <a:rPr lang="en-US" sz="3200" dirty="0">
                <a:effectLst/>
                <a:latin typeface="Arial" panose="020B0604020202020204" pitchFamily="34" charset="0"/>
                <a:ea typeface="Times New Roman" panose="02020603050405020304" pitchFamily="18" charset="0"/>
                <a:cs typeface="Arial" panose="020B0604020202020204" pitchFamily="34" charset="0"/>
              </a:rPr>
              <a:t>It brings preventative mental health strategies to underserved populations by </a:t>
            </a:r>
            <a:r>
              <a:rPr lang="en-US" sz="3200" dirty="0" err="1">
                <a:effectLst/>
                <a:latin typeface="Arial" panose="020B0604020202020204" pitchFamily="34" charset="0"/>
                <a:ea typeface="Times New Roman" panose="02020603050405020304" pitchFamily="18" charset="0"/>
                <a:cs typeface="Arial" panose="020B0604020202020204" pitchFamily="34" charset="0"/>
              </a:rPr>
              <a:t>operationalising</a:t>
            </a:r>
            <a:r>
              <a:rPr lang="en-US" sz="3200" dirty="0">
                <a:effectLst/>
                <a:latin typeface="Arial" panose="020B0604020202020204" pitchFamily="34" charset="0"/>
                <a:ea typeface="Times New Roman" panose="02020603050405020304" pitchFamily="18" charset="0"/>
                <a:cs typeface="Arial" panose="020B0604020202020204" pitchFamily="34" charset="0"/>
              </a:rPr>
              <a:t> health promotion values like equity, empowerment, participation, and holistic care.</a:t>
            </a:r>
          </a:p>
          <a:p>
            <a:pPr marL="571500" marR="0" indent="-571500">
              <a:spcBef>
                <a:spcPts val="1200"/>
              </a:spcBef>
              <a:spcAft>
                <a:spcPts val="0"/>
              </a:spcAft>
              <a:buFont typeface="Wingdings" panose="05000000000000000000" pitchFamily="2" charset="2"/>
              <a:buChar char="Ø"/>
            </a:pPr>
            <a:r>
              <a:rPr lang="en-US" sz="3200" dirty="0">
                <a:effectLst/>
                <a:latin typeface="Arial" panose="020B0604020202020204" pitchFamily="34" charset="0"/>
                <a:ea typeface="Times New Roman" panose="02020603050405020304" pitchFamily="18" charset="0"/>
                <a:cs typeface="Arial" panose="020B0604020202020204" pitchFamily="34" charset="0"/>
              </a:rPr>
              <a:t>National health services, schools, and workplaces should integrate digital platforms like Headspace per policy.</a:t>
            </a:r>
          </a:p>
          <a:p>
            <a:pPr marL="571500" marR="0" indent="-571500">
              <a:spcBef>
                <a:spcPts val="1200"/>
              </a:spcBef>
              <a:spcAft>
                <a:spcPts val="0"/>
              </a:spcAft>
              <a:buFont typeface="Wingdings" panose="05000000000000000000" pitchFamily="2" charset="2"/>
              <a:buChar char="Ø"/>
            </a:pPr>
            <a:r>
              <a:rPr lang="en-US" sz="3200" dirty="0">
                <a:effectLst/>
                <a:latin typeface="Arial" panose="020B0604020202020204" pitchFamily="34" charset="0"/>
                <a:ea typeface="Times New Roman" panose="02020603050405020304" pitchFamily="18" charset="0"/>
                <a:cs typeface="Arial" panose="020B0604020202020204" pitchFamily="34" charset="0"/>
              </a:rPr>
              <a:t>Understanding and </a:t>
            </a:r>
            <a:r>
              <a:rPr lang="en-US" sz="3200" dirty="0" err="1">
                <a:effectLst/>
                <a:latin typeface="Arial" panose="020B0604020202020204" pitchFamily="34" charset="0"/>
                <a:ea typeface="Times New Roman" panose="02020603050405020304" pitchFamily="18" charset="0"/>
                <a:cs typeface="Arial" panose="020B0604020202020204" pitchFamily="34" charset="0"/>
              </a:rPr>
              <a:t>optimising</a:t>
            </a:r>
            <a:r>
              <a:rPr lang="en-US" sz="3200" dirty="0">
                <a:effectLst/>
                <a:latin typeface="Arial" panose="020B0604020202020204" pitchFamily="34" charset="0"/>
                <a:ea typeface="Times New Roman" panose="02020603050405020304" pitchFamily="18" charset="0"/>
                <a:cs typeface="Arial" panose="020B0604020202020204" pitchFamily="34" charset="0"/>
              </a:rPr>
              <a:t> real-world effectiveness requires ongoing evaluation, especially independent, long-term studies on diverse populations.</a:t>
            </a:r>
          </a:p>
          <a:p>
            <a:pPr marL="571500" marR="0" indent="-571500">
              <a:spcBef>
                <a:spcPts val="1200"/>
              </a:spcBef>
              <a:spcAft>
                <a:spcPts val="0"/>
              </a:spcAft>
              <a:buFont typeface="Wingdings" panose="05000000000000000000" pitchFamily="2" charset="2"/>
              <a:buChar char="Ø"/>
            </a:pPr>
            <a:r>
              <a:rPr lang="en-US" sz="3200" dirty="0">
                <a:effectLst/>
                <a:latin typeface="Arial" panose="020B0604020202020204" pitchFamily="34" charset="0"/>
                <a:ea typeface="Times New Roman" panose="02020603050405020304" pitchFamily="18" charset="0"/>
                <a:cs typeface="Arial" panose="020B0604020202020204" pitchFamily="34" charset="0"/>
              </a:rPr>
              <a:t> Research should </a:t>
            </a:r>
            <a:r>
              <a:rPr lang="en-US" sz="3200" dirty="0" err="1">
                <a:effectLst/>
                <a:latin typeface="Arial" panose="020B0604020202020204" pitchFamily="34" charset="0"/>
                <a:ea typeface="Times New Roman" panose="02020603050405020304" pitchFamily="18" charset="0"/>
                <a:cs typeface="Arial" panose="020B0604020202020204" pitchFamily="34" charset="0"/>
              </a:rPr>
              <a:t>optimise</a:t>
            </a:r>
            <a:r>
              <a:rPr lang="en-US" sz="3200" dirty="0">
                <a:effectLst/>
                <a:latin typeface="Arial" panose="020B0604020202020204" pitchFamily="34" charset="0"/>
                <a:ea typeface="Times New Roman" panose="02020603050405020304" pitchFamily="18" charset="0"/>
                <a:cs typeface="Arial" panose="020B0604020202020204" pitchFamily="34" charset="0"/>
              </a:rPr>
              <a:t> engagement strategies, </a:t>
            </a:r>
            <a:r>
              <a:rPr lang="en-US" sz="3200" dirty="0" err="1">
                <a:effectLst/>
                <a:latin typeface="Arial" panose="020B0604020202020204" pitchFamily="34" charset="0"/>
                <a:ea typeface="Times New Roman" panose="02020603050405020304" pitchFamily="18" charset="0"/>
                <a:cs typeface="Arial" panose="020B0604020202020204" pitchFamily="34" charset="0"/>
              </a:rPr>
              <a:t>personalisation</a:t>
            </a:r>
            <a:r>
              <a:rPr lang="en-US" sz="3200" dirty="0">
                <a:effectLst/>
                <a:latin typeface="Arial" panose="020B0604020202020204" pitchFamily="34" charset="0"/>
                <a:ea typeface="Times New Roman" panose="02020603050405020304" pitchFamily="18" charset="0"/>
                <a:cs typeface="Arial" panose="020B0604020202020204" pitchFamily="34" charset="0"/>
              </a:rPr>
              <a:t>, and safe data use, </a:t>
            </a:r>
            <a:r>
              <a:rPr lang="en-US" sz="3200" dirty="0" err="1">
                <a:effectLst/>
                <a:latin typeface="Arial" panose="020B0604020202020204" pitchFamily="34" charset="0"/>
                <a:ea typeface="Times New Roman" panose="02020603050405020304" pitchFamily="18" charset="0"/>
                <a:cs typeface="Arial" panose="020B0604020202020204" pitchFamily="34" charset="0"/>
              </a:rPr>
              <a:t>emphasising</a:t>
            </a:r>
            <a:r>
              <a:rPr lang="en-US" sz="3200" dirty="0">
                <a:effectLst/>
                <a:latin typeface="Arial" panose="020B0604020202020204" pitchFamily="34" charset="0"/>
                <a:ea typeface="Times New Roman" panose="02020603050405020304" pitchFamily="18" charset="0"/>
                <a:cs typeface="Arial" panose="020B0604020202020204" pitchFamily="34" charset="0"/>
              </a:rPr>
              <a:t> digital inclusion and cultural adaptability.</a:t>
            </a:r>
          </a:p>
        </p:txBody>
      </p:sp>
      <p:sp>
        <p:nvSpPr>
          <p:cNvPr id="5" name="TextBox 4">
            <a:extLst>
              <a:ext uri="{FF2B5EF4-FFF2-40B4-BE49-F238E27FC236}">
                <a16:creationId xmlns:a16="http://schemas.microsoft.com/office/drawing/2014/main" id="{9AA78FD2-C336-4D38-869B-0E27DA1B5E96}"/>
              </a:ext>
            </a:extLst>
          </p:cNvPr>
          <p:cNvSpPr txBox="1"/>
          <p:nvPr/>
        </p:nvSpPr>
        <p:spPr>
          <a:xfrm>
            <a:off x="20670253" y="5509823"/>
            <a:ext cx="2382253" cy="369332"/>
          </a:xfrm>
          <a:prstGeom prst="rect">
            <a:avLst/>
          </a:prstGeom>
          <a:noFill/>
        </p:spPr>
        <p:txBody>
          <a:bodyPr wrap="square" rtlCol="0">
            <a:spAutoFit/>
          </a:bodyPr>
          <a:lstStyle/>
          <a:p>
            <a:r>
              <a:rPr lang="en-US" dirty="0"/>
              <a:t> (Headspace, 2024) )</a:t>
            </a:r>
            <a:endParaRPr lang="en-GB" dirty="0"/>
          </a:p>
        </p:txBody>
      </p:sp>
      <p:sp>
        <p:nvSpPr>
          <p:cNvPr id="23" name="TextBox 22">
            <a:extLst>
              <a:ext uri="{FF2B5EF4-FFF2-40B4-BE49-F238E27FC236}">
                <a16:creationId xmlns:a16="http://schemas.microsoft.com/office/drawing/2014/main" id="{BE20497B-9892-4F0E-B0CC-5E3AA91B9293}"/>
              </a:ext>
            </a:extLst>
          </p:cNvPr>
          <p:cNvSpPr txBox="1"/>
          <p:nvPr/>
        </p:nvSpPr>
        <p:spPr>
          <a:xfrm>
            <a:off x="16261402" y="10263051"/>
            <a:ext cx="2382253" cy="369332"/>
          </a:xfrm>
          <a:prstGeom prst="rect">
            <a:avLst/>
          </a:prstGeom>
          <a:noFill/>
        </p:spPr>
        <p:txBody>
          <a:bodyPr wrap="square" rtlCol="0">
            <a:spAutoFit/>
          </a:bodyPr>
          <a:lstStyle/>
          <a:p>
            <a:r>
              <a:rPr lang="en-US" dirty="0"/>
              <a:t> (Deb, 2024)</a:t>
            </a:r>
            <a:endParaRPr lang="en-GB" dirty="0"/>
          </a:p>
        </p:txBody>
      </p:sp>
      <p:pic>
        <p:nvPicPr>
          <p:cNvPr id="24" name="Picture 23">
            <a:extLst>
              <a:ext uri="{FF2B5EF4-FFF2-40B4-BE49-F238E27FC236}">
                <a16:creationId xmlns:a16="http://schemas.microsoft.com/office/drawing/2014/main" id="{4572A375-9990-45DB-A7E3-B7425EB43213}"/>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468467" y="5407867"/>
            <a:ext cx="7201786" cy="4915553"/>
          </a:xfrm>
          <a:prstGeom prst="rect">
            <a:avLst/>
          </a:prstGeom>
          <a:noFill/>
        </p:spPr>
      </p:pic>
      <p:pic>
        <p:nvPicPr>
          <p:cNvPr id="25" name="Picture 24" descr="Headspace App Review: Is It The Right Choice For You?">
            <a:extLst>
              <a:ext uri="{FF2B5EF4-FFF2-40B4-BE49-F238E27FC236}">
                <a16:creationId xmlns:a16="http://schemas.microsoft.com/office/drawing/2014/main" id="{2F0DB007-4722-4806-8872-2D7174339AD8}"/>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468467" y="656550"/>
            <a:ext cx="15000664" cy="4751317"/>
          </a:xfrm>
          <a:prstGeom prst="rect">
            <a:avLst/>
          </a:prstGeom>
          <a:noFill/>
          <a:ln>
            <a:noFill/>
          </a:ln>
        </p:spPr>
      </p:pic>
      <p:pic>
        <p:nvPicPr>
          <p:cNvPr id="6" name="Picture 2" descr="Impact of Digital Health Apps Among Patients with Mental Health Issues: An  Integrative Review | Canadian Journal of Nursing Informatics">
            <a:extLst>
              <a:ext uri="{FF2B5EF4-FFF2-40B4-BE49-F238E27FC236}">
                <a16:creationId xmlns:a16="http://schemas.microsoft.com/office/drawing/2014/main" id="{363AC03E-2C5A-4C01-933B-0DC8D8CD95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740609" y="5879155"/>
            <a:ext cx="7658166" cy="475131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Digital Mental Health @ Penn">
            <a:extLst>
              <a:ext uri="{FF2B5EF4-FFF2-40B4-BE49-F238E27FC236}">
                <a16:creationId xmlns:a16="http://schemas.microsoft.com/office/drawing/2014/main" id="{07B93D3A-4840-4D8C-954A-8A4B0422149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10119360"/>
            <a:ext cx="13468467" cy="333973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Headspace | South Western Sydney PHN">
            <a:extLst>
              <a:ext uri="{FF2B5EF4-FFF2-40B4-BE49-F238E27FC236}">
                <a16:creationId xmlns:a16="http://schemas.microsoft.com/office/drawing/2014/main" id="{24CC7394-F139-4E0E-A6DA-13B3B2ABDF8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744743" y="22048129"/>
            <a:ext cx="15229792" cy="2640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728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3187</Words>
  <Application>Microsoft Office PowerPoint</Application>
  <PresentationFormat>Custom</PresentationFormat>
  <Paragraphs>105</Paragraphs>
  <Slides>1</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Arial</vt:lpstr>
      <vt:lpstr>Arial Black</vt:lpstr>
      <vt:lpstr>Calibri</vt:lpstr>
      <vt:lpstr>Calibri Light</vt:lpstr>
      <vt:lpstr>Courier New</vt:lpstr>
      <vt:lpstr>Symbol</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2024-12-10T23:21:11Z</dcterms:created>
  <dcterms:modified xsi:type="dcterms:W3CDTF">2025-11-21T11:21:27Z</dcterms:modified>
</cp:coreProperties>
</file>