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 Id="rId4" Type="http://schemas.openxmlformats.org/package/2006/relationships/metadata/thumbnail" Target="docProps/thumbnail.jpeg"/></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Lst>
  <p:sldSz cx="18288000" cy="10287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81022" autoAdjust="0"/>
  </p:normalViewPr>
  <p:slideViewPr>
    <p:cSldViewPr>
      <p:cViewPr varScale="1">
        <p:scale>
          <a:sx n="94" d="100"/>
          <a:sy n="94" d="100"/>
        </p:scale>
        <p:origin x="0" y="0"/>
      </p:cViewPr>
      <p:guideLst>
        <p:guide orient="horz" pos="2160"/>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&lt;#&gt;</a:t>
            </a:fld>
            <a:endParaRPr lang="zh-CN" altLang="en-US" sz="1200">
              <a:latin typeface="Calibri" pitchFamily="0" charset="0"/>
              <a:ea typeface="等线" pitchFamily="0" charset="0"/>
              <a:cs typeface="Calibri" pitchFamily="0" charset="0"/>
            </a:endParaRPr>
          </a:p>
        </p:txBody>
      </p:sp>
      <p:sp>
        <p:nvSpPr>
          <p:cNvPr id="7" name="Text box"/>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等线" pitchFamily="0" charset="0"/>
              <a:cs typeface="Calibri" pitchFamily="0" charset="0"/>
            </a:endParaRPr>
          </a:p>
        </p:txBody>
      </p:sp>
      <p:sp>
        <p:nvSpPr>
          <p:cNvPr id="8" name="Text box"/>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等线" pitchFamily="0" charset="0"/>
                <a:cs typeface="Calibri" pitchFamily="0" charset="0"/>
              </a:rPr>
              <a:t>12/16/2025</a:t>
            </a:fld>
            <a:endParaRPr lang="zh-CN" altLang="en-US" sz="1200">
              <a:latin typeface="Calibri" pitchFamily="0" charset="0"/>
              <a:ea typeface="等线" pitchFamily="0" charset="0"/>
              <a:cs typeface="Calibri" pitchFamily="0" charset="0"/>
            </a:endParaRPr>
          </a:p>
        </p:txBody>
      </p:sp>
      <p:sp>
        <p:nvSpPr>
          <p:cNvPr id="9" name="Object"/>
          <p:cNvSpPr>
            <a:spLocks noGrp="1" noChangeAspect="1"/>
          </p:cNvSpPr>
          <p:nvPr>
            <p:ph type="sldImg" idx="2"/>
          </p:nvPr>
        </p:nvSpPr>
        <p:spPr>
          <a:xfrm rot="0">
            <a:off x="685800" y="1143000"/>
            <a:ext cx="5486400" cy="3086100"/>
          </a:xfrm>
          <a:prstGeom prst="rect"/>
          <a:noFill/>
          <a:ln w="12700" cmpd="sng" cap="flat">
            <a:solidFill>
              <a:srgbClr val="000000"/>
            </a:solidFill>
            <a:prstDash val="solid"/>
            <a:round/>
          </a:ln>
        </p:spPr>
      </p:sp>
      <p:sp>
        <p:nvSpPr>
          <p:cNvPr id="10" name="Text box"/>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1" name="Text box"/>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328012857"/>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a:t>
            </a:fld>
            <a:endParaRPr lang="zh-CN" altLang="en-US" sz="1200">
              <a:latin typeface="Calibri" pitchFamily="0" charset="0"/>
              <a:ea typeface="等线" pitchFamily="0" charset="0"/>
              <a:cs typeface="Calibri" pitchFamily="0" charset="0"/>
            </a:endParaRPr>
          </a:p>
        </p:txBody>
      </p:sp>
      <p:sp>
        <p:nvSpPr>
          <p:cNvPr id="33"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4"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35" name="Text box"/>
          <p:cNvSpPr>
            <a:spLocks noGrp="1"/>
          </p:cNvSpPr>
          <p:nvPr>
            <p:ph type="sldNum" idx="10"/>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a:t>
            </a:fld>
            <a:endParaRPr lang="zh-CN" altLang="en-US"/>
          </a:p>
        </p:txBody>
      </p:sp>
    </p:spTree>
    <p:extLst>
      <p:ext uri="{BB962C8B-B14F-4D97-AF65-F5344CB8AC3E}">
        <p14:creationId xmlns:p14="http://schemas.microsoft.com/office/powerpoint/2010/main" val="1610890926"/>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a:t>
            </a:fld>
            <a:endParaRPr lang="zh-CN" altLang="en-US" sz="1200">
              <a:latin typeface="Calibri" pitchFamily="0" charset="0"/>
              <a:ea typeface="等线" pitchFamily="0" charset="0"/>
              <a:cs typeface="Calibri" pitchFamily="0" charset="0"/>
            </a:endParaRPr>
          </a:p>
        </p:txBody>
      </p:sp>
      <p:sp>
        <p:nvSpPr>
          <p:cNvPr id="51"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5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53" name="Text box"/>
          <p:cNvSpPr>
            <a:spLocks noGrp="1"/>
          </p:cNvSpPr>
          <p:nvPr>
            <p:ph type="sldNum" idx="10"/>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2</a:t>
            </a:fld>
            <a:endParaRPr lang="zh-CN" altLang="en-US"/>
          </a:p>
        </p:txBody>
      </p:sp>
    </p:spTree>
    <p:extLst>
      <p:ext uri="{BB962C8B-B14F-4D97-AF65-F5344CB8AC3E}">
        <p14:creationId xmlns:p14="http://schemas.microsoft.com/office/powerpoint/2010/main" val="327386890"/>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a:t>
            </a:fld>
            <a:endParaRPr lang="zh-CN" altLang="en-US" sz="1200">
              <a:latin typeface="Calibri" pitchFamily="0" charset="0"/>
              <a:ea typeface="等线" pitchFamily="0" charset="0"/>
              <a:cs typeface="Calibri" pitchFamily="0" charset="0"/>
            </a:endParaRPr>
          </a:p>
        </p:txBody>
      </p:sp>
      <p:sp>
        <p:nvSpPr>
          <p:cNvPr id="75"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76"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77" name="Text box"/>
          <p:cNvSpPr>
            <a:spLocks noGrp="1"/>
          </p:cNvSpPr>
          <p:nvPr>
            <p:ph type="sldNum" idx="10"/>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3</a:t>
            </a:fld>
            <a:endParaRPr lang="zh-CN" altLang="en-US"/>
          </a:p>
        </p:txBody>
      </p:sp>
    </p:spTree>
    <p:extLst>
      <p:ext uri="{BB962C8B-B14F-4D97-AF65-F5344CB8AC3E}">
        <p14:creationId xmlns:p14="http://schemas.microsoft.com/office/powerpoint/2010/main" val="956338371"/>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a:t>
            </a:fld>
            <a:endParaRPr lang="zh-CN" altLang="en-US" sz="1200">
              <a:latin typeface="Calibri" pitchFamily="0" charset="0"/>
              <a:ea typeface="等线" pitchFamily="0" charset="0"/>
              <a:cs typeface="Calibri" pitchFamily="0" charset="0"/>
            </a:endParaRPr>
          </a:p>
        </p:txBody>
      </p:sp>
      <p:sp>
        <p:nvSpPr>
          <p:cNvPr id="93"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94"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95" name="Text box"/>
          <p:cNvSpPr>
            <a:spLocks noGrp="1"/>
          </p:cNvSpPr>
          <p:nvPr>
            <p:ph type="sldNum" idx="10"/>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4</a:t>
            </a:fld>
            <a:endParaRPr lang="zh-CN" altLang="en-US"/>
          </a:p>
        </p:txBody>
      </p:sp>
    </p:spTree>
    <p:extLst>
      <p:ext uri="{BB962C8B-B14F-4D97-AF65-F5344CB8AC3E}">
        <p14:creationId xmlns:p14="http://schemas.microsoft.com/office/powerpoint/2010/main" val="1994103309"/>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a:t>
            </a:fld>
            <a:endParaRPr lang="zh-CN" altLang="en-US" sz="1200">
              <a:latin typeface="Calibri" pitchFamily="0" charset="0"/>
              <a:ea typeface="等线" pitchFamily="0" charset="0"/>
              <a:cs typeface="Calibri" pitchFamily="0" charset="0"/>
            </a:endParaRPr>
          </a:p>
        </p:txBody>
      </p:sp>
      <p:sp>
        <p:nvSpPr>
          <p:cNvPr id="121"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2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23" name="Text box"/>
          <p:cNvSpPr>
            <a:spLocks noGrp="1"/>
          </p:cNvSpPr>
          <p:nvPr>
            <p:ph type="sldNum" idx="10"/>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5</a:t>
            </a:fld>
            <a:endParaRPr lang="zh-CN" altLang="en-US"/>
          </a:p>
        </p:txBody>
      </p:sp>
    </p:spTree>
    <p:extLst>
      <p:ext uri="{BB962C8B-B14F-4D97-AF65-F5344CB8AC3E}">
        <p14:creationId xmlns:p14="http://schemas.microsoft.com/office/powerpoint/2010/main" val="117497634"/>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6</a:t>
            </a:fld>
            <a:endParaRPr lang="zh-CN" altLang="en-US" sz="1200">
              <a:latin typeface="Calibri" pitchFamily="0" charset="0"/>
              <a:ea typeface="等线" pitchFamily="0" charset="0"/>
              <a:cs typeface="Calibri" pitchFamily="0" charset="0"/>
            </a:endParaRPr>
          </a:p>
        </p:txBody>
      </p:sp>
      <p:sp>
        <p:nvSpPr>
          <p:cNvPr id="149"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50"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51" name="Text box"/>
          <p:cNvSpPr>
            <a:spLocks noGrp="1"/>
          </p:cNvSpPr>
          <p:nvPr>
            <p:ph type="sldNum" idx="10"/>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6</a:t>
            </a:fld>
            <a:endParaRPr lang="zh-CN" altLang="en-US"/>
          </a:p>
        </p:txBody>
      </p:sp>
    </p:spTree>
    <p:extLst>
      <p:ext uri="{BB962C8B-B14F-4D97-AF65-F5344CB8AC3E}">
        <p14:creationId xmlns:p14="http://schemas.microsoft.com/office/powerpoint/2010/main" val="149193462"/>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7</a:t>
            </a:fld>
            <a:endParaRPr lang="zh-CN" altLang="en-US" sz="1200">
              <a:latin typeface="Calibri" pitchFamily="0" charset="0"/>
              <a:ea typeface="等线" pitchFamily="0" charset="0"/>
              <a:cs typeface="Calibri" pitchFamily="0" charset="0"/>
            </a:endParaRPr>
          </a:p>
        </p:txBody>
      </p:sp>
      <p:sp>
        <p:nvSpPr>
          <p:cNvPr id="181"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8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83" name="Text box"/>
          <p:cNvSpPr>
            <a:spLocks noGrp="1"/>
          </p:cNvSpPr>
          <p:nvPr>
            <p:ph type="sldNum" idx="10"/>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7</a:t>
            </a:fld>
            <a:endParaRPr lang="zh-CN" altLang="en-US"/>
          </a:p>
        </p:txBody>
      </p:sp>
    </p:spTree>
    <p:extLst>
      <p:ext uri="{BB962C8B-B14F-4D97-AF65-F5344CB8AC3E}">
        <p14:creationId xmlns:p14="http://schemas.microsoft.com/office/powerpoint/2010/main" val="348174714"/>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8</a:t>
            </a:fld>
            <a:endParaRPr lang="zh-CN" altLang="en-US" sz="1200">
              <a:latin typeface="Calibri" pitchFamily="0" charset="0"/>
              <a:ea typeface="等线" pitchFamily="0" charset="0"/>
              <a:cs typeface="Calibri" pitchFamily="0" charset="0"/>
            </a:endParaRPr>
          </a:p>
        </p:txBody>
      </p:sp>
      <p:sp>
        <p:nvSpPr>
          <p:cNvPr id="209"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210"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211" name="Text box"/>
          <p:cNvSpPr>
            <a:spLocks noGrp="1"/>
          </p:cNvSpPr>
          <p:nvPr>
            <p:ph type="sldNum" idx="10"/>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8</a:t>
            </a:fld>
            <a:endParaRPr lang="zh-CN" altLang="en-US"/>
          </a:p>
        </p:txBody>
      </p:sp>
    </p:spTree>
    <p:extLst>
      <p:ext uri="{BB962C8B-B14F-4D97-AF65-F5344CB8AC3E}">
        <p14:creationId xmlns:p14="http://schemas.microsoft.com/office/powerpoint/2010/main" val="278697347"/>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9</a:t>
            </a:fld>
            <a:endParaRPr lang="zh-CN" altLang="en-US" sz="1200">
              <a:latin typeface="Calibri" pitchFamily="0" charset="0"/>
              <a:ea typeface="等线" pitchFamily="0" charset="0"/>
              <a:cs typeface="Calibri" pitchFamily="0" charset="0"/>
            </a:endParaRPr>
          </a:p>
        </p:txBody>
      </p:sp>
      <p:sp>
        <p:nvSpPr>
          <p:cNvPr id="221"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22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223" name="Text box"/>
          <p:cNvSpPr>
            <a:spLocks noGrp="1"/>
          </p:cNvSpPr>
          <p:nvPr>
            <p:ph type="sldNum" idx="10"/>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9</a:t>
            </a:fld>
            <a:endParaRPr lang="zh-CN" altLang="en-US"/>
          </a:p>
        </p:txBody>
      </p:sp>
    </p:spTree>
    <p:extLst>
      <p:ext uri="{BB962C8B-B14F-4D97-AF65-F5344CB8AC3E}">
        <p14:creationId xmlns:p14="http://schemas.microsoft.com/office/powerpoint/2010/main" val="1964580551"/>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10</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120656550"/>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11</a:t>
            </a:fld>
            <a:endParaRPr lang="zh-CN" altLang="en-US" sz="1200">
              <a:latin typeface="Calibri" pitchFamily="0" charset="0"/>
              <a:ea typeface="等线" pitchFamily="0" charset="0"/>
              <a:cs typeface="Calibri" pitchFamily="0" charset="0"/>
            </a:endParaRPr>
          </a:p>
        </p:txBody>
      </p:sp>
      <p:sp>
        <p:nvSpPr>
          <p:cNvPr id="241"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24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243" name="Text box"/>
          <p:cNvSpPr>
            <a:spLocks noGrp="1"/>
          </p:cNvSpPr>
          <p:nvPr>
            <p:ph type="sldNum" idx="10"/>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11</a:t>
            </a:fld>
            <a:endParaRPr lang="zh-CN" altLang="en-US"/>
          </a:p>
        </p:txBody>
      </p:sp>
    </p:spTree>
    <p:extLst>
      <p:ext uri="{BB962C8B-B14F-4D97-AF65-F5344CB8AC3E}">
        <p14:creationId xmlns:p14="http://schemas.microsoft.com/office/powerpoint/2010/main" val="21428878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type="title" preserve="1">
  <p:cSld name="标题幻灯片">
    <p:spTree>
      <p:nvGrpSpPr>
        <p:cNvPr id="1" name=""/>
        <p:cNvGrpSpPr/>
        <p:nvPr/>
      </p:nvGrpSpPr>
      <p:grpSpPr>
        <a:xfrm>
          <a:off x="0" y="0"/>
          <a:ext cx="0" cy="0"/>
          <a:chOff x="0" y="0"/>
          <a:chExt cx="0" cy="0"/>
        </a:xfrm>
      </p:grpSpPr>
      <p:sp>
        <p:nvSpPr>
          <p:cNvPr id="2" name="Text box"/>
          <p:cNvSpPr>
            <a:spLocks noGrp="1"/>
          </p:cNvSpPr>
          <p:nvPr>
            <p:ph type="ctrTitle"/>
          </p:nvPr>
        </p:nvSpPr>
        <p:spPr>
          <a:xfrm>
            <a:off x="1371600" y="3195637"/>
            <a:ext cx="15544800" cy="2205037"/>
          </a:xfrm>
        </p:spPr>
        <p:txBody>
          <a:bodyPr/>
          <a:lstStyle/>
          <a:p>
            <a:r>
              <a:rPr lang="zh-CN" altLang="en-US" smtClean="0"/>
              <a:t>单击此处编辑母版标题样式</a:t>
            </a:r>
            <a:endParaRPr lang="zh-CN" altLang="en-US"/>
          </a:p>
        </p:txBody>
      </p:sp>
      <p:sp>
        <p:nvSpPr>
          <p:cNvPr id="3" name="Text box"/>
          <p:cNvSpPr>
            <a:spLocks noGrp="1"/>
          </p:cNvSpPr>
          <p:nvPr>
            <p:ph type="subTitle" idx="1"/>
          </p:nvPr>
        </p:nvSpPr>
        <p:spPr>
          <a:xfrm>
            <a:off x="2743200" y="5829299"/>
            <a:ext cx="12801600" cy="2628899"/>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565921031"/>
      </p:ext>
    </p:extLst>
  </p:cSld>
  <p:clrMapOvr>
    <a:masterClrMapping/>
  </p:clrMapOvr>
</p:sldLayout>
</file>

<file path=ppt/slideLayouts/slideLayout2.xml><?xml version="1.0" encoding="utf-8"?>
<p:sldLayout xmlns:p="http://schemas.openxmlformats.org/presentationml/2006/main" xmlns:a="http://schemas.openxmlformats.org/drawingml/2006/main" xmlns:r="http://schemas.openxmlformats.org/officeDocument/2006/relationships" type="obj" preserve="1">
  <p:cSld name="标题和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766647247"/>
      </p:ext>
    </p:extLst>
  </p:cSld>
  <p:clrMapOvr>
    <a:masterClrMapping/>
  </p:clrMapOvr>
</p:sldLayout>
</file>

<file path=ppt/slideLayouts/slideLayout3.xml><?xml version="1.0" encoding="utf-8"?>
<p:sldLayout xmlns:p="http://schemas.openxmlformats.org/presentationml/2006/main" xmlns:a="http://schemas.openxmlformats.org/drawingml/2006/main" xmlns:r="http://schemas.openxmlformats.org/officeDocument/2006/relationships" type="secHead" preserve="1">
  <p:cSld name="节标题">
    <p:spTree>
      <p:nvGrpSpPr>
        <p:cNvPr id="1" name=""/>
        <p:cNvGrpSpPr/>
        <p:nvPr/>
      </p:nvGrpSpPr>
      <p:grpSpPr>
        <a:xfrm>
          <a:off x="0" y="0"/>
          <a:ext cx="0" cy="0"/>
          <a:chOff x="0" y="0"/>
          <a:chExt cx="0" cy="0"/>
        </a:xfrm>
      </p:grpSpPr>
      <p:sp>
        <p:nvSpPr>
          <p:cNvPr id="2" name="Text box"/>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2043905962"/>
      </p:ext>
    </p:extLst>
  </p:cSld>
  <p:clrMapOvr>
    <a:masterClrMapping/>
  </p:clrMapOvr>
</p:sldLayout>
</file>

<file path=ppt/slideLayouts/slideLayout4.xml><?xml version="1.0" encoding="utf-8"?>
<p:sldLayout xmlns:p="http://schemas.openxmlformats.org/presentationml/2006/main" xmlns:a="http://schemas.openxmlformats.org/drawingml/2006/main" xmlns:r="http://schemas.openxmlformats.org/officeDocument/2006/relationships" type="twoObj" preserve="1">
  <p:cSld name="两栏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734538975"/>
      </p:ext>
    </p:extLst>
  </p:cSld>
  <p:clrMapOvr>
    <a:masterClrMapping/>
  </p:clrMapOvr>
</p:sldLayout>
</file>

<file path=ppt/slideLayouts/slideLayout5.xml><?xml version="1.0" encoding="utf-8"?>
<p:sldLayout xmlns:p="http://schemas.openxmlformats.org/presentationml/2006/main" xmlns:a="http://schemas.openxmlformats.org/drawingml/2006/main" xmlns:r="http://schemas.openxmlformats.org/officeDocument/2006/relationships" type="twoTxTwoObj" preserve="1">
  <p:cSld name="比较">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Text box"/>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Text box"/>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8" name="Text box"/>
          <p:cNvSpPr>
            <a:spLocks noGrp="1"/>
          </p:cNvSpPr>
          <p:nvPr>
            <p:ph type="ftr" sz="quarter" idx="11"/>
          </p:nvPr>
        </p:nvSpPr>
        <p:spPr/>
        <p:txBody>
          <a:bodyPr/>
          <a:lstStyle/>
          <a:p>
            <a:endParaRPr lang="zh-CN" altLang="en-US"/>
          </a:p>
        </p:txBody>
      </p:sp>
      <p:sp>
        <p:nvSpPr>
          <p:cNvPr id="9"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183931137"/>
      </p:ext>
    </p:extLst>
  </p:cSld>
  <p:clrMapOvr>
    <a:masterClrMapping/>
  </p:clrMapOvr>
</p:sldLayout>
</file>

<file path=ppt/slideLayouts/slideLayout6.xml><?xml version="1.0" encoding="utf-8"?>
<p:sldLayout xmlns:p="http://schemas.openxmlformats.org/presentationml/2006/main" xmlns:a="http://schemas.openxmlformats.org/drawingml/2006/main" xmlns:r="http://schemas.openxmlformats.org/officeDocument/2006/relationships" type="titleOnly" preserve="1">
  <p:cSld name="仅标题">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4" name="Text box"/>
          <p:cNvSpPr>
            <a:spLocks noGrp="1"/>
          </p:cNvSpPr>
          <p:nvPr>
            <p:ph type="ftr" sz="quarter" idx="11"/>
          </p:nvPr>
        </p:nvSpPr>
        <p:spPr/>
        <p:txBody>
          <a:bodyPr/>
          <a:lstStyle/>
          <a:p>
            <a:endParaRPr lang="zh-CN" altLang="en-US"/>
          </a:p>
        </p:txBody>
      </p:sp>
      <p:sp>
        <p:nvSpPr>
          <p:cNvPr id="5"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26699841"/>
      </p:ext>
    </p:extLst>
  </p:cSld>
  <p:clrMapOvr>
    <a:masterClrMapping/>
  </p:clrMapOvr>
</p:sldLayout>
</file>

<file path=ppt/slideLayouts/slideLayout7.xml><?xml version="1.0" encoding="utf-8"?>
<p:sldLayout xmlns:p="http://schemas.openxmlformats.org/presentationml/2006/main" xmlns:a="http://schemas.openxmlformats.org/drawingml/2006/main" xmlns:r="http://schemas.openxmlformats.org/officeDocument/2006/relationships" type="blank" preserve="1">
  <p:cSld name="空白">
    <p:spTree>
      <p:nvGrpSpPr>
        <p:cNvPr id="1" name=""/>
        <p:cNvGrpSpPr/>
        <p:nvPr/>
      </p:nvGrpSpPr>
      <p:grpSpPr>
        <a:xfrm>
          <a:off x="0" y="0"/>
          <a:ext cx="0" cy="0"/>
          <a:chOff x="0" y="0"/>
          <a:chExt cx="0" cy="0"/>
        </a:xfrm>
      </p:grpSpPr>
      <p:sp>
        <p:nvSpPr>
          <p:cNvPr id="2"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3" name="Text box"/>
          <p:cNvSpPr>
            <a:spLocks noGrp="1"/>
          </p:cNvSpPr>
          <p:nvPr>
            <p:ph type="ftr" sz="quarter" idx="11"/>
          </p:nvPr>
        </p:nvSpPr>
        <p:spPr/>
        <p:txBody>
          <a:bodyPr/>
          <a:lstStyle/>
          <a:p>
            <a:endParaRPr lang="zh-CN" altLang="en-US"/>
          </a:p>
        </p:txBody>
      </p:sp>
      <p:sp>
        <p:nvSpPr>
          <p:cNvPr id="4"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338735964"/>
      </p:ext>
    </p:extLst>
  </p:cSld>
  <p:clrMapOvr>
    <a:masterClrMapping/>
  </p:clrMapOvr>
</p:sldLayout>
</file>

<file path=ppt/slideLayouts/slideLayout8.xml><?xml version="1.0" encoding="utf-8"?>
<p:sldLayout xmlns:p="http://schemas.openxmlformats.org/presentationml/2006/main" xmlns:a="http://schemas.openxmlformats.org/drawingml/2006/main" xmlns:r="http://schemas.openxmlformats.org/officeDocument/2006/relationships" type="objTx" preserve="1">
  <p:cSld name="内容与标题">
    <p:spTree>
      <p:nvGrpSpPr>
        <p:cNvPr id="1" name=""/>
        <p:cNvGrpSpPr/>
        <p:nvPr/>
      </p:nvGrpSpPr>
      <p:grpSpPr>
        <a:xfrm>
          <a:off x="0" y="0"/>
          <a:ext cx="0" cy="0"/>
          <a:chOff x="0" y="0"/>
          <a:chExt cx="0" cy="0"/>
        </a:xfrm>
      </p:grpSpPr>
      <p:sp>
        <p:nvSpPr>
          <p:cNvPr id="2" name="Text box"/>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939349702"/>
      </p:ext>
    </p:extLst>
  </p:cSld>
  <p:clrMapOvr>
    <a:masterClrMapping/>
  </p:clrMapOvr>
</p:sldLayout>
</file>

<file path=ppt/slideLayouts/slideLayout9.xml><?xml version="1.0" encoding="utf-8"?>
<p:sldLayout xmlns:p="http://schemas.openxmlformats.org/presentationml/2006/main" xmlns:a="http://schemas.openxmlformats.org/drawingml/2006/main" xmlns:r="http://schemas.openxmlformats.org/officeDocument/2006/relationships" type="picTx" preserve="1">
  <p:cSld name="图片与标题">
    <p:spTree>
      <p:nvGrpSpPr>
        <p:cNvPr id="1" name=""/>
        <p:cNvGrpSpPr/>
        <p:nvPr/>
      </p:nvGrpSpPr>
      <p:grpSpPr>
        <a:xfrm>
          <a:off x="0" y="0"/>
          <a:ext cx="0" cy="0"/>
          <a:chOff x="0" y="0"/>
          <a:chExt cx="0" cy="0"/>
        </a:xfrm>
      </p:grpSpPr>
      <p:sp>
        <p:nvSpPr>
          <p:cNvPr id="2" name="Text box"/>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box"/>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2030794936"/>
      </p:ext>
    </p:extLst>
  </p:cSld>
  <p:clrMapOvr>
    <a:masterClrMapping/>
  </p:clrMapOvr>
</p:sldLayout>
</file>

<file path=ppt/slideLayouts/slideLayout10.xml><?xml version="1.0" encoding="utf-8"?>
<p:sldLayout xmlns:p="http://schemas.openxmlformats.org/presentationml/2006/main" xmlns:a="http://schemas.openxmlformats.org/drawingml/2006/main" xmlns:r="http://schemas.openxmlformats.org/officeDocument/2006/relationships" type="vertTx" preserve="1">
  <p:cSld name="标题和竖排文本">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389601230"/>
      </p:ext>
    </p:extLst>
  </p:cSld>
  <p:clrMapOvr>
    <a:masterClrMapping/>
  </p:clrMapOvr>
</p:sldLayout>
</file>

<file path=ppt/slideLayouts/slideLayout11.xml><?xml version="1.0" encoding="utf-8"?>
<p:sldLayout xmlns:p="http://schemas.openxmlformats.org/presentationml/2006/main" xmlns:a="http://schemas.openxmlformats.org/drawingml/2006/main" xmlns:r="http://schemas.openxmlformats.org/officeDocument/2006/relationships" type="vertTitleAndTx" preserve="1">
  <p:cSld name="垂直排列标题与文本">
    <p:spTree>
      <p:nvGrpSpPr>
        <p:cNvPr id="1" name=""/>
        <p:cNvGrpSpPr/>
        <p:nvPr/>
      </p:nvGrpSpPr>
      <p:grpSpPr>
        <a:xfrm>
          <a:off x="0" y="0"/>
          <a:ext cx="0" cy="0"/>
          <a:chOff x="0" y="0"/>
          <a:chExt cx="0" cy="0"/>
        </a:xfrm>
      </p:grpSpPr>
      <p:sp>
        <p:nvSpPr>
          <p:cNvPr id="2" name="Text box"/>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Text box"/>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359154679"/>
      </p:ext>
    </p:extLst>
  </p:cSld>
  <p:clrMapOvr>
    <a:masterClrMapping/>
  </p:clrMapOvr>
</p:sldLayout>
</file>

<file path=ppt/slideLayouts/slideLayout12.xml><?xml version="1.0" encoding="utf-8"?>
<p:sldLayout xmlns:p="http://schemas.openxmlformats.org/presentationml/2006/main" xmlns:a="http://schemas.openxmlformats.org/drawingml/2006/main" xmlns:r="http://schemas.openxmlformats.org/officeDocument/2006/relationships" showMasterSp="0" preserve="1">
  <p:cSld name="自定义版式">
    <p:bg>
      <p:bgPr>
        <a:solidFill>
          <a:schemeClr val="bg1"/>
        </a:solidFill>
      </p:bgPr>
    </p:bg>
    <p:spTree>
      <p:nvGrpSpPr>
        <p:cNvPr id="1" name=""/>
        <p:cNvGrpSpPr/>
        <p:nvPr/>
      </p:nvGrpSpPr>
      <p:grpSpPr>
        <a:xfrm>
          <a:off x="0" y="0"/>
          <a:ext cx="0" cy="0"/>
          <a:chOff x="0" y="0"/>
          <a:chExt cx="0" cy="0"/>
        </a:xfrm>
      </p:grpSpPr>
      <p:sp>
        <p:nvSpPr>
          <p:cNvPr id="13" name="Text box"/>
          <p:cNvSpPr>
            <a:spLocks noGrp="1"/>
          </p:cNvSpPr>
          <p:nvPr>
            <p:ph type="dt" idx="10"/>
          </p:nvPr>
        </p:nvSpPr>
        <p:spPr>
          <a:xfrm rot="0">
            <a:off x="457200" y="6356349"/>
            <a:ext cx="2133600" cy="365125"/>
          </a:xfrm>
          <a:prstGeom prst="rect"/>
          <a:noFill/>
          <a:ln cmpd="sng" cap="flat">
            <a:noFill/>
            <a:prstDash val="solid"/>
            <a:miter/>
          </a:ln>
        </p:spPr>
        <p:txBody>
          <a:bodyPr vert="horz" wrap="square" lIns="91440" tIns="45720" rIns="91440" bIns="45720" anchor="ctr" anchorCtr="0">
            <a:prstTxWarp prst="textNoShape"/>
          </a:bodyPr>
          <a:lstStyle/>
          <a:p>
            <a:pPr algn="l"/>
            <a:r>
              <a:rPr lang="en-US" altLang="zh-CN" sz="1200">
                <a:solidFill>
                  <a:srgbClr val="898989"/>
                </a:solidFill>
                <a:latin typeface="Calibri" pitchFamily="0" charset="0"/>
                <a:ea typeface="宋体" pitchFamily="0" charset="0"/>
                <a:cs typeface="Calibri" pitchFamily="0" charset="0"/>
              </a:rPr>
              <a:t>Date/Time</a:t>
            </a:r>
            <a:endParaRPr lang="zh-CN" altLang="en-US" sz="1200">
              <a:solidFill>
                <a:srgbClr val="898989"/>
              </a:solidFill>
              <a:latin typeface="Calibri" pitchFamily="0" charset="0"/>
              <a:ea typeface="宋体" pitchFamily="0" charset="0"/>
              <a:cs typeface="Calibri" pitchFamily="0" charset="0"/>
            </a:endParaRPr>
          </a:p>
        </p:txBody>
      </p:sp>
      <p:sp>
        <p:nvSpPr>
          <p:cNvPr id="14" name="Text box"/>
          <p:cNvSpPr>
            <a:spLocks noGrp="1"/>
          </p:cNvSpPr>
          <p:nvPr>
            <p:ph type="ftr"/>
          </p:nvPr>
        </p:nvSpPr>
        <p:spPr>
          <a:xfrm rot="0">
            <a:off x="3124200" y="6356349"/>
            <a:ext cx="2895600" cy="365125"/>
          </a:xfrm>
          <a:prstGeom prst="rect"/>
          <a:noFill/>
          <a:ln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15" name="Text box"/>
          <p:cNvSpPr>
            <a:spLocks noGrp="1"/>
          </p:cNvSpPr>
          <p:nvPr>
            <p:ph type="sldNum"/>
          </p:nvPr>
        </p:nvSpPr>
        <p:spPr>
          <a:xfrm rot="0">
            <a:off x="6553200" y="6356349"/>
            <a:ext cx="2133600" cy="365125"/>
          </a:xfrm>
          <a:prstGeom prst="rect"/>
          <a:noFill/>
          <a:ln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244145558"/>
      </p:ext>
    </p:extLst>
  </p:cSld>
  <p:clrMapOvr>
    <a:masterClrMapping/>
  </p:clrMapOvr>
  <p:hf sldNum="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Text box"/>
          <p:cNvSpPr>
            <a:spLocks noGrp="1"/>
          </p:cNvSpPr>
          <p:nvPr>
            <p:ph type="title"/>
          </p:nvPr>
        </p:nvSpPr>
        <p:spPr>
          <a:xfrm rot="0">
            <a:off x="457200" y="274638"/>
            <a:ext cx="8229600" cy="1143000"/>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 name="Text box"/>
          <p:cNvSpPr>
            <a:spLocks noGrp="1"/>
          </p:cNvSpPr>
          <p:nvPr>
            <p:ph type="body" idx="1"/>
          </p:nvPr>
        </p:nvSpPr>
        <p:spPr>
          <a:xfrm rot="0">
            <a:off x="457200" y="1600200"/>
            <a:ext cx="8229600" cy="4525963"/>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Text box"/>
          <p:cNvSpPr>
            <a:spLocks noGrp="1"/>
          </p:cNvSpPr>
          <p:nvPr>
            <p:ph type="dt" idx="2"/>
          </p:nvPr>
        </p:nvSpPr>
        <p:spPr>
          <a:xfrm rot="0">
            <a:off x="457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l"/>
            <a:fld id="{CAD2D6BD-DE1B-4B5F-8B41-2702339687B9}" type="datetime1">
              <a:rPr lang="en-US" altLang="zh-CN" sz="1200">
                <a:solidFill>
                  <a:srgbClr val="898989"/>
                </a:solidFill>
                <a:latin typeface="Calibri" pitchFamily="0" charset="0"/>
                <a:ea typeface="宋体" pitchFamily="0" charset="0"/>
                <a:cs typeface="Calibri" pitchFamily="0" charset="0"/>
              </a:rPr>
              <a:t>12/16/2025</a:t>
            </a:fld>
            <a:endParaRPr lang="zh-CN" altLang="en-US" sz="1200">
              <a:solidFill>
                <a:srgbClr val="898989"/>
              </a:solidFill>
              <a:latin typeface="Calibri" pitchFamily="0" charset="0"/>
              <a:ea typeface="宋体" pitchFamily="0" charset="0"/>
              <a:cs typeface="Calibri" pitchFamily="0" charset="0"/>
            </a:endParaRPr>
          </a:p>
        </p:txBody>
      </p:sp>
      <p:sp>
        <p:nvSpPr>
          <p:cNvPr id="5" name="Text box"/>
          <p:cNvSpPr>
            <a:spLocks noGrp="1"/>
          </p:cNvSpPr>
          <p:nvPr>
            <p:ph type="ftr" idx="3"/>
          </p:nvPr>
        </p:nvSpPr>
        <p:spPr>
          <a:xfrm rot="0">
            <a:off x="3124200" y="6356349"/>
            <a:ext cx="2895600" cy="365125"/>
          </a:xfrm>
          <a:prstGeom prst="rect"/>
          <a:noFill/>
          <a:ln w="12700"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6" name="Text box"/>
          <p:cNvSpPr>
            <a:spLocks noGrp="1"/>
          </p:cNvSpPr>
          <p:nvPr>
            <p:ph type="sldNum" idx="4"/>
          </p:nvPr>
        </p:nvSpPr>
        <p:spPr>
          <a:xfrm rot="0">
            <a:off x="6553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780652455"/>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lvl1pPr algn="ctr" defTabSz="914400" eaLnBrk="1" fontAlgn="auto" latinLnBrk="0" hangingPunct="1">
        <a:spcBef>
          <a:spcPts val="0"/>
        </a:spcBef>
        <a:buNone/>
        <a:defRPr sz="4400" kern="1200">
          <a:solidFill>
            <a:schemeClr val="tx1"/>
          </a:solidFill>
          <a:latin typeface="Calibri" pitchFamily="0" charset="0"/>
          <a:ea typeface="宋体" pitchFamily="0" charset="0"/>
          <a:cs typeface="Calibri" pitchFamily="0" charset="0"/>
        </a:defRPr>
      </a:lvl1pPr>
    </p:titleStyle>
    <p:bodyStyle>
      <a:lvl1pPr marL="342900" indent="-342900" algn="l" defTabSz="914400" eaLnBrk="1" fontAlgn="auto" latinLnBrk="0" hangingPunct="1">
        <a:spcBef>
          <a:spcPct val="20000"/>
        </a:spcBef>
        <a:buFont typeface="Arial" pitchFamily="34" charset="0"/>
        <a:buChar char="•"/>
        <a:defRPr sz="3200" kern="1200">
          <a:solidFill>
            <a:schemeClr val="tx1"/>
          </a:solidFill>
          <a:latin typeface="Calibri" pitchFamily="0" charset="0"/>
          <a:ea typeface="宋体" pitchFamily="0" charset="0"/>
          <a:cs typeface="Calibri" pitchFamily="0" charset="0"/>
        </a:defRPr>
      </a:lvl1pPr>
      <a:lvl2pPr marL="742950" indent="-285750" algn="l" defTabSz="914400" eaLnBrk="1" fontAlgn="auto" latinLnBrk="0" hangingPunct="1">
        <a:spcBef>
          <a:spcPct val="20000"/>
        </a:spcBef>
        <a:buFont typeface="Arial" pitchFamily="34" charset="0"/>
        <a:buChar char="–"/>
        <a:defRPr sz="2800" kern="1200">
          <a:solidFill>
            <a:schemeClr val="tx1"/>
          </a:solidFill>
          <a:latin typeface="Calibri" pitchFamily="0" charset="0"/>
          <a:ea typeface="宋体" pitchFamily="0" charset="0"/>
          <a:cs typeface="Calibri" pitchFamily="0" charset="0"/>
        </a:defRPr>
      </a:lvl2pPr>
      <a:lvl3pPr marL="1143000" indent="-228600" algn="l" defTabSz="914400" eaLnBrk="1" fontAlgn="auto" latinLnBrk="0" hangingPunct="1">
        <a:spcBef>
          <a:spcPct val="20000"/>
        </a:spcBef>
        <a:buFont typeface="Arial" pitchFamily="34" charset="0"/>
        <a:buChar char="•"/>
        <a:defRPr sz="2400" kern="1200">
          <a:solidFill>
            <a:schemeClr val="tx1"/>
          </a:solidFill>
          <a:latin typeface="Calibri" pitchFamily="0" charset="0"/>
          <a:ea typeface="宋体" pitchFamily="0" charset="0"/>
          <a:cs typeface="Calibri" pitchFamily="0" charset="0"/>
        </a:defRPr>
      </a:lvl3pPr>
      <a:lvl4pPr marL="16002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4pPr>
      <a:lvl5pPr marL="20574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5pPr>
      <a:lvl6pPr marL="25146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6pPr>
      <a:lvl7pPr marL="29718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7pPr>
      <a:lvl8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8pPr>
      <a:lvl9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pimg1.jpeg"/><Relationship Id="rId2" Type="http://schemas.openxmlformats.org/officeDocument/2006/relationships/image" Target="../media/pimg2.jpeg"/><Relationship Id="rId3" Type="http://schemas.openxmlformats.org/officeDocument/2006/relationships/image" Target="../media/pimg3.png"/><Relationship Id="rId4" Type="http://schemas.openxmlformats.org/officeDocument/2006/relationships/image" Target="../media/1.jpeg"/><Relationship Id="rId5" Type="http://schemas.openxmlformats.org/officeDocument/2006/relationships/slideLayout" Target="../slideLayouts/slideLayout12.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pimg4.jpeg"/><Relationship Id="rId2" Type="http://schemas.openxmlformats.org/officeDocument/2006/relationships/image" Target="../media/pimg5.jpeg"/><Relationship Id="rId3" Type="http://schemas.openxmlformats.org/officeDocument/2006/relationships/slideLayout" Target="../slideLayouts/slideLayout12.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pimg6.jpeg"/><Relationship Id="rId2" Type="http://schemas.openxmlformats.org/officeDocument/2006/relationships/image" Target="../media/pimg7.jpeg"/><Relationship Id="rId3" Type="http://schemas.openxmlformats.org/officeDocument/2006/relationships/slideLayout" Target="../slideLayouts/slideLayout12.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pimg8.jpeg"/><Relationship Id="rId2" Type="http://schemas.openxmlformats.org/officeDocument/2006/relationships/slideLayout" Target="../slideLayouts/slideLayout1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pimg9.jpeg"/><Relationship Id="rId2" Type="http://schemas.openxmlformats.org/officeDocument/2006/relationships/slideLayout" Target="../slideLayouts/slideLayout1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pimg10.jpeg"/><Relationship Id="rId2" Type="http://schemas.openxmlformats.org/officeDocument/2006/relationships/image" Target="../media/pimg11.jpeg"/><Relationship Id="rId3" Type="http://schemas.openxmlformats.org/officeDocument/2006/relationships/image" Target="../media/pimg12.jpeg"/><Relationship Id="rId4" Type="http://schemas.openxmlformats.org/officeDocument/2006/relationships/slideLayout" Target="../slideLayouts/slideLayout12.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pimg13.jpeg"/><Relationship Id="rId2" Type="http://schemas.openxmlformats.org/officeDocument/2006/relationships/slideLayout" Target="../slideLayouts/slideLayout1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pimg14.jpeg"/><Relationship Id="rId2" Type="http://schemas.openxmlformats.org/officeDocument/2006/relationships/image" Target="../media/pimg15.jpeg"/><Relationship Id="rId3" Type="http://schemas.openxmlformats.org/officeDocument/2006/relationships/slideLayout" Target="../slideLayouts/slideLayout12.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hyperlink" Target="https://desklib.com/study-documents/morrisons-hr-management/" TargetMode="External"/><Relationship Id="rId2" Type="http://schemas.openxmlformats.org/officeDocument/2006/relationships/hyperlink" Target="https://groceries.morrisons.com/" TargetMode="External"/><Relationship Id="rId3" Type="http://schemas.openxmlformats.org/officeDocument/2006/relationships/slideLayout" Target="../slideLayouts/slideLayout12.xml"/><Relationship Id="rId4" Type="http://schemas.openxmlformats.org/officeDocument/2006/relationships/notesSlide" Target="../notesSlides/notesSlide11.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rgbClr val="5D7450"/>
        </a:solidFill>
      </p:bgPr>
    </p:bg>
    <p:spTree>
      <p:nvGrpSpPr>
        <p:cNvPr id="1" name=""/>
        <p:cNvGrpSpPr/>
        <p:nvPr/>
      </p:nvGrpSpPr>
      <p:grpSpPr>
        <a:xfrm>
          <a:off x="0" y="0"/>
          <a:ext cx="0" cy="0"/>
          <a:chOff x="0" y="0"/>
          <a:chExt cx="0" cy="0"/>
        </a:xfrm>
      </p:grpSpPr>
      <p:grpSp>
        <p:nvGrpSpPr>
          <p:cNvPr id="17" name="Combination"/>
          <p:cNvGrpSpPr>
            <a:grpSpLocks/>
          </p:cNvGrpSpPr>
          <p:nvPr/>
        </p:nvGrpSpPr>
        <p:grpSpPr>
          <a:xfrm>
            <a:off x="12169267" y="666750"/>
            <a:ext cx="5448299" cy="4324350"/>
            <a:chOff x="12169267" y="666750"/>
            <a:chExt cx="5448299" cy="4324350"/>
          </a:xfrm>
        </p:grpSpPr>
        <p:sp>
          <p:nvSpPr>
            <p:cNvPr id="16" name="曲线"/>
            <p:cNvSpPr>
              <a:spLocks/>
            </p:cNvSpPr>
            <p:nvPr/>
          </p:nvSpPr>
          <p:spPr>
            <a:xfrm rot="0">
              <a:off x="12169267" y="666750"/>
              <a:ext cx="5448299" cy="4324350"/>
            </a:xfrm>
            <a:custGeom>
              <a:gdLst>
                <a:gd name="T1" fmla="*/ 0 w 21600"/>
                <a:gd name="T2" fmla="*/ 0 h 21600"/>
                <a:gd name="T3" fmla="*/ 21600 w 21600"/>
                <a:gd name="T4" fmla="*/ 21600 h 21600"/>
              </a:gdLst>
              <a:rect l="T1" t="T2" r="T3" b="T4"/>
              <a:pathLst>
                <a:path w="21600" h="21600">
                  <a:moveTo>
                    <a:pt x="1012" y="0"/>
                  </a:moveTo>
                  <a:lnTo>
                    <a:pt x="20587" y="0"/>
                  </a:lnTo>
                  <a:cubicBezTo>
                    <a:pt x="21146" y="0"/>
                    <a:pt x="21600" y="571"/>
                    <a:pt x="21600" y="1275"/>
                  </a:cubicBezTo>
                  <a:lnTo>
                    <a:pt x="21600" y="20323"/>
                  </a:lnTo>
                  <a:cubicBezTo>
                    <a:pt x="21600" y="20662"/>
                    <a:pt x="21493" y="20986"/>
                    <a:pt x="21303" y="21226"/>
                  </a:cubicBezTo>
                  <a:cubicBezTo>
                    <a:pt x="21113" y="21465"/>
                    <a:pt x="20855" y="21600"/>
                    <a:pt x="20587" y="21600"/>
                  </a:cubicBezTo>
                  <a:lnTo>
                    <a:pt x="1012" y="21600"/>
                  </a:lnTo>
                  <a:cubicBezTo>
                    <a:pt x="453" y="21600"/>
                    <a:pt x="0" y="21028"/>
                    <a:pt x="0" y="20323"/>
                  </a:cubicBezTo>
                  <a:lnTo>
                    <a:pt x="0" y="1275"/>
                  </a:lnTo>
                  <a:cubicBezTo>
                    <a:pt x="0" y="937"/>
                    <a:pt x="106" y="613"/>
                    <a:pt x="296" y="373"/>
                  </a:cubicBezTo>
                  <a:cubicBezTo>
                    <a:pt x="486" y="134"/>
                    <a:pt x="744" y="0"/>
                    <a:pt x="1012" y="0"/>
                  </a:cubicBezTo>
                  <a:close/>
                </a:path>
              </a:pathLst>
            </a:custGeom>
            <a:blipFill rotWithShape="1">
              <a:blip r:embed="rId1"/>
              <a:stretch>
                <a:fillRect l="-394" r="-394"/>
              </a:stretch>
            </a:blipFill>
            <a:ln cmpd="sng" cap="rnd">
              <a:noFill/>
              <a:prstDash val="solid"/>
              <a:round/>
            </a:ln>
          </p:spPr>
        </p:sp>
      </p:grpSp>
      <p:grpSp>
        <p:nvGrpSpPr>
          <p:cNvPr id="19" name="Combination"/>
          <p:cNvGrpSpPr>
            <a:grpSpLocks/>
          </p:cNvGrpSpPr>
          <p:nvPr/>
        </p:nvGrpSpPr>
        <p:grpSpPr>
          <a:xfrm>
            <a:off x="666750" y="5295900"/>
            <a:ext cx="4972050" cy="4324350"/>
            <a:chOff x="666750" y="5295900"/>
            <a:chExt cx="4972050" cy="4324350"/>
          </a:xfrm>
        </p:grpSpPr>
        <p:sp>
          <p:nvSpPr>
            <p:cNvPr id="18" name="曲线"/>
            <p:cNvSpPr>
              <a:spLocks/>
            </p:cNvSpPr>
            <p:nvPr/>
          </p:nvSpPr>
          <p:spPr>
            <a:xfrm rot="0">
              <a:off x="666750" y="5295900"/>
              <a:ext cx="4972050" cy="4324350"/>
            </a:xfrm>
            <a:custGeom>
              <a:gdLst>
                <a:gd name="T1" fmla="*/ 0 w 21600"/>
                <a:gd name="T2" fmla="*/ 0 h 21600"/>
                <a:gd name="T3" fmla="*/ 21600 w 21600"/>
                <a:gd name="T4" fmla="*/ 21600 h 21600"/>
              </a:gdLst>
              <a:rect l="T1" t="T2" r="T3" b="T4"/>
              <a:pathLst>
                <a:path w="21600" h="21600">
                  <a:moveTo>
                    <a:pt x="433" y="0"/>
                  </a:moveTo>
                  <a:lnTo>
                    <a:pt x="21166" y="0"/>
                  </a:lnTo>
                  <a:cubicBezTo>
                    <a:pt x="21405" y="0"/>
                    <a:pt x="21600" y="373"/>
                    <a:pt x="21600" y="835"/>
                  </a:cubicBezTo>
                  <a:lnTo>
                    <a:pt x="21600" y="20764"/>
                  </a:lnTo>
                  <a:cubicBezTo>
                    <a:pt x="21600" y="20986"/>
                    <a:pt x="21554" y="21198"/>
                    <a:pt x="21472" y="21355"/>
                  </a:cubicBezTo>
                  <a:cubicBezTo>
                    <a:pt x="21391" y="21512"/>
                    <a:pt x="21281" y="21600"/>
                    <a:pt x="21166" y="21600"/>
                  </a:cubicBezTo>
                  <a:lnTo>
                    <a:pt x="433" y="21600"/>
                  </a:lnTo>
                  <a:cubicBezTo>
                    <a:pt x="194" y="21600"/>
                    <a:pt x="0" y="21226"/>
                    <a:pt x="0" y="20764"/>
                  </a:cubicBezTo>
                  <a:lnTo>
                    <a:pt x="0" y="835"/>
                  </a:lnTo>
                  <a:cubicBezTo>
                    <a:pt x="0" y="373"/>
                    <a:pt x="194" y="0"/>
                    <a:pt x="433" y="0"/>
                  </a:cubicBezTo>
                  <a:close/>
                </a:path>
              </a:pathLst>
            </a:custGeom>
            <a:blipFill rotWithShape="1">
              <a:blip r:embed="rId2"/>
              <a:stretch>
                <a:fillRect l="-554" r="-554"/>
              </a:stretch>
            </a:blipFill>
            <a:ln cmpd="sng" cap="rnd">
              <a:noFill/>
              <a:prstDash val="solid"/>
              <a:round/>
            </a:ln>
          </p:spPr>
        </p:sp>
      </p:grpSp>
      <p:grpSp>
        <p:nvGrpSpPr>
          <p:cNvPr id="22" name="Combination"/>
          <p:cNvGrpSpPr>
            <a:grpSpLocks/>
          </p:cNvGrpSpPr>
          <p:nvPr/>
        </p:nvGrpSpPr>
        <p:grpSpPr>
          <a:xfrm>
            <a:off x="5867400" y="5187404"/>
            <a:ext cx="8877301" cy="4432850"/>
            <a:chOff x="5867400" y="5187404"/>
            <a:chExt cx="8877301" cy="4432850"/>
          </a:xfrm>
        </p:grpSpPr>
        <p:sp>
          <p:nvSpPr>
            <p:cNvPr id="20" name="曲线"/>
            <p:cNvSpPr>
              <a:spLocks/>
            </p:cNvSpPr>
            <p:nvPr/>
          </p:nvSpPr>
          <p:spPr>
            <a:xfrm rot="0">
              <a:off x="5867400" y="5295900"/>
              <a:ext cx="8877301" cy="4324354"/>
            </a:xfrm>
            <a:custGeom>
              <a:gdLst>
                <a:gd name="T1" fmla="*/ 0 w 21600"/>
                <a:gd name="T2" fmla="*/ 0 h 21600"/>
                <a:gd name="T3" fmla="*/ 21600 w 21600"/>
                <a:gd name="T4" fmla="*/ 21600 h 21600"/>
              </a:gdLst>
              <a:rect l="T1" t="T2" r="T3" b="T4"/>
              <a:pathLst>
                <a:path w="21600" h="21600">
                  <a:moveTo>
                    <a:pt x="684" y="0"/>
                  </a:moveTo>
                  <a:lnTo>
                    <a:pt x="20915" y="0"/>
                  </a:lnTo>
                  <a:cubicBezTo>
                    <a:pt x="21097" y="0"/>
                    <a:pt x="21271" y="90"/>
                    <a:pt x="21399" y="252"/>
                  </a:cubicBezTo>
                  <a:cubicBezTo>
                    <a:pt x="21527" y="414"/>
                    <a:pt x="21600" y="633"/>
                    <a:pt x="21600" y="862"/>
                  </a:cubicBezTo>
                  <a:lnTo>
                    <a:pt x="21600" y="20737"/>
                  </a:lnTo>
                  <a:cubicBezTo>
                    <a:pt x="21600" y="21213"/>
                    <a:pt x="21293" y="21600"/>
                    <a:pt x="20915" y="21600"/>
                  </a:cubicBezTo>
                  <a:lnTo>
                    <a:pt x="684" y="21600"/>
                  </a:lnTo>
                  <a:cubicBezTo>
                    <a:pt x="502" y="21600"/>
                    <a:pt x="328" y="21509"/>
                    <a:pt x="200" y="21347"/>
                  </a:cubicBezTo>
                  <a:cubicBezTo>
                    <a:pt x="72" y="21185"/>
                    <a:pt x="0" y="20966"/>
                    <a:pt x="0" y="20737"/>
                  </a:cubicBezTo>
                  <a:lnTo>
                    <a:pt x="0" y="862"/>
                  </a:lnTo>
                  <a:cubicBezTo>
                    <a:pt x="0" y="633"/>
                    <a:pt x="72" y="414"/>
                    <a:pt x="200" y="252"/>
                  </a:cubicBezTo>
                  <a:cubicBezTo>
                    <a:pt x="328" y="90"/>
                    <a:pt x="502" y="0"/>
                    <a:pt x="684" y="0"/>
                  </a:cubicBezTo>
                  <a:close/>
                </a:path>
              </a:pathLst>
            </a:custGeom>
            <a:solidFill>
              <a:srgbClr val="5D7450"/>
            </a:solidFill>
            <a:ln w="38100" cmpd="sng" cap="rnd">
              <a:solidFill>
                <a:srgbClr val="F8BDFF"/>
              </a:solidFill>
              <a:prstDash val="solid"/>
              <a:round/>
            </a:ln>
          </p:spPr>
        </p:sp>
        <p:sp>
          <p:nvSpPr>
            <p:cNvPr id="21" name="Rectangles"/>
            <p:cNvSpPr>
              <a:spLocks/>
            </p:cNvSpPr>
            <p:nvPr/>
          </p:nvSpPr>
          <p:spPr>
            <a:xfrm rot="0">
              <a:off x="5867400" y="5187404"/>
              <a:ext cx="8877301" cy="4432845"/>
            </a:xfrm>
            <a:prstGeom prst="rect"/>
            <a:noFill/>
            <a:ln w="12700" cmpd="sng" cap="flat">
              <a:noFill/>
              <a:prstDash val="solid"/>
              <a:miter/>
            </a:ln>
          </p:spPr>
        </p:sp>
      </p:grpSp>
      <p:grpSp>
        <p:nvGrpSpPr>
          <p:cNvPr id="25" name="Combination"/>
          <p:cNvGrpSpPr>
            <a:grpSpLocks/>
          </p:cNvGrpSpPr>
          <p:nvPr/>
        </p:nvGrpSpPr>
        <p:grpSpPr>
          <a:xfrm>
            <a:off x="666750" y="558254"/>
            <a:ext cx="11201400" cy="4432850"/>
            <a:chOff x="666750" y="558254"/>
            <a:chExt cx="11201400" cy="4432850"/>
          </a:xfrm>
        </p:grpSpPr>
        <p:sp>
          <p:nvSpPr>
            <p:cNvPr id="23" name="曲线"/>
            <p:cNvSpPr>
              <a:spLocks/>
            </p:cNvSpPr>
            <p:nvPr/>
          </p:nvSpPr>
          <p:spPr>
            <a:xfrm rot="0">
              <a:off x="666750" y="666750"/>
              <a:ext cx="11201400" cy="4324354"/>
            </a:xfrm>
            <a:custGeom>
              <a:gdLst>
                <a:gd name="T1" fmla="*/ 0 w 21600"/>
                <a:gd name="T2" fmla="*/ 0 h 21600"/>
                <a:gd name="T3" fmla="*/ 21600 w 21600"/>
                <a:gd name="T4" fmla="*/ 21600 h 21600"/>
              </a:gdLst>
              <a:rect l="T1" t="T2" r="T3" b="T4"/>
              <a:pathLst>
                <a:path w="21600" h="21600">
                  <a:moveTo>
                    <a:pt x="161" y="0"/>
                  </a:moveTo>
                  <a:lnTo>
                    <a:pt x="21438" y="0"/>
                  </a:lnTo>
                  <a:cubicBezTo>
                    <a:pt x="21481" y="0"/>
                    <a:pt x="21522" y="44"/>
                    <a:pt x="21552" y="122"/>
                  </a:cubicBezTo>
                  <a:cubicBezTo>
                    <a:pt x="21582" y="201"/>
                    <a:pt x="21600" y="308"/>
                    <a:pt x="21600" y="419"/>
                  </a:cubicBezTo>
                  <a:lnTo>
                    <a:pt x="21600" y="21180"/>
                  </a:lnTo>
                  <a:cubicBezTo>
                    <a:pt x="21600" y="21412"/>
                    <a:pt x="21527" y="21600"/>
                    <a:pt x="21438" y="21600"/>
                  </a:cubicBezTo>
                  <a:lnTo>
                    <a:pt x="161" y="21600"/>
                  </a:lnTo>
                  <a:cubicBezTo>
                    <a:pt x="118" y="21600"/>
                    <a:pt x="77" y="21555"/>
                    <a:pt x="47" y="21477"/>
                  </a:cubicBezTo>
                  <a:cubicBezTo>
                    <a:pt x="17" y="21398"/>
                    <a:pt x="0" y="21291"/>
                    <a:pt x="0" y="21180"/>
                  </a:cubicBezTo>
                  <a:lnTo>
                    <a:pt x="0" y="419"/>
                  </a:lnTo>
                  <a:cubicBezTo>
                    <a:pt x="0" y="187"/>
                    <a:pt x="72" y="0"/>
                    <a:pt x="161" y="0"/>
                  </a:cubicBezTo>
                  <a:close/>
                </a:path>
              </a:pathLst>
            </a:custGeom>
            <a:solidFill>
              <a:srgbClr val="537A12"/>
            </a:solidFill>
            <a:ln cmpd="sng" cap="rnd">
              <a:noFill/>
              <a:prstDash val="solid"/>
              <a:round/>
            </a:ln>
          </p:spPr>
        </p:sp>
        <p:sp>
          <p:nvSpPr>
            <p:cNvPr id="24" name="Rectangles"/>
            <p:cNvSpPr>
              <a:spLocks/>
            </p:cNvSpPr>
            <p:nvPr/>
          </p:nvSpPr>
          <p:spPr>
            <a:xfrm rot="0">
              <a:off x="666750" y="558254"/>
              <a:ext cx="11201400" cy="4432845"/>
            </a:xfrm>
            <a:prstGeom prst="rect"/>
            <a:noFill/>
            <a:ln w="12700" cmpd="sng" cap="flat">
              <a:noFill/>
              <a:prstDash val="solid"/>
              <a:miter/>
            </a:ln>
          </p:spPr>
        </p:sp>
      </p:grpSp>
      <p:sp>
        <p:nvSpPr>
          <p:cNvPr id="26" name="Rectangles"/>
          <p:cNvSpPr>
            <a:spLocks/>
          </p:cNvSpPr>
          <p:nvPr/>
        </p:nvSpPr>
        <p:spPr>
          <a:xfrm rot="0">
            <a:off x="1429990" y="1751945"/>
            <a:ext cx="10438160" cy="2109215"/>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8304"/>
              </a:lnSpc>
              <a:spcBef>
                <a:spcPts val="0"/>
              </a:spcBef>
              <a:spcAft>
                <a:spcPts val="0"/>
              </a:spcAft>
              <a:buNone/>
            </a:pPr>
            <a:r>
              <a:rPr lang="en-US" altLang="zh-CN" sz="8304" b="0" i="0" u="none" strike="noStrike" kern="1200" cap="none" spc="-166" baseline="0">
                <a:solidFill>
                  <a:srgbClr val="FFFFFF"/>
                </a:solidFill>
                <a:latin typeface="Cooper BT Light" pitchFamily="0" charset="0"/>
                <a:ea typeface="Cooper BT Light" pitchFamily="0" charset="0"/>
                <a:cs typeface="Cooper BT Light" pitchFamily="0" charset="0"/>
                <a:sym typeface="Cooper BT Light" pitchFamily="0" charset="0"/>
              </a:rPr>
              <a:t>Recruitment and selection at </a:t>
            </a:r>
            <a:r>
              <a:rPr lang="en-US" altLang="zh-CN" sz="8304" b="0" i="0" u="none" strike="noStrike" kern="1200" cap="none" spc="-166" baseline="0">
                <a:solidFill>
                  <a:srgbClr val="FFFFFF"/>
                </a:solidFill>
                <a:latin typeface="Cooper BT Light" pitchFamily="0" charset="0"/>
                <a:ea typeface="Cooper BT Light" pitchFamily="0" charset="0"/>
                <a:cs typeface="Cooper BT Light" pitchFamily="0" charset="0"/>
                <a:sym typeface="Cooper BT Light" pitchFamily="0" charset="0"/>
              </a:rPr>
              <a:t>Morrisons</a:t>
            </a:r>
            <a:endParaRPr lang="zh-CN" altLang="en-US" sz="8304" b="0" i="0" u="none" strike="noStrike" kern="1200" cap="none" spc="-166" baseline="0">
              <a:solidFill>
                <a:srgbClr val="FFFFFF"/>
              </a:solidFill>
              <a:latin typeface="Cooper BT Light" pitchFamily="0" charset="0"/>
              <a:ea typeface="Cooper BT Light" pitchFamily="0" charset="0"/>
              <a:cs typeface="Cooper BT Light" pitchFamily="0" charset="0"/>
              <a:sym typeface="Cooper BT Light" pitchFamily="0" charset="0"/>
            </a:endParaRPr>
          </a:p>
        </p:txBody>
      </p:sp>
      <p:grpSp>
        <p:nvGrpSpPr>
          <p:cNvPr id="29" name="Combination"/>
          <p:cNvGrpSpPr>
            <a:grpSpLocks/>
          </p:cNvGrpSpPr>
          <p:nvPr/>
        </p:nvGrpSpPr>
        <p:grpSpPr>
          <a:xfrm>
            <a:off x="15049500" y="5187404"/>
            <a:ext cx="2568067" cy="4432850"/>
            <a:chOff x="15049500" y="5187404"/>
            <a:chExt cx="2568067" cy="4432850"/>
          </a:xfrm>
        </p:grpSpPr>
        <p:sp>
          <p:nvSpPr>
            <p:cNvPr id="27" name="曲线"/>
            <p:cNvSpPr>
              <a:spLocks/>
            </p:cNvSpPr>
            <p:nvPr/>
          </p:nvSpPr>
          <p:spPr>
            <a:xfrm rot="0">
              <a:off x="15049500" y="5295900"/>
              <a:ext cx="2568067" cy="4324354"/>
            </a:xfrm>
            <a:custGeom>
              <a:gdLst>
                <a:gd name="T1" fmla="*/ 0 w 21600"/>
                <a:gd name="T2" fmla="*/ 0 h 21600"/>
                <a:gd name="T3" fmla="*/ 21600 w 21600"/>
                <a:gd name="T4" fmla="*/ 21600 h 21600"/>
              </a:gdLst>
              <a:rect l="T1" t="T2" r="T3" b="T4"/>
              <a:pathLst>
                <a:path w="21600" h="21600">
                  <a:moveTo>
                    <a:pt x="3080" y="0"/>
                  </a:moveTo>
                  <a:lnTo>
                    <a:pt x="18519" y="0"/>
                  </a:lnTo>
                  <a:cubicBezTo>
                    <a:pt x="20220" y="0"/>
                    <a:pt x="21600" y="819"/>
                    <a:pt x="21600" y="1829"/>
                  </a:cubicBezTo>
                  <a:lnTo>
                    <a:pt x="21600" y="19770"/>
                  </a:lnTo>
                  <a:cubicBezTo>
                    <a:pt x="21600" y="20780"/>
                    <a:pt x="20220" y="21600"/>
                    <a:pt x="18519" y="21600"/>
                  </a:cubicBezTo>
                  <a:lnTo>
                    <a:pt x="3080" y="21600"/>
                  </a:lnTo>
                  <a:cubicBezTo>
                    <a:pt x="1379" y="21600"/>
                    <a:pt x="0" y="20780"/>
                    <a:pt x="0" y="19770"/>
                  </a:cubicBezTo>
                  <a:lnTo>
                    <a:pt x="0" y="1829"/>
                  </a:lnTo>
                  <a:cubicBezTo>
                    <a:pt x="0" y="819"/>
                    <a:pt x="1379" y="0"/>
                    <a:pt x="3080" y="0"/>
                  </a:cubicBezTo>
                  <a:close/>
                </a:path>
              </a:pathLst>
            </a:custGeom>
            <a:solidFill>
              <a:srgbClr val="FEF294"/>
            </a:solidFill>
            <a:ln cmpd="sng" cap="rnd">
              <a:noFill/>
              <a:prstDash val="solid"/>
              <a:round/>
            </a:ln>
          </p:spPr>
        </p:sp>
        <p:sp>
          <p:nvSpPr>
            <p:cNvPr id="28" name="Rectangles"/>
            <p:cNvSpPr>
              <a:spLocks/>
            </p:cNvSpPr>
            <p:nvPr/>
          </p:nvSpPr>
          <p:spPr>
            <a:xfrm rot="0">
              <a:off x="15049500" y="5187404"/>
              <a:ext cx="2568067" cy="4432845"/>
            </a:xfrm>
            <a:prstGeom prst="rect"/>
            <a:noFill/>
            <a:ln w="12700" cmpd="sng" cap="flat">
              <a:noFill/>
              <a:prstDash val="solid"/>
              <a:miter/>
            </a:ln>
          </p:spPr>
        </p:sp>
      </p:grpSp>
      <p:sp>
        <p:nvSpPr>
          <p:cNvPr id="30" name="曲线"/>
          <p:cNvSpPr>
            <a:spLocks/>
          </p:cNvSpPr>
          <p:nvPr/>
        </p:nvSpPr>
        <p:spPr>
          <a:xfrm rot="0">
            <a:off x="15803372" y="8040071"/>
            <a:ext cx="1368804" cy="1100020"/>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blipFill rotWithShape="1">
            <a:blip r:embed="rId3"/>
            <a:stretch/>
          </a:blipFill>
          <a:ln cmpd="sng" cap="sq">
            <a:noFill/>
            <a:prstDash val="solid"/>
            <a:miter/>
          </a:ln>
        </p:spPr>
      </p:sp>
      <p:sp>
        <p:nvSpPr>
          <p:cNvPr id="31" name="Rectangles"/>
          <p:cNvSpPr>
            <a:spLocks/>
          </p:cNvSpPr>
          <p:nvPr/>
        </p:nvSpPr>
        <p:spPr>
          <a:xfrm rot="0">
            <a:off x="6185602" y="5505819"/>
            <a:ext cx="8139998" cy="514350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ct val="150000"/>
              </a:lnSpc>
              <a:spcBef>
                <a:spcPts val="0"/>
              </a:spcBef>
              <a:spcAft>
                <a:spcPts val="0"/>
              </a:spcAft>
              <a:buNone/>
            </a:pPr>
            <a:r>
              <a:rPr lang="en-US" altLang="zh-CN" sz="2800" b="1"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Programme</a:t>
            </a:r>
            <a:r>
              <a:rPr lang="en-US" altLang="zh-CN" sz="2800" b="1"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rPr>
              <a:t>MBA in International Business </a:t>
            </a:r>
            <a:endPar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a:p>
            <a:pPr marL="0" indent="0" algn="l">
              <a:lnSpc>
                <a:spcPct val="150000"/>
              </a:lnSpc>
              <a:spcBef>
                <a:spcPts val="0"/>
              </a:spcBef>
              <a:spcAft>
                <a:spcPts val="0"/>
              </a:spcAft>
              <a:buNone/>
            </a:pPr>
            <a:r>
              <a:rPr lang="en-US" altLang="zh-CN" sz="2800" b="1"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Module name: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Human Capital Management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rPr>
              <a:t> </a:t>
            </a:r>
            <a:endPar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a:p>
            <a:pPr marL="0" indent="0" algn="l">
              <a:lnSpc>
                <a:spcPct val="150000"/>
              </a:lnSpc>
              <a:spcBef>
                <a:spcPts val="0"/>
              </a:spcBef>
              <a:spcAft>
                <a:spcPts val="0"/>
              </a:spcAft>
              <a:buNone/>
            </a:pPr>
            <a:r>
              <a:rPr lang="en-US" altLang="zh-CN" sz="2800" b="1"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Module code: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LCMB7023 </a:t>
            </a:r>
            <a:endPar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a:p>
            <a:pPr marL="0" indent="0" algn="l">
              <a:lnSpc>
                <a:spcPct val="150000"/>
              </a:lnSpc>
              <a:spcBef>
                <a:spcPts val="0"/>
              </a:spcBef>
              <a:spcAft>
                <a:spcPts val="0"/>
              </a:spcAft>
              <a:buNone/>
            </a:pPr>
            <a:r>
              <a:rPr lang="en-US" altLang="zh-CN" sz="2800" b="1"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Lecturer: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Gladius Kulothungan </a:t>
            </a:r>
            <a:endPar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a:p>
            <a:pPr marL="0" indent="0" algn="l">
              <a:lnSpc>
                <a:spcPct val="150000"/>
              </a:lnSpc>
              <a:spcBef>
                <a:spcPts val="0"/>
              </a:spcBef>
              <a:spcAft>
                <a:spcPts val="0"/>
              </a:spcAft>
              <a:buNone/>
            </a:pPr>
            <a:r>
              <a:rPr lang="en-US" altLang="zh-CN" sz="2800" b="1"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Student name: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Md</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Saifur</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Rahman</a:t>
            </a:r>
            <a:endParaRPr lang="en-US" altLang="zh-CN" sz="2800" b="1"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a:p>
            <a:pPr marL="0" indent="0" algn="l">
              <a:lnSpc>
                <a:spcPct val="150000"/>
              </a:lnSpc>
              <a:spcBef>
                <a:spcPts val="0"/>
              </a:spcBef>
              <a:spcAft>
                <a:spcPts val="0"/>
              </a:spcAft>
              <a:buNone/>
            </a:pPr>
            <a:r>
              <a:rPr lang="en-US" altLang="zh-CN" sz="2800" b="1"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Student id: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2431872</a:t>
            </a:r>
            <a:endParaRPr lang="en-US" altLang="zh-CN" sz="2800" b="1"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a:p>
            <a:pPr marL="0" indent="0" algn="l">
              <a:lnSpc>
                <a:spcPct val="150000"/>
              </a:lnSpc>
              <a:spcBef>
                <a:spcPts val="0"/>
              </a:spcBef>
              <a:spcAft>
                <a:spcPts val="0"/>
              </a:spcAft>
              <a:buNone/>
            </a:pPr>
            <a:endPar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a:p>
            <a:pPr marL="0" indent="0" algn="l">
              <a:lnSpc>
                <a:spcPct val="150000"/>
              </a:lnSpc>
              <a:spcBef>
                <a:spcPts val="0"/>
              </a:spcBef>
              <a:spcAft>
                <a:spcPts val="0"/>
              </a:spcAft>
              <a:buNone/>
            </a:pPr>
            <a:endParaRPr lang="zh-CN" altLang="en-US"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pic>
        <p:nvPicPr>
          <p:cNvPr id="32" name="Images" descr="A close up of a logo&#10;&#10;Description automatically generated"/>
          <p:cNvPicPr>
            <a:picLocks noChangeAspect="1"/>
          </p:cNvPicPr>
          <p:nvPr/>
        </p:nvPicPr>
        <p:blipFill>
          <a:blip r:embed="rId4" cstate="print"/>
          <a:stretch>
            <a:fillRect/>
          </a:stretch>
        </p:blipFill>
        <p:spPr>
          <a:xfrm rot="0">
            <a:off x="981503" y="126766"/>
            <a:ext cx="3971497" cy="1054333"/>
          </a:xfrm>
          <a:prstGeom prst="rect"/>
          <a:noFill/>
          <a:ln w="12700" cmpd="sng" cap="flat">
            <a:noFill/>
            <a:prstDash val="solid"/>
            <a:miter/>
          </a:ln>
        </p:spPr>
      </p:pic>
    </p:spTree>
    <p:extLst>
      <p:ext uri="{BB962C8B-B14F-4D97-AF65-F5344CB8AC3E}">
        <p14:creationId xmlns:p14="http://schemas.microsoft.com/office/powerpoint/2010/main" val="966975692"/>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rgbClr val="5D7450"/>
        </a:solidFill>
      </p:bgPr>
    </p:bg>
    <p:spTree>
      <p:nvGrpSpPr>
        <p:cNvPr id="1" name=""/>
        <p:cNvGrpSpPr/>
        <p:nvPr/>
      </p:nvGrpSpPr>
      <p:grpSpPr>
        <a:xfrm>
          <a:off x="0" y="0"/>
          <a:ext cx="0" cy="0"/>
          <a:chOff x="0" y="0"/>
          <a:chExt cx="0" cy="0"/>
        </a:xfrm>
      </p:grpSpPr>
      <p:grpSp>
        <p:nvGrpSpPr>
          <p:cNvPr id="38" name="Combination"/>
          <p:cNvGrpSpPr>
            <a:grpSpLocks/>
          </p:cNvGrpSpPr>
          <p:nvPr/>
        </p:nvGrpSpPr>
        <p:grpSpPr>
          <a:xfrm>
            <a:off x="9296400" y="5187404"/>
            <a:ext cx="8324850" cy="4432850"/>
            <a:chOff x="9296400" y="5187404"/>
            <a:chExt cx="8324850" cy="4432850"/>
          </a:xfrm>
        </p:grpSpPr>
        <p:sp>
          <p:nvSpPr>
            <p:cNvPr id="36" name="曲线"/>
            <p:cNvSpPr>
              <a:spLocks/>
            </p:cNvSpPr>
            <p:nvPr/>
          </p:nvSpPr>
          <p:spPr>
            <a:xfrm rot="0">
              <a:off x="9296400" y="5295900"/>
              <a:ext cx="8324850" cy="4324354"/>
            </a:xfrm>
            <a:custGeom>
              <a:gdLst>
                <a:gd name="T1" fmla="*/ 0 w 21600"/>
                <a:gd name="T2" fmla="*/ 0 h 21600"/>
                <a:gd name="T3" fmla="*/ 21600 w 21600"/>
                <a:gd name="T4" fmla="*/ 21600 h 21600"/>
              </a:gdLst>
              <a:rect l="T1" t="T2" r="T3" b="T4"/>
              <a:pathLst>
                <a:path w="21600" h="21600">
                  <a:moveTo>
                    <a:pt x="293" y="0"/>
                  </a:moveTo>
                  <a:lnTo>
                    <a:pt x="21306" y="0"/>
                  </a:lnTo>
                  <a:cubicBezTo>
                    <a:pt x="21468" y="0"/>
                    <a:pt x="21600" y="252"/>
                    <a:pt x="21600" y="564"/>
                  </a:cubicBezTo>
                  <a:lnTo>
                    <a:pt x="21600" y="21035"/>
                  </a:lnTo>
                  <a:cubicBezTo>
                    <a:pt x="21600" y="21347"/>
                    <a:pt x="21468" y="21600"/>
                    <a:pt x="21306" y="21600"/>
                  </a:cubicBezTo>
                  <a:lnTo>
                    <a:pt x="293" y="21600"/>
                  </a:lnTo>
                  <a:cubicBezTo>
                    <a:pt x="131" y="21600"/>
                    <a:pt x="0" y="21347"/>
                    <a:pt x="0" y="21035"/>
                  </a:cubicBezTo>
                  <a:lnTo>
                    <a:pt x="0" y="564"/>
                  </a:lnTo>
                  <a:cubicBezTo>
                    <a:pt x="0" y="252"/>
                    <a:pt x="131" y="0"/>
                    <a:pt x="293" y="0"/>
                  </a:cubicBezTo>
                  <a:close/>
                </a:path>
              </a:pathLst>
            </a:custGeom>
            <a:solidFill>
              <a:srgbClr val="344F76"/>
            </a:solidFill>
            <a:ln cmpd="sng" cap="rnd">
              <a:noFill/>
              <a:prstDash val="solid"/>
              <a:round/>
            </a:ln>
          </p:spPr>
        </p:sp>
        <p:sp>
          <p:nvSpPr>
            <p:cNvPr id="37" name="Rectangles"/>
            <p:cNvSpPr>
              <a:spLocks/>
            </p:cNvSpPr>
            <p:nvPr/>
          </p:nvSpPr>
          <p:spPr>
            <a:xfrm rot="0">
              <a:off x="9296400" y="5187404"/>
              <a:ext cx="8324850" cy="4432845"/>
            </a:xfrm>
            <a:prstGeom prst="rect"/>
            <a:noFill/>
            <a:ln w="12700" cmpd="sng" cap="flat">
              <a:noFill/>
              <a:prstDash val="solid"/>
              <a:miter/>
            </a:ln>
          </p:spPr>
        </p:sp>
      </p:grpSp>
      <p:grpSp>
        <p:nvGrpSpPr>
          <p:cNvPr id="40" name="Combination"/>
          <p:cNvGrpSpPr>
            <a:grpSpLocks/>
          </p:cNvGrpSpPr>
          <p:nvPr/>
        </p:nvGrpSpPr>
        <p:grpSpPr>
          <a:xfrm>
            <a:off x="10734676" y="666750"/>
            <a:ext cx="6886575" cy="4324350"/>
            <a:chOff x="10734676" y="666750"/>
            <a:chExt cx="6886575" cy="4324350"/>
          </a:xfrm>
        </p:grpSpPr>
        <p:sp>
          <p:nvSpPr>
            <p:cNvPr id="39" name="曲线"/>
            <p:cNvSpPr>
              <a:spLocks/>
            </p:cNvSpPr>
            <p:nvPr/>
          </p:nvSpPr>
          <p:spPr>
            <a:xfrm rot="0">
              <a:off x="10734676" y="666750"/>
              <a:ext cx="6886575" cy="4324350"/>
            </a:xfrm>
            <a:custGeom>
              <a:gdLst>
                <a:gd name="T1" fmla="*/ 0 w 21600"/>
                <a:gd name="T2" fmla="*/ 0 h 21600"/>
                <a:gd name="T3" fmla="*/ 21600 w 21600"/>
                <a:gd name="T4" fmla="*/ 21600 h 21600"/>
              </a:gdLst>
              <a:rect l="T1" t="T2" r="T3" b="T4"/>
              <a:pathLst>
                <a:path w="21600" h="21600">
                  <a:moveTo>
                    <a:pt x="728" y="0"/>
                  </a:moveTo>
                  <a:lnTo>
                    <a:pt x="20871" y="0"/>
                  </a:lnTo>
                  <a:cubicBezTo>
                    <a:pt x="21064" y="0"/>
                    <a:pt x="21250" y="122"/>
                    <a:pt x="21386" y="339"/>
                  </a:cubicBezTo>
                  <a:cubicBezTo>
                    <a:pt x="21523" y="557"/>
                    <a:pt x="21600" y="852"/>
                    <a:pt x="21600" y="1159"/>
                  </a:cubicBezTo>
                  <a:lnTo>
                    <a:pt x="21600" y="20440"/>
                  </a:lnTo>
                  <a:cubicBezTo>
                    <a:pt x="21600" y="20747"/>
                    <a:pt x="21523" y="21042"/>
                    <a:pt x="21386" y="21260"/>
                  </a:cubicBezTo>
                  <a:cubicBezTo>
                    <a:pt x="21250" y="21477"/>
                    <a:pt x="21064" y="21600"/>
                    <a:pt x="20871" y="21600"/>
                  </a:cubicBezTo>
                  <a:lnTo>
                    <a:pt x="728" y="21600"/>
                  </a:lnTo>
                  <a:cubicBezTo>
                    <a:pt x="326" y="21600"/>
                    <a:pt x="0" y="21080"/>
                    <a:pt x="0" y="20440"/>
                  </a:cubicBezTo>
                  <a:lnTo>
                    <a:pt x="0" y="1159"/>
                  </a:lnTo>
                  <a:cubicBezTo>
                    <a:pt x="0" y="852"/>
                    <a:pt x="76" y="557"/>
                    <a:pt x="213" y="339"/>
                  </a:cubicBezTo>
                  <a:cubicBezTo>
                    <a:pt x="349" y="122"/>
                    <a:pt x="535" y="0"/>
                    <a:pt x="728" y="0"/>
                  </a:cubicBezTo>
                  <a:close/>
                </a:path>
              </a:pathLst>
            </a:custGeom>
            <a:blipFill rotWithShape="1">
              <a:blip r:embed="rId1"/>
              <a:stretch>
                <a:fillRect l="-436" r="-436"/>
              </a:stretch>
            </a:blipFill>
            <a:ln cmpd="sng" cap="flat">
              <a:noFill/>
              <a:prstDash val="solid"/>
              <a:miter/>
            </a:ln>
          </p:spPr>
        </p:sp>
      </p:grpSp>
      <p:grpSp>
        <p:nvGrpSpPr>
          <p:cNvPr id="42" name="Combination"/>
          <p:cNvGrpSpPr>
            <a:grpSpLocks/>
          </p:cNvGrpSpPr>
          <p:nvPr/>
        </p:nvGrpSpPr>
        <p:grpSpPr>
          <a:xfrm>
            <a:off x="666750" y="5295900"/>
            <a:ext cx="8324850" cy="4324350"/>
            <a:chOff x="666750" y="5295900"/>
            <a:chExt cx="8324850" cy="4324350"/>
          </a:xfrm>
        </p:grpSpPr>
        <p:sp>
          <p:nvSpPr>
            <p:cNvPr id="41" name="曲线"/>
            <p:cNvSpPr>
              <a:spLocks/>
            </p:cNvSpPr>
            <p:nvPr/>
          </p:nvSpPr>
          <p:spPr>
            <a:xfrm rot="0">
              <a:off x="666750" y="5295900"/>
              <a:ext cx="8324850" cy="4324350"/>
            </a:xfrm>
            <a:custGeom>
              <a:gdLst>
                <a:gd name="T1" fmla="*/ 0 w 21600"/>
                <a:gd name="T2" fmla="*/ 0 h 21600"/>
                <a:gd name="T3" fmla="*/ 21600 w 21600"/>
                <a:gd name="T4" fmla="*/ 21600 h 21600"/>
              </a:gdLst>
              <a:rect l="T1" t="T2" r="T3" b="T4"/>
              <a:pathLst>
                <a:path w="21600" h="21600">
                  <a:moveTo>
                    <a:pt x="498" y="0"/>
                  </a:moveTo>
                  <a:lnTo>
                    <a:pt x="21101" y="0"/>
                  </a:lnTo>
                  <a:cubicBezTo>
                    <a:pt x="21233" y="0"/>
                    <a:pt x="21360" y="101"/>
                    <a:pt x="21454" y="281"/>
                  </a:cubicBezTo>
                  <a:cubicBezTo>
                    <a:pt x="21547" y="460"/>
                    <a:pt x="21600" y="705"/>
                    <a:pt x="21600" y="959"/>
                  </a:cubicBezTo>
                  <a:lnTo>
                    <a:pt x="21600" y="20640"/>
                  </a:lnTo>
                  <a:cubicBezTo>
                    <a:pt x="21600" y="21170"/>
                    <a:pt x="21376" y="21600"/>
                    <a:pt x="21101" y="21600"/>
                  </a:cubicBezTo>
                  <a:lnTo>
                    <a:pt x="498" y="21600"/>
                  </a:lnTo>
                  <a:cubicBezTo>
                    <a:pt x="223" y="21600"/>
                    <a:pt x="0" y="21170"/>
                    <a:pt x="0" y="20640"/>
                  </a:cubicBezTo>
                  <a:lnTo>
                    <a:pt x="0" y="959"/>
                  </a:lnTo>
                  <a:cubicBezTo>
                    <a:pt x="0" y="429"/>
                    <a:pt x="223" y="0"/>
                    <a:pt x="498" y="0"/>
                  </a:cubicBezTo>
                  <a:close/>
                </a:path>
              </a:pathLst>
            </a:custGeom>
            <a:blipFill rotWithShape="1">
              <a:blip r:embed="rId2"/>
              <a:stretch>
                <a:fillRect l="-554" r="-554"/>
              </a:stretch>
            </a:blipFill>
            <a:ln cmpd="sng" cap="flat">
              <a:noFill/>
              <a:prstDash val="solid"/>
              <a:miter/>
            </a:ln>
          </p:spPr>
        </p:sp>
      </p:grpSp>
      <p:sp>
        <p:nvSpPr>
          <p:cNvPr id="43" name="Rectangles"/>
          <p:cNvSpPr>
            <a:spLocks/>
          </p:cNvSpPr>
          <p:nvPr/>
        </p:nvSpPr>
        <p:spPr>
          <a:xfrm rot="0">
            <a:off x="10429875" y="6322694"/>
            <a:ext cx="6057899" cy="261277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939"/>
              </a:lnSpc>
              <a:spcBef>
                <a:spcPts val="0"/>
              </a:spcBef>
              <a:spcAft>
                <a:spcPts val="0"/>
              </a:spcAft>
              <a:buNone/>
            </a:pPr>
            <a:r>
              <a:rPr lang="en-US" altLang="zh-CN" sz="2099"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Morrisons</a:t>
            </a:r>
            <a:r>
              <a:rPr lang="en-US" altLang="zh-CN" sz="2099"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 holds a </a:t>
            </a:r>
            <a:r>
              <a:rPr lang="en-US" altLang="zh-CN" sz="2099" b="1" i="0" u="none" strike="noStrike" kern="1200" cap="none" spc="0" baseline="0">
                <a:solidFill>
                  <a:srgbClr val="FFFFFF"/>
                </a:solidFill>
                <a:latin typeface="TT Interphases Bold" pitchFamily="0" charset="0"/>
                <a:ea typeface="TT Interphases Bold" pitchFamily="0" charset="0"/>
                <a:cs typeface="TT Interphases Bold" pitchFamily="0" charset="0"/>
                <a:sym typeface="TT Interphases Bold" pitchFamily="0" charset="0"/>
              </a:rPr>
              <a:t>significant position</a:t>
            </a:r>
            <a:r>
              <a:rPr lang="en-US" altLang="zh-CN" sz="2099"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 in the UK grocery market. Understanding its recruitment practices is crucial for maintaining service quality and operational efficiency, as well as aligning talent with business objectives in a competitive landscape (</a:t>
            </a:r>
            <a:r>
              <a:rPr lang="en-US" altLang="zh-CN" sz="2099"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Lambie</a:t>
            </a:r>
            <a:r>
              <a:rPr lang="en-US" altLang="zh-CN" sz="2099"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-Mumford and Kennedy, 2025).</a:t>
            </a:r>
            <a:endParaRPr lang="zh-CN" altLang="en-US" sz="2099"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grpSp>
        <p:nvGrpSpPr>
          <p:cNvPr id="46" name="Combination"/>
          <p:cNvGrpSpPr>
            <a:grpSpLocks/>
          </p:cNvGrpSpPr>
          <p:nvPr/>
        </p:nvGrpSpPr>
        <p:grpSpPr>
          <a:xfrm>
            <a:off x="666750" y="558254"/>
            <a:ext cx="9763125" cy="4432850"/>
            <a:chOff x="666750" y="558254"/>
            <a:chExt cx="9763125" cy="4432850"/>
          </a:xfrm>
        </p:grpSpPr>
        <p:sp>
          <p:nvSpPr>
            <p:cNvPr id="44" name="曲线"/>
            <p:cNvSpPr>
              <a:spLocks/>
            </p:cNvSpPr>
            <p:nvPr/>
          </p:nvSpPr>
          <p:spPr>
            <a:xfrm rot="0">
              <a:off x="666750" y="666750"/>
              <a:ext cx="9763125" cy="4324354"/>
            </a:xfrm>
            <a:custGeom>
              <a:gdLst>
                <a:gd name="T1" fmla="*/ 0 w 21600"/>
                <a:gd name="T2" fmla="*/ 0 h 21600"/>
                <a:gd name="T3" fmla="*/ 21600 w 21600"/>
                <a:gd name="T4" fmla="*/ 21600 h 21600"/>
              </a:gdLst>
              <a:rect l="T1" t="T2" r="T3" b="T4"/>
              <a:pathLst>
                <a:path w="21600" h="21600">
                  <a:moveTo>
                    <a:pt x="213" y="0"/>
                  </a:moveTo>
                  <a:lnTo>
                    <a:pt x="21386" y="0"/>
                  </a:lnTo>
                  <a:cubicBezTo>
                    <a:pt x="21443" y="0"/>
                    <a:pt x="21497" y="50"/>
                    <a:pt x="21537" y="140"/>
                  </a:cubicBezTo>
                  <a:cubicBezTo>
                    <a:pt x="21577" y="231"/>
                    <a:pt x="21600" y="353"/>
                    <a:pt x="21600" y="481"/>
                  </a:cubicBezTo>
                  <a:lnTo>
                    <a:pt x="21600" y="21118"/>
                  </a:lnTo>
                  <a:cubicBezTo>
                    <a:pt x="21600" y="21384"/>
                    <a:pt x="21504" y="21600"/>
                    <a:pt x="21386" y="21600"/>
                  </a:cubicBezTo>
                  <a:lnTo>
                    <a:pt x="213" y="21600"/>
                  </a:lnTo>
                  <a:cubicBezTo>
                    <a:pt x="156" y="21600"/>
                    <a:pt x="102" y="21549"/>
                    <a:pt x="62" y="21459"/>
                  </a:cubicBezTo>
                  <a:cubicBezTo>
                    <a:pt x="22" y="21368"/>
                    <a:pt x="0" y="21246"/>
                    <a:pt x="0" y="21118"/>
                  </a:cubicBezTo>
                  <a:lnTo>
                    <a:pt x="0" y="481"/>
                  </a:lnTo>
                  <a:cubicBezTo>
                    <a:pt x="0" y="353"/>
                    <a:pt x="22" y="231"/>
                    <a:pt x="62" y="140"/>
                  </a:cubicBezTo>
                  <a:cubicBezTo>
                    <a:pt x="102" y="50"/>
                    <a:pt x="156" y="0"/>
                    <a:pt x="213" y="0"/>
                  </a:cubicBezTo>
                  <a:close/>
                </a:path>
              </a:pathLst>
            </a:custGeom>
            <a:solidFill>
              <a:srgbClr val="344F76"/>
            </a:solidFill>
            <a:ln cmpd="sng" cap="rnd">
              <a:noFill/>
              <a:prstDash val="solid"/>
              <a:round/>
            </a:ln>
          </p:spPr>
        </p:sp>
        <p:sp>
          <p:nvSpPr>
            <p:cNvPr id="45" name="Rectangles"/>
            <p:cNvSpPr>
              <a:spLocks/>
            </p:cNvSpPr>
            <p:nvPr/>
          </p:nvSpPr>
          <p:spPr>
            <a:xfrm rot="0">
              <a:off x="666750" y="558254"/>
              <a:ext cx="9763125" cy="4432845"/>
            </a:xfrm>
            <a:prstGeom prst="rect"/>
            <a:noFill/>
            <a:ln w="12700" cmpd="sng" cap="flat">
              <a:noFill/>
              <a:prstDash val="solid"/>
              <a:miter/>
            </a:ln>
          </p:spPr>
        </p:sp>
      </p:grpSp>
      <p:grpSp>
        <p:nvGrpSpPr>
          <p:cNvPr id="49" name="Combination"/>
          <p:cNvGrpSpPr>
            <a:grpSpLocks/>
          </p:cNvGrpSpPr>
          <p:nvPr/>
        </p:nvGrpSpPr>
        <p:grpSpPr>
          <a:xfrm>
            <a:off x="1239490" y="1541620"/>
            <a:ext cx="8567030" cy="2693068"/>
            <a:chOff x="1239490" y="1541620"/>
            <a:chExt cx="8567030" cy="2693068"/>
          </a:xfrm>
        </p:grpSpPr>
        <p:sp>
          <p:nvSpPr>
            <p:cNvPr id="47" name="Rectangles"/>
            <p:cNvSpPr>
              <a:spLocks/>
            </p:cNvSpPr>
            <p:nvPr/>
          </p:nvSpPr>
          <p:spPr>
            <a:xfrm rot="0">
              <a:off x="1239490" y="1541620"/>
              <a:ext cx="8567030" cy="182880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200"/>
                </a:lnSpc>
                <a:spcBef>
                  <a:spcPts val="0"/>
                </a:spcBef>
                <a:spcAft>
                  <a:spcPts val="0"/>
                </a:spcAft>
                <a:buNone/>
              </a:pPr>
              <a:r>
                <a:rPr lang="en-US" altLang="zh-CN" sz="7200" b="0" i="0" u="none" strike="noStrike" kern="1200" cap="none" spc="-144" baseline="0">
                  <a:solidFill>
                    <a:srgbClr val="FFFFFF"/>
                  </a:solidFill>
                  <a:latin typeface="Cooper BT Light" pitchFamily="0" charset="0"/>
                  <a:ea typeface="Cooper BT Light" pitchFamily="0" charset="0"/>
                  <a:cs typeface="Cooper BT Light" pitchFamily="0" charset="0"/>
                  <a:sym typeface="Cooper BT Light" pitchFamily="0" charset="0"/>
                </a:rPr>
                <a:t>Introduction and Context</a:t>
              </a:r>
              <a:endParaRPr lang="zh-CN" altLang="en-US" sz="7200" b="0" i="0" u="none" strike="noStrike" kern="1200" cap="none" spc="-144" baseline="0">
                <a:solidFill>
                  <a:srgbClr val="FFFFFF"/>
                </a:solidFill>
                <a:latin typeface="Cooper BT Light" pitchFamily="0" charset="0"/>
                <a:ea typeface="Cooper BT Light" pitchFamily="0" charset="0"/>
                <a:cs typeface="Cooper BT Light" pitchFamily="0" charset="0"/>
                <a:sym typeface="Cooper BT Light" pitchFamily="0" charset="0"/>
              </a:endParaRPr>
            </a:p>
          </p:txBody>
        </p:sp>
        <p:sp>
          <p:nvSpPr>
            <p:cNvPr id="48" name="Rectangles"/>
            <p:cNvSpPr>
              <a:spLocks/>
            </p:cNvSpPr>
            <p:nvPr/>
          </p:nvSpPr>
          <p:spPr>
            <a:xfrm rot="0">
              <a:off x="1239490" y="3808096"/>
              <a:ext cx="8567030" cy="42659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0" baseline="0">
                  <a:solidFill>
                    <a:srgbClr val="FFFFFF"/>
                  </a:solidFill>
                  <a:latin typeface="TT Interphases Bold" pitchFamily="0" charset="0"/>
                  <a:ea typeface="TT Interphases Bold" pitchFamily="0" charset="0"/>
                  <a:cs typeface="TT Interphases Bold" pitchFamily="0" charset="0"/>
                  <a:sym typeface="TT Interphases Bold" pitchFamily="0" charset="0"/>
                </a:rPr>
                <a:t>Morrisons’ Role in the UK Grocery Market</a:t>
              </a:r>
              <a:endParaRPr lang="zh-CN" altLang="en-US" sz="2400" b="1" i="0" u="none" strike="noStrike" kern="1200" cap="none" spc="0" baseline="0">
                <a:solidFill>
                  <a:srgbClr val="FFFFFF"/>
                </a:solidFill>
                <a:latin typeface="TT Interphases Bold" pitchFamily="0" charset="0"/>
                <a:ea typeface="TT Interphases Bold" pitchFamily="0" charset="0"/>
                <a:cs typeface="TT Interphases Bold" pitchFamily="0" charset="0"/>
                <a:sym typeface="TT Interphases Bold" pitchFamily="0" charset="0"/>
              </a:endParaRPr>
            </a:p>
          </p:txBody>
        </p:sp>
      </p:grpSp>
      <p:sp>
        <p:nvSpPr>
          <p:cNvPr id="50" name="Rectangles"/>
          <p:cNvSpPr>
            <a:spLocks/>
          </p:cNvSpPr>
          <p:nvPr/>
        </p:nvSpPr>
        <p:spPr>
          <a:xfrm rot="0">
            <a:off x="917667" y="48245"/>
            <a:ext cx="9210674" cy="55867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399"/>
              </a:lnSpc>
              <a:spcBef>
                <a:spcPts val="0"/>
              </a:spcBef>
              <a:spcAft>
                <a:spcPts val="0"/>
              </a:spcAft>
              <a:buNone/>
            </a:pP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Name: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Md</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Saifur</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Rahman (ID: 2431872)</a:t>
            </a:r>
            <a:endParaRPr lang="zh-CN" altLang="en-US"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spTree>
    <p:extLst>
      <p:ext uri="{BB962C8B-B14F-4D97-AF65-F5344CB8AC3E}">
        <p14:creationId xmlns:p14="http://schemas.microsoft.com/office/powerpoint/2010/main" val="821189687"/>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rgbClr val="5D7450"/>
        </a:solidFill>
      </p:bgPr>
    </p:bg>
    <p:spTree>
      <p:nvGrpSpPr>
        <p:cNvPr id="1" name=""/>
        <p:cNvGrpSpPr/>
        <p:nvPr/>
      </p:nvGrpSpPr>
      <p:grpSpPr>
        <a:xfrm>
          <a:off x="0" y="0"/>
          <a:ext cx="0" cy="0"/>
          <a:chOff x="0" y="0"/>
          <a:chExt cx="0" cy="0"/>
        </a:xfrm>
      </p:grpSpPr>
      <p:grpSp>
        <p:nvGrpSpPr>
          <p:cNvPr id="56" name="Combination"/>
          <p:cNvGrpSpPr>
            <a:grpSpLocks/>
          </p:cNvGrpSpPr>
          <p:nvPr/>
        </p:nvGrpSpPr>
        <p:grpSpPr>
          <a:xfrm>
            <a:off x="666750" y="558254"/>
            <a:ext cx="6886575" cy="4432850"/>
            <a:chOff x="666750" y="558254"/>
            <a:chExt cx="6886575" cy="4432850"/>
          </a:xfrm>
        </p:grpSpPr>
        <p:sp>
          <p:nvSpPr>
            <p:cNvPr id="54" name="曲线"/>
            <p:cNvSpPr>
              <a:spLocks/>
            </p:cNvSpPr>
            <p:nvPr/>
          </p:nvSpPr>
          <p:spPr>
            <a:xfrm rot="0">
              <a:off x="666750" y="666750"/>
              <a:ext cx="6886575" cy="4324354"/>
            </a:xfrm>
            <a:custGeom>
              <a:gdLst>
                <a:gd name="T1" fmla="*/ 0 w 21600"/>
                <a:gd name="T2" fmla="*/ 0 h 21600"/>
                <a:gd name="T3" fmla="*/ 21600 w 21600"/>
                <a:gd name="T4" fmla="*/ 21600 h 21600"/>
              </a:gdLst>
              <a:rect l="T1" t="T2" r="T3" b="T4"/>
              <a:pathLst>
                <a:path w="21600" h="21600">
                  <a:moveTo>
                    <a:pt x="428" y="0"/>
                  </a:moveTo>
                  <a:lnTo>
                    <a:pt x="21171" y="0"/>
                  </a:lnTo>
                  <a:cubicBezTo>
                    <a:pt x="21285" y="0"/>
                    <a:pt x="21394" y="71"/>
                    <a:pt x="21474" y="199"/>
                  </a:cubicBezTo>
                  <a:cubicBezTo>
                    <a:pt x="21554" y="327"/>
                    <a:pt x="21600" y="501"/>
                    <a:pt x="21600" y="682"/>
                  </a:cubicBezTo>
                  <a:lnTo>
                    <a:pt x="21600" y="20917"/>
                  </a:lnTo>
                  <a:cubicBezTo>
                    <a:pt x="21600" y="21294"/>
                    <a:pt x="21408" y="21600"/>
                    <a:pt x="21171" y="21600"/>
                  </a:cubicBezTo>
                  <a:lnTo>
                    <a:pt x="428" y="21600"/>
                  </a:lnTo>
                  <a:cubicBezTo>
                    <a:pt x="314" y="21600"/>
                    <a:pt x="205" y="21528"/>
                    <a:pt x="125" y="21400"/>
                  </a:cubicBezTo>
                  <a:cubicBezTo>
                    <a:pt x="45" y="21272"/>
                    <a:pt x="0" y="21098"/>
                    <a:pt x="0" y="20917"/>
                  </a:cubicBezTo>
                  <a:lnTo>
                    <a:pt x="0" y="682"/>
                  </a:lnTo>
                  <a:cubicBezTo>
                    <a:pt x="0" y="501"/>
                    <a:pt x="45" y="327"/>
                    <a:pt x="125" y="199"/>
                  </a:cubicBezTo>
                  <a:cubicBezTo>
                    <a:pt x="205" y="71"/>
                    <a:pt x="314" y="0"/>
                    <a:pt x="428" y="0"/>
                  </a:cubicBezTo>
                  <a:close/>
                </a:path>
              </a:pathLst>
            </a:custGeom>
            <a:solidFill>
              <a:srgbClr val="CD852D"/>
            </a:solidFill>
            <a:ln cmpd="sng" cap="rnd">
              <a:noFill/>
              <a:prstDash val="solid"/>
              <a:round/>
            </a:ln>
          </p:spPr>
        </p:sp>
        <p:sp>
          <p:nvSpPr>
            <p:cNvPr id="55" name="Rectangles"/>
            <p:cNvSpPr>
              <a:spLocks/>
            </p:cNvSpPr>
            <p:nvPr/>
          </p:nvSpPr>
          <p:spPr>
            <a:xfrm rot="0">
              <a:off x="666750" y="558254"/>
              <a:ext cx="6886575" cy="4432845"/>
            </a:xfrm>
            <a:prstGeom prst="rect"/>
            <a:noFill/>
            <a:ln w="12700" cmpd="sng" cap="flat">
              <a:noFill/>
              <a:prstDash val="solid"/>
              <a:miter/>
            </a:ln>
          </p:spPr>
        </p:sp>
      </p:grpSp>
      <p:grpSp>
        <p:nvGrpSpPr>
          <p:cNvPr id="59" name="Combination"/>
          <p:cNvGrpSpPr>
            <a:grpSpLocks/>
          </p:cNvGrpSpPr>
          <p:nvPr/>
        </p:nvGrpSpPr>
        <p:grpSpPr>
          <a:xfrm>
            <a:off x="7858125" y="5187404"/>
            <a:ext cx="9763124" cy="4432850"/>
            <a:chOff x="7858125" y="5187404"/>
            <a:chExt cx="9763124" cy="4432850"/>
          </a:xfrm>
        </p:grpSpPr>
        <p:sp>
          <p:nvSpPr>
            <p:cNvPr id="57" name="曲线"/>
            <p:cNvSpPr>
              <a:spLocks/>
            </p:cNvSpPr>
            <p:nvPr/>
          </p:nvSpPr>
          <p:spPr>
            <a:xfrm rot="0">
              <a:off x="7858125" y="5295900"/>
              <a:ext cx="9763124" cy="4324354"/>
            </a:xfrm>
            <a:custGeom>
              <a:gdLst>
                <a:gd name="T1" fmla="*/ 0 w 21600"/>
                <a:gd name="T2" fmla="*/ 0 h 21600"/>
                <a:gd name="T3" fmla="*/ 21600 w 21600"/>
                <a:gd name="T4" fmla="*/ 21600 h 21600"/>
              </a:gdLst>
              <a:rect l="T1" t="T2" r="T3" b="T4"/>
              <a:pathLst>
                <a:path w="21600" h="21600">
                  <a:moveTo>
                    <a:pt x="213" y="0"/>
                  </a:moveTo>
                  <a:lnTo>
                    <a:pt x="21386" y="0"/>
                  </a:lnTo>
                  <a:cubicBezTo>
                    <a:pt x="21443" y="0"/>
                    <a:pt x="21497" y="50"/>
                    <a:pt x="21537" y="140"/>
                  </a:cubicBezTo>
                  <a:cubicBezTo>
                    <a:pt x="21577" y="231"/>
                    <a:pt x="21600" y="353"/>
                    <a:pt x="21600" y="481"/>
                  </a:cubicBezTo>
                  <a:lnTo>
                    <a:pt x="21600" y="21118"/>
                  </a:lnTo>
                  <a:cubicBezTo>
                    <a:pt x="21600" y="21384"/>
                    <a:pt x="21504" y="21600"/>
                    <a:pt x="21386" y="21600"/>
                  </a:cubicBezTo>
                  <a:lnTo>
                    <a:pt x="213" y="21600"/>
                  </a:lnTo>
                  <a:cubicBezTo>
                    <a:pt x="156" y="21600"/>
                    <a:pt x="102" y="21549"/>
                    <a:pt x="62" y="21459"/>
                  </a:cubicBezTo>
                  <a:cubicBezTo>
                    <a:pt x="22" y="21368"/>
                    <a:pt x="0" y="21246"/>
                    <a:pt x="0" y="21118"/>
                  </a:cubicBezTo>
                  <a:lnTo>
                    <a:pt x="0" y="481"/>
                  </a:lnTo>
                  <a:cubicBezTo>
                    <a:pt x="0" y="353"/>
                    <a:pt x="22" y="231"/>
                    <a:pt x="62" y="140"/>
                  </a:cubicBezTo>
                  <a:cubicBezTo>
                    <a:pt x="102" y="50"/>
                    <a:pt x="156" y="0"/>
                    <a:pt x="213" y="0"/>
                  </a:cubicBezTo>
                  <a:close/>
                </a:path>
              </a:pathLst>
            </a:custGeom>
            <a:solidFill>
              <a:srgbClr val="CD852D"/>
            </a:solidFill>
            <a:ln cmpd="sng" cap="rnd">
              <a:noFill/>
              <a:prstDash val="solid"/>
              <a:round/>
            </a:ln>
          </p:spPr>
        </p:sp>
        <p:sp>
          <p:nvSpPr>
            <p:cNvPr id="58" name="Rectangles"/>
            <p:cNvSpPr>
              <a:spLocks/>
            </p:cNvSpPr>
            <p:nvPr/>
          </p:nvSpPr>
          <p:spPr>
            <a:xfrm rot="0">
              <a:off x="7858125" y="5187404"/>
              <a:ext cx="9763124" cy="4432845"/>
            </a:xfrm>
            <a:prstGeom prst="rect"/>
            <a:noFill/>
            <a:ln w="12700" cmpd="sng" cap="flat">
              <a:noFill/>
              <a:prstDash val="solid"/>
              <a:miter/>
            </a:ln>
          </p:spPr>
        </p:sp>
      </p:grpSp>
      <p:grpSp>
        <p:nvGrpSpPr>
          <p:cNvPr id="62" name="Combination"/>
          <p:cNvGrpSpPr>
            <a:grpSpLocks/>
          </p:cNvGrpSpPr>
          <p:nvPr/>
        </p:nvGrpSpPr>
        <p:grpSpPr>
          <a:xfrm>
            <a:off x="7858125" y="558254"/>
            <a:ext cx="9763124" cy="4432850"/>
            <a:chOff x="7858125" y="558254"/>
            <a:chExt cx="9763124" cy="4432850"/>
          </a:xfrm>
        </p:grpSpPr>
        <p:sp>
          <p:nvSpPr>
            <p:cNvPr id="60" name="曲线"/>
            <p:cNvSpPr>
              <a:spLocks/>
            </p:cNvSpPr>
            <p:nvPr/>
          </p:nvSpPr>
          <p:spPr>
            <a:xfrm rot="0">
              <a:off x="7858125" y="666750"/>
              <a:ext cx="9763124" cy="4324354"/>
            </a:xfrm>
            <a:custGeom>
              <a:gdLst>
                <a:gd name="T1" fmla="*/ 0 w 21600"/>
                <a:gd name="T2" fmla="*/ 0 h 21600"/>
                <a:gd name="T3" fmla="*/ 21600 w 21600"/>
                <a:gd name="T4" fmla="*/ 21600 h 21600"/>
              </a:gdLst>
              <a:rect l="T1" t="T2" r="T3" b="T4"/>
              <a:pathLst>
                <a:path w="21600" h="21600">
                  <a:moveTo>
                    <a:pt x="213" y="0"/>
                  </a:moveTo>
                  <a:lnTo>
                    <a:pt x="21386" y="0"/>
                  </a:lnTo>
                  <a:cubicBezTo>
                    <a:pt x="21443" y="0"/>
                    <a:pt x="21497" y="50"/>
                    <a:pt x="21537" y="140"/>
                  </a:cubicBezTo>
                  <a:cubicBezTo>
                    <a:pt x="21577" y="231"/>
                    <a:pt x="21600" y="353"/>
                    <a:pt x="21600" y="481"/>
                  </a:cubicBezTo>
                  <a:lnTo>
                    <a:pt x="21600" y="21118"/>
                  </a:lnTo>
                  <a:cubicBezTo>
                    <a:pt x="21600" y="21384"/>
                    <a:pt x="21504" y="21600"/>
                    <a:pt x="21386" y="21600"/>
                  </a:cubicBezTo>
                  <a:lnTo>
                    <a:pt x="213" y="21600"/>
                  </a:lnTo>
                  <a:cubicBezTo>
                    <a:pt x="156" y="21600"/>
                    <a:pt x="102" y="21549"/>
                    <a:pt x="62" y="21459"/>
                  </a:cubicBezTo>
                  <a:cubicBezTo>
                    <a:pt x="22" y="21368"/>
                    <a:pt x="0" y="21246"/>
                    <a:pt x="0" y="21118"/>
                  </a:cubicBezTo>
                  <a:lnTo>
                    <a:pt x="0" y="481"/>
                  </a:lnTo>
                  <a:cubicBezTo>
                    <a:pt x="0" y="353"/>
                    <a:pt x="22" y="231"/>
                    <a:pt x="62" y="140"/>
                  </a:cubicBezTo>
                  <a:cubicBezTo>
                    <a:pt x="102" y="50"/>
                    <a:pt x="156" y="0"/>
                    <a:pt x="213" y="0"/>
                  </a:cubicBezTo>
                  <a:close/>
                </a:path>
              </a:pathLst>
            </a:custGeom>
            <a:solidFill>
              <a:srgbClr val="5D7450"/>
            </a:solidFill>
            <a:ln w="38100" cmpd="sng" cap="rnd">
              <a:solidFill>
                <a:srgbClr val="F8BDFF"/>
              </a:solidFill>
              <a:prstDash val="solid"/>
              <a:round/>
            </a:ln>
          </p:spPr>
        </p:sp>
        <p:sp>
          <p:nvSpPr>
            <p:cNvPr id="61" name="Rectangles"/>
            <p:cNvSpPr>
              <a:spLocks/>
            </p:cNvSpPr>
            <p:nvPr/>
          </p:nvSpPr>
          <p:spPr>
            <a:xfrm rot="0">
              <a:off x="7858125" y="558254"/>
              <a:ext cx="9763124" cy="4432845"/>
            </a:xfrm>
            <a:prstGeom prst="rect"/>
            <a:noFill/>
            <a:ln w="12700" cmpd="sng" cap="flat">
              <a:noFill/>
              <a:prstDash val="solid"/>
              <a:miter/>
            </a:ln>
          </p:spPr>
        </p:sp>
      </p:grpSp>
      <p:grpSp>
        <p:nvGrpSpPr>
          <p:cNvPr id="65" name="Combination"/>
          <p:cNvGrpSpPr>
            <a:grpSpLocks/>
          </p:cNvGrpSpPr>
          <p:nvPr/>
        </p:nvGrpSpPr>
        <p:grpSpPr>
          <a:xfrm>
            <a:off x="666750" y="5187404"/>
            <a:ext cx="6886575" cy="4432850"/>
            <a:chOff x="666750" y="5187404"/>
            <a:chExt cx="6886575" cy="4432850"/>
          </a:xfrm>
        </p:grpSpPr>
        <p:sp>
          <p:nvSpPr>
            <p:cNvPr id="63" name="曲线"/>
            <p:cNvSpPr>
              <a:spLocks/>
            </p:cNvSpPr>
            <p:nvPr/>
          </p:nvSpPr>
          <p:spPr>
            <a:xfrm rot="0">
              <a:off x="666750" y="5295900"/>
              <a:ext cx="6886575" cy="4324354"/>
            </a:xfrm>
            <a:custGeom>
              <a:gdLst>
                <a:gd name="T1" fmla="*/ 0 w 21600"/>
                <a:gd name="T2" fmla="*/ 0 h 21600"/>
                <a:gd name="T3" fmla="*/ 21600 w 21600"/>
                <a:gd name="T4" fmla="*/ 21600 h 21600"/>
              </a:gdLst>
              <a:rect l="T1" t="T2" r="T3" b="T4"/>
              <a:pathLst>
                <a:path w="21600" h="21600">
                  <a:moveTo>
                    <a:pt x="428" y="0"/>
                  </a:moveTo>
                  <a:lnTo>
                    <a:pt x="21171" y="0"/>
                  </a:lnTo>
                  <a:cubicBezTo>
                    <a:pt x="21285" y="0"/>
                    <a:pt x="21394" y="71"/>
                    <a:pt x="21474" y="199"/>
                  </a:cubicBezTo>
                  <a:cubicBezTo>
                    <a:pt x="21554" y="327"/>
                    <a:pt x="21600" y="501"/>
                    <a:pt x="21600" y="682"/>
                  </a:cubicBezTo>
                  <a:lnTo>
                    <a:pt x="21600" y="20917"/>
                  </a:lnTo>
                  <a:cubicBezTo>
                    <a:pt x="21600" y="21294"/>
                    <a:pt x="21408" y="21600"/>
                    <a:pt x="21171" y="21600"/>
                  </a:cubicBezTo>
                  <a:lnTo>
                    <a:pt x="428" y="21600"/>
                  </a:lnTo>
                  <a:cubicBezTo>
                    <a:pt x="314" y="21600"/>
                    <a:pt x="205" y="21528"/>
                    <a:pt x="125" y="21400"/>
                  </a:cubicBezTo>
                  <a:cubicBezTo>
                    <a:pt x="45" y="21272"/>
                    <a:pt x="0" y="21098"/>
                    <a:pt x="0" y="20917"/>
                  </a:cubicBezTo>
                  <a:lnTo>
                    <a:pt x="0" y="682"/>
                  </a:lnTo>
                  <a:cubicBezTo>
                    <a:pt x="0" y="501"/>
                    <a:pt x="45" y="327"/>
                    <a:pt x="125" y="199"/>
                  </a:cubicBezTo>
                  <a:cubicBezTo>
                    <a:pt x="205" y="71"/>
                    <a:pt x="314" y="0"/>
                    <a:pt x="428" y="0"/>
                  </a:cubicBezTo>
                  <a:close/>
                </a:path>
              </a:pathLst>
            </a:custGeom>
            <a:solidFill>
              <a:srgbClr val="5D7450"/>
            </a:solidFill>
            <a:ln w="38100" cmpd="sng" cap="rnd">
              <a:solidFill>
                <a:srgbClr val="F8BDFF"/>
              </a:solidFill>
              <a:prstDash val="solid"/>
              <a:round/>
            </a:ln>
          </p:spPr>
        </p:sp>
        <p:sp>
          <p:nvSpPr>
            <p:cNvPr id="64" name="Rectangles"/>
            <p:cNvSpPr>
              <a:spLocks/>
            </p:cNvSpPr>
            <p:nvPr/>
          </p:nvSpPr>
          <p:spPr>
            <a:xfrm rot="0">
              <a:off x="666750" y="5187404"/>
              <a:ext cx="6886575" cy="4432845"/>
            </a:xfrm>
            <a:prstGeom prst="rect"/>
            <a:noFill/>
            <a:ln w="12700" cmpd="sng" cap="flat">
              <a:noFill/>
              <a:prstDash val="solid"/>
              <a:miter/>
            </a:ln>
          </p:spPr>
        </p:sp>
      </p:grpSp>
      <p:grpSp>
        <p:nvGrpSpPr>
          <p:cNvPr id="68" name="Combination"/>
          <p:cNvGrpSpPr>
            <a:grpSpLocks/>
          </p:cNvGrpSpPr>
          <p:nvPr/>
        </p:nvGrpSpPr>
        <p:grpSpPr>
          <a:xfrm>
            <a:off x="1800225" y="1542997"/>
            <a:ext cx="4778600" cy="2491517"/>
            <a:chOff x="1800225" y="1542997"/>
            <a:chExt cx="4778600" cy="2491517"/>
          </a:xfrm>
        </p:grpSpPr>
        <p:sp>
          <p:nvSpPr>
            <p:cNvPr id="66" name="Rectangles"/>
            <p:cNvSpPr>
              <a:spLocks/>
            </p:cNvSpPr>
            <p:nvPr/>
          </p:nvSpPr>
          <p:spPr>
            <a:xfrm rot="0">
              <a:off x="1800225" y="1542997"/>
              <a:ext cx="4778600" cy="120014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9464"/>
                </a:lnSpc>
                <a:spcBef>
                  <a:spcPts val="0"/>
                </a:spcBef>
                <a:spcAft>
                  <a:spcPts val="0"/>
                </a:spcAft>
                <a:buNone/>
              </a:pPr>
              <a:r>
                <a:rPr lang="en-US" altLang="zh-CN" sz="7887" b="0" i="0" u="none" strike="noStrike" kern="1200" cap="none" spc="-157" baseline="0">
                  <a:solidFill>
                    <a:srgbClr val="FFFFFF"/>
                  </a:solidFill>
                  <a:latin typeface="Cooper BT Light" pitchFamily="0" charset="0"/>
                  <a:ea typeface="Cooper BT Light" pitchFamily="0" charset="0"/>
                  <a:cs typeface="Cooper BT Light" pitchFamily="0" charset="0"/>
                  <a:sym typeface="Cooper BT Light" pitchFamily="0" charset="0"/>
                </a:rPr>
                <a:t>8.4%</a:t>
              </a:r>
              <a:endParaRPr lang="zh-CN" altLang="en-US" sz="7887" b="0" i="0" u="none" strike="noStrike" kern="1200" cap="none" spc="-157" baseline="0">
                <a:solidFill>
                  <a:srgbClr val="FFFFFF"/>
                </a:solidFill>
                <a:latin typeface="Cooper BT Light" pitchFamily="0" charset="0"/>
                <a:ea typeface="Cooper BT Light" pitchFamily="0" charset="0"/>
                <a:cs typeface="Cooper BT Light" pitchFamily="0" charset="0"/>
                <a:sym typeface="Cooper BT Light" pitchFamily="0" charset="0"/>
              </a:endParaRPr>
            </a:p>
          </p:txBody>
        </p:sp>
        <p:sp>
          <p:nvSpPr>
            <p:cNvPr id="67" name="Rectangles"/>
            <p:cNvSpPr>
              <a:spLocks/>
            </p:cNvSpPr>
            <p:nvPr/>
          </p:nvSpPr>
          <p:spPr>
            <a:xfrm rot="0">
              <a:off x="1800225" y="3059887"/>
              <a:ext cx="4778600" cy="974626"/>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840"/>
                </a:lnSpc>
                <a:spcBef>
                  <a:spcPts val="0"/>
                </a:spcBef>
                <a:spcAft>
                  <a:spcPts val="0"/>
                </a:spcAft>
                <a:buNone/>
              </a:pPr>
              <a:r>
                <a:rPr lang="en-US" altLang="zh-CN" sz="3200" b="0" i="0" u="none" strike="noStrike" kern="1200" cap="none" spc="0" baseline="0">
                  <a:solidFill>
                    <a:srgbClr val="FFFFFF"/>
                  </a:solidFill>
                  <a:latin typeface="Cooper BT Light" pitchFamily="0" charset="0"/>
                  <a:ea typeface="Cooper BT Light" pitchFamily="0" charset="0"/>
                  <a:cs typeface="Cooper BT Light" pitchFamily="0" charset="0"/>
                  <a:sym typeface="Cooper BT Light" pitchFamily="0" charset="0"/>
                </a:rPr>
                <a:t>Current UK Grocery Market Share </a:t>
              </a:r>
              <a:endParaRPr lang="zh-CN" altLang="en-US" sz="3200" b="0" i="0" u="none" strike="noStrike" kern="1200" cap="none" spc="0" baseline="0">
                <a:solidFill>
                  <a:srgbClr val="FFFFFF"/>
                </a:solidFill>
                <a:latin typeface="Cooper BT Light" pitchFamily="0" charset="0"/>
                <a:ea typeface="Cooper BT Light" pitchFamily="0" charset="0"/>
                <a:cs typeface="Cooper BT Light" pitchFamily="0" charset="0"/>
                <a:sym typeface="Cooper BT Light" pitchFamily="0" charset="0"/>
              </a:endParaRPr>
            </a:p>
          </p:txBody>
        </p:sp>
      </p:grpSp>
      <p:grpSp>
        <p:nvGrpSpPr>
          <p:cNvPr id="71" name="Combination"/>
          <p:cNvGrpSpPr>
            <a:grpSpLocks/>
          </p:cNvGrpSpPr>
          <p:nvPr/>
        </p:nvGrpSpPr>
        <p:grpSpPr>
          <a:xfrm>
            <a:off x="1800225" y="6372190"/>
            <a:ext cx="4778600" cy="2492250"/>
            <a:chOff x="1800225" y="6372190"/>
            <a:chExt cx="4778600" cy="2492250"/>
          </a:xfrm>
        </p:grpSpPr>
        <p:sp>
          <p:nvSpPr>
            <p:cNvPr id="69" name="Rectangles"/>
            <p:cNvSpPr>
              <a:spLocks/>
            </p:cNvSpPr>
            <p:nvPr/>
          </p:nvSpPr>
          <p:spPr>
            <a:xfrm rot="0">
              <a:off x="1800225" y="6372190"/>
              <a:ext cx="4778600" cy="2403856"/>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9464"/>
                </a:lnSpc>
                <a:spcBef>
                  <a:spcPts val="0"/>
                </a:spcBef>
                <a:spcAft>
                  <a:spcPts val="0"/>
                </a:spcAft>
                <a:buNone/>
              </a:pPr>
              <a:r>
                <a:rPr lang="en-US" altLang="zh-CN" sz="7887" b="0" i="0" u="none" strike="noStrike" kern="1200" cap="none" spc="-157" baseline="0">
                  <a:solidFill>
                    <a:srgbClr val="FFFFFF"/>
                  </a:solidFill>
                  <a:latin typeface="Cooper BT Light" pitchFamily="0" charset="0"/>
                  <a:ea typeface="Cooper BT Light" pitchFamily="0" charset="0"/>
                  <a:cs typeface="Cooper BT Light" pitchFamily="0" charset="0"/>
                  <a:sym typeface="Cooper BT Light" pitchFamily="0" charset="0"/>
                </a:rPr>
                <a:t>11 quarters</a:t>
              </a:r>
              <a:endParaRPr lang="zh-CN" altLang="en-US" sz="7887" b="0" i="0" u="none" strike="noStrike" kern="1200" cap="none" spc="-157" baseline="0">
                <a:solidFill>
                  <a:srgbClr val="FFFFFF"/>
                </a:solidFill>
                <a:latin typeface="Cooper BT Light" pitchFamily="0" charset="0"/>
                <a:ea typeface="Cooper BT Light" pitchFamily="0" charset="0"/>
                <a:cs typeface="Cooper BT Light" pitchFamily="0" charset="0"/>
                <a:sym typeface="Cooper BT Light" pitchFamily="0" charset="0"/>
              </a:endParaRPr>
            </a:p>
          </p:txBody>
        </p:sp>
        <p:sp>
          <p:nvSpPr>
            <p:cNvPr id="70" name="Rectangles"/>
            <p:cNvSpPr>
              <a:spLocks/>
            </p:cNvSpPr>
            <p:nvPr/>
          </p:nvSpPr>
          <p:spPr>
            <a:xfrm rot="0">
              <a:off x="1800225" y="7889081"/>
              <a:ext cx="4778600" cy="97535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840"/>
                </a:lnSpc>
                <a:spcBef>
                  <a:spcPts val="0"/>
                </a:spcBef>
                <a:spcAft>
                  <a:spcPts val="0"/>
                </a:spcAft>
                <a:buNone/>
              </a:pPr>
              <a:r>
                <a:rPr lang="en-US" altLang="zh-CN" sz="3200" b="0" i="0" u="none" strike="noStrike" kern="1200" cap="none" spc="0" baseline="0">
                  <a:solidFill>
                    <a:srgbClr val="FFFFFF"/>
                  </a:solidFill>
                  <a:latin typeface="Cooper BT Light" pitchFamily="0" charset="0"/>
                  <a:ea typeface="Cooper BT Light" pitchFamily="0" charset="0"/>
                  <a:cs typeface="Cooper BT Light" pitchFamily="0" charset="0"/>
                  <a:sym typeface="Cooper BT Light" pitchFamily="0" charset="0"/>
                </a:rPr>
                <a:t>Consecutive Sales Growth</a:t>
              </a:r>
              <a:endParaRPr lang="zh-CN" altLang="en-US" sz="3200" b="0" i="0" u="none" strike="noStrike" kern="1200" cap="none" spc="0" baseline="0">
                <a:solidFill>
                  <a:srgbClr val="FFFFFF"/>
                </a:solidFill>
                <a:latin typeface="Cooper BT Light" pitchFamily="0" charset="0"/>
                <a:ea typeface="Cooper BT Light" pitchFamily="0" charset="0"/>
                <a:cs typeface="Cooper BT Light" pitchFamily="0" charset="0"/>
                <a:sym typeface="Cooper BT Light" pitchFamily="0" charset="0"/>
              </a:endParaRPr>
            </a:p>
          </p:txBody>
        </p:sp>
      </p:grpSp>
      <p:sp>
        <p:nvSpPr>
          <p:cNvPr id="72" name="Rectangles"/>
          <p:cNvSpPr>
            <a:spLocks/>
          </p:cNvSpPr>
          <p:nvPr/>
        </p:nvSpPr>
        <p:spPr>
          <a:xfrm rot="0">
            <a:off x="9296400" y="6538936"/>
            <a:ext cx="5448300" cy="224027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940"/>
              </a:lnSpc>
              <a:spcBef>
                <a:spcPts val="0"/>
              </a:spcBef>
              <a:spcAft>
                <a:spcPts val="0"/>
              </a:spcAft>
              <a:buNone/>
            </a:pPr>
            <a:r>
              <a:rPr lang="en-US" altLang="zh-CN" sz="2100"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Over the past </a:t>
            </a:r>
            <a:r>
              <a:rPr lang="en-US" altLang="zh-CN" sz="2100" b="1" i="0" u="none" strike="noStrike" kern="1200" cap="none" spc="0" baseline="0">
                <a:solidFill>
                  <a:srgbClr val="FFFFFF"/>
                </a:solidFill>
                <a:latin typeface="TT Interphases Bold" pitchFamily="0" charset="0"/>
                <a:ea typeface="TT Interphases Bold" pitchFamily="0" charset="0"/>
                <a:cs typeface="TT Interphases Bold" pitchFamily="0" charset="0"/>
                <a:sym typeface="TT Interphases Bold" pitchFamily="0" charset="0"/>
              </a:rPr>
              <a:t>11 quarters</a:t>
            </a:r>
            <a:r>
              <a:rPr lang="en-US" altLang="zh-CN" sz="2100"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 Morrisons has experienced steady sales growth, driven by its strategic expansion into online grocery services and fulfilment operations </a:t>
            </a:r>
            <a:r>
              <a:rPr lang="en-US" altLang="zh-CN" sz="2400" b="0" i="0" u="none" strike="noStrike" kern="1200" cap="none" spc="0" baseline="0">
                <a:solidFill>
                  <a:srgbClr val="FFFFFF"/>
                </a:solidFill>
                <a:latin typeface="Cooper BT Light" pitchFamily="0" charset="0"/>
                <a:ea typeface="Cooper BT Light" pitchFamily="0" charset="0"/>
                <a:cs typeface="Cooper BT Light" pitchFamily="0" charset="0"/>
                <a:sym typeface="Cooper BT Light" pitchFamily="0" charset="0"/>
              </a:rPr>
              <a:t>(Lambie-Mumford and Kennedy, 2025)</a:t>
            </a:r>
            <a:r>
              <a:rPr lang="en-US" altLang="zh-CN" sz="2100"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a:t>
            </a:r>
            <a:endParaRPr lang="zh-CN" altLang="en-US" sz="2100"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sp>
        <p:nvSpPr>
          <p:cNvPr id="73" name="Rectangles"/>
          <p:cNvSpPr>
            <a:spLocks/>
          </p:cNvSpPr>
          <p:nvPr/>
        </p:nvSpPr>
        <p:spPr>
          <a:xfrm rot="0">
            <a:off x="9296400" y="2058293"/>
            <a:ext cx="5448300" cy="186689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940"/>
              </a:lnSpc>
              <a:spcBef>
                <a:spcPts val="0"/>
              </a:spcBef>
              <a:spcAft>
                <a:spcPts val="0"/>
              </a:spcAft>
              <a:buNone/>
            </a:pPr>
            <a:r>
              <a:rPr lang="en-US" altLang="zh-CN" sz="2100"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Morrisons holds approximately </a:t>
            </a:r>
            <a:r>
              <a:rPr lang="en-US" altLang="zh-CN" sz="2100" b="1" i="0" u="none" strike="noStrike" kern="1200" cap="none" spc="0" baseline="0">
                <a:solidFill>
                  <a:srgbClr val="FFFFFF"/>
                </a:solidFill>
                <a:latin typeface="TT Interphases Bold" pitchFamily="0" charset="0"/>
                <a:ea typeface="TT Interphases Bold" pitchFamily="0" charset="0"/>
                <a:cs typeface="TT Interphases Bold" pitchFamily="0" charset="0"/>
                <a:sym typeface="TT Interphases Bold" pitchFamily="0" charset="0"/>
              </a:rPr>
              <a:t>8.4%</a:t>
            </a:r>
            <a:r>
              <a:rPr lang="en-US" altLang="zh-CN" sz="2100"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 of the UK grocery market, reflecting consistent performance amidst increasing competition and changing consumer </a:t>
            </a:r>
            <a:r>
              <a:rPr lang="en-US" altLang="zh-CN" sz="2100"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preferences (Mendonça, 2025) .</a:t>
            </a:r>
            <a:endParaRPr lang="zh-CN" altLang="en-US" sz="2100"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sp>
        <p:nvSpPr>
          <p:cNvPr id="74" name="Rectangles"/>
          <p:cNvSpPr>
            <a:spLocks/>
          </p:cNvSpPr>
          <p:nvPr/>
        </p:nvSpPr>
        <p:spPr>
          <a:xfrm rot="0">
            <a:off x="917667" y="48245"/>
            <a:ext cx="9210674" cy="55867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399"/>
              </a:lnSpc>
              <a:spcBef>
                <a:spcPts val="0"/>
              </a:spcBef>
              <a:spcAft>
                <a:spcPts val="0"/>
              </a:spcAft>
              <a:buNone/>
            </a:pP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Name: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Md</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Saifur</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Rahman (ID: 2431872)</a:t>
            </a:r>
            <a:endParaRPr lang="zh-CN" altLang="en-US"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spTree>
    <p:extLst>
      <p:ext uri="{BB962C8B-B14F-4D97-AF65-F5344CB8AC3E}">
        <p14:creationId xmlns:p14="http://schemas.microsoft.com/office/powerpoint/2010/main" val="121782887"/>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rgbClr val="5D7450"/>
        </a:solidFill>
      </p:bgPr>
    </p:bg>
    <p:spTree>
      <p:nvGrpSpPr>
        <p:cNvPr id="1" name=""/>
        <p:cNvGrpSpPr/>
        <p:nvPr/>
      </p:nvGrpSpPr>
      <p:grpSpPr>
        <a:xfrm>
          <a:off x="0" y="0"/>
          <a:ext cx="0" cy="0"/>
          <a:chOff x="0" y="0"/>
          <a:chExt cx="0" cy="0"/>
        </a:xfrm>
      </p:grpSpPr>
      <p:grpSp>
        <p:nvGrpSpPr>
          <p:cNvPr id="80" name="Combination"/>
          <p:cNvGrpSpPr>
            <a:grpSpLocks/>
          </p:cNvGrpSpPr>
          <p:nvPr/>
        </p:nvGrpSpPr>
        <p:grpSpPr>
          <a:xfrm>
            <a:off x="9296400" y="5187404"/>
            <a:ext cx="8324850" cy="4432850"/>
            <a:chOff x="9296400" y="5187404"/>
            <a:chExt cx="8324850" cy="4432850"/>
          </a:xfrm>
        </p:grpSpPr>
        <p:sp>
          <p:nvSpPr>
            <p:cNvPr id="78" name="曲线"/>
            <p:cNvSpPr>
              <a:spLocks/>
            </p:cNvSpPr>
            <p:nvPr/>
          </p:nvSpPr>
          <p:spPr>
            <a:xfrm rot="0">
              <a:off x="9296400" y="5295900"/>
              <a:ext cx="8324850" cy="4324354"/>
            </a:xfrm>
            <a:custGeom>
              <a:gdLst>
                <a:gd name="T1" fmla="*/ 0 w 21600"/>
                <a:gd name="T2" fmla="*/ 0 h 21600"/>
                <a:gd name="T3" fmla="*/ 21600 w 21600"/>
                <a:gd name="T4" fmla="*/ 21600 h 21600"/>
              </a:gdLst>
              <a:rect l="T1" t="T2" r="T3" b="T4"/>
              <a:pathLst>
                <a:path w="21600" h="21600">
                  <a:moveTo>
                    <a:pt x="293" y="0"/>
                  </a:moveTo>
                  <a:lnTo>
                    <a:pt x="21306" y="0"/>
                  </a:lnTo>
                  <a:cubicBezTo>
                    <a:pt x="21468" y="0"/>
                    <a:pt x="21600" y="252"/>
                    <a:pt x="21600" y="564"/>
                  </a:cubicBezTo>
                  <a:lnTo>
                    <a:pt x="21600" y="21035"/>
                  </a:lnTo>
                  <a:cubicBezTo>
                    <a:pt x="21600" y="21347"/>
                    <a:pt x="21468" y="21600"/>
                    <a:pt x="21306" y="21600"/>
                  </a:cubicBezTo>
                  <a:lnTo>
                    <a:pt x="293" y="21600"/>
                  </a:lnTo>
                  <a:cubicBezTo>
                    <a:pt x="131" y="21600"/>
                    <a:pt x="0" y="21347"/>
                    <a:pt x="0" y="21035"/>
                  </a:cubicBezTo>
                  <a:lnTo>
                    <a:pt x="0" y="564"/>
                  </a:lnTo>
                  <a:cubicBezTo>
                    <a:pt x="0" y="252"/>
                    <a:pt x="131" y="0"/>
                    <a:pt x="293" y="0"/>
                  </a:cubicBezTo>
                  <a:close/>
                </a:path>
              </a:pathLst>
            </a:custGeom>
            <a:solidFill>
              <a:srgbClr val="344F76"/>
            </a:solidFill>
            <a:ln cmpd="sng" cap="rnd">
              <a:noFill/>
              <a:prstDash val="solid"/>
              <a:round/>
            </a:ln>
          </p:spPr>
        </p:sp>
        <p:sp>
          <p:nvSpPr>
            <p:cNvPr id="79" name="Rectangles"/>
            <p:cNvSpPr>
              <a:spLocks/>
            </p:cNvSpPr>
            <p:nvPr/>
          </p:nvSpPr>
          <p:spPr>
            <a:xfrm rot="0">
              <a:off x="9296400" y="5187404"/>
              <a:ext cx="8324850" cy="4432845"/>
            </a:xfrm>
            <a:prstGeom prst="rect"/>
            <a:noFill/>
            <a:ln w="12700" cmpd="sng" cap="flat">
              <a:noFill/>
              <a:prstDash val="solid"/>
              <a:miter/>
            </a:ln>
          </p:spPr>
        </p:sp>
      </p:grpSp>
      <p:grpSp>
        <p:nvGrpSpPr>
          <p:cNvPr id="82" name="Combination"/>
          <p:cNvGrpSpPr>
            <a:grpSpLocks/>
          </p:cNvGrpSpPr>
          <p:nvPr/>
        </p:nvGrpSpPr>
        <p:grpSpPr>
          <a:xfrm>
            <a:off x="10734676" y="666750"/>
            <a:ext cx="6886575" cy="4324350"/>
            <a:chOff x="10734676" y="666750"/>
            <a:chExt cx="6886575" cy="4324350"/>
          </a:xfrm>
        </p:grpSpPr>
        <p:sp>
          <p:nvSpPr>
            <p:cNvPr id="81" name="曲线"/>
            <p:cNvSpPr>
              <a:spLocks/>
            </p:cNvSpPr>
            <p:nvPr/>
          </p:nvSpPr>
          <p:spPr>
            <a:xfrm rot="0">
              <a:off x="10734676" y="666750"/>
              <a:ext cx="6886575" cy="4324350"/>
            </a:xfrm>
            <a:custGeom>
              <a:gdLst>
                <a:gd name="T1" fmla="*/ 0 w 21600"/>
                <a:gd name="T2" fmla="*/ 0 h 21600"/>
                <a:gd name="T3" fmla="*/ 21600 w 21600"/>
                <a:gd name="T4" fmla="*/ 21600 h 21600"/>
              </a:gdLst>
              <a:rect l="T1" t="T2" r="T3" b="T4"/>
              <a:pathLst>
                <a:path w="21600" h="21600">
                  <a:moveTo>
                    <a:pt x="728" y="0"/>
                  </a:moveTo>
                  <a:lnTo>
                    <a:pt x="20871" y="0"/>
                  </a:lnTo>
                  <a:cubicBezTo>
                    <a:pt x="21064" y="0"/>
                    <a:pt x="21250" y="122"/>
                    <a:pt x="21386" y="339"/>
                  </a:cubicBezTo>
                  <a:cubicBezTo>
                    <a:pt x="21523" y="557"/>
                    <a:pt x="21600" y="852"/>
                    <a:pt x="21600" y="1159"/>
                  </a:cubicBezTo>
                  <a:lnTo>
                    <a:pt x="21600" y="20440"/>
                  </a:lnTo>
                  <a:cubicBezTo>
                    <a:pt x="21600" y="20747"/>
                    <a:pt x="21523" y="21042"/>
                    <a:pt x="21386" y="21260"/>
                  </a:cubicBezTo>
                  <a:cubicBezTo>
                    <a:pt x="21250" y="21477"/>
                    <a:pt x="21064" y="21600"/>
                    <a:pt x="20871" y="21600"/>
                  </a:cubicBezTo>
                  <a:lnTo>
                    <a:pt x="728" y="21600"/>
                  </a:lnTo>
                  <a:cubicBezTo>
                    <a:pt x="326" y="21600"/>
                    <a:pt x="0" y="21080"/>
                    <a:pt x="0" y="20440"/>
                  </a:cubicBezTo>
                  <a:lnTo>
                    <a:pt x="0" y="1159"/>
                  </a:lnTo>
                  <a:cubicBezTo>
                    <a:pt x="0" y="852"/>
                    <a:pt x="76" y="557"/>
                    <a:pt x="213" y="339"/>
                  </a:cubicBezTo>
                  <a:cubicBezTo>
                    <a:pt x="349" y="122"/>
                    <a:pt x="535" y="0"/>
                    <a:pt x="728" y="0"/>
                  </a:cubicBezTo>
                  <a:close/>
                </a:path>
              </a:pathLst>
            </a:custGeom>
            <a:blipFill rotWithShape="1">
              <a:blip r:embed="rId1"/>
              <a:stretch>
                <a:fillRect l="-436" r="-436"/>
              </a:stretch>
            </a:blipFill>
            <a:ln cmpd="sng" cap="flat">
              <a:noFill/>
              <a:prstDash val="solid"/>
              <a:miter/>
            </a:ln>
          </p:spPr>
        </p:sp>
      </p:grpSp>
      <p:grpSp>
        <p:nvGrpSpPr>
          <p:cNvPr id="84" name="Combination"/>
          <p:cNvGrpSpPr>
            <a:grpSpLocks/>
          </p:cNvGrpSpPr>
          <p:nvPr/>
        </p:nvGrpSpPr>
        <p:grpSpPr>
          <a:xfrm>
            <a:off x="666750" y="5295900"/>
            <a:ext cx="8324850" cy="4324350"/>
            <a:chOff x="666750" y="5295900"/>
            <a:chExt cx="8324850" cy="4324350"/>
          </a:xfrm>
        </p:grpSpPr>
        <p:sp>
          <p:nvSpPr>
            <p:cNvPr id="83" name="曲线"/>
            <p:cNvSpPr>
              <a:spLocks/>
            </p:cNvSpPr>
            <p:nvPr/>
          </p:nvSpPr>
          <p:spPr>
            <a:xfrm rot="0">
              <a:off x="666750" y="5295900"/>
              <a:ext cx="8324850" cy="4324350"/>
            </a:xfrm>
            <a:custGeom>
              <a:gdLst>
                <a:gd name="T1" fmla="*/ 0 w 21600"/>
                <a:gd name="T2" fmla="*/ 0 h 21600"/>
                <a:gd name="T3" fmla="*/ 21600 w 21600"/>
                <a:gd name="T4" fmla="*/ 21600 h 21600"/>
              </a:gdLst>
              <a:rect l="T1" t="T2" r="T3" b="T4"/>
              <a:pathLst>
                <a:path w="21600" h="21600">
                  <a:moveTo>
                    <a:pt x="498" y="0"/>
                  </a:moveTo>
                  <a:lnTo>
                    <a:pt x="21101" y="0"/>
                  </a:lnTo>
                  <a:cubicBezTo>
                    <a:pt x="21233" y="0"/>
                    <a:pt x="21360" y="101"/>
                    <a:pt x="21454" y="281"/>
                  </a:cubicBezTo>
                  <a:cubicBezTo>
                    <a:pt x="21547" y="460"/>
                    <a:pt x="21600" y="705"/>
                    <a:pt x="21600" y="959"/>
                  </a:cubicBezTo>
                  <a:lnTo>
                    <a:pt x="21600" y="20640"/>
                  </a:lnTo>
                  <a:cubicBezTo>
                    <a:pt x="21600" y="21170"/>
                    <a:pt x="21376" y="21600"/>
                    <a:pt x="21101" y="21600"/>
                  </a:cubicBezTo>
                  <a:lnTo>
                    <a:pt x="498" y="21600"/>
                  </a:lnTo>
                  <a:cubicBezTo>
                    <a:pt x="223" y="21600"/>
                    <a:pt x="0" y="21170"/>
                    <a:pt x="0" y="20640"/>
                  </a:cubicBezTo>
                  <a:lnTo>
                    <a:pt x="0" y="959"/>
                  </a:lnTo>
                  <a:cubicBezTo>
                    <a:pt x="0" y="429"/>
                    <a:pt x="223" y="0"/>
                    <a:pt x="498" y="0"/>
                  </a:cubicBezTo>
                  <a:close/>
                </a:path>
              </a:pathLst>
            </a:custGeom>
            <a:blipFill rotWithShape="1">
              <a:blip r:embed="rId2"/>
              <a:stretch>
                <a:fillRect l="-554" r="-554"/>
              </a:stretch>
            </a:blipFill>
            <a:ln cmpd="sng" cap="flat">
              <a:noFill/>
              <a:prstDash val="solid"/>
              <a:miter/>
            </a:ln>
          </p:spPr>
        </p:sp>
      </p:grpSp>
      <p:sp>
        <p:nvSpPr>
          <p:cNvPr id="85" name="Rectangles"/>
          <p:cNvSpPr>
            <a:spLocks/>
          </p:cNvSpPr>
          <p:nvPr/>
        </p:nvSpPr>
        <p:spPr>
          <a:xfrm rot="0">
            <a:off x="10429875" y="6322694"/>
            <a:ext cx="6057899" cy="261277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939"/>
              </a:lnSpc>
              <a:spcBef>
                <a:spcPts val="0"/>
              </a:spcBef>
              <a:spcAft>
                <a:spcPts val="0"/>
              </a:spcAft>
              <a:buNone/>
            </a:pPr>
            <a:r>
              <a:rPr lang="en-US" altLang="zh-CN" sz="2099"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Morrisons</a:t>
            </a:r>
            <a:r>
              <a:rPr lang="en-US" altLang="zh-CN" sz="2099"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 utilizes a blend of </a:t>
            </a:r>
            <a:r>
              <a:rPr lang="en-US" altLang="zh-CN" sz="2099" b="1" i="0" u="none" strike="noStrike" kern="1200" cap="none" spc="0" baseline="0">
                <a:solidFill>
                  <a:srgbClr val="FFFFFF"/>
                </a:solidFill>
                <a:latin typeface="TT Interphases Bold" pitchFamily="0" charset="0"/>
                <a:ea typeface="TT Interphases Bold" pitchFamily="0" charset="0"/>
                <a:cs typeface="TT Interphases Bold" pitchFamily="0" charset="0"/>
                <a:sym typeface="TT Interphases Bold" pitchFamily="0" charset="0"/>
              </a:rPr>
              <a:t>online applications, in-store recruitment,</a:t>
            </a:r>
            <a:r>
              <a:rPr lang="en-US" altLang="zh-CN" sz="2099"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 and apprenticeships to attract talent. With a </a:t>
            </a:r>
            <a:r>
              <a:rPr lang="en-US" altLang="zh-CN" sz="2099" b="1" i="0" u="none" strike="noStrike" kern="1200" cap="none" spc="0" baseline="0">
                <a:solidFill>
                  <a:srgbClr val="FFFFFF"/>
                </a:solidFill>
                <a:latin typeface="TT Interphases Bold" pitchFamily="0" charset="0"/>
                <a:ea typeface="TT Interphases Bold" pitchFamily="0" charset="0"/>
                <a:cs typeface="TT Interphases Bold" pitchFamily="0" charset="0"/>
                <a:sym typeface="TT Interphases Bold" pitchFamily="0" charset="0"/>
              </a:rPr>
              <a:t>market share of 8.4%</a:t>
            </a:r>
            <a:r>
              <a:rPr lang="en-US" altLang="zh-CN" sz="2099"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 in the UK grocery sector in 2025, the company's rapid online expansion is driving demand for fulfilment and logistics roles (</a:t>
            </a:r>
            <a:r>
              <a:rPr lang="en-US" altLang="zh-CN" sz="2099"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Lambie</a:t>
            </a:r>
            <a:r>
              <a:rPr lang="en-US" altLang="zh-CN" sz="2099"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rPr>
              <a:t>-Mumford and Kennedy, 2025).</a:t>
            </a:r>
            <a:endParaRPr lang="zh-CN" altLang="en-US" sz="2099" b="0" i="0" u="none" strike="noStrike" kern="1200" cap="none" spc="0"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grpSp>
        <p:nvGrpSpPr>
          <p:cNvPr id="88" name="Combination"/>
          <p:cNvGrpSpPr>
            <a:grpSpLocks/>
          </p:cNvGrpSpPr>
          <p:nvPr/>
        </p:nvGrpSpPr>
        <p:grpSpPr>
          <a:xfrm>
            <a:off x="666750" y="558254"/>
            <a:ext cx="9763125" cy="4432850"/>
            <a:chOff x="666750" y="558254"/>
            <a:chExt cx="9763125" cy="4432850"/>
          </a:xfrm>
        </p:grpSpPr>
        <p:sp>
          <p:nvSpPr>
            <p:cNvPr id="86" name="曲线"/>
            <p:cNvSpPr>
              <a:spLocks/>
            </p:cNvSpPr>
            <p:nvPr/>
          </p:nvSpPr>
          <p:spPr>
            <a:xfrm rot="0">
              <a:off x="666750" y="666750"/>
              <a:ext cx="9763125" cy="4324354"/>
            </a:xfrm>
            <a:custGeom>
              <a:gdLst>
                <a:gd name="T1" fmla="*/ 0 w 21600"/>
                <a:gd name="T2" fmla="*/ 0 h 21600"/>
                <a:gd name="T3" fmla="*/ 21600 w 21600"/>
                <a:gd name="T4" fmla="*/ 21600 h 21600"/>
              </a:gdLst>
              <a:rect l="T1" t="T2" r="T3" b="T4"/>
              <a:pathLst>
                <a:path w="21600" h="21600">
                  <a:moveTo>
                    <a:pt x="213" y="0"/>
                  </a:moveTo>
                  <a:lnTo>
                    <a:pt x="21386" y="0"/>
                  </a:lnTo>
                  <a:cubicBezTo>
                    <a:pt x="21443" y="0"/>
                    <a:pt x="21497" y="50"/>
                    <a:pt x="21537" y="140"/>
                  </a:cubicBezTo>
                  <a:cubicBezTo>
                    <a:pt x="21577" y="231"/>
                    <a:pt x="21600" y="353"/>
                    <a:pt x="21600" y="481"/>
                  </a:cubicBezTo>
                  <a:lnTo>
                    <a:pt x="21600" y="21118"/>
                  </a:lnTo>
                  <a:cubicBezTo>
                    <a:pt x="21600" y="21384"/>
                    <a:pt x="21504" y="21600"/>
                    <a:pt x="21386" y="21600"/>
                  </a:cubicBezTo>
                  <a:lnTo>
                    <a:pt x="213" y="21600"/>
                  </a:lnTo>
                  <a:cubicBezTo>
                    <a:pt x="156" y="21600"/>
                    <a:pt x="102" y="21549"/>
                    <a:pt x="62" y="21459"/>
                  </a:cubicBezTo>
                  <a:cubicBezTo>
                    <a:pt x="22" y="21368"/>
                    <a:pt x="0" y="21246"/>
                    <a:pt x="0" y="21118"/>
                  </a:cubicBezTo>
                  <a:lnTo>
                    <a:pt x="0" y="481"/>
                  </a:lnTo>
                  <a:cubicBezTo>
                    <a:pt x="0" y="353"/>
                    <a:pt x="22" y="231"/>
                    <a:pt x="62" y="140"/>
                  </a:cubicBezTo>
                  <a:cubicBezTo>
                    <a:pt x="102" y="50"/>
                    <a:pt x="156" y="0"/>
                    <a:pt x="213" y="0"/>
                  </a:cubicBezTo>
                  <a:close/>
                </a:path>
              </a:pathLst>
            </a:custGeom>
            <a:solidFill>
              <a:srgbClr val="344F76"/>
            </a:solidFill>
            <a:ln cmpd="sng" cap="rnd">
              <a:noFill/>
              <a:prstDash val="solid"/>
              <a:round/>
            </a:ln>
          </p:spPr>
        </p:sp>
        <p:sp>
          <p:nvSpPr>
            <p:cNvPr id="87" name="Rectangles"/>
            <p:cNvSpPr>
              <a:spLocks/>
            </p:cNvSpPr>
            <p:nvPr/>
          </p:nvSpPr>
          <p:spPr>
            <a:xfrm rot="0">
              <a:off x="666750" y="558254"/>
              <a:ext cx="9763125" cy="4432845"/>
            </a:xfrm>
            <a:prstGeom prst="rect"/>
            <a:noFill/>
            <a:ln w="12700" cmpd="sng" cap="flat">
              <a:noFill/>
              <a:prstDash val="solid"/>
              <a:miter/>
            </a:ln>
          </p:spPr>
        </p:sp>
      </p:grpSp>
      <p:grpSp>
        <p:nvGrpSpPr>
          <p:cNvPr id="91" name="Combination"/>
          <p:cNvGrpSpPr>
            <a:grpSpLocks/>
          </p:cNvGrpSpPr>
          <p:nvPr/>
        </p:nvGrpSpPr>
        <p:grpSpPr>
          <a:xfrm>
            <a:off x="1239490" y="1541620"/>
            <a:ext cx="8567030" cy="2693068"/>
            <a:chOff x="1239490" y="1541620"/>
            <a:chExt cx="8567030" cy="2693068"/>
          </a:xfrm>
        </p:grpSpPr>
        <p:sp>
          <p:nvSpPr>
            <p:cNvPr id="89" name="Rectangles"/>
            <p:cNvSpPr>
              <a:spLocks/>
            </p:cNvSpPr>
            <p:nvPr/>
          </p:nvSpPr>
          <p:spPr>
            <a:xfrm rot="0">
              <a:off x="1239490" y="1541620"/>
              <a:ext cx="8567030" cy="182880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200"/>
                </a:lnSpc>
                <a:spcBef>
                  <a:spcPts val="0"/>
                </a:spcBef>
                <a:spcAft>
                  <a:spcPts val="0"/>
                </a:spcAft>
                <a:buNone/>
              </a:pPr>
              <a:r>
                <a:rPr lang="en-US" altLang="zh-CN" sz="7200" b="0" i="0" u="none" strike="noStrike" kern="1200" cap="none" spc="-144" baseline="0">
                  <a:solidFill>
                    <a:srgbClr val="FFFFFF"/>
                  </a:solidFill>
                  <a:latin typeface="Cooper BT Light" pitchFamily="0" charset="0"/>
                  <a:ea typeface="Cooper BT Light" pitchFamily="0" charset="0"/>
                  <a:cs typeface="Cooper BT Light" pitchFamily="0" charset="0"/>
                  <a:sym typeface="Cooper BT Light" pitchFamily="0" charset="0"/>
                </a:rPr>
                <a:t>Current Recruitment Practices</a:t>
              </a:r>
              <a:endParaRPr lang="zh-CN" altLang="en-US" sz="7200" b="0" i="0" u="none" strike="noStrike" kern="1200" cap="none" spc="-144" baseline="0">
                <a:solidFill>
                  <a:srgbClr val="FFFFFF"/>
                </a:solidFill>
                <a:latin typeface="Cooper BT Light" pitchFamily="0" charset="0"/>
                <a:ea typeface="Cooper BT Light" pitchFamily="0" charset="0"/>
                <a:cs typeface="Cooper BT Light" pitchFamily="0" charset="0"/>
                <a:sym typeface="Cooper BT Light" pitchFamily="0" charset="0"/>
              </a:endParaRPr>
            </a:p>
          </p:txBody>
        </p:sp>
        <p:sp>
          <p:nvSpPr>
            <p:cNvPr id="90" name="Rectangles"/>
            <p:cNvSpPr>
              <a:spLocks/>
            </p:cNvSpPr>
            <p:nvPr/>
          </p:nvSpPr>
          <p:spPr>
            <a:xfrm rot="0">
              <a:off x="1239490" y="3808096"/>
              <a:ext cx="8567030" cy="42659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0" baseline="0">
                  <a:solidFill>
                    <a:srgbClr val="FFFFFF"/>
                  </a:solidFill>
                  <a:latin typeface="TT Interphases Bold" pitchFamily="0" charset="0"/>
                  <a:ea typeface="TT Interphases Bold" pitchFamily="0" charset="0"/>
                  <a:cs typeface="TT Interphases Bold" pitchFamily="0" charset="0"/>
                  <a:sym typeface="TT Interphases Bold" pitchFamily="0" charset="0"/>
                </a:rPr>
                <a:t>Exploring Morrisons’ Hiring Methods and Trends</a:t>
              </a:r>
              <a:endParaRPr lang="zh-CN" altLang="en-US" sz="2400" b="1" i="0" u="none" strike="noStrike" kern="1200" cap="none" spc="0" baseline="0">
                <a:solidFill>
                  <a:srgbClr val="FFFFFF"/>
                </a:solidFill>
                <a:latin typeface="TT Interphases Bold" pitchFamily="0" charset="0"/>
                <a:ea typeface="TT Interphases Bold" pitchFamily="0" charset="0"/>
                <a:cs typeface="TT Interphases Bold" pitchFamily="0" charset="0"/>
                <a:sym typeface="TT Interphases Bold" pitchFamily="0" charset="0"/>
              </a:endParaRPr>
            </a:p>
          </p:txBody>
        </p:sp>
      </p:grpSp>
      <p:sp>
        <p:nvSpPr>
          <p:cNvPr id="92" name="Rectangles"/>
          <p:cNvSpPr>
            <a:spLocks/>
          </p:cNvSpPr>
          <p:nvPr/>
        </p:nvSpPr>
        <p:spPr>
          <a:xfrm rot="0">
            <a:off x="917667" y="48245"/>
            <a:ext cx="9210674" cy="55867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399"/>
              </a:lnSpc>
              <a:spcBef>
                <a:spcPts val="0"/>
              </a:spcBef>
              <a:spcAft>
                <a:spcPts val="0"/>
              </a:spcAft>
              <a:buNone/>
            </a:pP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Name: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Md</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Saifur</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Rahman (ID: 2431872)</a:t>
            </a:r>
            <a:endParaRPr lang="zh-CN" altLang="en-US"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spTree>
    <p:extLst>
      <p:ext uri="{BB962C8B-B14F-4D97-AF65-F5344CB8AC3E}">
        <p14:creationId xmlns:p14="http://schemas.microsoft.com/office/powerpoint/2010/main" val="592320591"/>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rgbClr val="5D7450"/>
        </a:solidFill>
      </p:bgPr>
    </p:bg>
    <p:spTree>
      <p:nvGrpSpPr>
        <p:cNvPr id="1" name=""/>
        <p:cNvGrpSpPr/>
        <p:nvPr/>
      </p:nvGrpSpPr>
      <p:grpSpPr>
        <a:xfrm>
          <a:off x="0" y="0"/>
          <a:ext cx="0" cy="0"/>
          <a:chOff x="0" y="0"/>
          <a:chExt cx="0" cy="0"/>
        </a:xfrm>
      </p:grpSpPr>
      <p:grpSp>
        <p:nvGrpSpPr>
          <p:cNvPr id="98" name="Combination"/>
          <p:cNvGrpSpPr>
            <a:grpSpLocks/>
          </p:cNvGrpSpPr>
          <p:nvPr/>
        </p:nvGrpSpPr>
        <p:grpSpPr>
          <a:xfrm>
            <a:off x="6419849" y="558254"/>
            <a:ext cx="5448300" cy="4432850"/>
            <a:chOff x="6419849" y="558254"/>
            <a:chExt cx="5448300" cy="4432850"/>
          </a:xfrm>
        </p:grpSpPr>
        <p:sp>
          <p:nvSpPr>
            <p:cNvPr id="96" name="曲线"/>
            <p:cNvSpPr>
              <a:spLocks/>
            </p:cNvSpPr>
            <p:nvPr/>
          </p:nvSpPr>
          <p:spPr>
            <a:xfrm rot="0">
              <a:off x="6419849" y="666750"/>
              <a:ext cx="5448300" cy="4324354"/>
            </a:xfrm>
            <a:custGeom>
              <a:gdLst>
                <a:gd name="T1" fmla="*/ 0 w 21600"/>
                <a:gd name="T2" fmla="*/ 0 h 21600"/>
                <a:gd name="T3" fmla="*/ 21600 w 21600"/>
                <a:gd name="T4" fmla="*/ 21600 h 21600"/>
              </a:gdLst>
              <a:rect l="T1" t="T2" r="T3" b="T4"/>
              <a:pathLst>
                <a:path w="21600" h="21600">
                  <a:moveTo>
                    <a:pt x="684" y="0"/>
                  </a:moveTo>
                  <a:lnTo>
                    <a:pt x="20915" y="0"/>
                  </a:lnTo>
                  <a:cubicBezTo>
                    <a:pt x="21097" y="0"/>
                    <a:pt x="21271" y="90"/>
                    <a:pt x="21399" y="252"/>
                  </a:cubicBezTo>
                  <a:cubicBezTo>
                    <a:pt x="21527" y="414"/>
                    <a:pt x="21600" y="633"/>
                    <a:pt x="21600" y="862"/>
                  </a:cubicBezTo>
                  <a:lnTo>
                    <a:pt x="21600" y="20737"/>
                  </a:lnTo>
                  <a:cubicBezTo>
                    <a:pt x="21600" y="21213"/>
                    <a:pt x="21293" y="21600"/>
                    <a:pt x="20915" y="21600"/>
                  </a:cubicBezTo>
                  <a:lnTo>
                    <a:pt x="684" y="21600"/>
                  </a:lnTo>
                  <a:cubicBezTo>
                    <a:pt x="502" y="21600"/>
                    <a:pt x="328" y="21509"/>
                    <a:pt x="200" y="21347"/>
                  </a:cubicBezTo>
                  <a:cubicBezTo>
                    <a:pt x="72" y="21185"/>
                    <a:pt x="0" y="20966"/>
                    <a:pt x="0" y="20737"/>
                  </a:cubicBezTo>
                  <a:lnTo>
                    <a:pt x="0" y="862"/>
                  </a:lnTo>
                  <a:cubicBezTo>
                    <a:pt x="0" y="633"/>
                    <a:pt x="72" y="414"/>
                    <a:pt x="200" y="252"/>
                  </a:cubicBezTo>
                  <a:cubicBezTo>
                    <a:pt x="328" y="90"/>
                    <a:pt x="502" y="0"/>
                    <a:pt x="684" y="0"/>
                  </a:cubicBezTo>
                  <a:close/>
                </a:path>
              </a:pathLst>
            </a:custGeom>
            <a:solidFill>
              <a:srgbClr val="FEF294"/>
            </a:solidFill>
            <a:ln cmpd="sng" cap="rnd">
              <a:noFill/>
              <a:prstDash val="solid"/>
              <a:round/>
            </a:ln>
          </p:spPr>
        </p:sp>
        <p:sp>
          <p:nvSpPr>
            <p:cNvPr id="97" name="Rectangles"/>
            <p:cNvSpPr>
              <a:spLocks/>
            </p:cNvSpPr>
            <p:nvPr/>
          </p:nvSpPr>
          <p:spPr>
            <a:xfrm rot="0">
              <a:off x="6419849" y="558254"/>
              <a:ext cx="5448300" cy="4432845"/>
            </a:xfrm>
            <a:prstGeom prst="rect"/>
            <a:noFill/>
            <a:ln w="12700" cmpd="sng" cap="flat">
              <a:noFill/>
              <a:prstDash val="solid"/>
              <a:miter/>
            </a:ln>
          </p:spPr>
        </p:sp>
      </p:grpSp>
      <p:grpSp>
        <p:nvGrpSpPr>
          <p:cNvPr id="101" name="Combination"/>
          <p:cNvGrpSpPr>
            <a:grpSpLocks/>
          </p:cNvGrpSpPr>
          <p:nvPr/>
        </p:nvGrpSpPr>
        <p:grpSpPr>
          <a:xfrm>
            <a:off x="6419849" y="5187404"/>
            <a:ext cx="5448300" cy="4432850"/>
            <a:chOff x="6419849" y="5187404"/>
            <a:chExt cx="5448300" cy="4432850"/>
          </a:xfrm>
        </p:grpSpPr>
        <p:sp>
          <p:nvSpPr>
            <p:cNvPr id="99" name="曲线"/>
            <p:cNvSpPr>
              <a:spLocks/>
            </p:cNvSpPr>
            <p:nvPr/>
          </p:nvSpPr>
          <p:spPr>
            <a:xfrm rot="0">
              <a:off x="6419849" y="5295900"/>
              <a:ext cx="5448300" cy="4324354"/>
            </a:xfrm>
            <a:custGeom>
              <a:gdLst>
                <a:gd name="T1" fmla="*/ 0 w 21600"/>
                <a:gd name="T2" fmla="*/ 0 h 21600"/>
                <a:gd name="T3" fmla="*/ 21600 w 21600"/>
                <a:gd name="T4" fmla="*/ 21600 h 21600"/>
              </a:gdLst>
              <a:rect l="T1" t="T2" r="T3" b="T4"/>
              <a:pathLst>
                <a:path w="21600" h="21600">
                  <a:moveTo>
                    <a:pt x="684" y="0"/>
                  </a:moveTo>
                  <a:lnTo>
                    <a:pt x="20915" y="0"/>
                  </a:lnTo>
                  <a:cubicBezTo>
                    <a:pt x="21097" y="0"/>
                    <a:pt x="21271" y="90"/>
                    <a:pt x="21399" y="252"/>
                  </a:cubicBezTo>
                  <a:cubicBezTo>
                    <a:pt x="21527" y="414"/>
                    <a:pt x="21600" y="633"/>
                    <a:pt x="21600" y="862"/>
                  </a:cubicBezTo>
                  <a:lnTo>
                    <a:pt x="21600" y="20737"/>
                  </a:lnTo>
                  <a:cubicBezTo>
                    <a:pt x="21600" y="21213"/>
                    <a:pt x="21293" y="21600"/>
                    <a:pt x="20915" y="21600"/>
                  </a:cubicBezTo>
                  <a:lnTo>
                    <a:pt x="684" y="21600"/>
                  </a:lnTo>
                  <a:cubicBezTo>
                    <a:pt x="502" y="21600"/>
                    <a:pt x="328" y="21509"/>
                    <a:pt x="200" y="21347"/>
                  </a:cubicBezTo>
                  <a:cubicBezTo>
                    <a:pt x="72" y="21185"/>
                    <a:pt x="0" y="20966"/>
                    <a:pt x="0" y="20737"/>
                  </a:cubicBezTo>
                  <a:lnTo>
                    <a:pt x="0" y="862"/>
                  </a:lnTo>
                  <a:cubicBezTo>
                    <a:pt x="0" y="633"/>
                    <a:pt x="72" y="414"/>
                    <a:pt x="200" y="252"/>
                  </a:cubicBezTo>
                  <a:cubicBezTo>
                    <a:pt x="328" y="90"/>
                    <a:pt x="502" y="0"/>
                    <a:pt x="684" y="0"/>
                  </a:cubicBezTo>
                  <a:close/>
                </a:path>
              </a:pathLst>
            </a:custGeom>
            <a:solidFill>
              <a:srgbClr val="FEF294"/>
            </a:solidFill>
            <a:ln cmpd="sng" cap="rnd">
              <a:noFill/>
              <a:prstDash val="solid"/>
              <a:round/>
            </a:ln>
          </p:spPr>
        </p:sp>
        <p:sp>
          <p:nvSpPr>
            <p:cNvPr id="100" name="Rectangles"/>
            <p:cNvSpPr>
              <a:spLocks/>
            </p:cNvSpPr>
            <p:nvPr/>
          </p:nvSpPr>
          <p:spPr>
            <a:xfrm rot="0">
              <a:off x="6419849" y="5187404"/>
              <a:ext cx="5448300" cy="4432845"/>
            </a:xfrm>
            <a:prstGeom prst="rect"/>
            <a:noFill/>
            <a:ln w="12700" cmpd="sng" cap="flat">
              <a:noFill/>
              <a:prstDash val="solid"/>
              <a:miter/>
            </a:ln>
          </p:spPr>
        </p:sp>
      </p:grpSp>
      <p:grpSp>
        <p:nvGrpSpPr>
          <p:cNvPr id="104" name="Combination"/>
          <p:cNvGrpSpPr>
            <a:grpSpLocks/>
          </p:cNvGrpSpPr>
          <p:nvPr/>
        </p:nvGrpSpPr>
        <p:grpSpPr>
          <a:xfrm>
            <a:off x="666750" y="5187404"/>
            <a:ext cx="5448299" cy="4432850"/>
            <a:chOff x="666750" y="5187404"/>
            <a:chExt cx="5448299" cy="4432850"/>
          </a:xfrm>
        </p:grpSpPr>
        <p:sp>
          <p:nvSpPr>
            <p:cNvPr id="102" name="曲线"/>
            <p:cNvSpPr>
              <a:spLocks/>
            </p:cNvSpPr>
            <p:nvPr/>
          </p:nvSpPr>
          <p:spPr>
            <a:xfrm rot="0">
              <a:off x="666750" y="5295900"/>
              <a:ext cx="5448299" cy="4324354"/>
            </a:xfrm>
            <a:custGeom>
              <a:gdLst>
                <a:gd name="T1" fmla="*/ 0 w 21600"/>
                <a:gd name="T2" fmla="*/ 0 h 21600"/>
                <a:gd name="T3" fmla="*/ 21600 w 21600"/>
                <a:gd name="T4" fmla="*/ 21600 h 21600"/>
              </a:gdLst>
              <a:rect l="T1" t="T2" r="T3" b="T4"/>
              <a:pathLst>
                <a:path w="21600" h="21600">
                  <a:moveTo>
                    <a:pt x="684" y="0"/>
                  </a:moveTo>
                  <a:lnTo>
                    <a:pt x="20915" y="0"/>
                  </a:lnTo>
                  <a:cubicBezTo>
                    <a:pt x="21097" y="0"/>
                    <a:pt x="21271" y="90"/>
                    <a:pt x="21399" y="252"/>
                  </a:cubicBezTo>
                  <a:cubicBezTo>
                    <a:pt x="21527" y="414"/>
                    <a:pt x="21600" y="633"/>
                    <a:pt x="21600" y="862"/>
                  </a:cubicBezTo>
                  <a:lnTo>
                    <a:pt x="21600" y="20737"/>
                  </a:lnTo>
                  <a:cubicBezTo>
                    <a:pt x="21600" y="21213"/>
                    <a:pt x="21293" y="21600"/>
                    <a:pt x="20915" y="21600"/>
                  </a:cubicBezTo>
                  <a:lnTo>
                    <a:pt x="684" y="21600"/>
                  </a:lnTo>
                  <a:cubicBezTo>
                    <a:pt x="502" y="21600"/>
                    <a:pt x="328" y="21509"/>
                    <a:pt x="200" y="21347"/>
                  </a:cubicBezTo>
                  <a:cubicBezTo>
                    <a:pt x="72" y="21185"/>
                    <a:pt x="0" y="20966"/>
                    <a:pt x="0" y="20737"/>
                  </a:cubicBezTo>
                  <a:lnTo>
                    <a:pt x="0" y="862"/>
                  </a:lnTo>
                  <a:cubicBezTo>
                    <a:pt x="0" y="633"/>
                    <a:pt x="72" y="414"/>
                    <a:pt x="200" y="252"/>
                  </a:cubicBezTo>
                  <a:cubicBezTo>
                    <a:pt x="328" y="90"/>
                    <a:pt x="502" y="0"/>
                    <a:pt x="684" y="0"/>
                  </a:cubicBezTo>
                  <a:close/>
                </a:path>
              </a:pathLst>
            </a:custGeom>
            <a:solidFill>
              <a:srgbClr val="FEF294"/>
            </a:solidFill>
            <a:ln cmpd="sng" cap="rnd">
              <a:noFill/>
              <a:prstDash val="solid"/>
              <a:round/>
            </a:ln>
          </p:spPr>
        </p:sp>
        <p:sp>
          <p:nvSpPr>
            <p:cNvPr id="103" name="Rectangles"/>
            <p:cNvSpPr>
              <a:spLocks/>
            </p:cNvSpPr>
            <p:nvPr/>
          </p:nvSpPr>
          <p:spPr>
            <a:xfrm rot="0">
              <a:off x="666750" y="5187404"/>
              <a:ext cx="5448299" cy="4432845"/>
            </a:xfrm>
            <a:prstGeom prst="rect"/>
            <a:noFill/>
            <a:ln w="12700" cmpd="sng" cap="flat">
              <a:noFill/>
              <a:prstDash val="solid"/>
              <a:miter/>
            </a:ln>
          </p:spPr>
        </p:sp>
      </p:grpSp>
      <p:grpSp>
        <p:nvGrpSpPr>
          <p:cNvPr id="107" name="Combination"/>
          <p:cNvGrpSpPr>
            <a:grpSpLocks/>
          </p:cNvGrpSpPr>
          <p:nvPr/>
        </p:nvGrpSpPr>
        <p:grpSpPr>
          <a:xfrm>
            <a:off x="6983527" y="1250726"/>
            <a:ext cx="4320945" cy="3238129"/>
            <a:chOff x="6983527" y="1250726"/>
            <a:chExt cx="4320945" cy="3238129"/>
          </a:xfrm>
        </p:grpSpPr>
        <p:sp>
          <p:nvSpPr>
            <p:cNvPr id="105" name="Rectangles"/>
            <p:cNvSpPr>
              <a:spLocks/>
            </p:cNvSpPr>
            <p:nvPr/>
          </p:nvSpPr>
          <p:spPr>
            <a:xfrm rot="0">
              <a:off x="6983527" y="1250726"/>
              <a:ext cx="4320945" cy="42659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rPr>
                <a:t>Responsibilities</a:t>
              </a:r>
              <a:endParaRPr lang="zh-CN" altLang="en-US"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endParaRPr>
            </a:p>
          </p:txBody>
        </p:sp>
        <p:sp>
          <p:nvSpPr>
            <p:cNvPr id="106" name="Rectangles"/>
            <p:cNvSpPr>
              <a:spLocks/>
            </p:cNvSpPr>
            <p:nvPr/>
          </p:nvSpPr>
          <p:spPr>
            <a:xfrm rot="0">
              <a:off x="6983527" y="1875196"/>
              <a:ext cx="4320945" cy="261365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940"/>
                </a:lnSpc>
                <a:spcBef>
                  <a:spcPts val="0"/>
                </a:spcBef>
                <a:spcAft>
                  <a:spcPts val="0"/>
                </a:spcAft>
                <a:buNone/>
              </a:pP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Line managers identify staffing needs, shortlisting candidates, and conducting interviews, ensuring the recruitment process meets operational requirements and maintains service quality  (</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Apekey</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et al., 2019).</a:t>
              </a:r>
              <a:endParaRPr lang="zh-CN" altLang="en-US"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p:txBody>
        </p:sp>
      </p:grpSp>
      <p:grpSp>
        <p:nvGrpSpPr>
          <p:cNvPr id="110" name="Combination"/>
          <p:cNvGrpSpPr>
            <a:grpSpLocks/>
          </p:cNvGrpSpPr>
          <p:nvPr/>
        </p:nvGrpSpPr>
        <p:grpSpPr>
          <a:xfrm>
            <a:off x="1230427" y="5879728"/>
            <a:ext cx="4320945" cy="3238129"/>
            <a:chOff x="1230427" y="5879728"/>
            <a:chExt cx="4320945" cy="3238129"/>
          </a:xfrm>
        </p:grpSpPr>
        <p:sp>
          <p:nvSpPr>
            <p:cNvPr id="108" name="Rectangles"/>
            <p:cNvSpPr>
              <a:spLocks/>
            </p:cNvSpPr>
            <p:nvPr/>
          </p:nvSpPr>
          <p:spPr>
            <a:xfrm rot="0">
              <a:off x="1230427" y="5879728"/>
              <a:ext cx="4320945" cy="42659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rPr>
                <a:t>Challenges</a:t>
              </a:r>
              <a:endParaRPr lang="zh-CN" altLang="en-US"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endParaRPr>
            </a:p>
          </p:txBody>
        </p:sp>
        <p:sp>
          <p:nvSpPr>
            <p:cNvPr id="109" name="Rectangles"/>
            <p:cNvSpPr>
              <a:spLocks/>
            </p:cNvSpPr>
            <p:nvPr/>
          </p:nvSpPr>
          <p:spPr>
            <a:xfrm rot="0">
              <a:off x="1230427" y="6504198"/>
              <a:ext cx="4320945" cy="261366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940"/>
                </a:lnSpc>
                <a:spcBef>
                  <a:spcPts val="0"/>
                </a:spcBef>
                <a:spcAft>
                  <a:spcPts val="0"/>
                </a:spcAft>
                <a:buNone/>
              </a:pP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High workloads and limited training hinder line managers' recruitment effectiveness, leading to inconsistent hiring practices that can affect overall team performance and morale (</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Desklib</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2022). </a:t>
              </a:r>
              <a:endParaRPr lang="zh-CN" altLang="en-US"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p:txBody>
        </p:sp>
      </p:grpSp>
      <p:grpSp>
        <p:nvGrpSpPr>
          <p:cNvPr id="113" name="Combination"/>
          <p:cNvGrpSpPr>
            <a:grpSpLocks/>
          </p:cNvGrpSpPr>
          <p:nvPr/>
        </p:nvGrpSpPr>
        <p:grpSpPr>
          <a:xfrm>
            <a:off x="6983527" y="5879729"/>
            <a:ext cx="4320945" cy="3611509"/>
            <a:chOff x="6983527" y="5879729"/>
            <a:chExt cx="4320945" cy="3611509"/>
          </a:xfrm>
        </p:grpSpPr>
        <p:sp>
          <p:nvSpPr>
            <p:cNvPr id="111" name="Rectangles"/>
            <p:cNvSpPr>
              <a:spLocks/>
            </p:cNvSpPr>
            <p:nvPr/>
          </p:nvSpPr>
          <p:spPr>
            <a:xfrm rot="0">
              <a:off x="6983527" y="5879729"/>
              <a:ext cx="4320945" cy="42659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rPr>
                <a:t>Importance</a:t>
              </a:r>
              <a:endParaRPr lang="zh-CN" altLang="en-US"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endParaRPr>
            </a:p>
          </p:txBody>
        </p:sp>
        <p:sp>
          <p:nvSpPr>
            <p:cNvPr id="112" name="Rectangles"/>
            <p:cNvSpPr>
              <a:spLocks/>
            </p:cNvSpPr>
            <p:nvPr/>
          </p:nvSpPr>
          <p:spPr>
            <a:xfrm rot="0">
              <a:off x="6983527" y="6504198"/>
              <a:ext cx="4320945" cy="298703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940"/>
                </a:lnSpc>
                <a:spcBef>
                  <a:spcPts val="0"/>
                </a:spcBef>
                <a:spcAft>
                  <a:spcPts val="0"/>
                </a:spcAft>
                <a:buNone/>
              </a:pP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The role of line managers is crucial for maintaining operational standards and reducing turnover, directly impacting employee satisfaction and service delivery quality (Rees and French, 2022)</a:t>
              </a:r>
              <a:endPar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a:p>
              <a:pPr marL="0" indent="0" algn="l">
                <a:lnSpc>
                  <a:spcPts val="2940"/>
                </a:lnSpc>
                <a:spcBef>
                  <a:spcPts val="0"/>
                </a:spcBef>
                <a:spcAft>
                  <a:spcPts val="0"/>
                </a:spcAft>
                <a:buNone/>
              </a:pPr>
              <a:endPar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a:p>
              <a:pPr marL="0" indent="0" algn="l">
                <a:lnSpc>
                  <a:spcPts val="2940"/>
                </a:lnSpc>
                <a:spcBef>
                  <a:spcPts val="0"/>
                </a:spcBef>
                <a:spcAft>
                  <a:spcPts val="0"/>
                </a:spcAft>
                <a:buNone/>
              </a:pP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a:t>
              </a:r>
              <a:endParaRPr lang="zh-CN" altLang="en-US"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p:txBody>
        </p:sp>
      </p:grpSp>
      <p:grpSp>
        <p:nvGrpSpPr>
          <p:cNvPr id="115" name="Combination"/>
          <p:cNvGrpSpPr>
            <a:grpSpLocks/>
          </p:cNvGrpSpPr>
          <p:nvPr/>
        </p:nvGrpSpPr>
        <p:grpSpPr>
          <a:xfrm>
            <a:off x="12172949" y="666750"/>
            <a:ext cx="5448299" cy="8953499"/>
            <a:chOff x="12172949" y="666750"/>
            <a:chExt cx="5448299" cy="8953499"/>
          </a:xfrm>
        </p:grpSpPr>
        <p:sp>
          <p:nvSpPr>
            <p:cNvPr id="114" name="曲线"/>
            <p:cNvSpPr>
              <a:spLocks/>
            </p:cNvSpPr>
            <p:nvPr/>
          </p:nvSpPr>
          <p:spPr>
            <a:xfrm rot="0">
              <a:off x="12172949" y="666750"/>
              <a:ext cx="5448299" cy="8953499"/>
            </a:xfrm>
            <a:custGeom>
              <a:gdLst>
                <a:gd name="T1" fmla="*/ 0 w 21600"/>
                <a:gd name="T2" fmla="*/ 0 h 21600"/>
                <a:gd name="T3" fmla="*/ 21600 w 21600"/>
                <a:gd name="T4" fmla="*/ 21600 h 21600"/>
              </a:gdLst>
              <a:rect l="T1" t="T2" r="T3" b="T4"/>
              <a:pathLst>
                <a:path w="21600" h="21600">
                  <a:moveTo>
                    <a:pt x="1163" y="0"/>
                  </a:moveTo>
                  <a:lnTo>
                    <a:pt x="20436" y="0"/>
                  </a:lnTo>
                  <a:cubicBezTo>
                    <a:pt x="21079" y="0"/>
                    <a:pt x="21600" y="317"/>
                    <a:pt x="21600" y="708"/>
                  </a:cubicBezTo>
                  <a:lnTo>
                    <a:pt x="21600" y="20891"/>
                  </a:lnTo>
                  <a:cubicBezTo>
                    <a:pt x="21600" y="21079"/>
                    <a:pt x="21477" y="21259"/>
                    <a:pt x="21259" y="21392"/>
                  </a:cubicBezTo>
                  <a:cubicBezTo>
                    <a:pt x="21040" y="21525"/>
                    <a:pt x="20745" y="21600"/>
                    <a:pt x="20436" y="21600"/>
                  </a:cubicBezTo>
                  <a:lnTo>
                    <a:pt x="1163" y="21600"/>
                  </a:lnTo>
                  <a:cubicBezTo>
                    <a:pt x="520" y="21600"/>
                    <a:pt x="0" y="21282"/>
                    <a:pt x="0" y="20891"/>
                  </a:cubicBezTo>
                  <a:lnTo>
                    <a:pt x="0" y="708"/>
                  </a:lnTo>
                  <a:cubicBezTo>
                    <a:pt x="0" y="520"/>
                    <a:pt x="122" y="340"/>
                    <a:pt x="340" y="207"/>
                  </a:cubicBezTo>
                  <a:cubicBezTo>
                    <a:pt x="559" y="74"/>
                    <a:pt x="855" y="0"/>
                    <a:pt x="1163" y="0"/>
                  </a:cubicBezTo>
                  <a:close/>
                </a:path>
              </a:pathLst>
            </a:custGeom>
            <a:blipFill rotWithShape="1">
              <a:blip r:embed="rId1"/>
              <a:stretch>
                <a:fillRect t="-290" b="-290"/>
              </a:stretch>
            </a:blipFill>
            <a:ln cmpd="sng" cap="flat">
              <a:noFill/>
              <a:prstDash val="solid"/>
              <a:miter/>
            </a:ln>
          </p:spPr>
        </p:sp>
      </p:grpSp>
      <p:grpSp>
        <p:nvGrpSpPr>
          <p:cNvPr id="118" name="Combination"/>
          <p:cNvGrpSpPr>
            <a:grpSpLocks/>
          </p:cNvGrpSpPr>
          <p:nvPr/>
        </p:nvGrpSpPr>
        <p:grpSpPr>
          <a:xfrm>
            <a:off x="666750" y="558254"/>
            <a:ext cx="5448299" cy="4432850"/>
            <a:chOff x="666750" y="558254"/>
            <a:chExt cx="5448299" cy="4432850"/>
          </a:xfrm>
        </p:grpSpPr>
        <p:sp>
          <p:nvSpPr>
            <p:cNvPr id="116" name="曲线"/>
            <p:cNvSpPr>
              <a:spLocks/>
            </p:cNvSpPr>
            <p:nvPr/>
          </p:nvSpPr>
          <p:spPr>
            <a:xfrm rot="0">
              <a:off x="666750" y="666750"/>
              <a:ext cx="5448299" cy="4324354"/>
            </a:xfrm>
            <a:custGeom>
              <a:gdLst>
                <a:gd name="T1" fmla="*/ 0 w 21600"/>
                <a:gd name="T2" fmla="*/ 0 h 21600"/>
                <a:gd name="T3" fmla="*/ 21600 w 21600"/>
                <a:gd name="T4" fmla="*/ 21600 h 21600"/>
              </a:gdLst>
              <a:rect l="T1" t="T2" r="T3" b="T4"/>
              <a:pathLst>
                <a:path w="21600" h="21600">
                  <a:moveTo>
                    <a:pt x="684" y="0"/>
                  </a:moveTo>
                  <a:lnTo>
                    <a:pt x="20915" y="0"/>
                  </a:lnTo>
                  <a:cubicBezTo>
                    <a:pt x="21097" y="0"/>
                    <a:pt x="21271" y="90"/>
                    <a:pt x="21399" y="252"/>
                  </a:cubicBezTo>
                  <a:cubicBezTo>
                    <a:pt x="21527" y="414"/>
                    <a:pt x="21600" y="633"/>
                    <a:pt x="21600" y="862"/>
                  </a:cubicBezTo>
                  <a:lnTo>
                    <a:pt x="21600" y="20737"/>
                  </a:lnTo>
                  <a:cubicBezTo>
                    <a:pt x="21600" y="21213"/>
                    <a:pt x="21293" y="21600"/>
                    <a:pt x="20915" y="21600"/>
                  </a:cubicBezTo>
                  <a:lnTo>
                    <a:pt x="684" y="21600"/>
                  </a:lnTo>
                  <a:cubicBezTo>
                    <a:pt x="502" y="21600"/>
                    <a:pt x="328" y="21509"/>
                    <a:pt x="200" y="21347"/>
                  </a:cubicBezTo>
                  <a:cubicBezTo>
                    <a:pt x="72" y="21185"/>
                    <a:pt x="0" y="20966"/>
                    <a:pt x="0" y="20737"/>
                  </a:cubicBezTo>
                  <a:lnTo>
                    <a:pt x="0" y="862"/>
                  </a:lnTo>
                  <a:cubicBezTo>
                    <a:pt x="0" y="633"/>
                    <a:pt x="72" y="414"/>
                    <a:pt x="200" y="252"/>
                  </a:cubicBezTo>
                  <a:cubicBezTo>
                    <a:pt x="328" y="90"/>
                    <a:pt x="502" y="0"/>
                    <a:pt x="684" y="0"/>
                  </a:cubicBezTo>
                  <a:close/>
                </a:path>
              </a:pathLst>
            </a:custGeom>
            <a:solidFill>
              <a:srgbClr val="FEF294"/>
            </a:solidFill>
            <a:ln cmpd="sng" cap="rnd">
              <a:noFill/>
              <a:prstDash val="solid"/>
              <a:round/>
            </a:ln>
          </p:spPr>
        </p:sp>
        <p:sp>
          <p:nvSpPr>
            <p:cNvPr id="117" name="Rectangles"/>
            <p:cNvSpPr>
              <a:spLocks/>
            </p:cNvSpPr>
            <p:nvPr/>
          </p:nvSpPr>
          <p:spPr>
            <a:xfrm rot="0">
              <a:off x="666750" y="558254"/>
              <a:ext cx="5448299" cy="4432845"/>
            </a:xfrm>
            <a:prstGeom prst="rect"/>
            <a:noFill/>
            <a:ln w="12700" cmpd="sng" cap="flat">
              <a:noFill/>
              <a:prstDash val="solid"/>
              <a:miter/>
            </a:ln>
          </p:spPr>
        </p:sp>
      </p:grpSp>
      <p:sp>
        <p:nvSpPr>
          <p:cNvPr id="119" name="Rectangles"/>
          <p:cNvSpPr>
            <a:spLocks/>
          </p:cNvSpPr>
          <p:nvPr/>
        </p:nvSpPr>
        <p:spPr>
          <a:xfrm rot="0">
            <a:off x="1239490" y="1584955"/>
            <a:ext cx="4311882" cy="182880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200"/>
              </a:lnSpc>
              <a:spcBef>
                <a:spcPts val="0"/>
              </a:spcBef>
              <a:spcAft>
                <a:spcPts val="0"/>
              </a:spcAft>
              <a:buNone/>
            </a:pPr>
            <a:r>
              <a:rPr lang="en-US" altLang="zh-CN" sz="7200" b="0" i="0" u="none" strike="noStrike" kern="1200" cap="none" spc="-144" baseline="0">
                <a:solidFill>
                  <a:srgbClr val="5D7450"/>
                </a:solidFill>
                <a:latin typeface="Cooper BT Light" pitchFamily="0" charset="0"/>
                <a:ea typeface="Cooper BT Light" pitchFamily="0" charset="0"/>
                <a:cs typeface="Cooper BT Light" pitchFamily="0" charset="0"/>
                <a:sym typeface="Cooper BT Light" pitchFamily="0" charset="0"/>
              </a:rPr>
              <a:t>Line Managers</a:t>
            </a:r>
            <a:endParaRPr lang="zh-CN" altLang="en-US" sz="7200" b="0" i="0" u="none" strike="noStrike" kern="1200" cap="none" spc="-144" baseline="0">
              <a:solidFill>
                <a:srgbClr val="5D7450"/>
              </a:solidFill>
              <a:latin typeface="Cooper BT Light" pitchFamily="0" charset="0"/>
              <a:ea typeface="Cooper BT Light" pitchFamily="0" charset="0"/>
              <a:cs typeface="Cooper BT Light" pitchFamily="0" charset="0"/>
              <a:sym typeface="Cooper BT Light" pitchFamily="0" charset="0"/>
            </a:endParaRPr>
          </a:p>
        </p:txBody>
      </p:sp>
      <p:sp>
        <p:nvSpPr>
          <p:cNvPr id="120" name="Rectangles"/>
          <p:cNvSpPr>
            <a:spLocks/>
          </p:cNvSpPr>
          <p:nvPr/>
        </p:nvSpPr>
        <p:spPr>
          <a:xfrm rot="0">
            <a:off x="917667" y="83443"/>
            <a:ext cx="9210674" cy="55867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399"/>
              </a:lnSpc>
              <a:spcBef>
                <a:spcPts val="0"/>
              </a:spcBef>
              <a:spcAft>
                <a:spcPts val="0"/>
              </a:spcAft>
              <a:buNone/>
            </a:pP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Name: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Md</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Saifur</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Rahman (ID: 2431872)</a:t>
            </a:r>
            <a:endParaRPr lang="zh-CN" altLang="en-US"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spTree>
    <p:extLst>
      <p:ext uri="{BB962C8B-B14F-4D97-AF65-F5344CB8AC3E}">
        <p14:creationId xmlns:p14="http://schemas.microsoft.com/office/powerpoint/2010/main" val="979616841"/>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rgbClr val="5D7450"/>
        </a:solidFill>
      </p:bgPr>
    </p:bg>
    <p:spTree>
      <p:nvGrpSpPr>
        <p:cNvPr id="1" name=""/>
        <p:cNvGrpSpPr/>
        <p:nvPr/>
      </p:nvGrpSpPr>
      <p:grpSpPr>
        <a:xfrm>
          <a:off x="0" y="0"/>
          <a:ext cx="0" cy="0"/>
          <a:chOff x="0" y="0"/>
          <a:chExt cx="0" cy="0"/>
        </a:xfrm>
      </p:grpSpPr>
      <p:grpSp>
        <p:nvGrpSpPr>
          <p:cNvPr id="126" name="Combination"/>
          <p:cNvGrpSpPr>
            <a:grpSpLocks/>
          </p:cNvGrpSpPr>
          <p:nvPr/>
        </p:nvGrpSpPr>
        <p:grpSpPr>
          <a:xfrm>
            <a:off x="6419849" y="558254"/>
            <a:ext cx="5448300" cy="4432850"/>
            <a:chOff x="6419849" y="558254"/>
            <a:chExt cx="5448300" cy="4432850"/>
          </a:xfrm>
        </p:grpSpPr>
        <p:sp>
          <p:nvSpPr>
            <p:cNvPr id="124" name="曲线"/>
            <p:cNvSpPr>
              <a:spLocks/>
            </p:cNvSpPr>
            <p:nvPr/>
          </p:nvSpPr>
          <p:spPr>
            <a:xfrm rot="0">
              <a:off x="6419849" y="666750"/>
              <a:ext cx="5448300" cy="4324354"/>
            </a:xfrm>
            <a:custGeom>
              <a:gdLst>
                <a:gd name="T1" fmla="*/ 0 w 21600"/>
                <a:gd name="T2" fmla="*/ 0 h 21600"/>
                <a:gd name="T3" fmla="*/ 21600 w 21600"/>
                <a:gd name="T4" fmla="*/ 21600 h 21600"/>
              </a:gdLst>
              <a:rect l="T1" t="T2" r="T3" b="T4"/>
              <a:pathLst>
                <a:path w="21600" h="21600">
                  <a:moveTo>
                    <a:pt x="684" y="0"/>
                  </a:moveTo>
                  <a:lnTo>
                    <a:pt x="20915" y="0"/>
                  </a:lnTo>
                  <a:cubicBezTo>
                    <a:pt x="21097" y="0"/>
                    <a:pt x="21271" y="90"/>
                    <a:pt x="21399" y="252"/>
                  </a:cubicBezTo>
                  <a:cubicBezTo>
                    <a:pt x="21527" y="414"/>
                    <a:pt x="21600" y="633"/>
                    <a:pt x="21600" y="862"/>
                  </a:cubicBezTo>
                  <a:lnTo>
                    <a:pt x="21600" y="20737"/>
                  </a:lnTo>
                  <a:cubicBezTo>
                    <a:pt x="21600" y="21213"/>
                    <a:pt x="21293" y="21600"/>
                    <a:pt x="20915" y="21600"/>
                  </a:cubicBezTo>
                  <a:lnTo>
                    <a:pt x="684" y="21600"/>
                  </a:lnTo>
                  <a:cubicBezTo>
                    <a:pt x="502" y="21600"/>
                    <a:pt x="328" y="21509"/>
                    <a:pt x="200" y="21347"/>
                  </a:cubicBezTo>
                  <a:cubicBezTo>
                    <a:pt x="72" y="21185"/>
                    <a:pt x="0" y="20966"/>
                    <a:pt x="0" y="20737"/>
                  </a:cubicBezTo>
                  <a:lnTo>
                    <a:pt x="0" y="862"/>
                  </a:lnTo>
                  <a:cubicBezTo>
                    <a:pt x="0" y="633"/>
                    <a:pt x="72" y="414"/>
                    <a:pt x="200" y="252"/>
                  </a:cubicBezTo>
                  <a:cubicBezTo>
                    <a:pt x="328" y="90"/>
                    <a:pt x="502" y="0"/>
                    <a:pt x="684" y="0"/>
                  </a:cubicBezTo>
                  <a:close/>
                </a:path>
              </a:pathLst>
            </a:custGeom>
            <a:solidFill>
              <a:srgbClr val="FEF294"/>
            </a:solidFill>
            <a:ln cmpd="sng" cap="rnd">
              <a:noFill/>
              <a:prstDash val="solid"/>
              <a:round/>
            </a:ln>
          </p:spPr>
        </p:sp>
        <p:sp>
          <p:nvSpPr>
            <p:cNvPr id="125" name="Rectangles"/>
            <p:cNvSpPr>
              <a:spLocks/>
            </p:cNvSpPr>
            <p:nvPr/>
          </p:nvSpPr>
          <p:spPr>
            <a:xfrm rot="0">
              <a:off x="6419849" y="558254"/>
              <a:ext cx="5448300" cy="4432845"/>
            </a:xfrm>
            <a:prstGeom prst="rect"/>
            <a:noFill/>
            <a:ln w="12700" cmpd="sng" cap="flat">
              <a:noFill/>
              <a:prstDash val="solid"/>
              <a:miter/>
            </a:ln>
          </p:spPr>
        </p:sp>
      </p:grpSp>
      <p:grpSp>
        <p:nvGrpSpPr>
          <p:cNvPr id="129" name="Combination"/>
          <p:cNvGrpSpPr>
            <a:grpSpLocks/>
          </p:cNvGrpSpPr>
          <p:nvPr/>
        </p:nvGrpSpPr>
        <p:grpSpPr>
          <a:xfrm>
            <a:off x="6419849" y="5187404"/>
            <a:ext cx="5448300" cy="4432850"/>
            <a:chOff x="6419849" y="5187404"/>
            <a:chExt cx="5448300" cy="4432850"/>
          </a:xfrm>
        </p:grpSpPr>
        <p:sp>
          <p:nvSpPr>
            <p:cNvPr id="127" name="曲线"/>
            <p:cNvSpPr>
              <a:spLocks/>
            </p:cNvSpPr>
            <p:nvPr/>
          </p:nvSpPr>
          <p:spPr>
            <a:xfrm rot="0">
              <a:off x="6419849" y="5295900"/>
              <a:ext cx="5448300" cy="4324354"/>
            </a:xfrm>
            <a:custGeom>
              <a:gdLst>
                <a:gd name="T1" fmla="*/ 0 w 21600"/>
                <a:gd name="T2" fmla="*/ 0 h 21600"/>
                <a:gd name="T3" fmla="*/ 21600 w 21600"/>
                <a:gd name="T4" fmla="*/ 21600 h 21600"/>
              </a:gdLst>
              <a:rect l="T1" t="T2" r="T3" b="T4"/>
              <a:pathLst>
                <a:path w="21600" h="21600">
                  <a:moveTo>
                    <a:pt x="684" y="0"/>
                  </a:moveTo>
                  <a:lnTo>
                    <a:pt x="20915" y="0"/>
                  </a:lnTo>
                  <a:cubicBezTo>
                    <a:pt x="21097" y="0"/>
                    <a:pt x="21271" y="90"/>
                    <a:pt x="21399" y="252"/>
                  </a:cubicBezTo>
                  <a:cubicBezTo>
                    <a:pt x="21527" y="414"/>
                    <a:pt x="21600" y="633"/>
                    <a:pt x="21600" y="862"/>
                  </a:cubicBezTo>
                  <a:lnTo>
                    <a:pt x="21600" y="20737"/>
                  </a:lnTo>
                  <a:cubicBezTo>
                    <a:pt x="21600" y="21213"/>
                    <a:pt x="21293" y="21600"/>
                    <a:pt x="20915" y="21600"/>
                  </a:cubicBezTo>
                  <a:lnTo>
                    <a:pt x="684" y="21600"/>
                  </a:lnTo>
                  <a:cubicBezTo>
                    <a:pt x="502" y="21600"/>
                    <a:pt x="328" y="21509"/>
                    <a:pt x="200" y="21347"/>
                  </a:cubicBezTo>
                  <a:cubicBezTo>
                    <a:pt x="72" y="21185"/>
                    <a:pt x="0" y="20966"/>
                    <a:pt x="0" y="20737"/>
                  </a:cubicBezTo>
                  <a:lnTo>
                    <a:pt x="0" y="862"/>
                  </a:lnTo>
                  <a:cubicBezTo>
                    <a:pt x="0" y="633"/>
                    <a:pt x="72" y="414"/>
                    <a:pt x="200" y="252"/>
                  </a:cubicBezTo>
                  <a:cubicBezTo>
                    <a:pt x="328" y="90"/>
                    <a:pt x="502" y="0"/>
                    <a:pt x="684" y="0"/>
                  </a:cubicBezTo>
                  <a:close/>
                </a:path>
              </a:pathLst>
            </a:custGeom>
            <a:solidFill>
              <a:srgbClr val="FEF294"/>
            </a:solidFill>
            <a:ln cmpd="sng" cap="rnd">
              <a:noFill/>
              <a:prstDash val="solid"/>
              <a:round/>
            </a:ln>
          </p:spPr>
        </p:sp>
        <p:sp>
          <p:nvSpPr>
            <p:cNvPr id="128" name="Rectangles"/>
            <p:cNvSpPr>
              <a:spLocks/>
            </p:cNvSpPr>
            <p:nvPr/>
          </p:nvSpPr>
          <p:spPr>
            <a:xfrm rot="0">
              <a:off x="6419849" y="5187404"/>
              <a:ext cx="5448300" cy="4432845"/>
            </a:xfrm>
            <a:prstGeom prst="rect"/>
            <a:noFill/>
            <a:ln w="12700" cmpd="sng" cap="flat">
              <a:noFill/>
              <a:prstDash val="solid"/>
              <a:miter/>
            </a:ln>
          </p:spPr>
        </p:sp>
      </p:grpSp>
      <p:grpSp>
        <p:nvGrpSpPr>
          <p:cNvPr id="132" name="Combination"/>
          <p:cNvGrpSpPr>
            <a:grpSpLocks/>
          </p:cNvGrpSpPr>
          <p:nvPr/>
        </p:nvGrpSpPr>
        <p:grpSpPr>
          <a:xfrm>
            <a:off x="666750" y="5187404"/>
            <a:ext cx="5448299" cy="4432850"/>
            <a:chOff x="666750" y="5187404"/>
            <a:chExt cx="5448299" cy="4432850"/>
          </a:xfrm>
        </p:grpSpPr>
        <p:sp>
          <p:nvSpPr>
            <p:cNvPr id="130" name="曲线"/>
            <p:cNvSpPr>
              <a:spLocks/>
            </p:cNvSpPr>
            <p:nvPr/>
          </p:nvSpPr>
          <p:spPr>
            <a:xfrm rot="0">
              <a:off x="666750" y="5295900"/>
              <a:ext cx="5448299" cy="4324354"/>
            </a:xfrm>
            <a:custGeom>
              <a:gdLst>
                <a:gd name="T1" fmla="*/ 0 w 21600"/>
                <a:gd name="T2" fmla="*/ 0 h 21600"/>
                <a:gd name="T3" fmla="*/ 21600 w 21600"/>
                <a:gd name="T4" fmla="*/ 21600 h 21600"/>
              </a:gdLst>
              <a:rect l="T1" t="T2" r="T3" b="T4"/>
              <a:pathLst>
                <a:path w="21600" h="21600">
                  <a:moveTo>
                    <a:pt x="684" y="0"/>
                  </a:moveTo>
                  <a:lnTo>
                    <a:pt x="20915" y="0"/>
                  </a:lnTo>
                  <a:cubicBezTo>
                    <a:pt x="21097" y="0"/>
                    <a:pt x="21271" y="90"/>
                    <a:pt x="21399" y="252"/>
                  </a:cubicBezTo>
                  <a:cubicBezTo>
                    <a:pt x="21527" y="414"/>
                    <a:pt x="21600" y="633"/>
                    <a:pt x="21600" y="862"/>
                  </a:cubicBezTo>
                  <a:lnTo>
                    <a:pt x="21600" y="20737"/>
                  </a:lnTo>
                  <a:cubicBezTo>
                    <a:pt x="21600" y="21213"/>
                    <a:pt x="21293" y="21600"/>
                    <a:pt x="20915" y="21600"/>
                  </a:cubicBezTo>
                  <a:lnTo>
                    <a:pt x="684" y="21600"/>
                  </a:lnTo>
                  <a:cubicBezTo>
                    <a:pt x="502" y="21600"/>
                    <a:pt x="328" y="21509"/>
                    <a:pt x="200" y="21347"/>
                  </a:cubicBezTo>
                  <a:cubicBezTo>
                    <a:pt x="72" y="21185"/>
                    <a:pt x="0" y="20966"/>
                    <a:pt x="0" y="20737"/>
                  </a:cubicBezTo>
                  <a:lnTo>
                    <a:pt x="0" y="862"/>
                  </a:lnTo>
                  <a:cubicBezTo>
                    <a:pt x="0" y="633"/>
                    <a:pt x="72" y="414"/>
                    <a:pt x="200" y="252"/>
                  </a:cubicBezTo>
                  <a:cubicBezTo>
                    <a:pt x="328" y="90"/>
                    <a:pt x="502" y="0"/>
                    <a:pt x="684" y="0"/>
                  </a:cubicBezTo>
                  <a:close/>
                </a:path>
              </a:pathLst>
            </a:custGeom>
            <a:solidFill>
              <a:srgbClr val="FEF294"/>
            </a:solidFill>
            <a:ln cmpd="sng" cap="rnd">
              <a:noFill/>
              <a:prstDash val="solid"/>
              <a:round/>
            </a:ln>
          </p:spPr>
        </p:sp>
        <p:sp>
          <p:nvSpPr>
            <p:cNvPr id="131" name="Rectangles"/>
            <p:cNvSpPr>
              <a:spLocks/>
            </p:cNvSpPr>
            <p:nvPr/>
          </p:nvSpPr>
          <p:spPr>
            <a:xfrm rot="0">
              <a:off x="666750" y="5187404"/>
              <a:ext cx="5448299" cy="4432845"/>
            </a:xfrm>
            <a:prstGeom prst="rect"/>
            <a:noFill/>
            <a:ln w="12700" cmpd="sng" cap="flat">
              <a:noFill/>
              <a:prstDash val="solid"/>
              <a:miter/>
            </a:ln>
          </p:spPr>
        </p:sp>
      </p:grpSp>
      <p:grpSp>
        <p:nvGrpSpPr>
          <p:cNvPr id="135" name="Combination"/>
          <p:cNvGrpSpPr>
            <a:grpSpLocks/>
          </p:cNvGrpSpPr>
          <p:nvPr/>
        </p:nvGrpSpPr>
        <p:grpSpPr>
          <a:xfrm>
            <a:off x="6983527" y="1250726"/>
            <a:ext cx="4320945" cy="3238130"/>
            <a:chOff x="6983527" y="1250726"/>
            <a:chExt cx="4320945" cy="3238130"/>
          </a:xfrm>
        </p:grpSpPr>
        <p:sp>
          <p:nvSpPr>
            <p:cNvPr id="133" name="Rectangles"/>
            <p:cNvSpPr>
              <a:spLocks/>
            </p:cNvSpPr>
            <p:nvPr/>
          </p:nvSpPr>
          <p:spPr>
            <a:xfrm rot="0">
              <a:off x="6983527" y="1250726"/>
              <a:ext cx="4320945" cy="42659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rPr>
                <a:t>Business Priorities</a:t>
              </a:r>
              <a:endParaRPr lang="zh-CN" altLang="en-US"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endParaRPr>
            </a:p>
          </p:txBody>
        </p:sp>
        <p:sp>
          <p:nvSpPr>
            <p:cNvPr id="134" name="Rectangles"/>
            <p:cNvSpPr>
              <a:spLocks/>
            </p:cNvSpPr>
            <p:nvPr/>
          </p:nvSpPr>
          <p:spPr>
            <a:xfrm rot="0">
              <a:off x="6983527" y="1875196"/>
              <a:ext cx="4320945" cy="261366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940"/>
                </a:lnSpc>
                <a:spcBef>
                  <a:spcPts val="0"/>
                </a:spcBef>
                <a:spcAft>
                  <a:spcPts val="0"/>
                </a:spcAft>
                <a:buNone/>
              </a:pP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Morrisons</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aims for </a:t>
              </a:r>
              <a:r>
                <a:rPr lang="en-US" altLang="zh-CN" sz="21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rPr>
                <a:t>financial stability</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while focusing on online expansion, enhancing fresh-food quality, and improving operational efficiency to meet customer demands (Jones and Comfort, 2022).</a:t>
              </a:r>
              <a:endParaRPr lang="zh-CN" altLang="en-US"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p:txBody>
        </p:sp>
      </p:grpSp>
      <p:grpSp>
        <p:nvGrpSpPr>
          <p:cNvPr id="138" name="Combination"/>
          <p:cNvGrpSpPr>
            <a:grpSpLocks/>
          </p:cNvGrpSpPr>
          <p:nvPr/>
        </p:nvGrpSpPr>
        <p:grpSpPr>
          <a:xfrm>
            <a:off x="1230427" y="5879728"/>
            <a:ext cx="4320945" cy="2864749"/>
            <a:chOff x="1230427" y="5879728"/>
            <a:chExt cx="4320945" cy="2864749"/>
          </a:xfrm>
        </p:grpSpPr>
        <p:sp>
          <p:nvSpPr>
            <p:cNvPr id="136" name="Rectangles"/>
            <p:cNvSpPr>
              <a:spLocks/>
            </p:cNvSpPr>
            <p:nvPr/>
          </p:nvSpPr>
          <p:spPr>
            <a:xfrm rot="0">
              <a:off x="1230427" y="5879728"/>
              <a:ext cx="4320945" cy="42659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rPr>
                <a:t>HR Alignment</a:t>
              </a:r>
              <a:endParaRPr lang="zh-CN" altLang="en-US"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endParaRPr>
            </a:p>
          </p:txBody>
        </p:sp>
        <p:sp>
          <p:nvSpPr>
            <p:cNvPr id="137" name="Rectangles"/>
            <p:cNvSpPr>
              <a:spLocks/>
            </p:cNvSpPr>
            <p:nvPr/>
          </p:nvSpPr>
          <p:spPr>
            <a:xfrm rot="0">
              <a:off x="1230427" y="6504198"/>
              <a:ext cx="4320945" cy="224027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940"/>
                </a:lnSpc>
                <a:spcBef>
                  <a:spcPts val="0"/>
                </a:spcBef>
                <a:spcAft>
                  <a:spcPts val="0"/>
                </a:spcAft>
                <a:buNone/>
              </a:pP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Human Resources plays a critical role in </a:t>
              </a:r>
              <a:r>
                <a:rPr lang="en-US" altLang="zh-CN" sz="21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rPr>
                <a:t>aligning recruitment strategies</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with business goals, ensuring that hires support digital initiatives and enhance customer service (</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Apekey</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et al., 2019).</a:t>
              </a:r>
              <a:endParaRPr lang="zh-CN" altLang="en-US"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p:txBody>
        </p:sp>
      </p:grpSp>
      <p:grpSp>
        <p:nvGrpSpPr>
          <p:cNvPr id="141" name="Combination"/>
          <p:cNvGrpSpPr>
            <a:grpSpLocks/>
          </p:cNvGrpSpPr>
          <p:nvPr/>
        </p:nvGrpSpPr>
        <p:grpSpPr>
          <a:xfrm>
            <a:off x="6983527" y="5879728"/>
            <a:ext cx="4320945" cy="3238129"/>
            <a:chOff x="6983527" y="5879728"/>
            <a:chExt cx="4320945" cy="3238129"/>
          </a:xfrm>
        </p:grpSpPr>
        <p:sp>
          <p:nvSpPr>
            <p:cNvPr id="139" name="Rectangles"/>
            <p:cNvSpPr>
              <a:spLocks/>
            </p:cNvSpPr>
            <p:nvPr/>
          </p:nvSpPr>
          <p:spPr>
            <a:xfrm rot="0">
              <a:off x="6983527" y="5879728"/>
              <a:ext cx="4320945" cy="42659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rPr>
                <a:t>Development Focus</a:t>
              </a:r>
              <a:endParaRPr lang="zh-CN" altLang="en-US"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endParaRPr>
            </a:p>
          </p:txBody>
        </p:sp>
        <p:sp>
          <p:nvSpPr>
            <p:cNvPr id="140" name="Rectangles"/>
            <p:cNvSpPr>
              <a:spLocks/>
            </p:cNvSpPr>
            <p:nvPr/>
          </p:nvSpPr>
          <p:spPr>
            <a:xfrm rot="0">
              <a:off x="6983527" y="6504198"/>
              <a:ext cx="4320945" cy="261366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940"/>
                </a:lnSpc>
                <a:spcBef>
                  <a:spcPts val="0"/>
                </a:spcBef>
                <a:spcAft>
                  <a:spcPts val="0"/>
                </a:spcAft>
                <a:buNone/>
              </a:pP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Emphasizing </a:t>
              </a:r>
              <a:r>
                <a:rPr lang="en-US" altLang="zh-CN" sz="21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rPr>
                <a:t>internal upskilling</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will empower employees, fostering career progression and enhancing service quality, vital for </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Morrisons</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long-term success in the competitive market (</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Morrisons</a:t>
              </a:r>
              <a:r>
                <a:rPr lang="en-US" altLang="zh-CN"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2025).</a:t>
              </a:r>
              <a:endParaRPr lang="zh-CN" altLang="en-US" sz="21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p:txBody>
        </p:sp>
      </p:grpSp>
      <p:grpSp>
        <p:nvGrpSpPr>
          <p:cNvPr id="143" name="Combination"/>
          <p:cNvGrpSpPr>
            <a:grpSpLocks/>
          </p:cNvGrpSpPr>
          <p:nvPr/>
        </p:nvGrpSpPr>
        <p:grpSpPr>
          <a:xfrm>
            <a:off x="12172949" y="666750"/>
            <a:ext cx="5448299" cy="8953499"/>
            <a:chOff x="12172949" y="666750"/>
            <a:chExt cx="5448299" cy="8953499"/>
          </a:xfrm>
        </p:grpSpPr>
        <p:sp>
          <p:nvSpPr>
            <p:cNvPr id="142" name="曲线"/>
            <p:cNvSpPr>
              <a:spLocks/>
            </p:cNvSpPr>
            <p:nvPr/>
          </p:nvSpPr>
          <p:spPr>
            <a:xfrm rot="0">
              <a:off x="12172949" y="666750"/>
              <a:ext cx="5448299" cy="8953499"/>
            </a:xfrm>
            <a:custGeom>
              <a:gdLst>
                <a:gd name="T1" fmla="*/ 0 w 21600"/>
                <a:gd name="T2" fmla="*/ 0 h 21600"/>
                <a:gd name="T3" fmla="*/ 21600 w 21600"/>
                <a:gd name="T4" fmla="*/ 21600 h 21600"/>
              </a:gdLst>
              <a:rect l="T1" t="T2" r="T3" b="T4"/>
              <a:pathLst>
                <a:path w="21600" h="21600">
                  <a:moveTo>
                    <a:pt x="1163" y="0"/>
                  </a:moveTo>
                  <a:lnTo>
                    <a:pt x="20436" y="0"/>
                  </a:lnTo>
                  <a:cubicBezTo>
                    <a:pt x="21079" y="0"/>
                    <a:pt x="21600" y="317"/>
                    <a:pt x="21600" y="708"/>
                  </a:cubicBezTo>
                  <a:lnTo>
                    <a:pt x="21600" y="20891"/>
                  </a:lnTo>
                  <a:cubicBezTo>
                    <a:pt x="21600" y="21079"/>
                    <a:pt x="21477" y="21259"/>
                    <a:pt x="21259" y="21392"/>
                  </a:cubicBezTo>
                  <a:cubicBezTo>
                    <a:pt x="21040" y="21525"/>
                    <a:pt x="20745" y="21600"/>
                    <a:pt x="20436" y="21600"/>
                  </a:cubicBezTo>
                  <a:lnTo>
                    <a:pt x="1163" y="21600"/>
                  </a:lnTo>
                  <a:cubicBezTo>
                    <a:pt x="520" y="21600"/>
                    <a:pt x="0" y="21282"/>
                    <a:pt x="0" y="20891"/>
                  </a:cubicBezTo>
                  <a:lnTo>
                    <a:pt x="0" y="708"/>
                  </a:lnTo>
                  <a:cubicBezTo>
                    <a:pt x="0" y="520"/>
                    <a:pt x="122" y="340"/>
                    <a:pt x="340" y="207"/>
                  </a:cubicBezTo>
                  <a:cubicBezTo>
                    <a:pt x="559" y="74"/>
                    <a:pt x="855" y="0"/>
                    <a:pt x="1163" y="0"/>
                  </a:cubicBezTo>
                  <a:close/>
                </a:path>
              </a:pathLst>
            </a:custGeom>
            <a:blipFill rotWithShape="1">
              <a:blip r:embed="rId1"/>
              <a:stretch>
                <a:fillRect t="-290" b="-290"/>
              </a:stretch>
            </a:blipFill>
            <a:ln cmpd="sng" cap="flat">
              <a:noFill/>
              <a:prstDash val="solid"/>
              <a:miter/>
            </a:ln>
          </p:spPr>
        </p:sp>
      </p:grpSp>
      <p:grpSp>
        <p:nvGrpSpPr>
          <p:cNvPr id="146" name="Combination"/>
          <p:cNvGrpSpPr>
            <a:grpSpLocks/>
          </p:cNvGrpSpPr>
          <p:nvPr/>
        </p:nvGrpSpPr>
        <p:grpSpPr>
          <a:xfrm>
            <a:off x="666750" y="558254"/>
            <a:ext cx="5448299" cy="4432850"/>
            <a:chOff x="666750" y="558254"/>
            <a:chExt cx="5448299" cy="4432850"/>
          </a:xfrm>
        </p:grpSpPr>
        <p:sp>
          <p:nvSpPr>
            <p:cNvPr id="144" name="曲线"/>
            <p:cNvSpPr>
              <a:spLocks/>
            </p:cNvSpPr>
            <p:nvPr/>
          </p:nvSpPr>
          <p:spPr>
            <a:xfrm rot="0">
              <a:off x="666750" y="666750"/>
              <a:ext cx="5448299" cy="4324354"/>
            </a:xfrm>
            <a:custGeom>
              <a:gdLst>
                <a:gd name="T1" fmla="*/ 0 w 21600"/>
                <a:gd name="T2" fmla="*/ 0 h 21600"/>
                <a:gd name="T3" fmla="*/ 21600 w 21600"/>
                <a:gd name="T4" fmla="*/ 21600 h 21600"/>
              </a:gdLst>
              <a:rect l="T1" t="T2" r="T3" b="T4"/>
              <a:pathLst>
                <a:path w="21600" h="21600">
                  <a:moveTo>
                    <a:pt x="684" y="0"/>
                  </a:moveTo>
                  <a:lnTo>
                    <a:pt x="20915" y="0"/>
                  </a:lnTo>
                  <a:cubicBezTo>
                    <a:pt x="21097" y="0"/>
                    <a:pt x="21271" y="90"/>
                    <a:pt x="21399" y="252"/>
                  </a:cubicBezTo>
                  <a:cubicBezTo>
                    <a:pt x="21527" y="414"/>
                    <a:pt x="21600" y="633"/>
                    <a:pt x="21600" y="862"/>
                  </a:cubicBezTo>
                  <a:lnTo>
                    <a:pt x="21600" y="20737"/>
                  </a:lnTo>
                  <a:cubicBezTo>
                    <a:pt x="21600" y="21213"/>
                    <a:pt x="21293" y="21600"/>
                    <a:pt x="20915" y="21600"/>
                  </a:cubicBezTo>
                  <a:lnTo>
                    <a:pt x="684" y="21600"/>
                  </a:lnTo>
                  <a:cubicBezTo>
                    <a:pt x="502" y="21600"/>
                    <a:pt x="328" y="21509"/>
                    <a:pt x="200" y="21347"/>
                  </a:cubicBezTo>
                  <a:cubicBezTo>
                    <a:pt x="72" y="21185"/>
                    <a:pt x="0" y="20966"/>
                    <a:pt x="0" y="20737"/>
                  </a:cubicBezTo>
                  <a:lnTo>
                    <a:pt x="0" y="862"/>
                  </a:lnTo>
                  <a:cubicBezTo>
                    <a:pt x="0" y="633"/>
                    <a:pt x="72" y="414"/>
                    <a:pt x="200" y="252"/>
                  </a:cubicBezTo>
                  <a:cubicBezTo>
                    <a:pt x="328" y="90"/>
                    <a:pt x="502" y="0"/>
                    <a:pt x="684" y="0"/>
                  </a:cubicBezTo>
                  <a:close/>
                </a:path>
              </a:pathLst>
            </a:custGeom>
            <a:solidFill>
              <a:srgbClr val="FEF294"/>
            </a:solidFill>
            <a:ln cmpd="sng" cap="rnd">
              <a:noFill/>
              <a:prstDash val="solid"/>
              <a:round/>
            </a:ln>
          </p:spPr>
        </p:sp>
        <p:sp>
          <p:nvSpPr>
            <p:cNvPr id="145" name="Rectangles"/>
            <p:cNvSpPr>
              <a:spLocks/>
            </p:cNvSpPr>
            <p:nvPr/>
          </p:nvSpPr>
          <p:spPr>
            <a:xfrm rot="0">
              <a:off x="666750" y="558254"/>
              <a:ext cx="5448299" cy="4432845"/>
            </a:xfrm>
            <a:prstGeom prst="rect"/>
            <a:noFill/>
            <a:ln w="12700" cmpd="sng" cap="flat">
              <a:noFill/>
              <a:prstDash val="solid"/>
              <a:miter/>
            </a:ln>
          </p:spPr>
        </p:sp>
      </p:grpSp>
      <p:sp>
        <p:nvSpPr>
          <p:cNvPr id="147" name="Rectangles"/>
          <p:cNvSpPr>
            <a:spLocks/>
          </p:cNvSpPr>
          <p:nvPr/>
        </p:nvSpPr>
        <p:spPr>
          <a:xfrm rot="0">
            <a:off x="1239490" y="1584955"/>
            <a:ext cx="4311882" cy="182880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200"/>
              </a:lnSpc>
              <a:spcBef>
                <a:spcPts val="0"/>
              </a:spcBef>
              <a:spcAft>
                <a:spcPts val="0"/>
              </a:spcAft>
              <a:buNone/>
            </a:pPr>
            <a:r>
              <a:rPr lang="en-US" altLang="zh-CN" sz="7200" b="0" i="0" u="none" strike="noStrike" kern="1200" cap="none" spc="-144" baseline="0">
                <a:solidFill>
                  <a:srgbClr val="5D7450"/>
                </a:solidFill>
                <a:latin typeface="Cooper BT Light" pitchFamily="0" charset="0"/>
                <a:ea typeface="Cooper BT Light" pitchFamily="0" charset="0"/>
                <a:cs typeface="Cooper BT Light" pitchFamily="0" charset="0"/>
                <a:sym typeface="Cooper BT Light" pitchFamily="0" charset="0"/>
              </a:rPr>
              <a:t>Strategic Alignment</a:t>
            </a:r>
            <a:endParaRPr lang="zh-CN" altLang="en-US" sz="7200" b="0" i="0" u="none" strike="noStrike" kern="1200" cap="none" spc="-144" baseline="0">
              <a:solidFill>
                <a:srgbClr val="5D7450"/>
              </a:solidFill>
              <a:latin typeface="Cooper BT Light" pitchFamily="0" charset="0"/>
              <a:ea typeface="Cooper BT Light" pitchFamily="0" charset="0"/>
              <a:cs typeface="Cooper BT Light" pitchFamily="0" charset="0"/>
              <a:sym typeface="Cooper BT Light" pitchFamily="0" charset="0"/>
            </a:endParaRPr>
          </a:p>
        </p:txBody>
      </p:sp>
      <p:sp>
        <p:nvSpPr>
          <p:cNvPr id="148" name="Rectangles"/>
          <p:cNvSpPr>
            <a:spLocks/>
          </p:cNvSpPr>
          <p:nvPr/>
        </p:nvSpPr>
        <p:spPr>
          <a:xfrm rot="0">
            <a:off x="917667" y="48245"/>
            <a:ext cx="9210674" cy="55867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399"/>
              </a:lnSpc>
              <a:spcBef>
                <a:spcPts val="0"/>
              </a:spcBef>
              <a:spcAft>
                <a:spcPts val="0"/>
              </a:spcAft>
              <a:buNone/>
            </a:pP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Name: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Md</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Saifur</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Rahman (ID: 2431872)</a:t>
            </a:r>
            <a:endParaRPr lang="zh-CN" altLang="en-US"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spTree>
    <p:extLst>
      <p:ext uri="{BB962C8B-B14F-4D97-AF65-F5344CB8AC3E}">
        <p14:creationId xmlns:p14="http://schemas.microsoft.com/office/powerpoint/2010/main" val="1961737163"/>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rgbClr val="5D7450"/>
        </a:solidFill>
      </p:bgPr>
    </p:bg>
    <p:spTree>
      <p:nvGrpSpPr>
        <p:cNvPr id="1" name=""/>
        <p:cNvGrpSpPr/>
        <p:nvPr/>
      </p:nvGrpSpPr>
      <p:grpSpPr>
        <a:xfrm>
          <a:off x="0" y="0"/>
          <a:ext cx="0" cy="0"/>
          <a:chOff x="0" y="0"/>
          <a:chExt cx="0" cy="0"/>
        </a:xfrm>
      </p:grpSpPr>
      <p:grpSp>
        <p:nvGrpSpPr>
          <p:cNvPr id="154" name="Combination"/>
          <p:cNvGrpSpPr>
            <a:grpSpLocks/>
          </p:cNvGrpSpPr>
          <p:nvPr/>
        </p:nvGrpSpPr>
        <p:grpSpPr>
          <a:xfrm>
            <a:off x="12172949" y="3549104"/>
            <a:ext cx="5448299" cy="6071145"/>
            <a:chOff x="12172949" y="3549104"/>
            <a:chExt cx="5448299" cy="6071145"/>
          </a:xfrm>
        </p:grpSpPr>
        <p:sp>
          <p:nvSpPr>
            <p:cNvPr id="152" name="曲线"/>
            <p:cNvSpPr>
              <a:spLocks/>
            </p:cNvSpPr>
            <p:nvPr/>
          </p:nvSpPr>
          <p:spPr>
            <a:xfrm rot="0">
              <a:off x="12172949" y="3657600"/>
              <a:ext cx="5448299" cy="5962650"/>
            </a:xfrm>
            <a:custGeom>
              <a:gdLst>
                <a:gd name="T1" fmla="*/ 0 w 21600"/>
                <a:gd name="T2" fmla="*/ 0 h 21600"/>
                <a:gd name="T3" fmla="*/ 21600 w 21600"/>
                <a:gd name="T4" fmla="*/ 21600 h 21600"/>
              </a:gdLst>
              <a:rect l="T1" t="T2" r="T3" b="T4"/>
              <a:pathLst>
                <a:path w="21600" h="21600">
                  <a:moveTo>
                    <a:pt x="684" y="0"/>
                  </a:moveTo>
                  <a:lnTo>
                    <a:pt x="20915" y="0"/>
                  </a:lnTo>
                  <a:cubicBezTo>
                    <a:pt x="21097" y="0"/>
                    <a:pt x="21271" y="65"/>
                    <a:pt x="21399" y="183"/>
                  </a:cubicBezTo>
                  <a:cubicBezTo>
                    <a:pt x="21527" y="300"/>
                    <a:pt x="21600" y="459"/>
                    <a:pt x="21600" y="625"/>
                  </a:cubicBezTo>
                  <a:lnTo>
                    <a:pt x="21600" y="20974"/>
                  </a:lnTo>
                  <a:cubicBezTo>
                    <a:pt x="21600" y="21319"/>
                    <a:pt x="21293" y="21600"/>
                    <a:pt x="20915" y="21600"/>
                  </a:cubicBezTo>
                  <a:lnTo>
                    <a:pt x="684" y="21600"/>
                  </a:lnTo>
                  <a:cubicBezTo>
                    <a:pt x="502" y="21600"/>
                    <a:pt x="328" y="21534"/>
                    <a:pt x="200" y="21416"/>
                  </a:cubicBezTo>
                  <a:cubicBezTo>
                    <a:pt x="72" y="21299"/>
                    <a:pt x="0" y="21140"/>
                    <a:pt x="0" y="20974"/>
                  </a:cubicBezTo>
                  <a:lnTo>
                    <a:pt x="0" y="625"/>
                  </a:lnTo>
                  <a:cubicBezTo>
                    <a:pt x="0" y="459"/>
                    <a:pt x="72" y="300"/>
                    <a:pt x="200" y="183"/>
                  </a:cubicBezTo>
                  <a:cubicBezTo>
                    <a:pt x="328" y="65"/>
                    <a:pt x="502" y="0"/>
                    <a:pt x="684" y="0"/>
                  </a:cubicBezTo>
                  <a:close/>
                </a:path>
              </a:pathLst>
            </a:custGeom>
            <a:solidFill>
              <a:srgbClr val="FEF294"/>
            </a:solidFill>
            <a:ln cmpd="sng" cap="flat">
              <a:noFill/>
              <a:prstDash val="solid"/>
              <a:miter/>
            </a:ln>
          </p:spPr>
        </p:sp>
        <p:sp>
          <p:nvSpPr>
            <p:cNvPr id="153" name="Rectangles"/>
            <p:cNvSpPr>
              <a:spLocks/>
            </p:cNvSpPr>
            <p:nvPr/>
          </p:nvSpPr>
          <p:spPr>
            <a:xfrm rot="0">
              <a:off x="12172949" y="3549104"/>
              <a:ext cx="5448299" cy="6071145"/>
            </a:xfrm>
            <a:prstGeom prst="rect"/>
            <a:noFill/>
            <a:ln w="12700" cmpd="sng" cap="flat">
              <a:noFill/>
              <a:prstDash val="solid"/>
              <a:miter/>
            </a:ln>
          </p:spPr>
        </p:sp>
      </p:grpSp>
      <p:grpSp>
        <p:nvGrpSpPr>
          <p:cNvPr id="157" name="Combination"/>
          <p:cNvGrpSpPr>
            <a:grpSpLocks/>
          </p:cNvGrpSpPr>
          <p:nvPr/>
        </p:nvGrpSpPr>
        <p:grpSpPr>
          <a:xfrm>
            <a:off x="6419849" y="3549104"/>
            <a:ext cx="5448300" cy="6071145"/>
            <a:chOff x="6419849" y="3549104"/>
            <a:chExt cx="5448300" cy="6071145"/>
          </a:xfrm>
        </p:grpSpPr>
        <p:sp>
          <p:nvSpPr>
            <p:cNvPr id="155" name="曲线"/>
            <p:cNvSpPr>
              <a:spLocks/>
            </p:cNvSpPr>
            <p:nvPr/>
          </p:nvSpPr>
          <p:spPr>
            <a:xfrm rot="0">
              <a:off x="6419849" y="3657600"/>
              <a:ext cx="5448300" cy="5962650"/>
            </a:xfrm>
            <a:custGeom>
              <a:gdLst>
                <a:gd name="T1" fmla="*/ 0 w 21600"/>
                <a:gd name="T2" fmla="*/ 0 h 21600"/>
                <a:gd name="T3" fmla="*/ 21600 w 21600"/>
                <a:gd name="T4" fmla="*/ 21600 h 21600"/>
              </a:gdLst>
              <a:rect l="T1" t="T2" r="T3" b="T4"/>
              <a:pathLst>
                <a:path w="21600" h="21600">
                  <a:moveTo>
                    <a:pt x="684" y="0"/>
                  </a:moveTo>
                  <a:lnTo>
                    <a:pt x="20915" y="0"/>
                  </a:lnTo>
                  <a:cubicBezTo>
                    <a:pt x="21097" y="0"/>
                    <a:pt x="21271" y="65"/>
                    <a:pt x="21399" y="183"/>
                  </a:cubicBezTo>
                  <a:cubicBezTo>
                    <a:pt x="21527" y="300"/>
                    <a:pt x="21600" y="459"/>
                    <a:pt x="21600" y="625"/>
                  </a:cubicBezTo>
                  <a:lnTo>
                    <a:pt x="21600" y="20974"/>
                  </a:lnTo>
                  <a:cubicBezTo>
                    <a:pt x="21600" y="21319"/>
                    <a:pt x="21293" y="21600"/>
                    <a:pt x="20915" y="21600"/>
                  </a:cubicBezTo>
                  <a:lnTo>
                    <a:pt x="684" y="21600"/>
                  </a:lnTo>
                  <a:cubicBezTo>
                    <a:pt x="502" y="21600"/>
                    <a:pt x="328" y="21534"/>
                    <a:pt x="200" y="21416"/>
                  </a:cubicBezTo>
                  <a:cubicBezTo>
                    <a:pt x="72" y="21299"/>
                    <a:pt x="0" y="21140"/>
                    <a:pt x="0" y="20974"/>
                  </a:cubicBezTo>
                  <a:lnTo>
                    <a:pt x="0" y="625"/>
                  </a:lnTo>
                  <a:cubicBezTo>
                    <a:pt x="0" y="459"/>
                    <a:pt x="72" y="300"/>
                    <a:pt x="200" y="183"/>
                  </a:cubicBezTo>
                  <a:cubicBezTo>
                    <a:pt x="328" y="65"/>
                    <a:pt x="502" y="0"/>
                    <a:pt x="684" y="0"/>
                  </a:cubicBezTo>
                  <a:close/>
                </a:path>
              </a:pathLst>
            </a:custGeom>
            <a:solidFill>
              <a:srgbClr val="FEF294"/>
            </a:solidFill>
            <a:ln cmpd="sng" cap="flat">
              <a:noFill/>
              <a:prstDash val="solid"/>
              <a:miter/>
            </a:ln>
          </p:spPr>
        </p:sp>
        <p:sp>
          <p:nvSpPr>
            <p:cNvPr id="156" name="Rectangles"/>
            <p:cNvSpPr>
              <a:spLocks/>
            </p:cNvSpPr>
            <p:nvPr/>
          </p:nvSpPr>
          <p:spPr>
            <a:xfrm rot="0">
              <a:off x="6419849" y="3549104"/>
              <a:ext cx="5448300" cy="6071145"/>
            </a:xfrm>
            <a:prstGeom prst="rect"/>
            <a:noFill/>
            <a:ln w="12700" cmpd="sng" cap="flat">
              <a:noFill/>
              <a:prstDash val="solid"/>
              <a:miter/>
            </a:ln>
          </p:spPr>
        </p:sp>
      </p:grpSp>
      <p:grpSp>
        <p:nvGrpSpPr>
          <p:cNvPr id="160" name="Combination"/>
          <p:cNvGrpSpPr>
            <a:grpSpLocks/>
          </p:cNvGrpSpPr>
          <p:nvPr/>
        </p:nvGrpSpPr>
        <p:grpSpPr>
          <a:xfrm>
            <a:off x="666750" y="3549104"/>
            <a:ext cx="5448299" cy="6071145"/>
            <a:chOff x="666750" y="3549104"/>
            <a:chExt cx="5448299" cy="6071145"/>
          </a:xfrm>
        </p:grpSpPr>
        <p:sp>
          <p:nvSpPr>
            <p:cNvPr id="158" name="曲线"/>
            <p:cNvSpPr>
              <a:spLocks/>
            </p:cNvSpPr>
            <p:nvPr/>
          </p:nvSpPr>
          <p:spPr>
            <a:xfrm rot="0">
              <a:off x="666750" y="3657600"/>
              <a:ext cx="5448299" cy="5962650"/>
            </a:xfrm>
            <a:custGeom>
              <a:gdLst>
                <a:gd name="T1" fmla="*/ 0 w 21600"/>
                <a:gd name="T2" fmla="*/ 0 h 21600"/>
                <a:gd name="T3" fmla="*/ 21600 w 21600"/>
                <a:gd name="T4" fmla="*/ 21600 h 21600"/>
              </a:gdLst>
              <a:rect l="T1" t="T2" r="T3" b="T4"/>
              <a:pathLst>
                <a:path w="21600" h="21600">
                  <a:moveTo>
                    <a:pt x="684" y="0"/>
                  </a:moveTo>
                  <a:lnTo>
                    <a:pt x="20915" y="0"/>
                  </a:lnTo>
                  <a:cubicBezTo>
                    <a:pt x="21097" y="0"/>
                    <a:pt x="21271" y="65"/>
                    <a:pt x="21399" y="183"/>
                  </a:cubicBezTo>
                  <a:cubicBezTo>
                    <a:pt x="21527" y="300"/>
                    <a:pt x="21600" y="459"/>
                    <a:pt x="21600" y="625"/>
                  </a:cubicBezTo>
                  <a:lnTo>
                    <a:pt x="21600" y="20974"/>
                  </a:lnTo>
                  <a:cubicBezTo>
                    <a:pt x="21600" y="21319"/>
                    <a:pt x="21293" y="21600"/>
                    <a:pt x="20915" y="21600"/>
                  </a:cubicBezTo>
                  <a:lnTo>
                    <a:pt x="684" y="21600"/>
                  </a:lnTo>
                  <a:cubicBezTo>
                    <a:pt x="502" y="21600"/>
                    <a:pt x="328" y="21534"/>
                    <a:pt x="200" y="21416"/>
                  </a:cubicBezTo>
                  <a:cubicBezTo>
                    <a:pt x="72" y="21299"/>
                    <a:pt x="0" y="21140"/>
                    <a:pt x="0" y="20974"/>
                  </a:cubicBezTo>
                  <a:lnTo>
                    <a:pt x="0" y="625"/>
                  </a:lnTo>
                  <a:cubicBezTo>
                    <a:pt x="0" y="459"/>
                    <a:pt x="72" y="300"/>
                    <a:pt x="200" y="183"/>
                  </a:cubicBezTo>
                  <a:cubicBezTo>
                    <a:pt x="328" y="65"/>
                    <a:pt x="502" y="0"/>
                    <a:pt x="684" y="0"/>
                  </a:cubicBezTo>
                  <a:close/>
                </a:path>
              </a:pathLst>
            </a:custGeom>
            <a:solidFill>
              <a:srgbClr val="FEF294"/>
            </a:solidFill>
            <a:ln cmpd="sng" cap="flat">
              <a:noFill/>
              <a:prstDash val="solid"/>
              <a:miter/>
            </a:ln>
          </p:spPr>
        </p:sp>
        <p:sp>
          <p:nvSpPr>
            <p:cNvPr id="159" name="Rectangles"/>
            <p:cNvSpPr>
              <a:spLocks/>
            </p:cNvSpPr>
            <p:nvPr/>
          </p:nvSpPr>
          <p:spPr>
            <a:xfrm rot="0">
              <a:off x="666750" y="3549104"/>
              <a:ext cx="5448299" cy="6071145"/>
            </a:xfrm>
            <a:prstGeom prst="rect"/>
            <a:noFill/>
            <a:ln w="12700" cmpd="sng" cap="flat">
              <a:noFill/>
              <a:prstDash val="solid"/>
              <a:miter/>
            </a:ln>
          </p:spPr>
        </p:sp>
      </p:grpSp>
      <p:grpSp>
        <p:nvGrpSpPr>
          <p:cNvPr id="163" name="Combination"/>
          <p:cNvGrpSpPr>
            <a:grpSpLocks/>
          </p:cNvGrpSpPr>
          <p:nvPr/>
        </p:nvGrpSpPr>
        <p:grpSpPr>
          <a:xfrm>
            <a:off x="666750" y="558254"/>
            <a:ext cx="16954500" cy="2794545"/>
            <a:chOff x="666750" y="558254"/>
            <a:chExt cx="16954500" cy="2794545"/>
          </a:xfrm>
        </p:grpSpPr>
        <p:sp>
          <p:nvSpPr>
            <p:cNvPr id="161" name="曲线"/>
            <p:cNvSpPr>
              <a:spLocks/>
            </p:cNvSpPr>
            <p:nvPr/>
          </p:nvSpPr>
          <p:spPr>
            <a:xfrm rot="0">
              <a:off x="666750" y="666750"/>
              <a:ext cx="16954500" cy="2686049"/>
            </a:xfrm>
            <a:custGeom>
              <a:gdLst>
                <a:gd name="T1" fmla="*/ 0 w 21600"/>
                <a:gd name="T2" fmla="*/ 0 h 21600"/>
                <a:gd name="T3" fmla="*/ 21600 w 21600"/>
                <a:gd name="T4" fmla="*/ 21600 h 21600"/>
              </a:gdLst>
              <a:rect l="T1" t="T2" r="T3" b="T4"/>
              <a:pathLst>
                <a:path w="21600" h="21600">
                  <a:moveTo>
                    <a:pt x="70" y="0"/>
                  </a:moveTo>
                  <a:lnTo>
                    <a:pt x="21529" y="0"/>
                  </a:lnTo>
                  <a:cubicBezTo>
                    <a:pt x="21568" y="0"/>
                    <a:pt x="21600" y="199"/>
                    <a:pt x="21600" y="446"/>
                  </a:cubicBezTo>
                  <a:lnTo>
                    <a:pt x="21600" y="21153"/>
                  </a:lnTo>
                  <a:cubicBezTo>
                    <a:pt x="21600" y="21400"/>
                    <a:pt x="21568" y="21600"/>
                    <a:pt x="21529" y="21600"/>
                  </a:cubicBezTo>
                  <a:lnTo>
                    <a:pt x="70" y="21600"/>
                  </a:lnTo>
                  <a:cubicBezTo>
                    <a:pt x="31" y="21600"/>
                    <a:pt x="0" y="21400"/>
                    <a:pt x="0" y="21153"/>
                  </a:cubicBezTo>
                  <a:lnTo>
                    <a:pt x="0" y="446"/>
                  </a:lnTo>
                  <a:cubicBezTo>
                    <a:pt x="0" y="199"/>
                    <a:pt x="31" y="0"/>
                    <a:pt x="70" y="0"/>
                  </a:cubicBezTo>
                  <a:close/>
                </a:path>
              </a:pathLst>
            </a:custGeom>
            <a:solidFill>
              <a:srgbClr val="537A12"/>
            </a:solidFill>
            <a:ln cmpd="sng" cap="flat">
              <a:noFill/>
              <a:prstDash val="solid"/>
              <a:miter/>
            </a:ln>
          </p:spPr>
        </p:sp>
        <p:sp>
          <p:nvSpPr>
            <p:cNvPr id="162" name="Rectangles"/>
            <p:cNvSpPr>
              <a:spLocks/>
            </p:cNvSpPr>
            <p:nvPr/>
          </p:nvSpPr>
          <p:spPr>
            <a:xfrm rot="0">
              <a:off x="666750" y="558254"/>
              <a:ext cx="16954500" cy="2794545"/>
            </a:xfrm>
            <a:prstGeom prst="rect"/>
            <a:noFill/>
            <a:ln w="12700" cmpd="sng" cap="flat">
              <a:noFill/>
              <a:prstDash val="solid"/>
              <a:miter/>
            </a:ln>
          </p:spPr>
        </p:sp>
      </p:grpSp>
      <p:grpSp>
        <p:nvGrpSpPr>
          <p:cNvPr id="165" name="Combination"/>
          <p:cNvGrpSpPr>
            <a:grpSpLocks/>
          </p:cNvGrpSpPr>
          <p:nvPr/>
        </p:nvGrpSpPr>
        <p:grpSpPr>
          <a:xfrm>
            <a:off x="12172949" y="3657600"/>
            <a:ext cx="5448299" cy="3800305"/>
            <a:chOff x="12172949" y="3657600"/>
            <a:chExt cx="5448299" cy="3800305"/>
          </a:xfrm>
        </p:grpSpPr>
        <p:sp>
          <p:nvSpPr>
            <p:cNvPr id="164" name="曲线"/>
            <p:cNvSpPr>
              <a:spLocks/>
            </p:cNvSpPr>
            <p:nvPr/>
          </p:nvSpPr>
          <p:spPr>
            <a:xfrm rot="0">
              <a:off x="12172949" y="3657600"/>
              <a:ext cx="5448299" cy="3800305"/>
            </a:xfrm>
            <a:custGeom>
              <a:gdLst>
                <a:gd name="T1" fmla="*/ 0 w 21600"/>
                <a:gd name="T2" fmla="*/ 0 h 21600"/>
                <a:gd name="T3" fmla="*/ 21600 w 21600"/>
                <a:gd name="T4" fmla="*/ 21600 h 21600"/>
              </a:gdLst>
              <a:rect l="T1" t="T2" r="T3" b="T4"/>
              <a:pathLst>
                <a:path w="21600" h="21600">
                  <a:moveTo>
                    <a:pt x="1163" y="0"/>
                  </a:moveTo>
                  <a:lnTo>
                    <a:pt x="20436" y="0"/>
                  </a:lnTo>
                  <a:cubicBezTo>
                    <a:pt x="21079" y="0"/>
                    <a:pt x="21600" y="746"/>
                    <a:pt x="21600" y="1668"/>
                  </a:cubicBezTo>
                  <a:lnTo>
                    <a:pt x="21600" y="19931"/>
                  </a:lnTo>
                  <a:cubicBezTo>
                    <a:pt x="21600" y="20374"/>
                    <a:pt x="21477" y="20798"/>
                    <a:pt x="21259" y="21111"/>
                  </a:cubicBezTo>
                  <a:cubicBezTo>
                    <a:pt x="21040" y="21424"/>
                    <a:pt x="20745" y="21600"/>
                    <a:pt x="20436" y="21600"/>
                  </a:cubicBezTo>
                  <a:lnTo>
                    <a:pt x="1163" y="21600"/>
                  </a:lnTo>
                  <a:cubicBezTo>
                    <a:pt x="520" y="21600"/>
                    <a:pt x="0" y="20853"/>
                    <a:pt x="0" y="19931"/>
                  </a:cubicBezTo>
                  <a:lnTo>
                    <a:pt x="0" y="1668"/>
                  </a:lnTo>
                  <a:cubicBezTo>
                    <a:pt x="0" y="1225"/>
                    <a:pt x="122" y="801"/>
                    <a:pt x="340" y="488"/>
                  </a:cubicBezTo>
                  <a:cubicBezTo>
                    <a:pt x="559" y="175"/>
                    <a:pt x="855" y="0"/>
                    <a:pt x="1163" y="0"/>
                  </a:cubicBezTo>
                  <a:close/>
                </a:path>
              </a:pathLst>
            </a:custGeom>
            <a:blipFill rotWithShape="1">
              <a:blip r:embed="rId1"/>
              <a:stretch>
                <a:fillRect l="-91" r="-91"/>
              </a:stretch>
            </a:blipFill>
            <a:ln cmpd="sng" cap="flat">
              <a:noFill/>
              <a:prstDash val="solid"/>
              <a:miter/>
            </a:ln>
          </p:spPr>
        </p:sp>
      </p:grpSp>
      <p:grpSp>
        <p:nvGrpSpPr>
          <p:cNvPr id="167" name="Combination"/>
          <p:cNvGrpSpPr>
            <a:grpSpLocks/>
          </p:cNvGrpSpPr>
          <p:nvPr/>
        </p:nvGrpSpPr>
        <p:grpSpPr>
          <a:xfrm>
            <a:off x="6419849" y="3657600"/>
            <a:ext cx="5448300" cy="3800305"/>
            <a:chOff x="6419849" y="3657600"/>
            <a:chExt cx="5448300" cy="3800305"/>
          </a:xfrm>
        </p:grpSpPr>
        <p:sp>
          <p:nvSpPr>
            <p:cNvPr id="166" name="曲线"/>
            <p:cNvSpPr>
              <a:spLocks/>
            </p:cNvSpPr>
            <p:nvPr/>
          </p:nvSpPr>
          <p:spPr>
            <a:xfrm rot="0">
              <a:off x="6419849" y="3657600"/>
              <a:ext cx="5448300" cy="3800305"/>
            </a:xfrm>
            <a:custGeom>
              <a:gdLst>
                <a:gd name="T1" fmla="*/ 0 w 21600"/>
                <a:gd name="T2" fmla="*/ 0 h 21600"/>
                <a:gd name="T3" fmla="*/ 21600 w 21600"/>
                <a:gd name="T4" fmla="*/ 21600 h 21600"/>
              </a:gdLst>
              <a:rect l="T1" t="T2" r="T3" b="T4"/>
              <a:pathLst>
                <a:path w="21600" h="21600">
                  <a:moveTo>
                    <a:pt x="1163" y="0"/>
                  </a:moveTo>
                  <a:lnTo>
                    <a:pt x="20436" y="0"/>
                  </a:lnTo>
                  <a:cubicBezTo>
                    <a:pt x="21079" y="0"/>
                    <a:pt x="21600" y="746"/>
                    <a:pt x="21600" y="1668"/>
                  </a:cubicBezTo>
                  <a:lnTo>
                    <a:pt x="21600" y="19931"/>
                  </a:lnTo>
                  <a:cubicBezTo>
                    <a:pt x="21600" y="20374"/>
                    <a:pt x="21477" y="20798"/>
                    <a:pt x="21259" y="21111"/>
                  </a:cubicBezTo>
                  <a:cubicBezTo>
                    <a:pt x="21040" y="21424"/>
                    <a:pt x="20745" y="21600"/>
                    <a:pt x="20436" y="21600"/>
                  </a:cubicBezTo>
                  <a:lnTo>
                    <a:pt x="1163" y="21600"/>
                  </a:lnTo>
                  <a:cubicBezTo>
                    <a:pt x="520" y="21600"/>
                    <a:pt x="0" y="20853"/>
                    <a:pt x="0" y="19931"/>
                  </a:cubicBezTo>
                  <a:lnTo>
                    <a:pt x="0" y="1668"/>
                  </a:lnTo>
                  <a:cubicBezTo>
                    <a:pt x="0" y="1225"/>
                    <a:pt x="122" y="801"/>
                    <a:pt x="340" y="488"/>
                  </a:cubicBezTo>
                  <a:cubicBezTo>
                    <a:pt x="559" y="175"/>
                    <a:pt x="855" y="0"/>
                    <a:pt x="1163" y="0"/>
                  </a:cubicBezTo>
                  <a:close/>
                </a:path>
              </a:pathLst>
            </a:custGeom>
            <a:blipFill rotWithShape="1">
              <a:blip r:embed="rId2"/>
              <a:stretch>
                <a:fillRect l="-91" r="-91"/>
              </a:stretch>
            </a:blipFill>
            <a:ln cmpd="sng" cap="flat">
              <a:noFill/>
              <a:prstDash val="solid"/>
              <a:miter/>
            </a:ln>
          </p:spPr>
        </p:sp>
      </p:grpSp>
      <p:grpSp>
        <p:nvGrpSpPr>
          <p:cNvPr id="169" name="Combination"/>
          <p:cNvGrpSpPr>
            <a:grpSpLocks/>
          </p:cNvGrpSpPr>
          <p:nvPr/>
        </p:nvGrpSpPr>
        <p:grpSpPr>
          <a:xfrm>
            <a:off x="666750" y="3657600"/>
            <a:ext cx="5448299" cy="3800305"/>
            <a:chOff x="666750" y="3657600"/>
            <a:chExt cx="5448299" cy="3800305"/>
          </a:xfrm>
        </p:grpSpPr>
        <p:sp>
          <p:nvSpPr>
            <p:cNvPr id="168" name="曲线"/>
            <p:cNvSpPr>
              <a:spLocks/>
            </p:cNvSpPr>
            <p:nvPr/>
          </p:nvSpPr>
          <p:spPr>
            <a:xfrm rot="0">
              <a:off x="666750" y="3657600"/>
              <a:ext cx="5448299" cy="3800305"/>
            </a:xfrm>
            <a:custGeom>
              <a:gdLst>
                <a:gd name="T1" fmla="*/ 0 w 21600"/>
                <a:gd name="T2" fmla="*/ 0 h 21600"/>
                <a:gd name="T3" fmla="*/ 21600 w 21600"/>
                <a:gd name="T4" fmla="*/ 21600 h 21600"/>
              </a:gdLst>
              <a:rect l="T1" t="T2" r="T3" b="T4"/>
              <a:pathLst>
                <a:path w="21600" h="21600">
                  <a:moveTo>
                    <a:pt x="1163" y="0"/>
                  </a:moveTo>
                  <a:lnTo>
                    <a:pt x="20436" y="0"/>
                  </a:lnTo>
                  <a:cubicBezTo>
                    <a:pt x="21079" y="0"/>
                    <a:pt x="21600" y="746"/>
                    <a:pt x="21600" y="1668"/>
                  </a:cubicBezTo>
                  <a:lnTo>
                    <a:pt x="21600" y="19931"/>
                  </a:lnTo>
                  <a:cubicBezTo>
                    <a:pt x="21600" y="20374"/>
                    <a:pt x="21477" y="20798"/>
                    <a:pt x="21259" y="21111"/>
                  </a:cubicBezTo>
                  <a:cubicBezTo>
                    <a:pt x="21040" y="21424"/>
                    <a:pt x="20745" y="21600"/>
                    <a:pt x="20436" y="21600"/>
                  </a:cubicBezTo>
                  <a:lnTo>
                    <a:pt x="1163" y="21600"/>
                  </a:lnTo>
                  <a:cubicBezTo>
                    <a:pt x="520" y="21600"/>
                    <a:pt x="0" y="20853"/>
                    <a:pt x="0" y="19931"/>
                  </a:cubicBezTo>
                  <a:lnTo>
                    <a:pt x="0" y="1668"/>
                  </a:lnTo>
                  <a:cubicBezTo>
                    <a:pt x="0" y="1225"/>
                    <a:pt x="122" y="801"/>
                    <a:pt x="340" y="488"/>
                  </a:cubicBezTo>
                  <a:cubicBezTo>
                    <a:pt x="559" y="175"/>
                    <a:pt x="855" y="0"/>
                    <a:pt x="1163" y="0"/>
                  </a:cubicBezTo>
                  <a:close/>
                </a:path>
              </a:pathLst>
            </a:custGeom>
            <a:blipFill rotWithShape="1">
              <a:blip r:embed="rId3"/>
              <a:stretch>
                <a:fillRect l="-91" r="-91"/>
              </a:stretch>
            </a:blipFill>
            <a:ln cmpd="sng" cap="flat">
              <a:noFill/>
              <a:prstDash val="solid"/>
              <a:miter/>
            </a:ln>
          </p:spPr>
        </p:sp>
      </p:grpSp>
      <p:grpSp>
        <p:nvGrpSpPr>
          <p:cNvPr id="172" name="Combination"/>
          <p:cNvGrpSpPr>
            <a:grpSpLocks/>
          </p:cNvGrpSpPr>
          <p:nvPr/>
        </p:nvGrpSpPr>
        <p:grpSpPr>
          <a:xfrm>
            <a:off x="12525375" y="7786686"/>
            <a:ext cx="4688491" cy="1165659"/>
            <a:chOff x="12525375" y="7786686"/>
            <a:chExt cx="4688491" cy="1165659"/>
          </a:xfrm>
        </p:grpSpPr>
        <p:sp>
          <p:nvSpPr>
            <p:cNvPr id="170" name="Rectangles"/>
            <p:cNvSpPr>
              <a:spLocks/>
            </p:cNvSpPr>
            <p:nvPr/>
          </p:nvSpPr>
          <p:spPr>
            <a:xfrm rot="0">
              <a:off x="12525375" y="7786686"/>
              <a:ext cx="4688491" cy="42659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rPr>
                <a:t>Rising Costs</a:t>
              </a:r>
              <a:endParaRPr lang="zh-CN" altLang="en-US"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endParaRPr>
            </a:p>
          </p:txBody>
        </p:sp>
        <p:sp>
          <p:nvSpPr>
            <p:cNvPr id="171" name="Rectangles"/>
            <p:cNvSpPr>
              <a:spLocks/>
            </p:cNvSpPr>
            <p:nvPr/>
          </p:nvSpPr>
          <p:spPr>
            <a:xfrm rot="0">
              <a:off x="12525375" y="8241146"/>
              <a:ext cx="4688491" cy="71119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800"/>
                </a:lnSpc>
                <a:spcBef>
                  <a:spcPts val="0"/>
                </a:spcBef>
                <a:spcAft>
                  <a:spcPts val="0"/>
                </a:spcAft>
                <a:buNone/>
              </a:pPr>
              <a:r>
                <a:rPr lang="en-US" altLang="zh-CN" sz="20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Managing expenses while maintaining quality (</a:t>
              </a:r>
              <a:r>
                <a:rPr lang="en-US" altLang="zh-CN" sz="20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Desklib</a:t>
              </a:r>
              <a:r>
                <a:rPr lang="en-US" altLang="zh-CN" sz="20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2022).</a:t>
              </a:r>
              <a:endParaRPr lang="zh-CN" altLang="en-US" sz="20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p:txBody>
        </p:sp>
      </p:grpSp>
      <p:grpSp>
        <p:nvGrpSpPr>
          <p:cNvPr id="175" name="Combination"/>
          <p:cNvGrpSpPr>
            <a:grpSpLocks/>
          </p:cNvGrpSpPr>
          <p:nvPr/>
        </p:nvGrpSpPr>
        <p:grpSpPr>
          <a:xfrm>
            <a:off x="1020686" y="7786730"/>
            <a:ext cx="4688490" cy="1165659"/>
            <a:chOff x="1020686" y="7786730"/>
            <a:chExt cx="4688490" cy="1165659"/>
          </a:xfrm>
        </p:grpSpPr>
        <p:sp>
          <p:nvSpPr>
            <p:cNvPr id="173" name="Rectangles"/>
            <p:cNvSpPr>
              <a:spLocks/>
            </p:cNvSpPr>
            <p:nvPr/>
          </p:nvSpPr>
          <p:spPr>
            <a:xfrm rot="0">
              <a:off x="1020686" y="7786730"/>
              <a:ext cx="4688490" cy="42659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rPr>
                <a:t>Labour Shortages</a:t>
              </a:r>
              <a:endParaRPr lang="zh-CN" altLang="en-US"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endParaRPr>
            </a:p>
          </p:txBody>
        </p:sp>
        <p:sp>
          <p:nvSpPr>
            <p:cNvPr id="174" name="Rectangles"/>
            <p:cNvSpPr>
              <a:spLocks/>
            </p:cNvSpPr>
            <p:nvPr/>
          </p:nvSpPr>
          <p:spPr>
            <a:xfrm rot="0">
              <a:off x="1020686" y="8241190"/>
              <a:ext cx="4688490" cy="71119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800"/>
                </a:lnSpc>
                <a:spcBef>
                  <a:spcPts val="0"/>
                </a:spcBef>
                <a:spcAft>
                  <a:spcPts val="0"/>
                </a:spcAft>
                <a:buNone/>
              </a:pPr>
              <a:r>
                <a:rPr lang="en-US" altLang="zh-CN" sz="20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Increasing competition for available talent (</a:t>
              </a:r>
              <a:r>
                <a:rPr lang="en-US" altLang="zh-CN" sz="20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Mendonça</a:t>
              </a:r>
              <a:r>
                <a:rPr lang="en-US" altLang="zh-CN" sz="20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2025).</a:t>
              </a:r>
              <a:endParaRPr lang="zh-CN" altLang="en-US" sz="20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p:txBody>
        </p:sp>
      </p:grpSp>
      <p:grpSp>
        <p:nvGrpSpPr>
          <p:cNvPr id="178" name="Combination"/>
          <p:cNvGrpSpPr>
            <a:grpSpLocks/>
          </p:cNvGrpSpPr>
          <p:nvPr/>
        </p:nvGrpSpPr>
        <p:grpSpPr>
          <a:xfrm>
            <a:off x="6773786" y="7786686"/>
            <a:ext cx="4688491" cy="1165659"/>
            <a:chOff x="6773786" y="7786686"/>
            <a:chExt cx="4688491" cy="1165659"/>
          </a:xfrm>
        </p:grpSpPr>
        <p:sp>
          <p:nvSpPr>
            <p:cNvPr id="176" name="Rectangles"/>
            <p:cNvSpPr>
              <a:spLocks/>
            </p:cNvSpPr>
            <p:nvPr/>
          </p:nvSpPr>
          <p:spPr>
            <a:xfrm rot="0">
              <a:off x="6773786" y="7786686"/>
              <a:ext cx="4688491" cy="42659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rPr>
                <a:t>Brand Pressure</a:t>
              </a:r>
              <a:endParaRPr lang="zh-CN" altLang="en-US" sz="2400" b="1" i="0" u="none" strike="noStrike" kern="1200" cap="none" spc="0" baseline="0">
                <a:solidFill>
                  <a:srgbClr val="5D7450"/>
                </a:solidFill>
                <a:latin typeface="TT Interphases Bold" pitchFamily="0" charset="0"/>
                <a:ea typeface="TT Interphases Bold" pitchFamily="0" charset="0"/>
                <a:cs typeface="TT Interphases Bold" pitchFamily="0" charset="0"/>
                <a:sym typeface="TT Interphases Bold" pitchFamily="0" charset="0"/>
              </a:endParaRPr>
            </a:p>
          </p:txBody>
        </p:sp>
        <p:sp>
          <p:nvSpPr>
            <p:cNvPr id="177" name="Rectangles"/>
            <p:cNvSpPr>
              <a:spLocks/>
            </p:cNvSpPr>
            <p:nvPr/>
          </p:nvSpPr>
          <p:spPr>
            <a:xfrm rot="0">
              <a:off x="6773786" y="8241146"/>
              <a:ext cx="4688491" cy="71119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800"/>
                </a:lnSpc>
                <a:spcBef>
                  <a:spcPts val="0"/>
                </a:spcBef>
                <a:spcAft>
                  <a:spcPts val="0"/>
                </a:spcAft>
                <a:buNone/>
              </a:pPr>
              <a:r>
                <a:rPr lang="en-US" altLang="zh-CN" sz="20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Maintaining appeal amidst ongoing changes (Jones and Comfort, 2022).</a:t>
              </a:r>
              <a:endParaRPr lang="zh-CN" altLang="en-US" sz="2000"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p:txBody>
        </p:sp>
      </p:grpSp>
      <p:sp>
        <p:nvSpPr>
          <p:cNvPr id="179" name="Rectangles"/>
          <p:cNvSpPr>
            <a:spLocks/>
          </p:cNvSpPr>
          <p:nvPr/>
        </p:nvSpPr>
        <p:spPr>
          <a:xfrm rot="0">
            <a:off x="1239490" y="1571627"/>
            <a:ext cx="14943485" cy="91439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200"/>
              </a:lnSpc>
              <a:spcBef>
                <a:spcPts val="0"/>
              </a:spcBef>
              <a:spcAft>
                <a:spcPts val="0"/>
              </a:spcAft>
              <a:buNone/>
            </a:pPr>
            <a:r>
              <a:rPr lang="en-US" altLang="zh-CN" sz="7200" b="0" i="0" u="none" strike="noStrike" kern="1200" cap="none" spc="-144" baseline="0">
                <a:solidFill>
                  <a:srgbClr val="FFFFFF"/>
                </a:solidFill>
                <a:latin typeface="Cooper BT Light" pitchFamily="0" charset="0"/>
                <a:ea typeface="Cooper BT Light" pitchFamily="0" charset="0"/>
                <a:cs typeface="Cooper BT Light" pitchFamily="0" charset="0"/>
                <a:sym typeface="Cooper BT Light" pitchFamily="0" charset="0"/>
              </a:rPr>
              <a:t>Key Recruitment Challenges</a:t>
            </a:r>
            <a:endParaRPr lang="zh-CN" altLang="en-US" sz="7200" b="0" i="0" u="none" strike="noStrike" kern="1200" cap="none" spc="-144" baseline="0">
              <a:solidFill>
                <a:srgbClr val="FFFFFF"/>
              </a:solidFill>
              <a:latin typeface="Cooper BT Light" pitchFamily="0" charset="0"/>
              <a:ea typeface="Cooper BT Light" pitchFamily="0" charset="0"/>
              <a:cs typeface="Cooper BT Light" pitchFamily="0" charset="0"/>
              <a:sym typeface="Cooper BT Light" pitchFamily="0" charset="0"/>
            </a:endParaRPr>
          </a:p>
        </p:txBody>
      </p:sp>
      <p:sp>
        <p:nvSpPr>
          <p:cNvPr id="180" name="Rectangles"/>
          <p:cNvSpPr>
            <a:spLocks/>
          </p:cNvSpPr>
          <p:nvPr/>
        </p:nvSpPr>
        <p:spPr>
          <a:xfrm rot="0">
            <a:off x="917667" y="48245"/>
            <a:ext cx="9210674" cy="55867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399"/>
              </a:lnSpc>
              <a:spcBef>
                <a:spcPts val="0"/>
              </a:spcBef>
              <a:spcAft>
                <a:spcPts val="0"/>
              </a:spcAft>
              <a:buNone/>
            </a:pP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Name: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Md</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Saifur</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Rahman (ID: 2431872)</a:t>
            </a:r>
            <a:endParaRPr lang="zh-CN" altLang="en-US"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spTree>
    <p:extLst>
      <p:ext uri="{BB962C8B-B14F-4D97-AF65-F5344CB8AC3E}">
        <p14:creationId xmlns:p14="http://schemas.microsoft.com/office/powerpoint/2010/main" val="1955582002"/>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rgbClr val="5D7450"/>
        </a:solidFill>
      </p:bgPr>
    </p:bg>
    <p:spTree>
      <p:nvGrpSpPr>
        <p:cNvPr id="1" name=""/>
        <p:cNvGrpSpPr/>
        <p:nvPr/>
      </p:nvGrpSpPr>
      <p:grpSpPr>
        <a:xfrm>
          <a:off x="0" y="0"/>
          <a:ext cx="0" cy="0"/>
          <a:chOff x="0" y="0"/>
          <a:chExt cx="0" cy="0"/>
        </a:xfrm>
      </p:grpSpPr>
      <p:grpSp>
        <p:nvGrpSpPr>
          <p:cNvPr id="186" name="Combination"/>
          <p:cNvGrpSpPr>
            <a:grpSpLocks/>
          </p:cNvGrpSpPr>
          <p:nvPr/>
        </p:nvGrpSpPr>
        <p:grpSpPr>
          <a:xfrm>
            <a:off x="12172949" y="5187248"/>
            <a:ext cx="5448299" cy="4433001"/>
            <a:chOff x="12172949" y="5187248"/>
            <a:chExt cx="5448299" cy="4433001"/>
          </a:xfrm>
        </p:grpSpPr>
        <p:sp>
          <p:nvSpPr>
            <p:cNvPr id="184" name="曲线"/>
            <p:cNvSpPr>
              <a:spLocks/>
            </p:cNvSpPr>
            <p:nvPr/>
          </p:nvSpPr>
          <p:spPr>
            <a:xfrm rot="0">
              <a:off x="12172949" y="5295900"/>
              <a:ext cx="5448299" cy="4324349"/>
            </a:xfrm>
            <a:custGeom>
              <a:gdLst>
                <a:gd name="T1" fmla="*/ 0 w 21600"/>
                <a:gd name="T2" fmla="*/ 0 h 21600"/>
                <a:gd name="T3" fmla="*/ 21600 w 21600"/>
                <a:gd name="T4" fmla="*/ 21600 h 21600"/>
              </a:gdLst>
              <a:rect l="T1" t="T2" r="T3" b="T4"/>
              <a:pathLst>
                <a:path w="21600" h="21600">
                  <a:moveTo>
                    <a:pt x="685" y="0"/>
                  </a:moveTo>
                  <a:lnTo>
                    <a:pt x="20914" y="0"/>
                  </a:lnTo>
                  <a:cubicBezTo>
                    <a:pt x="21293" y="0"/>
                    <a:pt x="21600" y="386"/>
                    <a:pt x="21600" y="863"/>
                  </a:cubicBezTo>
                  <a:lnTo>
                    <a:pt x="21600" y="20736"/>
                  </a:lnTo>
                  <a:cubicBezTo>
                    <a:pt x="21600" y="20965"/>
                    <a:pt x="21527" y="21185"/>
                    <a:pt x="21399" y="21347"/>
                  </a:cubicBezTo>
                  <a:cubicBezTo>
                    <a:pt x="21270" y="21509"/>
                    <a:pt x="21096" y="21600"/>
                    <a:pt x="20914" y="21600"/>
                  </a:cubicBezTo>
                  <a:lnTo>
                    <a:pt x="685" y="21600"/>
                  </a:lnTo>
                  <a:cubicBezTo>
                    <a:pt x="306" y="21600"/>
                    <a:pt x="0" y="21213"/>
                    <a:pt x="0" y="20736"/>
                  </a:cubicBezTo>
                  <a:lnTo>
                    <a:pt x="0" y="863"/>
                  </a:lnTo>
                  <a:cubicBezTo>
                    <a:pt x="0" y="634"/>
                    <a:pt x="72" y="414"/>
                    <a:pt x="200" y="252"/>
                  </a:cubicBezTo>
                  <a:cubicBezTo>
                    <a:pt x="329" y="90"/>
                    <a:pt x="503" y="0"/>
                    <a:pt x="685" y="0"/>
                  </a:cubicBezTo>
                  <a:close/>
                </a:path>
              </a:pathLst>
            </a:custGeom>
            <a:solidFill>
              <a:srgbClr val="FEF294"/>
            </a:solidFill>
            <a:ln cmpd="sng" cap="rnd">
              <a:noFill/>
              <a:prstDash val="solid"/>
              <a:round/>
            </a:ln>
          </p:spPr>
        </p:sp>
        <p:sp>
          <p:nvSpPr>
            <p:cNvPr id="185" name="Rectangles"/>
            <p:cNvSpPr>
              <a:spLocks/>
            </p:cNvSpPr>
            <p:nvPr/>
          </p:nvSpPr>
          <p:spPr>
            <a:xfrm rot="0">
              <a:off x="12172949" y="5187248"/>
              <a:ext cx="5448299" cy="4433001"/>
            </a:xfrm>
            <a:prstGeom prst="rect"/>
            <a:noFill/>
            <a:ln w="12700" cmpd="sng" cap="flat">
              <a:noFill/>
              <a:prstDash val="solid"/>
              <a:miter/>
            </a:ln>
          </p:spPr>
        </p:sp>
      </p:grpSp>
      <p:grpSp>
        <p:nvGrpSpPr>
          <p:cNvPr id="189" name="Combination"/>
          <p:cNvGrpSpPr>
            <a:grpSpLocks/>
          </p:cNvGrpSpPr>
          <p:nvPr/>
        </p:nvGrpSpPr>
        <p:grpSpPr>
          <a:xfrm>
            <a:off x="6419849" y="5187248"/>
            <a:ext cx="5448300" cy="4433001"/>
            <a:chOff x="6419849" y="5187248"/>
            <a:chExt cx="5448300" cy="4433001"/>
          </a:xfrm>
        </p:grpSpPr>
        <p:sp>
          <p:nvSpPr>
            <p:cNvPr id="187" name="曲线"/>
            <p:cNvSpPr>
              <a:spLocks/>
            </p:cNvSpPr>
            <p:nvPr/>
          </p:nvSpPr>
          <p:spPr>
            <a:xfrm rot="0">
              <a:off x="6419849" y="5295900"/>
              <a:ext cx="5448300" cy="4324349"/>
            </a:xfrm>
            <a:custGeom>
              <a:gdLst>
                <a:gd name="T1" fmla="*/ 0 w 21600"/>
                <a:gd name="T2" fmla="*/ 0 h 21600"/>
                <a:gd name="T3" fmla="*/ 21600 w 21600"/>
                <a:gd name="T4" fmla="*/ 21600 h 21600"/>
              </a:gdLst>
              <a:rect l="T1" t="T2" r="T3" b="T4"/>
              <a:pathLst>
                <a:path w="21600" h="21600">
                  <a:moveTo>
                    <a:pt x="685" y="0"/>
                  </a:moveTo>
                  <a:lnTo>
                    <a:pt x="20914" y="0"/>
                  </a:lnTo>
                  <a:cubicBezTo>
                    <a:pt x="21293" y="0"/>
                    <a:pt x="21600" y="386"/>
                    <a:pt x="21600" y="863"/>
                  </a:cubicBezTo>
                  <a:lnTo>
                    <a:pt x="21600" y="20736"/>
                  </a:lnTo>
                  <a:cubicBezTo>
                    <a:pt x="21600" y="20965"/>
                    <a:pt x="21527" y="21185"/>
                    <a:pt x="21399" y="21347"/>
                  </a:cubicBezTo>
                  <a:cubicBezTo>
                    <a:pt x="21270" y="21509"/>
                    <a:pt x="21096" y="21600"/>
                    <a:pt x="20914" y="21600"/>
                  </a:cubicBezTo>
                  <a:lnTo>
                    <a:pt x="685" y="21600"/>
                  </a:lnTo>
                  <a:cubicBezTo>
                    <a:pt x="306" y="21600"/>
                    <a:pt x="0" y="21213"/>
                    <a:pt x="0" y="20736"/>
                  </a:cubicBezTo>
                  <a:lnTo>
                    <a:pt x="0" y="863"/>
                  </a:lnTo>
                  <a:cubicBezTo>
                    <a:pt x="0" y="634"/>
                    <a:pt x="72" y="414"/>
                    <a:pt x="200" y="252"/>
                  </a:cubicBezTo>
                  <a:cubicBezTo>
                    <a:pt x="329" y="90"/>
                    <a:pt x="503" y="0"/>
                    <a:pt x="685" y="0"/>
                  </a:cubicBezTo>
                  <a:close/>
                </a:path>
              </a:pathLst>
            </a:custGeom>
            <a:solidFill>
              <a:srgbClr val="FEF294"/>
            </a:solidFill>
            <a:ln cmpd="sng" cap="rnd">
              <a:noFill/>
              <a:prstDash val="solid"/>
              <a:round/>
            </a:ln>
          </p:spPr>
        </p:sp>
        <p:sp>
          <p:nvSpPr>
            <p:cNvPr id="188" name="Rectangles"/>
            <p:cNvSpPr>
              <a:spLocks/>
            </p:cNvSpPr>
            <p:nvPr/>
          </p:nvSpPr>
          <p:spPr>
            <a:xfrm rot="0">
              <a:off x="6419849" y="5187248"/>
              <a:ext cx="5448300" cy="4433001"/>
            </a:xfrm>
            <a:prstGeom prst="rect"/>
            <a:noFill/>
            <a:ln w="12700" cmpd="sng" cap="flat">
              <a:noFill/>
              <a:prstDash val="solid"/>
              <a:miter/>
            </a:ln>
          </p:spPr>
        </p:sp>
      </p:grpSp>
      <p:grpSp>
        <p:nvGrpSpPr>
          <p:cNvPr id="192" name="Combination"/>
          <p:cNvGrpSpPr>
            <a:grpSpLocks/>
          </p:cNvGrpSpPr>
          <p:nvPr/>
        </p:nvGrpSpPr>
        <p:grpSpPr>
          <a:xfrm>
            <a:off x="666750" y="5187248"/>
            <a:ext cx="5448299" cy="4433001"/>
            <a:chOff x="666750" y="5187248"/>
            <a:chExt cx="5448299" cy="4433001"/>
          </a:xfrm>
        </p:grpSpPr>
        <p:sp>
          <p:nvSpPr>
            <p:cNvPr id="190" name="曲线"/>
            <p:cNvSpPr>
              <a:spLocks/>
            </p:cNvSpPr>
            <p:nvPr/>
          </p:nvSpPr>
          <p:spPr>
            <a:xfrm rot="0">
              <a:off x="666750" y="5295900"/>
              <a:ext cx="5448299" cy="4324349"/>
            </a:xfrm>
            <a:custGeom>
              <a:gdLst>
                <a:gd name="T1" fmla="*/ 0 w 21600"/>
                <a:gd name="T2" fmla="*/ 0 h 21600"/>
                <a:gd name="T3" fmla="*/ 21600 w 21600"/>
                <a:gd name="T4" fmla="*/ 21600 h 21600"/>
              </a:gdLst>
              <a:rect l="T1" t="T2" r="T3" b="T4"/>
              <a:pathLst>
                <a:path w="21600" h="21600">
                  <a:moveTo>
                    <a:pt x="685" y="0"/>
                  </a:moveTo>
                  <a:lnTo>
                    <a:pt x="20914" y="0"/>
                  </a:lnTo>
                  <a:cubicBezTo>
                    <a:pt x="21293" y="0"/>
                    <a:pt x="21600" y="386"/>
                    <a:pt x="21600" y="863"/>
                  </a:cubicBezTo>
                  <a:lnTo>
                    <a:pt x="21600" y="20736"/>
                  </a:lnTo>
                  <a:cubicBezTo>
                    <a:pt x="21600" y="20965"/>
                    <a:pt x="21527" y="21185"/>
                    <a:pt x="21399" y="21347"/>
                  </a:cubicBezTo>
                  <a:cubicBezTo>
                    <a:pt x="21270" y="21509"/>
                    <a:pt x="21096" y="21600"/>
                    <a:pt x="20914" y="21600"/>
                  </a:cubicBezTo>
                  <a:lnTo>
                    <a:pt x="685" y="21600"/>
                  </a:lnTo>
                  <a:cubicBezTo>
                    <a:pt x="306" y="21600"/>
                    <a:pt x="0" y="21213"/>
                    <a:pt x="0" y="20736"/>
                  </a:cubicBezTo>
                  <a:lnTo>
                    <a:pt x="0" y="863"/>
                  </a:lnTo>
                  <a:cubicBezTo>
                    <a:pt x="0" y="634"/>
                    <a:pt x="72" y="414"/>
                    <a:pt x="200" y="252"/>
                  </a:cubicBezTo>
                  <a:cubicBezTo>
                    <a:pt x="329" y="90"/>
                    <a:pt x="503" y="0"/>
                    <a:pt x="685" y="0"/>
                  </a:cubicBezTo>
                  <a:close/>
                </a:path>
              </a:pathLst>
            </a:custGeom>
            <a:solidFill>
              <a:srgbClr val="FEF294"/>
            </a:solidFill>
            <a:ln cmpd="sng" cap="rnd">
              <a:noFill/>
              <a:prstDash val="solid"/>
              <a:round/>
            </a:ln>
          </p:spPr>
        </p:sp>
        <p:sp>
          <p:nvSpPr>
            <p:cNvPr id="191" name="Rectangles"/>
            <p:cNvSpPr>
              <a:spLocks/>
            </p:cNvSpPr>
            <p:nvPr/>
          </p:nvSpPr>
          <p:spPr>
            <a:xfrm rot="0">
              <a:off x="666750" y="5187248"/>
              <a:ext cx="5448299" cy="4433001"/>
            </a:xfrm>
            <a:prstGeom prst="rect"/>
            <a:noFill/>
            <a:ln w="12700" cmpd="sng" cap="flat">
              <a:noFill/>
              <a:prstDash val="solid"/>
              <a:miter/>
            </a:ln>
          </p:spPr>
        </p:sp>
      </p:grpSp>
      <p:grpSp>
        <p:nvGrpSpPr>
          <p:cNvPr id="195" name="Combination"/>
          <p:cNvGrpSpPr>
            <a:grpSpLocks/>
          </p:cNvGrpSpPr>
          <p:nvPr/>
        </p:nvGrpSpPr>
        <p:grpSpPr>
          <a:xfrm>
            <a:off x="666750" y="558254"/>
            <a:ext cx="9763125" cy="4432850"/>
            <a:chOff x="666750" y="558254"/>
            <a:chExt cx="9763125" cy="4432850"/>
          </a:xfrm>
        </p:grpSpPr>
        <p:sp>
          <p:nvSpPr>
            <p:cNvPr id="193" name="曲线"/>
            <p:cNvSpPr>
              <a:spLocks/>
            </p:cNvSpPr>
            <p:nvPr/>
          </p:nvSpPr>
          <p:spPr>
            <a:xfrm rot="0">
              <a:off x="666750" y="666750"/>
              <a:ext cx="9763125" cy="4324354"/>
            </a:xfrm>
            <a:custGeom>
              <a:gdLst>
                <a:gd name="T1" fmla="*/ 0 w 21600"/>
                <a:gd name="T2" fmla="*/ 0 h 21600"/>
                <a:gd name="T3" fmla="*/ 21600 w 21600"/>
                <a:gd name="T4" fmla="*/ 21600 h 21600"/>
              </a:gdLst>
              <a:rect l="T1" t="T2" r="T3" b="T4"/>
              <a:pathLst>
                <a:path w="21600" h="21600">
                  <a:moveTo>
                    <a:pt x="213" y="0"/>
                  </a:moveTo>
                  <a:lnTo>
                    <a:pt x="21386" y="0"/>
                  </a:lnTo>
                  <a:cubicBezTo>
                    <a:pt x="21443" y="0"/>
                    <a:pt x="21497" y="50"/>
                    <a:pt x="21537" y="140"/>
                  </a:cubicBezTo>
                  <a:cubicBezTo>
                    <a:pt x="21577" y="231"/>
                    <a:pt x="21600" y="353"/>
                    <a:pt x="21600" y="481"/>
                  </a:cubicBezTo>
                  <a:lnTo>
                    <a:pt x="21600" y="21118"/>
                  </a:lnTo>
                  <a:cubicBezTo>
                    <a:pt x="21600" y="21384"/>
                    <a:pt x="21504" y="21600"/>
                    <a:pt x="21386" y="21600"/>
                  </a:cubicBezTo>
                  <a:lnTo>
                    <a:pt x="213" y="21600"/>
                  </a:lnTo>
                  <a:cubicBezTo>
                    <a:pt x="156" y="21600"/>
                    <a:pt x="102" y="21549"/>
                    <a:pt x="62" y="21459"/>
                  </a:cubicBezTo>
                  <a:cubicBezTo>
                    <a:pt x="22" y="21368"/>
                    <a:pt x="0" y="21246"/>
                    <a:pt x="0" y="21118"/>
                  </a:cubicBezTo>
                  <a:lnTo>
                    <a:pt x="0" y="481"/>
                  </a:lnTo>
                  <a:cubicBezTo>
                    <a:pt x="0" y="353"/>
                    <a:pt x="22" y="231"/>
                    <a:pt x="62" y="140"/>
                  </a:cubicBezTo>
                  <a:cubicBezTo>
                    <a:pt x="102" y="50"/>
                    <a:pt x="156" y="0"/>
                    <a:pt x="213" y="0"/>
                  </a:cubicBezTo>
                  <a:close/>
                </a:path>
              </a:pathLst>
            </a:custGeom>
            <a:solidFill>
              <a:srgbClr val="537A12"/>
            </a:solidFill>
            <a:ln cmpd="sng" cap="rnd">
              <a:noFill/>
              <a:prstDash val="solid"/>
              <a:round/>
            </a:ln>
          </p:spPr>
        </p:sp>
        <p:sp>
          <p:nvSpPr>
            <p:cNvPr id="194" name="Rectangles"/>
            <p:cNvSpPr>
              <a:spLocks/>
            </p:cNvSpPr>
            <p:nvPr/>
          </p:nvSpPr>
          <p:spPr>
            <a:xfrm rot="0">
              <a:off x="666750" y="558254"/>
              <a:ext cx="9763125" cy="4432845"/>
            </a:xfrm>
            <a:prstGeom prst="rect"/>
            <a:noFill/>
            <a:ln w="12700" cmpd="sng" cap="flat">
              <a:noFill/>
              <a:prstDash val="solid"/>
              <a:miter/>
            </a:ln>
          </p:spPr>
        </p:sp>
      </p:grpSp>
      <p:grpSp>
        <p:nvGrpSpPr>
          <p:cNvPr id="197" name="Combination"/>
          <p:cNvGrpSpPr>
            <a:grpSpLocks/>
          </p:cNvGrpSpPr>
          <p:nvPr/>
        </p:nvGrpSpPr>
        <p:grpSpPr>
          <a:xfrm>
            <a:off x="10734676" y="666750"/>
            <a:ext cx="6886575" cy="4324345"/>
            <a:chOff x="10734676" y="666750"/>
            <a:chExt cx="6886575" cy="4324345"/>
          </a:xfrm>
        </p:grpSpPr>
        <p:sp>
          <p:nvSpPr>
            <p:cNvPr id="196" name="曲线"/>
            <p:cNvSpPr>
              <a:spLocks/>
            </p:cNvSpPr>
            <p:nvPr/>
          </p:nvSpPr>
          <p:spPr>
            <a:xfrm rot="0">
              <a:off x="10734676" y="666750"/>
              <a:ext cx="6886575" cy="4324345"/>
            </a:xfrm>
            <a:custGeom>
              <a:gdLst>
                <a:gd name="T1" fmla="*/ 0 w 21600"/>
                <a:gd name="T2" fmla="*/ 0 h 21600"/>
                <a:gd name="T3" fmla="*/ 21600 w 21600"/>
                <a:gd name="T4" fmla="*/ 21600 h 21600"/>
              </a:gdLst>
              <a:rect l="T1" t="T2" r="T3" b="T4"/>
              <a:pathLst>
                <a:path w="21600" h="21600">
                  <a:moveTo>
                    <a:pt x="509" y="0"/>
                  </a:moveTo>
                  <a:lnTo>
                    <a:pt x="21090" y="0"/>
                  </a:lnTo>
                  <a:cubicBezTo>
                    <a:pt x="21371" y="0"/>
                    <a:pt x="21600" y="363"/>
                    <a:pt x="21600" y="811"/>
                  </a:cubicBezTo>
                  <a:lnTo>
                    <a:pt x="21600" y="20788"/>
                  </a:lnTo>
                  <a:cubicBezTo>
                    <a:pt x="21600" y="21003"/>
                    <a:pt x="21546" y="21209"/>
                    <a:pt x="21450" y="21362"/>
                  </a:cubicBezTo>
                  <a:cubicBezTo>
                    <a:pt x="21355" y="21514"/>
                    <a:pt x="21225" y="21600"/>
                    <a:pt x="21090" y="21600"/>
                  </a:cubicBezTo>
                  <a:lnTo>
                    <a:pt x="509" y="21600"/>
                  </a:lnTo>
                  <a:cubicBezTo>
                    <a:pt x="374" y="21600"/>
                    <a:pt x="244" y="21514"/>
                    <a:pt x="149" y="21362"/>
                  </a:cubicBezTo>
                  <a:cubicBezTo>
                    <a:pt x="53" y="21209"/>
                    <a:pt x="0" y="21003"/>
                    <a:pt x="0" y="20788"/>
                  </a:cubicBezTo>
                  <a:lnTo>
                    <a:pt x="0" y="811"/>
                  </a:lnTo>
                  <a:cubicBezTo>
                    <a:pt x="0" y="596"/>
                    <a:pt x="53" y="390"/>
                    <a:pt x="149" y="237"/>
                  </a:cubicBezTo>
                  <a:cubicBezTo>
                    <a:pt x="244" y="85"/>
                    <a:pt x="374" y="0"/>
                    <a:pt x="509" y="0"/>
                  </a:cubicBezTo>
                  <a:close/>
                </a:path>
              </a:pathLst>
            </a:custGeom>
            <a:blipFill rotWithShape="1">
              <a:blip r:embed="rId1"/>
              <a:stretch>
                <a:fillRect l="-436" r="-436"/>
              </a:stretch>
            </a:blipFill>
            <a:ln cmpd="sng" cap="rnd">
              <a:noFill/>
              <a:prstDash val="solid"/>
              <a:round/>
            </a:ln>
          </p:spPr>
        </p:sp>
      </p:grpSp>
      <p:grpSp>
        <p:nvGrpSpPr>
          <p:cNvPr id="200" name="Combination"/>
          <p:cNvGrpSpPr>
            <a:grpSpLocks/>
          </p:cNvGrpSpPr>
          <p:nvPr/>
        </p:nvGrpSpPr>
        <p:grpSpPr>
          <a:xfrm>
            <a:off x="1274570" y="6031705"/>
            <a:ext cx="4278245" cy="3098155"/>
            <a:chOff x="1274570" y="6031705"/>
            <a:chExt cx="4278245" cy="3098155"/>
          </a:xfrm>
        </p:grpSpPr>
        <p:sp>
          <p:nvSpPr>
            <p:cNvPr id="198" name="Rectangles"/>
            <p:cNvSpPr>
              <a:spLocks/>
            </p:cNvSpPr>
            <p:nvPr/>
          </p:nvSpPr>
          <p:spPr>
            <a:xfrm rot="0">
              <a:off x="1274570" y="6031705"/>
              <a:ext cx="4278245" cy="492918"/>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840"/>
                </a:lnSpc>
                <a:spcBef>
                  <a:spcPts val="0"/>
                </a:spcBef>
                <a:spcAft>
                  <a:spcPts val="0"/>
                </a:spcAft>
                <a:buNone/>
              </a:pPr>
              <a:r>
                <a:rPr lang="en-US" altLang="zh-CN" sz="3200" b="0" i="0" u="none" strike="noStrike" kern="1200" cap="none" spc="0" baseline="0">
                  <a:solidFill>
                    <a:srgbClr val="5D7450"/>
                  </a:solidFill>
                  <a:latin typeface="Cooper BT Light" pitchFamily="0" charset="0"/>
                  <a:ea typeface="Cooper BT Light" pitchFamily="0" charset="0"/>
                  <a:cs typeface="Cooper BT Light" pitchFamily="0" charset="0"/>
                  <a:sym typeface="Cooper BT Light" pitchFamily="0" charset="0"/>
                </a:rPr>
                <a:t>Employer Branding</a:t>
              </a:r>
              <a:endParaRPr lang="zh-CN" altLang="en-US" sz="3200" b="0" i="0" u="none" strike="noStrike" kern="1200" cap="none" spc="0" baseline="0">
                <a:solidFill>
                  <a:srgbClr val="5D7450"/>
                </a:solidFill>
                <a:latin typeface="Cooper BT Light" pitchFamily="0" charset="0"/>
                <a:ea typeface="Cooper BT Light" pitchFamily="0" charset="0"/>
                <a:cs typeface="Cooper BT Light" pitchFamily="0" charset="0"/>
                <a:sym typeface="Cooper BT Light" pitchFamily="0" charset="0"/>
              </a:endParaRPr>
            </a:p>
          </p:txBody>
        </p:sp>
        <p:sp>
          <p:nvSpPr>
            <p:cNvPr id="199" name="Rectangles"/>
            <p:cNvSpPr>
              <a:spLocks/>
            </p:cNvSpPr>
            <p:nvPr/>
          </p:nvSpPr>
          <p:spPr>
            <a:xfrm rot="0">
              <a:off x="1274570" y="6898481"/>
              <a:ext cx="4278245" cy="223138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903"/>
                </a:lnSpc>
                <a:spcBef>
                  <a:spcPts val="0"/>
                </a:spcBef>
                <a:spcAft>
                  <a:spcPts val="0"/>
                </a:spcAft>
                <a:buNone/>
              </a:pPr>
              <a:r>
                <a:rPr lang="en-US" altLang="zh-CN" sz="2073"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Strengthening employer branding through storytelling and community engagement will attract potential candidates and enhance </a:t>
              </a:r>
              <a:r>
                <a:rPr lang="en-US" altLang="zh-CN" sz="2073"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Morrisons</a:t>
              </a:r>
              <a:r>
                <a:rPr lang="en-US" altLang="zh-CN" sz="2073"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reputation as a desirable workplace (</a:t>
              </a:r>
              <a:r>
                <a:rPr lang="en-US" altLang="zh-CN" sz="2073"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Apekey</a:t>
              </a:r>
              <a:r>
                <a:rPr lang="en-US" altLang="zh-CN" sz="2073"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et al., 2019).</a:t>
              </a:r>
              <a:endParaRPr lang="zh-CN" altLang="en-US" sz="2073"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p:txBody>
        </p:sp>
      </p:grpSp>
      <p:grpSp>
        <p:nvGrpSpPr>
          <p:cNvPr id="203" name="Combination"/>
          <p:cNvGrpSpPr>
            <a:grpSpLocks/>
          </p:cNvGrpSpPr>
          <p:nvPr/>
        </p:nvGrpSpPr>
        <p:grpSpPr>
          <a:xfrm>
            <a:off x="7027670" y="6031705"/>
            <a:ext cx="4278245" cy="3470052"/>
            <a:chOff x="7027670" y="6031705"/>
            <a:chExt cx="4278245" cy="3470052"/>
          </a:xfrm>
        </p:grpSpPr>
        <p:sp>
          <p:nvSpPr>
            <p:cNvPr id="201" name="Rectangles"/>
            <p:cNvSpPr>
              <a:spLocks/>
            </p:cNvSpPr>
            <p:nvPr/>
          </p:nvSpPr>
          <p:spPr>
            <a:xfrm rot="0">
              <a:off x="7027670" y="6031705"/>
              <a:ext cx="4278245" cy="492918"/>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840"/>
                </a:lnSpc>
                <a:spcBef>
                  <a:spcPts val="0"/>
                </a:spcBef>
                <a:spcAft>
                  <a:spcPts val="0"/>
                </a:spcAft>
                <a:buNone/>
              </a:pPr>
              <a:r>
                <a:rPr lang="en-US" altLang="zh-CN" sz="3200" b="0" i="0" u="none" strike="noStrike" kern="1200" cap="none" spc="0" baseline="0">
                  <a:solidFill>
                    <a:srgbClr val="5D7450"/>
                  </a:solidFill>
                  <a:latin typeface="Cooper BT Light" pitchFamily="0" charset="0"/>
                  <a:ea typeface="Cooper BT Light" pitchFamily="0" charset="0"/>
                  <a:cs typeface="Cooper BT Light" pitchFamily="0" charset="0"/>
                  <a:sym typeface="Cooper BT Light" pitchFamily="0" charset="0"/>
                </a:rPr>
                <a:t>Line Manager Training</a:t>
              </a:r>
              <a:endParaRPr lang="zh-CN" altLang="en-US" sz="3200" b="0" i="0" u="none" strike="noStrike" kern="1200" cap="none" spc="0" baseline="0">
                <a:solidFill>
                  <a:srgbClr val="5D7450"/>
                </a:solidFill>
                <a:latin typeface="Cooper BT Light" pitchFamily="0" charset="0"/>
                <a:ea typeface="Cooper BT Light" pitchFamily="0" charset="0"/>
                <a:cs typeface="Cooper BT Light" pitchFamily="0" charset="0"/>
                <a:sym typeface="Cooper BT Light" pitchFamily="0" charset="0"/>
              </a:endParaRPr>
            </a:p>
          </p:txBody>
        </p:sp>
        <p:sp>
          <p:nvSpPr>
            <p:cNvPr id="202" name="Rectangles"/>
            <p:cNvSpPr>
              <a:spLocks/>
            </p:cNvSpPr>
            <p:nvPr/>
          </p:nvSpPr>
          <p:spPr>
            <a:xfrm rot="0">
              <a:off x="7027670" y="6898481"/>
              <a:ext cx="4278245" cy="2603277"/>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903"/>
                </a:lnSpc>
                <a:spcBef>
                  <a:spcPts val="0"/>
                </a:spcBef>
                <a:spcAft>
                  <a:spcPts val="0"/>
                </a:spcAft>
                <a:buNone/>
              </a:pPr>
              <a:r>
                <a:rPr lang="en-US" altLang="zh-CN" sz="2073"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Providing structured training for line managers on interviewing techniques and bias reduction will improve selection consistency and enhance overall recruitment effectiveness (Jones and Comfort, 2019).</a:t>
              </a:r>
              <a:endParaRPr lang="zh-CN" altLang="en-US" sz="2073"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p:txBody>
        </p:sp>
      </p:grpSp>
      <p:grpSp>
        <p:nvGrpSpPr>
          <p:cNvPr id="206" name="Combination"/>
          <p:cNvGrpSpPr>
            <a:grpSpLocks/>
          </p:cNvGrpSpPr>
          <p:nvPr/>
        </p:nvGrpSpPr>
        <p:grpSpPr>
          <a:xfrm>
            <a:off x="12780770" y="6031705"/>
            <a:ext cx="4278244" cy="3068981"/>
            <a:chOff x="12780770" y="6031705"/>
            <a:chExt cx="4278244" cy="3068981"/>
          </a:xfrm>
        </p:grpSpPr>
        <p:sp>
          <p:nvSpPr>
            <p:cNvPr id="204" name="Rectangles"/>
            <p:cNvSpPr>
              <a:spLocks/>
            </p:cNvSpPr>
            <p:nvPr/>
          </p:nvSpPr>
          <p:spPr>
            <a:xfrm rot="0">
              <a:off x="12780770" y="6031705"/>
              <a:ext cx="4278244" cy="492918"/>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840"/>
                </a:lnSpc>
                <a:spcBef>
                  <a:spcPts val="0"/>
                </a:spcBef>
                <a:spcAft>
                  <a:spcPts val="0"/>
                </a:spcAft>
                <a:buNone/>
              </a:pPr>
              <a:r>
                <a:rPr lang="en-US" altLang="zh-CN" sz="3200" b="0" i="0" u="none" strike="noStrike" kern="1200" cap="none" spc="0" baseline="0">
                  <a:solidFill>
                    <a:srgbClr val="5D7450"/>
                  </a:solidFill>
                  <a:latin typeface="Cooper BT Light" pitchFamily="0" charset="0"/>
                  <a:ea typeface="Cooper BT Light" pitchFamily="0" charset="0"/>
                  <a:cs typeface="Cooper BT Light" pitchFamily="0" charset="0"/>
                  <a:sym typeface="Cooper BT Light" pitchFamily="0" charset="0"/>
                </a:rPr>
                <a:t>Digital Recruitment</a:t>
              </a:r>
              <a:endParaRPr lang="zh-CN" altLang="en-US" sz="3200" b="0" i="0" u="none" strike="noStrike" kern="1200" cap="none" spc="0" baseline="0">
                <a:solidFill>
                  <a:srgbClr val="5D7450"/>
                </a:solidFill>
                <a:latin typeface="Cooper BT Light" pitchFamily="0" charset="0"/>
                <a:ea typeface="Cooper BT Light" pitchFamily="0" charset="0"/>
                <a:cs typeface="Cooper BT Light" pitchFamily="0" charset="0"/>
                <a:sym typeface="Cooper BT Light" pitchFamily="0" charset="0"/>
              </a:endParaRPr>
            </a:p>
          </p:txBody>
        </p:sp>
        <p:sp>
          <p:nvSpPr>
            <p:cNvPr id="205" name="Rectangles"/>
            <p:cNvSpPr>
              <a:spLocks/>
            </p:cNvSpPr>
            <p:nvPr/>
          </p:nvSpPr>
          <p:spPr>
            <a:xfrm rot="0">
              <a:off x="12780770" y="6898481"/>
              <a:ext cx="4278244" cy="2202206"/>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903"/>
                </a:lnSpc>
                <a:spcBef>
                  <a:spcPts val="0"/>
                </a:spcBef>
                <a:spcAft>
                  <a:spcPts val="0"/>
                </a:spcAft>
                <a:buNone/>
              </a:pPr>
              <a:r>
                <a:rPr lang="en-US" altLang="zh-CN" sz="2073"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Targeting digital and fulfilment recruitment strategies will ensure that </a:t>
              </a:r>
              <a:r>
                <a:rPr lang="en-US" altLang="zh-CN" sz="2073"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Morrisons</a:t>
              </a:r>
              <a:r>
                <a:rPr lang="en-US" altLang="zh-CN" sz="2073"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 meets the growing demand for online services and logistics roles in the </a:t>
              </a:r>
              <a:r>
                <a:rPr lang="en-US" altLang="zh-CN" sz="2073"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rPr>
                <a:t>market (Rees and French, 2022).</a:t>
              </a:r>
              <a:endParaRPr lang="zh-CN" altLang="en-US" sz="2073" b="0" i="0" u="none" strike="noStrike" kern="1200" cap="none" spc="0" baseline="0">
                <a:solidFill>
                  <a:srgbClr val="5D7450"/>
                </a:solidFill>
                <a:latin typeface="TT Interphases" pitchFamily="0" charset="0"/>
                <a:ea typeface="TT Interphases" pitchFamily="0" charset="0"/>
                <a:cs typeface="TT Interphases" pitchFamily="0" charset="0"/>
                <a:sym typeface="TT Interphases" pitchFamily="0" charset="0"/>
              </a:endParaRPr>
            </a:p>
          </p:txBody>
        </p:sp>
      </p:grpSp>
      <p:sp>
        <p:nvSpPr>
          <p:cNvPr id="207" name="Rectangles"/>
          <p:cNvSpPr>
            <a:spLocks/>
          </p:cNvSpPr>
          <p:nvPr/>
        </p:nvSpPr>
        <p:spPr>
          <a:xfrm rot="0">
            <a:off x="1239490" y="1571627"/>
            <a:ext cx="8255548" cy="1887854"/>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200"/>
              </a:lnSpc>
              <a:spcBef>
                <a:spcPts val="0"/>
              </a:spcBef>
              <a:spcAft>
                <a:spcPts val="0"/>
              </a:spcAft>
              <a:buNone/>
            </a:pPr>
            <a:r>
              <a:rPr lang="en-US" altLang="zh-CN" sz="7200" b="0" i="0" u="none" strike="noStrike" kern="1200" cap="none" spc="-144" baseline="0">
                <a:solidFill>
                  <a:srgbClr val="FFFFFF"/>
                </a:solidFill>
                <a:latin typeface="Cooper BT Light" pitchFamily="0" charset="0"/>
                <a:ea typeface="Cooper BT Light" pitchFamily="0" charset="0"/>
                <a:cs typeface="Cooper BT Light" pitchFamily="0" charset="0"/>
                <a:sym typeface="Cooper BT Light" pitchFamily="0" charset="0"/>
              </a:rPr>
              <a:t>Practical Recommendations</a:t>
            </a:r>
            <a:endParaRPr lang="zh-CN" altLang="en-US" sz="7200" b="0" i="0" u="none" strike="noStrike" kern="1200" cap="none" spc="-144" baseline="0">
              <a:solidFill>
                <a:srgbClr val="FFFFFF"/>
              </a:solidFill>
              <a:latin typeface="Cooper BT Light" pitchFamily="0" charset="0"/>
              <a:ea typeface="Cooper BT Light" pitchFamily="0" charset="0"/>
              <a:cs typeface="Cooper BT Light" pitchFamily="0" charset="0"/>
              <a:sym typeface="Cooper BT Light" pitchFamily="0" charset="0"/>
            </a:endParaRPr>
          </a:p>
        </p:txBody>
      </p:sp>
      <p:sp>
        <p:nvSpPr>
          <p:cNvPr id="208" name="Rectangles"/>
          <p:cNvSpPr>
            <a:spLocks/>
          </p:cNvSpPr>
          <p:nvPr/>
        </p:nvSpPr>
        <p:spPr>
          <a:xfrm rot="0">
            <a:off x="917667" y="48245"/>
            <a:ext cx="9210674" cy="564256"/>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399"/>
              </a:lnSpc>
              <a:spcBef>
                <a:spcPts val="0"/>
              </a:spcBef>
              <a:spcAft>
                <a:spcPts val="0"/>
              </a:spcAft>
              <a:buNone/>
            </a:pP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Name: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Md</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Saifur</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Rahman (ID: 2431872)</a:t>
            </a:r>
            <a:endParaRPr lang="zh-CN" altLang="en-US"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spTree>
    <p:extLst>
      <p:ext uri="{BB962C8B-B14F-4D97-AF65-F5344CB8AC3E}">
        <p14:creationId xmlns:p14="http://schemas.microsoft.com/office/powerpoint/2010/main" val="1614837547"/>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rgbClr val="5D7450"/>
        </a:solidFill>
      </p:bgPr>
    </p:bg>
    <p:spTree>
      <p:nvGrpSpPr>
        <p:cNvPr id="1" name=""/>
        <p:cNvGrpSpPr/>
        <p:nvPr/>
      </p:nvGrpSpPr>
      <p:grpSpPr>
        <a:xfrm>
          <a:off x="0" y="0"/>
          <a:ext cx="0" cy="0"/>
          <a:chOff x="0" y="0"/>
          <a:chExt cx="0" cy="0"/>
        </a:xfrm>
      </p:grpSpPr>
      <p:grpSp>
        <p:nvGrpSpPr>
          <p:cNvPr id="214" name="Combination"/>
          <p:cNvGrpSpPr>
            <a:grpSpLocks/>
          </p:cNvGrpSpPr>
          <p:nvPr/>
        </p:nvGrpSpPr>
        <p:grpSpPr>
          <a:xfrm>
            <a:off x="609600" y="266700"/>
            <a:ext cx="16916400" cy="9677400"/>
            <a:chOff x="609600" y="266700"/>
            <a:chExt cx="16916400" cy="9677400"/>
          </a:xfrm>
        </p:grpSpPr>
        <p:sp>
          <p:nvSpPr>
            <p:cNvPr id="212" name="曲线"/>
            <p:cNvSpPr>
              <a:spLocks/>
            </p:cNvSpPr>
            <p:nvPr/>
          </p:nvSpPr>
          <p:spPr>
            <a:xfrm rot="0">
              <a:off x="609600" y="828147"/>
              <a:ext cx="16916400" cy="9115952"/>
            </a:xfrm>
            <a:custGeom>
              <a:gdLst>
                <a:gd name="T1" fmla="*/ 0 w 21600"/>
                <a:gd name="T2" fmla="*/ 0 h 21600"/>
                <a:gd name="T3" fmla="*/ 21600 w 21600"/>
                <a:gd name="T4" fmla="*/ 21600 h 21600"/>
              </a:gdLst>
              <a:rect l="T1" t="T2" r="T3" b="T4"/>
              <a:pathLst>
                <a:path w="21600" h="21600">
                  <a:moveTo>
                    <a:pt x="213" y="0"/>
                  </a:moveTo>
                  <a:lnTo>
                    <a:pt x="21386" y="0"/>
                  </a:lnTo>
                  <a:cubicBezTo>
                    <a:pt x="21443" y="0"/>
                    <a:pt x="21497" y="50"/>
                    <a:pt x="21537" y="140"/>
                  </a:cubicBezTo>
                  <a:cubicBezTo>
                    <a:pt x="21577" y="231"/>
                    <a:pt x="21600" y="353"/>
                    <a:pt x="21600" y="481"/>
                  </a:cubicBezTo>
                  <a:lnTo>
                    <a:pt x="21600" y="21118"/>
                  </a:lnTo>
                  <a:cubicBezTo>
                    <a:pt x="21600" y="21384"/>
                    <a:pt x="21504" y="21600"/>
                    <a:pt x="21386" y="21600"/>
                  </a:cubicBezTo>
                  <a:lnTo>
                    <a:pt x="213" y="21600"/>
                  </a:lnTo>
                  <a:cubicBezTo>
                    <a:pt x="156" y="21600"/>
                    <a:pt x="102" y="21549"/>
                    <a:pt x="62" y="21459"/>
                  </a:cubicBezTo>
                  <a:cubicBezTo>
                    <a:pt x="22" y="21368"/>
                    <a:pt x="0" y="21246"/>
                    <a:pt x="0" y="21118"/>
                  </a:cubicBezTo>
                  <a:lnTo>
                    <a:pt x="0" y="481"/>
                  </a:lnTo>
                  <a:cubicBezTo>
                    <a:pt x="0" y="353"/>
                    <a:pt x="22" y="231"/>
                    <a:pt x="62" y="140"/>
                  </a:cubicBezTo>
                  <a:cubicBezTo>
                    <a:pt x="102" y="50"/>
                    <a:pt x="156" y="0"/>
                    <a:pt x="213" y="0"/>
                  </a:cubicBezTo>
                  <a:close/>
                </a:path>
              </a:pathLst>
            </a:custGeom>
            <a:solidFill>
              <a:srgbClr val="344F76"/>
            </a:solidFill>
            <a:ln cmpd="sng" cap="rnd">
              <a:noFill/>
              <a:prstDash val="solid"/>
              <a:round/>
            </a:ln>
          </p:spPr>
        </p:sp>
        <p:sp>
          <p:nvSpPr>
            <p:cNvPr id="213" name="Rectangles"/>
            <p:cNvSpPr>
              <a:spLocks/>
            </p:cNvSpPr>
            <p:nvPr/>
          </p:nvSpPr>
          <p:spPr>
            <a:xfrm rot="0">
              <a:off x="609600" y="266700"/>
              <a:ext cx="16916400" cy="9677391"/>
            </a:xfrm>
            <a:prstGeom prst="rect"/>
            <a:noFill/>
            <a:ln w="12700" cmpd="sng" cap="flat">
              <a:noFill/>
              <a:prstDash val="solid"/>
              <a:miter/>
            </a:ln>
          </p:spPr>
        </p:sp>
      </p:grpSp>
      <p:sp>
        <p:nvSpPr>
          <p:cNvPr id="215" name="Rectangles"/>
          <p:cNvSpPr>
            <a:spLocks/>
          </p:cNvSpPr>
          <p:nvPr/>
        </p:nvSpPr>
        <p:spPr>
          <a:xfrm rot="0">
            <a:off x="1447800" y="2781300"/>
            <a:ext cx="15240000" cy="3046988"/>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3200" b="0" i="0" u="none" strike="noStrike" kern="1200" cap="none" spc="0" baseline="0">
                <a:solidFill>
                  <a:schemeClr val="bg1"/>
                </a:solidFill>
                <a:latin typeface="TT Interphases" pitchFamily="0" charset="0"/>
                <a:ea typeface="宋体" pitchFamily="0" charset="0"/>
                <a:cs typeface="Calibri" pitchFamily="0" charset="0"/>
              </a:rPr>
              <a:t>For Morrison, 8.4% market share and fast-paced digital growth would be crucial in recruiting talent into the future. Morrison should modify HR practices in line with business objectives by empowering line managers by providing systematic training to eliminate existing bottlenecks in hiring. Enhancing employer branding and digital recruitment will eventually ensure the workforce to achieve success in long-term operations.</a:t>
            </a:r>
            <a:endParaRPr lang="zh-CN" altLang="en-US" sz="3200" b="0" i="0" u="none" strike="noStrike" kern="1200" cap="none" spc="0" baseline="0">
              <a:solidFill>
                <a:schemeClr val="bg1"/>
              </a:solidFill>
              <a:latin typeface="TT Interphases" pitchFamily="0" charset="0"/>
              <a:ea typeface="宋体" pitchFamily="0" charset="0"/>
              <a:cs typeface="Calibri" pitchFamily="0" charset="0"/>
            </a:endParaRPr>
          </a:p>
        </p:txBody>
      </p:sp>
      <p:grpSp>
        <p:nvGrpSpPr>
          <p:cNvPr id="218" name="Combination"/>
          <p:cNvGrpSpPr>
            <a:grpSpLocks/>
          </p:cNvGrpSpPr>
          <p:nvPr/>
        </p:nvGrpSpPr>
        <p:grpSpPr>
          <a:xfrm>
            <a:off x="1084536" y="482342"/>
            <a:ext cx="9345340" cy="2091439"/>
            <a:chOff x="1084536" y="482342"/>
            <a:chExt cx="9345340" cy="2091439"/>
          </a:xfrm>
        </p:grpSpPr>
        <p:sp>
          <p:nvSpPr>
            <p:cNvPr id="216" name="曲线"/>
            <p:cNvSpPr>
              <a:spLocks/>
            </p:cNvSpPr>
            <p:nvPr/>
          </p:nvSpPr>
          <p:spPr>
            <a:xfrm rot="0">
              <a:off x="1447800" y="840231"/>
              <a:ext cx="8982075" cy="1733551"/>
            </a:xfrm>
            <a:custGeom>
              <a:gdLst>
                <a:gd name="T1" fmla="*/ 0 w 21600"/>
                <a:gd name="T2" fmla="*/ 0 h 21600"/>
                <a:gd name="T3" fmla="*/ 21600 w 21600"/>
                <a:gd name="T4" fmla="*/ 21600 h 21600"/>
              </a:gdLst>
              <a:rect l="T1" t="T2" r="T3" b="T4"/>
              <a:pathLst>
                <a:path w="21600" h="21600">
                  <a:moveTo>
                    <a:pt x="213" y="0"/>
                  </a:moveTo>
                  <a:lnTo>
                    <a:pt x="21386" y="0"/>
                  </a:lnTo>
                  <a:cubicBezTo>
                    <a:pt x="21443" y="0"/>
                    <a:pt x="21497" y="50"/>
                    <a:pt x="21537" y="140"/>
                  </a:cubicBezTo>
                  <a:cubicBezTo>
                    <a:pt x="21577" y="231"/>
                    <a:pt x="21600" y="353"/>
                    <a:pt x="21600" y="481"/>
                  </a:cubicBezTo>
                  <a:lnTo>
                    <a:pt x="21600" y="21118"/>
                  </a:lnTo>
                  <a:cubicBezTo>
                    <a:pt x="21600" y="21384"/>
                    <a:pt x="21504" y="21600"/>
                    <a:pt x="21386" y="21600"/>
                  </a:cubicBezTo>
                  <a:lnTo>
                    <a:pt x="213" y="21600"/>
                  </a:lnTo>
                  <a:cubicBezTo>
                    <a:pt x="156" y="21600"/>
                    <a:pt x="102" y="21549"/>
                    <a:pt x="62" y="21459"/>
                  </a:cubicBezTo>
                  <a:cubicBezTo>
                    <a:pt x="22" y="21368"/>
                    <a:pt x="0" y="21246"/>
                    <a:pt x="0" y="21118"/>
                  </a:cubicBezTo>
                  <a:lnTo>
                    <a:pt x="0" y="481"/>
                  </a:lnTo>
                  <a:cubicBezTo>
                    <a:pt x="0" y="353"/>
                    <a:pt x="22" y="231"/>
                    <a:pt x="62" y="140"/>
                  </a:cubicBezTo>
                  <a:cubicBezTo>
                    <a:pt x="102" y="50"/>
                    <a:pt x="156" y="0"/>
                    <a:pt x="213" y="0"/>
                  </a:cubicBezTo>
                  <a:close/>
                </a:path>
              </a:pathLst>
            </a:custGeom>
            <a:solidFill>
              <a:srgbClr val="537A12"/>
            </a:solidFill>
            <a:ln cmpd="sng" cap="rnd">
              <a:noFill/>
              <a:prstDash val="solid"/>
              <a:round/>
            </a:ln>
          </p:spPr>
        </p:sp>
        <p:sp>
          <p:nvSpPr>
            <p:cNvPr id="217" name="Rectangles"/>
            <p:cNvSpPr>
              <a:spLocks/>
            </p:cNvSpPr>
            <p:nvPr/>
          </p:nvSpPr>
          <p:spPr>
            <a:xfrm rot="0">
              <a:off x="1084536" y="482342"/>
              <a:ext cx="8982075" cy="1777043"/>
            </a:xfrm>
            <a:prstGeom prst="rect"/>
            <a:noFill/>
            <a:ln w="12700" cmpd="sng" cap="flat">
              <a:noFill/>
              <a:prstDash val="solid"/>
              <a:miter/>
            </a:ln>
          </p:spPr>
        </p:sp>
      </p:grpSp>
      <p:sp>
        <p:nvSpPr>
          <p:cNvPr id="219" name="Rectangles"/>
          <p:cNvSpPr>
            <a:spLocks/>
          </p:cNvSpPr>
          <p:nvPr/>
        </p:nvSpPr>
        <p:spPr>
          <a:xfrm rot="0">
            <a:off x="1590605" y="1281684"/>
            <a:ext cx="8255549" cy="92333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200"/>
              </a:lnSpc>
              <a:spcBef>
                <a:spcPts val="0"/>
              </a:spcBef>
              <a:spcAft>
                <a:spcPts val="0"/>
              </a:spcAft>
              <a:buNone/>
            </a:pPr>
            <a:r>
              <a:rPr lang="en-US" altLang="zh-CN" sz="7200" b="0" i="0" u="none" strike="noStrike" kern="1200" cap="none" spc="-144" baseline="0">
                <a:solidFill>
                  <a:srgbClr val="FFFFFF"/>
                </a:solidFill>
                <a:latin typeface="Cooper BT Light" pitchFamily="0" charset="0"/>
                <a:ea typeface="Cooper BT Light" pitchFamily="0" charset="0"/>
                <a:cs typeface="Cooper BT Light" pitchFamily="0" charset="0"/>
                <a:sym typeface="Cooper BT Light" pitchFamily="0" charset="0"/>
              </a:rPr>
              <a:t>Conclusion</a:t>
            </a:r>
            <a:endParaRPr lang="zh-CN" altLang="en-US" sz="7200" b="0" i="0" u="none" strike="noStrike" kern="1200" cap="none" spc="-144" baseline="0">
              <a:solidFill>
                <a:srgbClr val="FFFFFF"/>
              </a:solidFill>
              <a:latin typeface="Cooper BT Light" pitchFamily="0" charset="0"/>
              <a:ea typeface="Cooper BT Light" pitchFamily="0" charset="0"/>
              <a:cs typeface="Cooper BT Light" pitchFamily="0" charset="0"/>
              <a:sym typeface="Cooper BT Light" pitchFamily="0" charset="0"/>
            </a:endParaRPr>
          </a:p>
        </p:txBody>
      </p:sp>
      <p:sp>
        <p:nvSpPr>
          <p:cNvPr id="220" name="Rectangles"/>
          <p:cNvSpPr>
            <a:spLocks/>
          </p:cNvSpPr>
          <p:nvPr/>
        </p:nvSpPr>
        <p:spPr>
          <a:xfrm rot="0">
            <a:off x="917667" y="48245"/>
            <a:ext cx="9210674" cy="564256"/>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399"/>
              </a:lnSpc>
              <a:spcBef>
                <a:spcPts val="0"/>
              </a:spcBef>
              <a:spcAft>
                <a:spcPts val="0"/>
              </a:spcAft>
              <a:buNone/>
            </a:pP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Name: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Md</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Saifur</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Rahman (ID: 2431872)</a:t>
            </a:r>
            <a:endParaRPr lang="zh-CN" altLang="en-US"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spTree>
    <p:extLst>
      <p:ext uri="{BB962C8B-B14F-4D97-AF65-F5344CB8AC3E}">
        <p14:creationId xmlns:p14="http://schemas.microsoft.com/office/powerpoint/2010/main" val="1897877028"/>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rgbClr val="5D7450"/>
        </a:solidFill>
      </p:bgPr>
    </p:bg>
    <p:spTree>
      <p:nvGrpSpPr>
        <p:cNvPr id="1" name=""/>
        <p:cNvGrpSpPr/>
        <p:nvPr/>
      </p:nvGrpSpPr>
      <p:grpSpPr>
        <a:xfrm>
          <a:off x="0" y="0"/>
          <a:ext cx="0" cy="0"/>
          <a:chOff x="0" y="0"/>
          <a:chExt cx="0" cy="0"/>
        </a:xfrm>
      </p:grpSpPr>
      <p:grpSp>
        <p:nvGrpSpPr>
          <p:cNvPr id="226" name="Combination"/>
          <p:cNvGrpSpPr>
            <a:grpSpLocks/>
          </p:cNvGrpSpPr>
          <p:nvPr/>
        </p:nvGrpSpPr>
        <p:grpSpPr>
          <a:xfrm>
            <a:off x="7858125" y="5187404"/>
            <a:ext cx="9763124" cy="4432850"/>
            <a:chOff x="7858125" y="5187404"/>
            <a:chExt cx="9763124" cy="4432850"/>
          </a:xfrm>
        </p:grpSpPr>
        <p:sp>
          <p:nvSpPr>
            <p:cNvPr id="224" name="曲线"/>
            <p:cNvSpPr>
              <a:spLocks/>
            </p:cNvSpPr>
            <p:nvPr/>
          </p:nvSpPr>
          <p:spPr>
            <a:xfrm rot="0">
              <a:off x="7858125" y="5295900"/>
              <a:ext cx="9763124" cy="4324354"/>
            </a:xfrm>
            <a:custGeom>
              <a:gdLst>
                <a:gd name="T1" fmla="*/ 0 w 21600"/>
                <a:gd name="T2" fmla="*/ 0 h 21600"/>
                <a:gd name="T3" fmla="*/ 21600 w 21600"/>
                <a:gd name="T4" fmla="*/ 21600 h 21600"/>
              </a:gdLst>
              <a:rect l="T1" t="T2" r="T3" b="T4"/>
              <a:pathLst>
                <a:path w="21600" h="21600">
                  <a:moveTo>
                    <a:pt x="213" y="0"/>
                  </a:moveTo>
                  <a:lnTo>
                    <a:pt x="21386" y="0"/>
                  </a:lnTo>
                  <a:cubicBezTo>
                    <a:pt x="21443" y="0"/>
                    <a:pt x="21497" y="50"/>
                    <a:pt x="21537" y="140"/>
                  </a:cubicBezTo>
                  <a:cubicBezTo>
                    <a:pt x="21577" y="231"/>
                    <a:pt x="21600" y="353"/>
                    <a:pt x="21600" y="481"/>
                  </a:cubicBezTo>
                  <a:lnTo>
                    <a:pt x="21600" y="21118"/>
                  </a:lnTo>
                  <a:cubicBezTo>
                    <a:pt x="21600" y="21384"/>
                    <a:pt x="21504" y="21600"/>
                    <a:pt x="21386" y="21600"/>
                  </a:cubicBezTo>
                  <a:lnTo>
                    <a:pt x="213" y="21600"/>
                  </a:lnTo>
                  <a:cubicBezTo>
                    <a:pt x="156" y="21600"/>
                    <a:pt x="102" y="21549"/>
                    <a:pt x="62" y="21459"/>
                  </a:cubicBezTo>
                  <a:cubicBezTo>
                    <a:pt x="22" y="21368"/>
                    <a:pt x="0" y="21246"/>
                    <a:pt x="0" y="21118"/>
                  </a:cubicBezTo>
                  <a:lnTo>
                    <a:pt x="0" y="481"/>
                  </a:lnTo>
                  <a:cubicBezTo>
                    <a:pt x="0" y="353"/>
                    <a:pt x="22" y="231"/>
                    <a:pt x="62" y="140"/>
                  </a:cubicBezTo>
                  <a:cubicBezTo>
                    <a:pt x="102" y="50"/>
                    <a:pt x="156" y="0"/>
                    <a:pt x="213" y="0"/>
                  </a:cubicBezTo>
                  <a:close/>
                </a:path>
              </a:pathLst>
            </a:custGeom>
            <a:solidFill>
              <a:srgbClr val="FEF294"/>
            </a:solidFill>
            <a:ln cmpd="sng" cap="rnd">
              <a:noFill/>
              <a:prstDash val="solid"/>
              <a:round/>
            </a:ln>
          </p:spPr>
        </p:sp>
        <p:sp>
          <p:nvSpPr>
            <p:cNvPr id="225" name="Rectangles"/>
            <p:cNvSpPr>
              <a:spLocks/>
            </p:cNvSpPr>
            <p:nvPr/>
          </p:nvSpPr>
          <p:spPr>
            <a:xfrm rot="0">
              <a:off x="7858125" y="5187404"/>
              <a:ext cx="9763124" cy="4432845"/>
            </a:xfrm>
            <a:prstGeom prst="rect"/>
            <a:noFill/>
            <a:ln w="12700" cmpd="sng" cap="flat">
              <a:noFill/>
              <a:prstDash val="solid"/>
              <a:miter/>
            </a:ln>
          </p:spPr>
        </p:sp>
      </p:grpSp>
      <p:grpSp>
        <p:nvGrpSpPr>
          <p:cNvPr id="228" name="Combination"/>
          <p:cNvGrpSpPr>
            <a:grpSpLocks/>
          </p:cNvGrpSpPr>
          <p:nvPr/>
        </p:nvGrpSpPr>
        <p:grpSpPr>
          <a:xfrm>
            <a:off x="666750" y="5295900"/>
            <a:ext cx="6886575" cy="4324350"/>
            <a:chOff x="666750" y="5295900"/>
            <a:chExt cx="6886575" cy="4324350"/>
          </a:xfrm>
        </p:grpSpPr>
        <p:sp>
          <p:nvSpPr>
            <p:cNvPr id="227" name="曲线"/>
            <p:cNvSpPr>
              <a:spLocks/>
            </p:cNvSpPr>
            <p:nvPr/>
          </p:nvSpPr>
          <p:spPr>
            <a:xfrm rot="0">
              <a:off x="666750" y="5295900"/>
              <a:ext cx="6886575" cy="4324350"/>
            </a:xfrm>
            <a:custGeom>
              <a:gdLst>
                <a:gd name="T1" fmla="*/ 0 w 21600"/>
                <a:gd name="T2" fmla="*/ 0 h 21600"/>
                <a:gd name="T3" fmla="*/ 21600 w 21600"/>
                <a:gd name="T4" fmla="*/ 21600 h 21600"/>
              </a:gdLst>
              <a:rect l="T1" t="T2" r="T3" b="T4"/>
              <a:pathLst>
                <a:path w="21600" h="21600">
                  <a:moveTo>
                    <a:pt x="633" y="0"/>
                  </a:moveTo>
                  <a:lnTo>
                    <a:pt x="20966" y="0"/>
                  </a:lnTo>
                  <a:cubicBezTo>
                    <a:pt x="21316" y="0"/>
                    <a:pt x="21600" y="451"/>
                    <a:pt x="21600" y="1009"/>
                  </a:cubicBezTo>
                  <a:lnTo>
                    <a:pt x="21600" y="20590"/>
                  </a:lnTo>
                  <a:cubicBezTo>
                    <a:pt x="21600" y="20858"/>
                    <a:pt x="21533" y="21114"/>
                    <a:pt x="21414" y="21304"/>
                  </a:cubicBezTo>
                  <a:cubicBezTo>
                    <a:pt x="21295" y="21493"/>
                    <a:pt x="21134" y="21600"/>
                    <a:pt x="20966" y="21600"/>
                  </a:cubicBezTo>
                  <a:lnTo>
                    <a:pt x="633" y="21600"/>
                  </a:lnTo>
                  <a:cubicBezTo>
                    <a:pt x="283" y="21600"/>
                    <a:pt x="0" y="21148"/>
                    <a:pt x="0" y="20590"/>
                  </a:cubicBezTo>
                  <a:lnTo>
                    <a:pt x="0" y="1009"/>
                  </a:lnTo>
                  <a:cubicBezTo>
                    <a:pt x="0" y="741"/>
                    <a:pt x="66" y="484"/>
                    <a:pt x="185" y="295"/>
                  </a:cubicBezTo>
                  <a:cubicBezTo>
                    <a:pt x="304" y="106"/>
                    <a:pt x="465" y="0"/>
                    <a:pt x="633" y="0"/>
                  </a:cubicBezTo>
                  <a:close/>
                </a:path>
              </a:pathLst>
            </a:custGeom>
            <a:blipFill rotWithShape="1">
              <a:blip r:embed="rId1"/>
              <a:stretch>
                <a:fillRect l="-436" r="-436"/>
              </a:stretch>
            </a:blipFill>
            <a:ln cmpd="sng" cap="rnd">
              <a:noFill/>
              <a:prstDash val="solid"/>
              <a:round/>
            </a:ln>
          </p:spPr>
        </p:sp>
      </p:grpSp>
      <p:grpSp>
        <p:nvGrpSpPr>
          <p:cNvPr id="231" name="Combination"/>
          <p:cNvGrpSpPr>
            <a:grpSpLocks/>
          </p:cNvGrpSpPr>
          <p:nvPr/>
        </p:nvGrpSpPr>
        <p:grpSpPr>
          <a:xfrm>
            <a:off x="666750" y="558254"/>
            <a:ext cx="9763125" cy="4432851"/>
            <a:chOff x="666750" y="558254"/>
            <a:chExt cx="9763125" cy="4432851"/>
          </a:xfrm>
        </p:grpSpPr>
        <p:sp>
          <p:nvSpPr>
            <p:cNvPr id="229" name="曲线"/>
            <p:cNvSpPr>
              <a:spLocks/>
            </p:cNvSpPr>
            <p:nvPr/>
          </p:nvSpPr>
          <p:spPr>
            <a:xfrm rot="0">
              <a:off x="666750" y="666749"/>
              <a:ext cx="9763125" cy="4324355"/>
            </a:xfrm>
            <a:custGeom>
              <a:gdLst>
                <a:gd name="T1" fmla="*/ 0 w 21600"/>
                <a:gd name="T2" fmla="*/ 0 h 21600"/>
                <a:gd name="T3" fmla="*/ 21600 w 21600"/>
                <a:gd name="T4" fmla="*/ 21600 h 21600"/>
              </a:gdLst>
              <a:rect l="T1" t="T2" r="T3" b="T4"/>
              <a:pathLst>
                <a:path w="21600" h="21600">
                  <a:moveTo>
                    <a:pt x="213" y="0"/>
                  </a:moveTo>
                  <a:lnTo>
                    <a:pt x="21386" y="0"/>
                  </a:lnTo>
                  <a:cubicBezTo>
                    <a:pt x="21443" y="0"/>
                    <a:pt x="21497" y="50"/>
                    <a:pt x="21537" y="140"/>
                  </a:cubicBezTo>
                  <a:cubicBezTo>
                    <a:pt x="21577" y="231"/>
                    <a:pt x="21600" y="353"/>
                    <a:pt x="21600" y="481"/>
                  </a:cubicBezTo>
                  <a:lnTo>
                    <a:pt x="21600" y="21118"/>
                  </a:lnTo>
                  <a:cubicBezTo>
                    <a:pt x="21600" y="21384"/>
                    <a:pt x="21504" y="21600"/>
                    <a:pt x="21386" y="21600"/>
                  </a:cubicBezTo>
                  <a:lnTo>
                    <a:pt x="213" y="21600"/>
                  </a:lnTo>
                  <a:cubicBezTo>
                    <a:pt x="156" y="21600"/>
                    <a:pt x="102" y="21549"/>
                    <a:pt x="62" y="21459"/>
                  </a:cubicBezTo>
                  <a:cubicBezTo>
                    <a:pt x="22" y="21368"/>
                    <a:pt x="0" y="21246"/>
                    <a:pt x="0" y="21118"/>
                  </a:cubicBezTo>
                  <a:lnTo>
                    <a:pt x="0" y="481"/>
                  </a:lnTo>
                  <a:cubicBezTo>
                    <a:pt x="0" y="353"/>
                    <a:pt x="22" y="231"/>
                    <a:pt x="62" y="140"/>
                  </a:cubicBezTo>
                  <a:cubicBezTo>
                    <a:pt x="102" y="50"/>
                    <a:pt x="156" y="0"/>
                    <a:pt x="213" y="0"/>
                  </a:cubicBezTo>
                  <a:close/>
                </a:path>
              </a:pathLst>
            </a:custGeom>
            <a:solidFill>
              <a:srgbClr val="344F76"/>
            </a:solidFill>
            <a:ln cmpd="sng" cap="rnd">
              <a:noFill/>
              <a:prstDash val="solid"/>
              <a:round/>
            </a:ln>
          </p:spPr>
        </p:sp>
        <p:sp>
          <p:nvSpPr>
            <p:cNvPr id="230" name="Rectangles"/>
            <p:cNvSpPr>
              <a:spLocks/>
            </p:cNvSpPr>
            <p:nvPr/>
          </p:nvSpPr>
          <p:spPr>
            <a:xfrm rot="0">
              <a:off x="666750" y="558254"/>
              <a:ext cx="9763125" cy="4432847"/>
            </a:xfrm>
            <a:prstGeom prst="rect"/>
            <a:noFill/>
            <a:ln w="12700" cmpd="sng" cap="flat">
              <a:noFill/>
              <a:prstDash val="solid"/>
              <a:miter/>
            </a:ln>
          </p:spPr>
        </p:sp>
      </p:grpSp>
      <p:grpSp>
        <p:nvGrpSpPr>
          <p:cNvPr id="233" name="Combination"/>
          <p:cNvGrpSpPr>
            <a:grpSpLocks/>
          </p:cNvGrpSpPr>
          <p:nvPr/>
        </p:nvGrpSpPr>
        <p:grpSpPr>
          <a:xfrm>
            <a:off x="10734676" y="666750"/>
            <a:ext cx="6886575" cy="4324345"/>
            <a:chOff x="10734676" y="666750"/>
            <a:chExt cx="6886575" cy="4324345"/>
          </a:xfrm>
        </p:grpSpPr>
        <p:sp>
          <p:nvSpPr>
            <p:cNvPr id="232" name="曲线"/>
            <p:cNvSpPr>
              <a:spLocks/>
            </p:cNvSpPr>
            <p:nvPr/>
          </p:nvSpPr>
          <p:spPr>
            <a:xfrm rot="0">
              <a:off x="10734676" y="666750"/>
              <a:ext cx="6886575" cy="4324345"/>
            </a:xfrm>
            <a:custGeom>
              <a:gdLst>
                <a:gd name="T1" fmla="*/ 0 w 21600"/>
                <a:gd name="T2" fmla="*/ 0 h 21600"/>
                <a:gd name="T3" fmla="*/ 21600 w 21600"/>
                <a:gd name="T4" fmla="*/ 21600 h 21600"/>
              </a:gdLst>
              <a:rect l="T1" t="T2" r="T3" b="T4"/>
              <a:pathLst>
                <a:path w="21600" h="21600">
                  <a:moveTo>
                    <a:pt x="509" y="0"/>
                  </a:moveTo>
                  <a:lnTo>
                    <a:pt x="21090" y="0"/>
                  </a:lnTo>
                  <a:cubicBezTo>
                    <a:pt x="21371" y="0"/>
                    <a:pt x="21600" y="363"/>
                    <a:pt x="21600" y="811"/>
                  </a:cubicBezTo>
                  <a:lnTo>
                    <a:pt x="21600" y="20788"/>
                  </a:lnTo>
                  <a:cubicBezTo>
                    <a:pt x="21600" y="21003"/>
                    <a:pt x="21546" y="21209"/>
                    <a:pt x="21450" y="21362"/>
                  </a:cubicBezTo>
                  <a:cubicBezTo>
                    <a:pt x="21355" y="21514"/>
                    <a:pt x="21225" y="21600"/>
                    <a:pt x="21090" y="21600"/>
                  </a:cubicBezTo>
                  <a:lnTo>
                    <a:pt x="509" y="21600"/>
                  </a:lnTo>
                  <a:cubicBezTo>
                    <a:pt x="374" y="21600"/>
                    <a:pt x="244" y="21514"/>
                    <a:pt x="149" y="21362"/>
                  </a:cubicBezTo>
                  <a:cubicBezTo>
                    <a:pt x="53" y="21209"/>
                    <a:pt x="0" y="21003"/>
                    <a:pt x="0" y="20788"/>
                  </a:cubicBezTo>
                  <a:lnTo>
                    <a:pt x="0" y="811"/>
                  </a:lnTo>
                  <a:cubicBezTo>
                    <a:pt x="0" y="596"/>
                    <a:pt x="53" y="390"/>
                    <a:pt x="149" y="237"/>
                  </a:cubicBezTo>
                  <a:cubicBezTo>
                    <a:pt x="244" y="85"/>
                    <a:pt x="374" y="0"/>
                    <a:pt x="509" y="0"/>
                  </a:cubicBezTo>
                  <a:close/>
                </a:path>
              </a:pathLst>
            </a:custGeom>
            <a:blipFill rotWithShape="1">
              <a:blip r:embed="rId2"/>
              <a:stretch>
                <a:fillRect l="-436" r="-436"/>
              </a:stretch>
            </a:blipFill>
            <a:ln cmpd="sng" cap="rnd">
              <a:noFill/>
              <a:prstDash val="solid"/>
              <a:round/>
            </a:ln>
          </p:spPr>
        </p:sp>
      </p:grpSp>
      <p:sp>
        <p:nvSpPr>
          <p:cNvPr id="234" name="Rectangles"/>
          <p:cNvSpPr>
            <a:spLocks/>
          </p:cNvSpPr>
          <p:nvPr/>
        </p:nvSpPr>
        <p:spPr>
          <a:xfrm rot="0">
            <a:off x="1600200" y="2552700"/>
            <a:ext cx="8514110" cy="92332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200"/>
              </a:lnSpc>
              <a:spcBef>
                <a:spcPts val="0"/>
              </a:spcBef>
              <a:spcAft>
                <a:spcPts val="0"/>
              </a:spcAft>
              <a:buNone/>
            </a:pPr>
            <a:r>
              <a:rPr lang="en-US" altLang="zh-CN" sz="13800" b="0" i="0" u="none" strike="noStrike" kern="1200" cap="none" spc="-144" baseline="0">
                <a:solidFill>
                  <a:srgbClr val="FFFFFF"/>
                </a:solidFill>
                <a:latin typeface="Cooper BT Light" pitchFamily="0" charset="0"/>
                <a:ea typeface="Cooper BT Light" pitchFamily="0" charset="0"/>
                <a:cs typeface="Cooper BT Light" pitchFamily="0" charset="0"/>
                <a:sym typeface="Cooper BT Light" pitchFamily="0" charset="0"/>
              </a:rPr>
              <a:t>Thank You</a:t>
            </a:r>
            <a:endParaRPr lang="zh-CN" altLang="en-US" sz="13800" b="0" i="0" u="none" strike="noStrike" kern="1200" cap="none" spc="-144" baseline="0">
              <a:solidFill>
                <a:srgbClr val="FFFFFF"/>
              </a:solidFill>
              <a:latin typeface="Cooper BT Light" pitchFamily="0" charset="0"/>
              <a:ea typeface="Cooper BT Light" pitchFamily="0" charset="0"/>
              <a:cs typeface="Cooper BT Light" pitchFamily="0" charset="0"/>
              <a:sym typeface="Cooper BT Light" pitchFamily="0" charset="0"/>
            </a:endParaRPr>
          </a:p>
        </p:txBody>
      </p:sp>
      <p:sp>
        <p:nvSpPr>
          <p:cNvPr id="235" name="Rectangles"/>
          <p:cNvSpPr>
            <a:spLocks/>
          </p:cNvSpPr>
          <p:nvPr/>
        </p:nvSpPr>
        <p:spPr>
          <a:xfrm rot="0">
            <a:off x="917667" y="48245"/>
            <a:ext cx="9210674" cy="564256"/>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399"/>
              </a:lnSpc>
              <a:spcBef>
                <a:spcPts val="0"/>
              </a:spcBef>
              <a:spcAft>
                <a:spcPts val="0"/>
              </a:spcAft>
              <a:buNone/>
            </a:pP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Name: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Md</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Saifur</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Rahman (ID: 2431872)</a:t>
            </a:r>
            <a:endParaRPr lang="zh-CN" altLang="en-US"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spTree>
    <p:extLst>
      <p:ext uri="{BB962C8B-B14F-4D97-AF65-F5344CB8AC3E}">
        <p14:creationId xmlns:p14="http://schemas.microsoft.com/office/powerpoint/2010/main" val="369972297"/>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rgbClr val="5D7450"/>
        </a:solidFill>
      </p:bgPr>
    </p:bg>
    <p:spTree>
      <p:nvGrpSpPr>
        <p:cNvPr id="1" name=""/>
        <p:cNvGrpSpPr/>
        <p:nvPr/>
      </p:nvGrpSpPr>
      <p:grpSpPr>
        <a:xfrm>
          <a:off x="0" y="0"/>
          <a:ext cx="0" cy="0"/>
          <a:chOff x="0" y="0"/>
          <a:chExt cx="0" cy="0"/>
        </a:xfrm>
      </p:grpSpPr>
      <p:grpSp>
        <p:nvGrpSpPr>
          <p:cNvPr id="238" name="Combination"/>
          <p:cNvGrpSpPr>
            <a:grpSpLocks/>
          </p:cNvGrpSpPr>
          <p:nvPr/>
        </p:nvGrpSpPr>
        <p:grpSpPr>
          <a:xfrm>
            <a:off x="1066800" y="-55168"/>
            <a:ext cx="16515110" cy="10068543"/>
            <a:chOff x="1066800" y="-55168"/>
            <a:chExt cx="16515110" cy="10068543"/>
          </a:xfrm>
        </p:grpSpPr>
        <p:sp>
          <p:nvSpPr>
            <p:cNvPr id="236" name="曲线"/>
            <p:cNvSpPr>
              <a:spLocks/>
            </p:cNvSpPr>
            <p:nvPr/>
          </p:nvSpPr>
          <p:spPr>
            <a:xfrm rot="0">
              <a:off x="1066800" y="1122278"/>
              <a:ext cx="16515110" cy="8891096"/>
            </a:xfrm>
            <a:custGeom>
              <a:gdLst>
                <a:gd name="T1" fmla="*/ 0 w 21600"/>
                <a:gd name="T2" fmla="*/ 0 h 21600"/>
                <a:gd name="T3" fmla="*/ 21600 w 21600"/>
                <a:gd name="T4" fmla="*/ 21600 h 21600"/>
              </a:gdLst>
              <a:rect l="T1" t="T2" r="T3" b="T4"/>
              <a:pathLst>
                <a:path w="21600" h="21600">
                  <a:moveTo>
                    <a:pt x="213" y="0"/>
                  </a:moveTo>
                  <a:lnTo>
                    <a:pt x="21386" y="0"/>
                  </a:lnTo>
                  <a:cubicBezTo>
                    <a:pt x="21443" y="0"/>
                    <a:pt x="21497" y="50"/>
                    <a:pt x="21537" y="140"/>
                  </a:cubicBezTo>
                  <a:cubicBezTo>
                    <a:pt x="21577" y="231"/>
                    <a:pt x="21600" y="353"/>
                    <a:pt x="21600" y="481"/>
                  </a:cubicBezTo>
                  <a:lnTo>
                    <a:pt x="21600" y="21118"/>
                  </a:lnTo>
                  <a:cubicBezTo>
                    <a:pt x="21600" y="21384"/>
                    <a:pt x="21504" y="21599"/>
                    <a:pt x="21386" y="21599"/>
                  </a:cubicBezTo>
                  <a:lnTo>
                    <a:pt x="213" y="21599"/>
                  </a:lnTo>
                  <a:cubicBezTo>
                    <a:pt x="156" y="21599"/>
                    <a:pt x="102" y="21549"/>
                    <a:pt x="62" y="21459"/>
                  </a:cubicBezTo>
                  <a:cubicBezTo>
                    <a:pt x="22" y="21368"/>
                    <a:pt x="0" y="21246"/>
                    <a:pt x="0" y="21118"/>
                  </a:cubicBezTo>
                  <a:lnTo>
                    <a:pt x="0" y="481"/>
                  </a:lnTo>
                  <a:cubicBezTo>
                    <a:pt x="0" y="353"/>
                    <a:pt x="22" y="231"/>
                    <a:pt x="62" y="140"/>
                  </a:cubicBezTo>
                  <a:cubicBezTo>
                    <a:pt x="102" y="50"/>
                    <a:pt x="156" y="0"/>
                    <a:pt x="213" y="0"/>
                  </a:cubicBezTo>
                  <a:close/>
                </a:path>
              </a:pathLst>
            </a:custGeom>
            <a:solidFill>
              <a:srgbClr val="FEF294"/>
            </a:solidFill>
            <a:ln cmpd="sng" cap="rnd">
              <a:noFill/>
              <a:prstDash val="solid"/>
              <a:round/>
            </a:ln>
          </p:spPr>
        </p:sp>
        <p:sp>
          <p:nvSpPr>
            <p:cNvPr id="237" name="Rectangles"/>
            <p:cNvSpPr>
              <a:spLocks/>
            </p:cNvSpPr>
            <p:nvPr/>
          </p:nvSpPr>
          <p:spPr>
            <a:xfrm rot="0">
              <a:off x="1066800" y="-55168"/>
              <a:ext cx="16515110" cy="10037369"/>
            </a:xfrm>
            <a:prstGeom prst="rect"/>
            <a:noFill/>
            <a:ln w="12700" cmpd="sng" cap="flat">
              <a:noFill/>
              <a:prstDash val="solid"/>
              <a:miter/>
            </a:ln>
          </p:spPr>
        </p:sp>
      </p:grpSp>
      <p:sp>
        <p:nvSpPr>
          <p:cNvPr id="239" name="Rectangles"/>
          <p:cNvSpPr>
            <a:spLocks/>
          </p:cNvSpPr>
          <p:nvPr/>
        </p:nvSpPr>
        <p:spPr>
          <a:xfrm rot="0">
            <a:off x="1551955" y="1409700"/>
            <a:ext cx="15544800" cy="8499763"/>
          </a:xfrm>
          <a:prstGeom prst="rect"/>
          <a:noFill/>
          <a:ln w="12700" cmpd="sng" cap="flat">
            <a:noFill/>
            <a:prstDash val="solid"/>
            <a:miter/>
          </a:ln>
        </p:spPr>
        <p:txBody>
          <a:bodyPr vert="horz" wrap="square" lIns="0" tIns="0" rIns="0" bIns="0" anchor="t" anchorCtr="0">
            <a:prstTxWarp prst="textNoShape"/>
            <a:spAutoFit/>
          </a:bodyPr>
          <a:lstStyle/>
          <a:p>
            <a:pPr marL="0" indent="0" algn="just">
              <a:lnSpc>
                <a:spcPts val="2903"/>
              </a:lnSpc>
              <a:spcBef>
                <a:spcPts val="0"/>
              </a:spcBef>
              <a:spcAft>
                <a:spcPts val="0"/>
              </a:spcAft>
              <a:buNone/>
            </a:pPr>
            <a:r>
              <a:rPr lang="en-US" altLang="zh-CN" sz="4400" b="1" i="0" u="none" strike="noStrike" kern="1200" cap="none" spc="0" baseline="0">
                <a:solidFill>
                  <a:srgbClr val="254061"/>
                </a:solidFill>
                <a:latin typeface="TT Interphases" pitchFamily="0" charset="0"/>
                <a:ea typeface="TT Interphases" pitchFamily="0" charset="0"/>
                <a:cs typeface="TT Interphases" pitchFamily="0" charset="0"/>
                <a:sym typeface="TT Interphases" pitchFamily="0" charset="0"/>
              </a:rPr>
              <a:t>References</a:t>
            </a:r>
            <a:endParaRPr lang="en-US" altLang="zh-CN" sz="4400" b="1" i="0" u="none" strike="noStrike" kern="1200" cap="none" spc="0" baseline="0">
              <a:solidFill>
                <a:srgbClr val="254061"/>
              </a:solidFill>
              <a:latin typeface="TT Interphases" pitchFamily="0" charset="0"/>
              <a:ea typeface="TT Interphases" pitchFamily="0" charset="0"/>
              <a:cs typeface="TT Interphases" pitchFamily="0" charset="0"/>
              <a:sym typeface="TT Interphases" pitchFamily="0" charset="0"/>
            </a:endParaRPr>
          </a:p>
          <a:p>
            <a:pPr marL="0" indent="0" algn="just">
              <a:lnSpc>
                <a:spcPct val="100000"/>
              </a:lnSpc>
              <a:spcBef>
                <a:spcPts val="0"/>
              </a:spcBef>
              <a:spcAft>
                <a:spcPts val="0"/>
              </a:spcAft>
              <a:buNone/>
            </a:pPr>
            <a:r>
              <a:rPr lang="en-US" altLang="zh-CN" sz="2400" b="1" i="0" u="none" strike="noStrike" kern="1200" cap="none" spc="0" baseline="0">
                <a:solidFill>
                  <a:schemeClr val="tx1"/>
                </a:solidFill>
                <a:latin typeface="TT Interphases" pitchFamily="0" charset="0"/>
                <a:ea typeface="宋体" pitchFamily="0" charset="0"/>
                <a:cs typeface="Calibri" pitchFamily="0" charset="0"/>
              </a:rPr>
              <a:t> </a:t>
            </a:r>
            <a:endParaRPr lang="en-US" altLang="zh-CN" sz="2400" b="0" i="0" u="none" strike="noStrike" kern="1200" cap="none" spc="0" baseline="0">
              <a:solidFill>
                <a:schemeClr val="tx1"/>
              </a:solidFill>
              <a:latin typeface="TT Interphases" pitchFamily="0" charset="0"/>
              <a:ea typeface="宋体" pitchFamily="0" charset="0"/>
              <a:cs typeface="Calibri" pitchFamily="0" charset="0"/>
            </a:endParaRPr>
          </a:p>
          <a:p>
            <a:pPr marL="457200" indent="-457200" algn="just">
              <a:lnSpc>
                <a:spcPct val="100000"/>
              </a:lnSpc>
              <a:spcBef>
                <a:spcPts val="0"/>
              </a:spcBef>
              <a:spcAft>
                <a:spcPts val="0"/>
              </a:spcAft>
              <a:buClrTx/>
              <a:buAutoNum type="arabicPeriod"/>
            </a:pPr>
            <a:r>
              <a:rPr lang="en-US" altLang="zh-CN" sz="2400" b="0" i="0" u="none" strike="noStrike" kern="1200" cap="none" spc="0" baseline="0">
                <a:solidFill>
                  <a:schemeClr val="tx1"/>
                </a:solidFill>
                <a:latin typeface="TT Interphases" pitchFamily="0" charset="0"/>
                <a:ea typeface="宋体" pitchFamily="0" charset="0"/>
                <a:cs typeface="Calibri" pitchFamily="0" charset="0"/>
              </a:rPr>
              <a:t>Apekey</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T. A., </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Copeman</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J., </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Kime</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N. H., </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Tashani</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O. A., </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Kittana</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M., Walsh, D., and Maynard, M. J. (2019). Methods of producing new nutrient data for popularly consumed multi ethnic foods in the UK. Journal of Food Composition and Analysis, 78, 9-18.</a:t>
            </a:r>
            <a:endParaRPr lang="en-US" altLang="zh-CN" sz="2400" b="0" i="0" u="none" strike="noStrike" kern="1200" cap="none" spc="0" baseline="0">
              <a:solidFill>
                <a:schemeClr val="tx1"/>
              </a:solidFill>
              <a:latin typeface="TT Interphases" pitchFamily="0" charset="0"/>
              <a:ea typeface="宋体" pitchFamily="0" charset="0"/>
              <a:cs typeface="Calibri" pitchFamily="0" charset="0"/>
            </a:endParaRPr>
          </a:p>
          <a:p>
            <a:pPr marL="457200" indent="-457200" algn="just">
              <a:lnSpc>
                <a:spcPct val="100000"/>
              </a:lnSpc>
              <a:spcBef>
                <a:spcPts val="0"/>
              </a:spcBef>
              <a:spcAft>
                <a:spcPts val="0"/>
              </a:spcAft>
              <a:buClrTx/>
              <a:buAutoNum type="arabicPeriod"/>
            </a:pPr>
            <a:r>
              <a:rPr lang="en-US" altLang="zh-CN" sz="2400" b="0" i="0" u="none" strike="noStrike" kern="1200" cap="none" spc="0" baseline="0">
                <a:solidFill>
                  <a:schemeClr val="tx1"/>
                </a:solidFill>
                <a:latin typeface="TT Interphases" pitchFamily="0" charset="0"/>
                <a:ea typeface="宋体" pitchFamily="0" charset="0"/>
                <a:cs typeface="Calibri" pitchFamily="0" charset="0"/>
              </a:rPr>
              <a:t>Desklib</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(2022, December 28). </a:t>
            </a:r>
            <a:r>
              <a:rPr lang="en-US" altLang="zh-CN" sz="2400" b="0" i="1" u="none" strike="noStrike" kern="1200" cap="none" spc="0" baseline="0">
                <a:solidFill>
                  <a:schemeClr val="tx1"/>
                </a:solidFill>
                <a:latin typeface="TT Interphases" pitchFamily="0" charset="0"/>
                <a:ea typeface="宋体" pitchFamily="0" charset="0"/>
                <a:cs typeface="Calibri" pitchFamily="0" charset="0"/>
              </a:rPr>
              <a:t>HRM strategies, practices and analysis at Morrison's</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[Study document]. </a:t>
            </a:r>
            <a:r>
              <a:rPr lang="en-US" altLang="zh-CN" sz="2400" b="0" i="0" u="sng" strike="noStrike" kern="1200" cap="none" spc="0" baseline="0">
                <a:solidFill>
                  <a:schemeClr val="tx1"/>
                </a:solidFill>
                <a:latin typeface="TT Interphases" pitchFamily="0" charset="0"/>
                <a:ea typeface="宋体" pitchFamily="0" charset="0"/>
                <a:cs typeface="Calibri" pitchFamily="0" charset="0"/>
                <a:hlinkClick r:id="rId1"/>
              </a:rPr>
              <a:t>https://desklib.com/study-documents/morrisons-hr-management/</a:t>
            </a:r>
            <a:endParaRPr lang="en-US" altLang="zh-CN" sz="2400" b="0" i="0" u="none" strike="noStrike" kern="1200" cap="none" spc="0" baseline="0">
              <a:solidFill>
                <a:schemeClr val="tx1"/>
              </a:solidFill>
              <a:latin typeface="TT Interphases" pitchFamily="0" charset="0"/>
              <a:ea typeface="宋体" pitchFamily="0" charset="0"/>
              <a:cs typeface="Calibri" pitchFamily="0" charset="0"/>
            </a:endParaRPr>
          </a:p>
          <a:p>
            <a:pPr marL="457200" indent="-457200" algn="just">
              <a:lnSpc>
                <a:spcPct val="100000"/>
              </a:lnSpc>
              <a:spcBef>
                <a:spcPts val="0"/>
              </a:spcBef>
              <a:spcAft>
                <a:spcPts val="0"/>
              </a:spcAft>
              <a:buClrTx/>
              <a:buAutoNum type="arabicPeriod"/>
            </a:pPr>
            <a:r>
              <a:rPr lang="en-US" altLang="zh-CN" sz="2400" b="0" i="0" u="none" strike="noStrike" kern="1200" cap="none" spc="0" baseline="0">
                <a:solidFill>
                  <a:schemeClr val="tx1"/>
                </a:solidFill>
                <a:latin typeface="TT Interphases" pitchFamily="0" charset="0"/>
                <a:ea typeface="宋体" pitchFamily="0" charset="0"/>
                <a:cs typeface="Calibri" pitchFamily="0" charset="0"/>
              </a:rPr>
              <a:t>Jones, P., and Comfort, D. (2019). Storytelling and corporate social responsibility reporting: a case study commentary on UK. food retailers. </a:t>
            </a:r>
            <a:r>
              <a:rPr lang="en-US" altLang="zh-CN" sz="2400" b="0" i="1" u="none" strike="noStrike" kern="1200" cap="none" spc="0" baseline="0">
                <a:solidFill>
                  <a:schemeClr val="tx1"/>
                </a:solidFill>
                <a:latin typeface="TT Interphases" pitchFamily="0" charset="0"/>
                <a:ea typeface="宋体" pitchFamily="0" charset="0"/>
                <a:cs typeface="Calibri" pitchFamily="0" charset="0"/>
              </a:rPr>
              <a:t>Journal of Public Affairs</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a:t>
            </a:r>
            <a:r>
              <a:rPr lang="en-US" altLang="zh-CN" sz="2400" b="0" i="1" u="none" strike="noStrike" kern="1200" cap="none" spc="0" baseline="0">
                <a:solidFill>
                  <a:schemeClr val="tx1"/>
                </a:solidFill>
                <a:latin typeface="TT Interphases" pitchFamily="0" charset="0"/>
                <a:ea typeface="宋体" pitchFamily="0" charset="0"/>
                <a:cs typeface="Calibri" pitchFamily="0" charset="0"/>
              </a:rPr>
              <a:t>19</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(4), e1834.</a:t>
            </a:r>
            <a:endParaRPr lang="en-US" altLang="zh-CN" sz="2400" b="0" i="0" u="none" strike="noStrike" kern="1200" cap="none" spc="0" baseline="0">
              <a:solidFill>
                <a:schemeClr val="tx1"/>
              </a:solidFill>
              <a:latin typeface="TT Interphases" pitchFamily="0" charset="0"/>
              <a:ea typeface="宋体" pitchFamily="0" charset="0"/>
              <a:cs typeface="Calibri" pitchFamily="0" charset="0"/>
            </a:endParaRPr>
          </a:p>
          <a:p>
            <a:pPr marL="457200" indent="-457200" algn="just">
              <a:lnSpc>
                <a:spcPct val="100000"/>
              </a:lnSpc>
              <a:spcBef>
                <a:spcPts val="0"/>
              </a:spcBef>
              <a:spcAft>
                <a:spcPts val="0"/>
              </a:spcAft>
              <a:buClrTx/>
              <a:buAutoNum type="arabicPeriod"/>
            </a:pPr>
            <a:r>
              <a:rPr lang="en-US" altLang="zh-CN" sz="2400" b="0" i="0" u="none" strike="noStrike" kern="1200" cap="none" spc="0" baseline="0">
                <a:solidFill>
                  <a:schemeClr val="tx1"/>
                </a:solidFill>
                <a:latin typeface="TT Interphases" pitchFamily="0" charset="0"/>
                <a:ea typeface="宋体" pitchFamily="0" charset="0"/>
                <a:cs typeface="Calibri" pitchFamily="0" charset="0"/>
              </a:rPr>
              <a:t>Jones, P., and Comfort, D. (2022). Modern Slavery Statements and Service Industry Supply Chains: A Commentary on the Leading Hotel and Retail Companies in the UK. Operations and Supply Chain Management, 15(3), 386-394.</a:t>
            </a:r>
            <a:endParaRPr lang="en-US" altLang="zh-CN" sz="2400" b="0" i="0" u="none" strike="noStrike" kern="1200" cap="none" spc="0" baseline="0">
              <a:solidFill>
                <a:schemeClr val="tx1"/>
              </a:solidFill>
              <a:latin typeface="TT Interphases" pitchFamily="0" charset="0"/>
              <a:ea typeface="宋体" pitchFamily="0" charset="0"/>
              <a:cs typeface="Calibri" pitchFamily="0" charset="0"/>
            </a:endParaRPr>
          </a:p>
          <a:p>
            <a:pPr marL="457200" indent="-457200" algn="just">
              <a:lnSpc>
                <a:spcPct val="100000"/>
              </a:lnSpc>
              <a:spcBef>
                <a:spcPts val="0"/>
              </a:spcBef>
              <a:spcAft>
                <a:spcPts val="0"/>
              </a:spcAft>
              <a:buClrTx/>
              <a:buAutoNum type="arabicPeriod"/>
            </a:pPr>
            <a:r>
              <a:rPr lang="en-US" altLang="zh-CN" sz="2400" b="0" i="0" u="none" strike="noStrike" kern="1200" cap="none" spc="0" baseline="0">
                <a:solidFill>
                  <a:schemeClr val="tx1"/>
                </a:solidFill>
                <a:latin typeface="TT Interphases" pitchFamily="0" charset="0"/>
                <a:ea typeface="宋体" pitchFamily="0" charset="0"/>
                <a:cs typeface="Calibri" pitchFamily="0" charset="0"/>
              </a:rPr>
              <a:t>Lambie</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-Mumford, H., and Kennedy, K. (2025). Commercial determinants of health: A new framework for studying relationships between food corporations and food charities in the UK. </a:t>
            </a:r>
            <a:r>
              <a:rPr lang="en-US" altLang="zh-CN" sz="2400" b="0" i="1" u="none" strike="noStrike" kern="1200" cap="none" spc="0" baseline="0">
                <a:solidFill>
                  <a:schemeClr val="tx1"/>
                </a:solidFill>
                <a:latin typeface="TT Interphases" pitchFamily="0" charset="0"/>
                <a:ea typeface="宋体" pitchFamily="0" charset="0"/>
                <a:cs typeface="Calibri" pitchFamily="0" charset="0"/>
              </a:rPr>
              <a:t>Social Science and Medicine</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a:t>
            </a:r>
            <a:r>
              <a:rPr lang="en-US" altLang="zh-CN" sz="2400" b="0" i="1" u="none" strike="noStrike" kern="1200" cap="none" spc="0" baseline="0">
                <a:solidFill>
                  <a:schemeClr val="tx1"/>
                </a:solidFill>
                <a:latin typeface="TT Interphases" pitchFamily="0" charset="0"/>
                <a:ea typeface="宋体" pitchFamily="0" charset="0"/>
                <a:cs typeface="Calibri" pitchFamily="0" charset="0"/>
              </a:rPr>
              <a:t>366</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117590.</a:t>
            </a:r>
            <a:endParaRPr lang="en-US" altLang="zh-CN" sz="2400" b="0" i="0" u="none" strike="noStrike" kern="1200" cap="none" spc="0" baseline="0">
              <a:solidFill>
                <a:schemeClr val="tx1"/>
              </a:solidFill>
              <a:latin typeface="TT Interphases" pitchFamily="0" charset="0"/>
              <a:ea typeface="宋体" pitchFamily="0" charset="0"/>
              <a:cs typeface="Calibri" pitchFamily="0" charset="0"/>
            </a:endParaRPr>
          </a:p>
          <a:p>
            <a:pPr marL="457200" indent="-457200" algn="just">
              <a:lnSpc>
                <a:spcPct val="100000"/>
              </a:lnSpc>
              <a:spcBef>
                <a:spcPts val="0"/>
              </a:spcBef>
              <a:spcAft>
                <a:spcPts val="0"/>
              </a:spcAft>
              <a:buClrTx/>
              <a:buAutoNum type="arabicPeriod"/>
            </a:pPr>
            <a:r>
              <a:rPr lang="en-US" altLang="zh-CN" sz="2400" b="0" i="0" u="none" strike="noStrike" kern="1200" cap="none" spc="0" baseline="0">
                <a:solidFill>
                  <a:schemeClr val="tx1"/>
                </a:solidFill>
                <a:latin typeface="TT Interphases" pitchFamily="0" charset="0"/>
                <a:ea typeface="宋体" pitchFamily="0" charset="0"/>
                <a:cs typeface="Calibri" pitchFamily="0" charset="0"/>
              </a:rPr>
              <a:t>Mendonça</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L. B. (2025). </a:t>
            </a:r>
            <a:r>
              <a:rPr lang="en-US" altLang="zh-CN" sz="2400" b="0" i="1" u="none" strike="noStrike" kern="1200" cap="none" spc="0" baseline="0">
                <a:solidFill>
                  <a:schemeClr val="tx1"/>
                </a:solidFill>
                <a:latin typeface="TT Interphases" pitchFamily="0" charset="0"/>
                <a:ea typeface="宋体" pitchFamily="0" charset="0"/>
                <a:cs typeface="Calibri" pitchFamily="0" charset="0"/>
              </a:rPr>
              <a:t>The Impact of Green Human Resource Management Practices on Environmental and Economic Performance in the UK Retail Sector: The Human Resource Perspective</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(Doctoral dissertation, Dublin, National College of Ireland).</a:t>
            </a:r>
            <a:endParaRPr lang="en-US" altLang="zh-CN" sz="2400" b="0" i="0" u="none" strike="noStrike" kern="1200" cap="none" spc="0" baseline="0">
              <a:solidFill>
                <a:schemeClr val="tx1"/>
              </a:solidFill>
              <a:latin typeface="TT Interphases" pitchFamily="0" charset="0"/>
              <a:ea typeface="宋体" pitchFamily="0" charset="0"/>
              <a:cs typeface="Calibri" pitchFamily="0" charset="0"/>
            </a:endParaRPr>
          </a:p>
          <a:p>
            <a:pPr marL="457200" indent="-457200" algn="just">
              <a:lnSpc>
                <a:spcPct val="100000"/>
              </a:lnSpc>
              <a:spcBef>
                <a:spcPts val="0"/>
              </a:spcBef>
              <a:spcAft>
                <a:spcPts val="0"/>
              </a:spcAft>
              <a:buClrTx/>
              <a:buAutoNum type="arabicPeriod"/>
            </a:pPr>
            <a:r>
              <a:rPr lang="en-US" altLang="zh-CN" sz="2400" b="0" i="0" u="none" strike="noStrike" kern="1200" cap="none" spc="0" baseline="0">
                <a:solidFill>
                  <a:schemeClr val="tx1"/>
                </a:solidFill>
                <a:latin typeface="TT Interphases" pitchFamily="0" charset="0"/>
                <a:ea typeface="宋体" pitchFamily="0" charset="0"/>
                <a:cs typeface="Calibri" pitchFamily="0" charset="0"/>
              </a:rPr>
              <a:t>Morrisons</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(2025). </a:t>
            </a:r>
            <a:r>
              <a:rPr lang="en-US" altLang="zh-CN" sz="2400" b="0" i="1" u="none" strike="noStrike" kern="1200" cap="none" spc="0" baseline="0">
                <a:solidFill>
                  <a:schemeClr val="tx1"/>
                </a:solidFill>
                <a:latin typeface="TT Interphases" pitchFamily="0" charset="0"/>
                <a:ea typeface="宋体" pitchFamily="0" charset="0"/>
                <a:cs typeface="Calibri" pitchFamily="0" charset="0"/>
              </a:rPr>
              <a:t>Welcome to online groceries at </a:t>
            </a:r>
            <a:r>
              <a:rPr lang="en-US" altLang="zh-CN" sz="2400" b="0" i="1" u="none" strike="noStrike" kern="1200" cap="none" spc="0" baseline="0">
                <a:solidFill>
                  <a:schemeClr val="tx1"/>
                </a:solidFill>
                <a:latin typeface="TT Interphases" pitchFamily="0" charset="0"/>
                <a:ea typeface="宋体" pitchFamily="0" charset="0"/>
                <a:cs typeface="Calibri" pitchFamily="0" charset="0"/>
              </a:rPr>
              <a:t>Morrisons</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Retrieved December 8, 2025, from </a:t>
            </a:r>
            <a:r>
              <a:rPr lang="en-US" altLang="zh-CN" sz="2400" b="0" i="0" u="sng" strike="noStrike" kern="1200" cap="none" spc="0" baseline="0">
                <a:solidFill>
                  <a:schemeClr val="tx1"/>
                </a:solidFill>
                <a:latin typeface="TT Interphases" pitchFamily="0" charset="0"/>
                <a:ea typeface="宋体" pitchFamily="0" charset="0"/>
                <a:cs typeface="Calibri" pitchFamily="0" charset="0"/>
                <a:hlinkClick r:id="rId2"/>
              </a:rPr>
              <a:t>https://groceries.morrisons.com/</a:t>
            </a:r>
            <a:endParaRPr lang="en-US" altLang="zh-CN" sz="2400" b="0" i="0" u="none" strike="noStrike" kern="1200" cap="none" spc="0" baseline="0">
              <a:solidFill>
                <a:schemeClr val="tx1"/>
              </a:solidFill>
              <a:latin typeface="TT Interphases" pitchFamily="0" charset="0"/>
              <a:ea typeface="宋体" pitchFamily="0" charset="0"/>
              <a:cs typeface="Calibri" pitchFamily="0" charset="0"/>
            </a:endParaRPr>
          </a:p>
          <a:p>
            <a:pPr marL="457200" indent="-457200" algn="just">
              <a:lnSpc>
                <a:spcPct val="100000"/>
              </a:lnSpc>
              <a:spcBef>
                <a:spcPts val="0"/>
              </a:spcBef>
              <a:spcAft>
                <a:spcPts val="0"/>
              </a:spcAft>
              <a:buClrTx/>
              <a:buAutoNum type="arabicPeriod"/>
            </a:pPr>
            <a:r>
              <a:rPr lang="en-US" altLang="zh-CN" sz="2400" b="0" i="0" u="none" strike="noStrike" kern="1200" cap="none" spc="0" baseline="0">
                <a:solidFill>
                  <a:schemeClr val="tx1"/>
                </a:solidFill>
                <a:latin typeface="TT Interphases" pitchFamily="0" charset="0"/>
                <a:ea typeface="宋体" pitchFamily="0" charset="0"/>
                <a:cs typeface="Calibri" pitchFamily="0" charset="0"/>
              </a:rPr>
              <a:t>Rees, G., and French, R. (Eds.). (2022). </a:t>
            </a:r>
            <a:r>
              <a:rPr lang="en-US" altLang="zh-CN" sz="2400" b="0" i="1" u="none" strike="noStrike" kern="1200" cap="none" spc="0" baseline="0">
                <a:solidFill>
                  <a:schemeClr val="tx1"/>
                </a:solidFill>
                <a:latin typeface="TT Interphases" pitchFamily="0" charset="0"/>
                <a:ea typeface="宋体" pitchFamily="0" charset="0"/>
                <a:cs typeface="Calibri" pitchFamily="0" charset="0"/>
              </a:rPr>
              <a:t>Strategic people management and development: theory and practice</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Kogan</a:t>
            </a:r>
            <a:r>
              <a:rPr lang="en-US" altLang="zh-CN" sz="2400" b="0" i="0" u="none" strike="noStrike" kern="1200" cap="none" spc="0" baseline="0">
                <a:solidFill>
                  <a:schemeClr val="tx1"/>
                </a:solidFill>
                <a:latin typeface="TT Interphases" pitchFamily="0" charset="0"/>
                <a:ea typeface="宋体" pitchFamily="0" charset="0"/>
                <a:cs typeface="Calibri" pitchFamily="0" charset="0"/>
              </a:rPr>
              <a:t> Page Publishers.</a:t>
            </a:r>
            <a:endParaRPr lang="en-US" altLang="zh-CN" sz="2400" b="0" i="0" u="none" strike="noStrike" kern="1200" cap="none" spc="0" baseline="0">
              <a:solidFill>
                <a:schemeClr val="tx1"/>
              </a:solidFill>
              <a:latin typeface="TT Interphases" pitchFamily="0" charset="0"/>
              <a:ea typeface="宋体" pitchFamily="0" charset="0"/>
              <a:cs typeface="Calibri" pitchFamily="0" charset="0"/>
            </a:endParaRPr>
          </a:p>
          <a:p>
            <a:pPr marL="0" indent="0" algn="just">
              <a:lnSpc>
                <a:spcPts val="2903"/>
              </a:lnSpc>
              <a:spcBef>
                <a:spcPts val="0"/>
              </a:spcBef>
              <a:spcAft>
                <a:spcPts val="0"/>
              </a:spcAft>
              <a:buNone/>
            </a:pPr>
            <a:endParaRPr lang="zh-CN" altLang="en-US" sz="1600" b="0" i="0" u="none" strike="noStrike" kern="1200" cap="none" spc="0" baseline="0">
              <a:solidFill>
                <a:srgbClr val="254061"/>
              </a:solidFill>
              <a:latin typeface="TT Interphases" pitchFamily="0" charset="0"/>
              <a:ea typeface="TT Interphases" pitchFamily="0" charset="0"/>
              <a:cs typeface="TT Interphases" pitchFamily="0" charset="0"/>
              <a:sym typeface="TT Interphases" pitchFamily="0" charset="0"/>
            </a:endParaRPr>
          </a:p>
        </p:txBody>
      </p:sp>
      <p:sp>
        <p:nvSpPr>
          <p:cNvPr id="240" name="Rectangles"/>
          <p:cNvSpPr>
            <a:spLocks/>
          </p:cNvSpPr>
          <p:nvPr/>
        </p:nvSpPr>
        <p:spPr>
          <a:xfrm rot="0">
            <a:off x="1295399" y="251425"/>
            <a:ext cx="9210674" cy="564256"/>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399"/>
              </a:lnSpc>
              <a:spcBef>
                <a:spcPts val="0"/>
              </a:spcBef>
              <a:spcAft>
                <a:spcPts val="0"/>
              </a:spcAft>
              <a:buNone/>
            </a:pP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Name: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Md</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Saifur</a:t>
            </a:r>
            <a:r>
              <a:rPr lang="en-US" altLang="zh-CN"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rPr>
              <a:t> Rahman (ID: 2431872)</a:t>
            </a:r>
            <a:endParaRPr lang="zh-CN" altLang="en-US" sz="2800" b="0" i="0" u="none" strike="noStrike" kern="1200" cap="none" spc="-79" baseline="0">
              <a:solidFill>
                <a:srgbClr val="FFFFFF"/>
              </a:solidFill>
              <a:latin typeface="TT Interphases" pitchFamily="0" charset="0"/>
              <a:ea typeface="TT Interphases" pitchFamily="0" charset="0"/>
              <a:cs typeface="TT Interphases" pitchFamily="0" charset="0"/>
              <a:sym typeface="TT Interphases" pitchFamily="0" charset="0"/>
            </a:endParaRPr>
          </a:p>
        </p:txBody>
      </p:sp>
    </p:spTree>
    <p:extLst>
      <p:ext uri="{BB962C8B-B14F-4D97-AF65-F5344CB8AC3E}">
        <p14:creationId xmlns:p14="http://schemas.microsoft.com/office/powerpoint/2010/main" val="1502865269"/>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Theme">
      <a:majorFont>
        <a:latin typeface=""/>
        <a:ea typeface=""/>
        <a:cs typeface=""/>
      </a:majorFont>
      <a:minorFont>
        <a:latin typeface=""/>
        <a:ea typeface=""/>
        <a:cs typeface=""/>
      </a:minorFont>
    </a:fontScheme>
    <a:fmtScheme name="Office Them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3</TotalTime>
  <Application>Honor_Office</Application>
</Properties>
</file>

<file path=docProps/core.xml><?xml version="1.0" encoding="utf-8"?>
<cp:coreProperties xmlns:cp="http://schemas.openxmlformats.org/package/2006/metadata/core-properties" xmlns:dc="http://purl.org/dc/elements/1.1/" xmlns:dcterms="http://purl.org/dc/terms/" xmlns:xsi="http://www.w3.org/2001/XMLSchema-instance">
  <cp:lastModifiedBy>HONOR Docs</cp:lastModifiedBy>
  <cp:revision>1</cp:revision>
  <dcterms:created xsi:type="dcterms:W3CDTF">2025-12-08T05:45:55Z</dcterms:created>
  <dcterms:modified xsi:type="dcterms:W3CDTF">2025-12-16T07:54:35Z</dcterms:modified>
</cp:coreProperties>
</file>