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7"/>
  </p:notesMasterIdLst>
  <p:handoutMasterIdLst>
    <p:handoutMasterId r:id="rId28"/>
  </p:handoutMasterIdLst>
  <p:sldIdLst>
    <p:sldId id="256" r:id="rId2"/>
    <p:sldId id="292" r:id="rId3"/>
    <p:sldId id="259" r:id="rId4"/>
    <p:sldId id="293" r:id="rId5"/>
    <p:sldId id="288" r:id="rId6"/>
    <p:sldId id="294" r:id="rId7"/>
    <p:sldId id="283" r:id="rId8"/>
    <p:sldId id="281" r:id="rId9"/>
    <p:sldId id="291" r:id="rId10"/>
    <p:sldId id="282" r:id="rId11"/>
    <p:sldId id="285" r:id="rId12"/>
    <p:sldId id="286" r:id="rId13"/>
    <p:sldId id="287" r:id="rId14"/>
    <p:sldId id="307" r:id="rId15"/>
    <p:sldId id="280" r:id="rId16"/>
    <p:sldId id="278" r:id="rId17"/>
    <p:sldId id="265" r:id="rId18"/>
    <p:sldId id="272" r:id="rId19"/>
    <p:sldId id="296" r:id="rId20"/>
    <p:sldId id="301" r:id="rId21"/>
    <p:sldId id="302" r:id="rId22"/>
    <p:sldId id="306" r:id="rId23"/>
    <p:sldId id="335" r:id="rId24"/>
    <p:sldId id="334" r:id="rId25"/>
    <p:sldId id="261" r:id="rId26"/>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92"/>
            <p14:sldId id="259"/>
            <p14:sldId id="293"/>
            <p14:sldId id="288"/>
            <p14:sldId id="294"/>
            <p14:sldId id="283"/>
            <p14:sldId id="281"/>
            <p14:sldId id="291"/>
            <p14:sldId id="282"/>
            <p14:sldId id="285"/>
            <p14:sldId id="286"/>
            <p14:sldId id="287"/>
            <p14:sldId id="307"/>
            <p14:sldId id="280"/>
            <p14:sldId id="278"/>
            <p14:sldId id="265"/>
            <p14:sldId id="272"/>
            <p14:sldId id="296"/>
            <p14:sldId id="301"/>
            <p14:sldId id="302"/>
            <p14:sldId id="306"/>
            <p14:sldId id="335"/>
            <p14:sldId id="334"/>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0"/>
    <p:restoredTop sz="50067"/>
  </p:normalViewPr>
  <p:slideViewPr>
    <p:cSldViewPr snapToGrid="0" snapToObjects="1">
      <p:cViewPr varScale="1">
        <p:scale>
          <a:sx n="125" d="100"/>
          <a:sy n="125" d="100"/>
        </p:scale>
        <p:origin x="84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22F633-2E29-4007-880A-B7535DF3A5DD}" type="doc">
      <dgm:prSet loTypeId="urn:microsoft.com/office/officeart/2008/layout/HexagonCluster" loCatId="relationship" qsTypeId="urn:microsoft.com/office/officeart/2005/8/quickstyle/simple1" qsCatId="simple" csTypeId="urn:microsoft.com/office/officeart/2005/8/colors/accent1_2" csCatId="accent1" phldr="1"/>
      <dgm:spPr/>
      <dgm:t>
        <a:bodyPr/>
        <a:lstStyle/>
        <a:p>
          <a:endParaRPr lang="en-US"/>
        </a:p>
      </dgm:t>
    </dgm:pt>
    <dgm:pt modelId="{B4AACE09-7EBF-4F94-82DC-A4689889FC05}">
      <dgm:prSet phldrT="[Text]" custT="1"/>
      <dgm:spPr/>
      <dgm:t>
        <a:bodyPr/>
        <a:lstStyle/>
        <a:p>
          <a:r>
            <a:rPr lang="en-GB" sz="1800" dirty="0"/>
            <a:t>Local authorities</a:t>
          </a:r>
          <a:endParaRPr lang="en-US" sz="1800" dirty="0"/>
        </a:p>
      </dgm:t>
    </dgm:pt>
    <dgm:pt modelId="{A6D1C493-3918-41AF-B8E7-6F2FD88156A7}" type="parTrans" cxnId="{46154303-2C19-44FA-AB22-401DEFE2ACE1}">
      <dgm:prSet/>
      <dgm:spPr/>
      <dgm:t>
        <a:bodyPr/>
        <a:lstStyle/>
        <a:p>
          <a:endParaRPr lang="en-US"/>
        </a:p>
      </dgm:t>
    </dgm:pt>
    <dgm:pt modelId="{8CF0C821-B04B-4793-A4FA-AEB2D325F367}" type="sibTrans" cxnId="{46154303-2C19-44FA-AB22-401DEFE2ACE1}">
      <dgm:prSet/>
      <dgm:spPr>
        <a:solidFill>
          <a:schemeClr val="accent1">
            <a:alpha val="90000"/>
          </a:schemeClr>
        </a:solidFill>
      </dgm:spPr>
      <dgm:t>
        <a:bodyPr/>
        <a:lstStyle/>
        <a:p>
          <a:endParaRPr lang="en-US"/>
        </a:p>
      </dgm:t>
    </dgm:pt>
    <dgm:pt modelId="{42AB454A-1C99-406B-9711-7DEE0823D6A3}">
      <dgm:prSet phldrT="[Text]" custT="1"/>
      <dgm:spPr/>
      <dgm:t>
        <a:bodyPr/>
        <a:lstStyle/>
        <a:p>
          <a:r>
            <a:rPr lang="en-GB" sz="1800" dirty="0"/>
            <a:t>Welsh Government</a:t>
          </a:r>
          <a:endParaRPr lang="en-US" sz="1800" dirty="0"/>
        </a:p>
      </dgm:t>
    </dgm:pt>
    <dgm:pt modelId="{10C43F38-6127-493D-B184-DDE15AC17241}" type="parTrans" cxnId="{B5B45323-93F8-484A-8267-C3279A4DB8CB}">
      <dgm:prSet/>
      <dgm:spPr/>
      <dgm:t>
        <a:bodyPr/>
        <a:lstStyle/>
        <a:p>
          <a:endParaRPr lang="en-US"/>
        </a:p>
      </dgm:t>
    </dgm:pt>
    <dgm:pt modelId="{3FE14CE1-3798-4B8C-82F5-62349607FB1A}" type="sibTrans" cxnId="{B5B45323-93F8-484A-8267-C3279A4DB8CB}">
      <dgm:prSet/>
      <dgm:spPr>
        <a:solidFill>
          <a:schemeClr val="accent1">
            <a:alpha val="90000"/>
          </a:schemeClr>
        </a:solidFill>
      </dgm:spPr>
      <dgm:t>
        <a:bodyPr/>
        <a:lstStyle/>
        <a:p>
          <a:endParaRPr lang="en-US"/>
        </a:p>
      </dgm:t>
    </dgm:pt>
    <dgm:pt modelId="{6E27929F-C56A-46FD-9C12-5440E8EBCFC6}">
      <dgm:prSet phldrT="[Text]" custT="1"/>
      <dgm:spPr/>
      <dgm:t>
        <a:bodyPr/>
        <a:lstStyle/>
        <a:p>
          <a:r>
            <a:rPr lang="en-GB" sz="1800" dirty="0"/>
            <a:t>Estyn</a:t>
          </a:r>
          <a:endParaRPr lang="en-US" sz="1800" dirty="0"/>
        </a:p>
      </dgm:t>
    </dgm:pt>
    <dgm:pt modelId="{00CA2F98-EC1A-4508-92DB-18F221F46B9B}" type="sibTrans" cxnId="{EC6D0886-C12C-426C-9A51-1F2597A4B65E}">
      <dgm:prSet/>
      <dgm:spPr>
        <a:solidFill>
          <a:schemeClr val="accent1">
            <a:alpha val="90000"/>
          </a:schemeClr>
        </a:solidFill>
      </dgm:spPr>
      <dgm:t>
        <a:bodyPr/>
        <a:lstStyle/>
        <a:p>
          <a:endParaRPr lang="en-US"/>
        </a:p>
      </dgm:t>
    </dgm:pt>
    <dgm:pt modelId="{4C4C55F0-B8EF-4C86-BAA8-ADFE8B910900}" type="parTrans" cxnId="{EC6D0886-C12C-426C-9A51-1F2597A4B65E}">
      <dgm:prSet/>
      <dgm:spPr/>
      <dgm:t>
        <a:bodyPr/>
        <a:lstStyle/>
        <a:p>
          <a:endParaRPr lang="en-US"/>
        </a:p>
      </dgm:t>
    </dgm:pt>
    <dgm:pt modelId="{2A3123B1-1129-458B-B661-1F30EDEA95E9}">
      <dgm:prSet/>
      <dgm:spPr>
        <a:solidFill>
          <a:schemeClr val="accent1">
            <a:lumMod val="60000"/>
            <a:lumOff val="40000"/>
          </a:schemeClr>
        </a:solidFill>
      </dgm:spPr>
      <dgm:t>
        <a:bodyPr/>
        <a:lstStyle/>
        <a:p>
          <a:endParaRPr lang="en-US" dirty="0"/>
        </a:p>
      </dgm:t>
    </dgm:pt>
    <dgm:pt modelId="{E311CF87-2E22-4F56-A1C7-662DF2723613}" type="parTrans" cxnId="{54504719-D17B-4C4B-A7AA-DCBBA2757CC7}">
      <dgm:prSet/>
      <dgm:spPr/>
      <dgm:t>
        <a:bodyPr/>
        <a:lstStyle/>
        <a:p>
          <a:endParaRPr lang="en-US"/>
        </a:p>
      </dgm:t>
    </dgm:pt>
    <dgm:pt modelId="{0EA301FD-CD6E-46AB-AC9F-B1CD80434B25}" type="sibTrans" cxnId="{54504719-D17B-4C4B-A7AA-DCBBA2757CC7}">
      <dgm:prSet/>
      <dgm:spPr>
        <a:solidFill>
          <a:schemeClr val="accent1">
            <a:alpha val="90000"/>
          </a:schemeClr>
        </a:solidFill>
      </dgm:spPr>
      <dgm:t>
        <a:bodyPr/>
        <a:lstStyle/>
        <a:p>
          <a:endParaRPr lang="en-US"/>
        </a:p>
      </dgm:t>
    </dgm:pt>
    <dgm:pt modelId="{5229495B-FD6A-4B95-A555-68A4F671720B}" type="pres">
      <dgm:prSet presAssocID="{4E22F633-2E29-4007-880A-B7535DF3A5DD}" presName="Name0" presStyleCnt="0">
        <dgm:presLayoutVars>
          <dgm:chMax val="21"/>
          <dgm:chPref val="21"/>
        </dgm:presLayoutVars>
      </dgm:prSet>
      <dgm:spPr/>
    </dgm:pt>
    <dgm:pt modelId="{A8D43BD0-50EF-44DC-86AC-FA6DDE112C31}" type="pres">
      <dgm:prSet presAssocID="{B4AACE09-7EBF-4F94-82DC-A4689889FC05}" presName="text1" presStyleCnt="0"/>
      <dgm:spPr/>
    </dgm:pt>
    <dgm:pt modelId="{6E2AC78D-F952-450E-8765-1DCA03AFFCB7}" type="pres">
      <dgm:prSet presAssocID="{B4AACE09-7EBF-4F94-82DC-A4689889FC05}" presName="textRepeatNode" presStyleLbl="alignNode1" presStyleIdx="0" presStyleCnt="4">
        <dgm:presLayoutVars>
          <dgm:chMax val="0"/>
          <dgm:chPref val="0"/>
          <dgm:bulletEnabled val="1"/>
        </dgm:presLayoutVars>
      </dgm:prSet>
      <dgm:spPr/>
    </dgm:pt>
    <dgm:pt modelId="{BAF3DC96-5D48-4C58-8229-9E62E48AA77F}" type="pres">
      <dgm:prSet presAssocID="{B4AACE09-7EBF-4F94-82DC-A4689889FC05}" presName="textaccent1" presStyleCnt="0"/>
      <dgm:spPr/>
    </dgm:pt>
    <dgm:pt modelId="{42D10CAF-A6BD-4DA7-81C6-EE97E9D8F1CE}" type="pres">
      <dgm:prSet presAssocID="{B4AACE09-7EBF-4F94-82DC-A4689889FC05}" presName="accentRepeatNode" presStyleLbl="solidAlignAcc1" presStyleIdx="0" presStyleCnt="8"/>
      <dgm:spPr/>
    </dgm:pt>
    <dgm:pt modelId="{07003ECF-48DF-441D-B6C6-A29CF5A0DA04}" type="pres">
      <dgm:prSet presAssocID="{8CF0C821-B04B-4793-A4FA-AEB2D325F367}" presName="image1" presStyleCnt="0"/>
      <dgm:spPr/>
    </dgm:pt>
    <dgm:pt modelId="{C3B9B9B6-02BE-4471-BA1D-542B464A963B}" type="pres">
      <dgm:prSet presAssocID="{8CF0C821-B04B-4793-A4FA-AEB2D325F367}" presName="imageRepeatNode" presStyleLbl="alignAcc1" presStyleIdx="0" presStyleCnt="4"/>
      <dgm:spPr/>
    </dgm:pt>
    <dgm:pt modelId="{B643A7FB-3041-45B7-8C3D-C760B6934859}" type="pres">
      <dgm:prSet presAssocID="{8CF0C821-B04B-4793-A4FA-AEB2D325F367}" presName="imageaccent1" presStyleCnt="0"/>
      <dgm:spPr/>
    </dgm:pt>
    <dgm:pt modelId="{F427029E-14C5-459F-9105-DF145723A82E}" type="pres">
      <dgm:prSet presAssocID="{8CF0C821-B04B-4793-A4FA-AEB2D325F367}" presName="accentRepeatNode" presStyleLbl="solidAlignAcc1" presStyleIdx="1" presStyleCnt="8"/>
      <dgm:spPr/>
    </dgm:pt>
    <dgm:pt modelId="{FC229802-C97F-461B-A246-EAE841BB52B7}" type="pres">
      <dgm:prSet presAssocID="{42AB454A-1C99-406B-9711-7DEE0823D6A3}" presName="text2" presStyleCnt="0"/>
      <dgm:spPr/>
    </dgm:pt>
    <dgm:pt modelId="{F145A1F4-F332-4368-9C09-C3C0FE992104}" type="pres">
      <dgm:prSet presAssocID="{42AB454A-1C99-406B-9711-7DEE0823D6A3}" presName="textRepeatNode" presStyleLbl="alignNode1" presStyleIdx="1" presStyleCnt="4">
        <dgm:presLayoutVars>
          <dgm:chMax val="0"/>
          <dgm:chPref val="0"/>
          <dgm:bulletEnabled val="1"/>
        </dgm:presLayoutVars>
      </dgm:prSet>
      <dgm:spPr/>
    </dgm:pt>
    <dgm:pt modelId="{E54CAF18-22BB-477A-95FC-531383DE6DE7}" type="pres">
      <dgm:prSet presAssocID="{42AB454A-1C99-406B-9711-7DEE0823D6A3}" presName="textaccent2" presStyleCnt="0"/>
      <dgm:spPr/>
    </dgm:pt>
    <dgm:pt modelId="{95E9789D-DD83-49A2-A5D4-ACB012CC77A4}" type="pres">
      <dgm:prSet presAssocID="{42AB454A-1C99-406B-9711-7DEE0823D6A3}" presName="accentRepeatNode" presStyleLbl="solidAlignAcc1" presStyleIdx="2" presStyleCnt="8"/>
      <dgm:spPr/>
    </dgm:pt>
    <dgm:pt modelId="{1D2FDCF1-0961-4712-9881-C18D627AA0C8}" type="pres">
      <dgm:prSet presAssocID="{3FE14CE1-3798-4B8C-82F5-62349607FB1A}" presName="image2" presStyleCnt="0"/>
      <dgm:spPr/>
    </dgm:pt>
    <dgm:pt modelId="{472BE257-CD45-4521-9B40-4431611C0F49}" type="pres">
      <dgm:prSet presAssocID="{3FE14CE1-3798-4B8C-82F5-62349607FB1A}" presName="imageRepeatNode" presStyleLbl="alignAcc1" presStyleIdx="1" presStyleCnt="4"/>
      <dgm:spPr/>
    </dgm:pt>
    <dgm:pt modelId="{6E27D928-B4E5-4D68-A985-68A95A4D5247}" type="pres">
      <dgm:prSet presAssocID="{3FE14CE1-3798-4B8C-82F5-62349607FB1A}" presName="imageaccent2" presStyleCnt="0"/>
      <dgm:spPr/>
    </dgm:pt>
    <dgm:pt modelId="{2792BDB0-D301-41A7-9301-70601019C604}" type="pres">
      <dgm:prSet presAssocID="{3FE14CE1-3798-4B8C-82F5-62349607FB1A}" presName="accentRepeatNode" presStyleLbl="solidAlignAcc1" presStyleIdx="3" presStyleCnt="8"/>
      <dgm:spPr/>
    </dgm:pt>
    <dgm:pt modelId="{A83E9DB9-5250-49F2-8F88-61B34CF3FF21}" type="pres">
      <dgm:prSet presAssocID="{6E27929F-C56A-46FD-9C12-5440E8EBCFC6}" presName="text3" presStyleCnt="0"/>
      <dgm:spPr/>
    </dgm:pt>
    <dgm:pt modelId="{36718F85-96D7-4724-90CA-E569860F0F75}" type="pres">
      <dgm:prSet presAssocID="{6E27929F-C56A-46FD-9C12-5440E8EBCFC6}" presName="textRepeatNode" presStyleLbl="alignNode1" presStyleIdx="2" presStyleCnt="4">
        <dgm:presLayoutVars>
          <dgm:chMax val="0"/>
          <dgm:chPref val="0"/>
          <dgm:bulletEnabled val="1"/>
        </dgm:presLayoutVars>
      </dgm:prSet>
      <dgm:spPr/>
    </dgm:pt>
    <dgm:pt modelId="{13B319A3-86A5-4E7A-A57C-60A8649BD446}" type="pres">
      <dgm:prSet presAssocID="{6E27929F-C56A-46FD-9C12-5440E8EBCFC6}" presName="textaccent3" presStyleCnt="0"/>
      <dgm:spPr/>
    </dgm:pt>
    <dgm:pt modelId="{BE008EEA-9498-4E82-85FE-7556A369D662}" type="pres">
      <dgm:prSet presAssocID="{6E27929F-C56A-46FD-9C12-5440E8EBCFC6}" presName="accentRepeatNode" presStyleLbl="solidAlignAcc1" presStyleIdx="4" presStyleCnt="8"/>
      <dgm:spPr/>
    </dgm:pt>
    <dgm:pt modelId="{3CBABC35-CA0F-4AD0-967A-09D5B786A4F3}" type="pres">
      <dgm:prSet presAssocID="{00CA2F98-EC1A-4508-92DB-18F221F46B9B}" presName="image3" presStyleCnt="0"/>
      <dgm:spPr/>
    </dgm:pt>
    <dgm:pt modelId="{306112FD-D761-4198-B741-F211316E726C}" type="pres">
      <dgm:prSet presAssocID="{00CA2F98-EC1A-4508-92DB-18F221F46B9B}" presName="imageRepeatNode" presStyleLbl="alignAcc1" presStyleIdx="2" presStyleCnt="4" custLinFactNeighborY="24"/>
      <dgm:spPr/>
    </dgm:pt>
    <dgm:pt modelId="{73AB207D-DD20-4D37-B528-A8E9629DFE89}" type="pres">
      <dgm:prSet presAssocID="{00CA2F98-EC1A-4508-92DB-18F221F46B9B}" presName="imageaccent3" presStyleCnt="0"/>
      <dgm:spPr/>
    </dgm:pt>
    <dgm:pt modelId="{489A4703-2099-4F65-A193-056888E51277}" type="pres">
      <dgm:prSet presAssocID="{00CA2F98-EC1A-4508-92DB-18F221F46B9B}" presName="accentRepeatNode" presStyleLbl="solidAlignAcc1" presStyleIdx="5" presStyleCnt="8"/>
      <dgm:spPr/>
    </dgm:pt>
    <dgm:pt modelId="{7AEEABBE-892D-4033-BF89-F6A055A248BD}" type="pres">
      <dgm:prSet presAssocID="{2A3123B1-1129-458B-B661-1F30EDEA95E9}" presName="text4" presStyleCnt="0"/>
      <dgm:spPr/>
    </dgm:pt>
    <dgm:pt modelId="{7FED07D5-3802-4026-8B57-278190CC3D1F}" type="pres">
      <dgm:prSet presAssocID="{2A3123B1-1129-458B-B661-1F30EDEA95E9}" presName="textRepeatNode" presStyleLbl="alignNode1" presStyleIdx="3" presStyleCnt="4">
        <dgm:presLayoutVars>
          <dgm:chMax val="0"/>
          <dgm:chPref val="0"/>
          <dgm:bulletEnabled val="1"/>
        </dgm:presLayoutVars>
      </dgm:prSet>
      <dgm:spPr/>
    </dgm:pt>
    <dgm:pt modelId="{A8C82BE3-DF5F-4468-9091-B2E15C1E0C66}" type="pres">
      <dgm:prSet presAssocID="{2A3123B1-1129-458B-B661-1F30EDEA95E9}" presName="textaccent4" presStyleCnt="0"/>
      <dgm:spPr/>
    </dgm:pt>
    <dgm:pt modelId="{3E030870-8C9E-472F-867E-19B1F2887E71}" type="pres">
      <dgm:prSet presAssocID="{2A3123B1-1129-458B-B661-1F30EDEA95E9}" presName="accentRepeatNode" presStyleLbl="solidAlignAcc1" presStyleIdx="6" presStyleCnt="8"/>
      <dgm:spPr/>
    </dgm:pt>
    <dgm:pt modelId="{99892370-F747-404F-983A-20B8E6F55C4F}" type="pres">
      <dgm:prSet presAssocID="{0EA301FD-CD6E-46AB-AC9F-B1CD80434B25}" presName="image4" presStyleCnt="0"/>
      <dgm:spPr/>
    </dgm:pt>
    <dgm:pt modelId="{719371F3-08FC-4A29-94E2-B806C43BD3AF}" type="pres">
      <dgm:prSet presAssocID="{0EA301FD-CD6E-46AB-AC9F-B1CD80434B25}" presName="imageRepeatNode" presStyleLbl="alignAcc1" presStyleIdx="3" presStyleCnt="4"/>
      <dgm:spPr/>
    </dgm:pt>
    <dgm:pt modelId="{46A111CE-20F0-49E9-9ACB-5EACF4B5A747}" type="pres">
      <dgm:prSet presAssocID="{0EA301FD-CD6E-46AB-AC9F-B1CD80434B25}" presName="imageaccent4" presStyleCnt="0"/>
      <dgm:spPr/>
    </dgm:pt>
    <dgm:pt modelId="{E38EEEF6-6244-45B3-B271-D2D9E2417C2A}" type="pres">
      <dgm:prSet presAssocID="{0EA301FD-CD6E-46AB-AC9F-B1CD80434B25}" presName="accentRepeatNode" presStyleLbl="solidAlignAcc1" presStyleIdx="7" presStyleCnt="8"/>
      <dgm:spPr/>
    </dgm:pt>
  </dgm:ptLst>
  <dgm:cxnLst>
    <dgm:cxn modelId="{46154303-2C19-44FA-AB22-401DEFE2ACE1}" srcId="{4E22F633-2E29-4007-880A-B7535DF3A5DD}" destId="{B4AACE09-7EBF-4F94-82DC-A4689889FC05}" srcOrd="0" destOrd="0" parTransId="{A6D1C493-3918-41AF-B8E7-6F2FD88156A7}" sibTransId="{8CF0C821-B04B-4793-A4FA-AEB2D325F367}"/>
    <dgm:cxn modelId="{1E035F18-3037-403A-B896-0FD878BEE347}" type="presOf" srcId="{4E22F633-2E29-4007-880A-B7535DF3A5DD}" destId="{5229495B-FD6A-4B95-A555-68A4F671720B}" srcOrd="0" destOrd="0" presId="urn:microsoft.com/office/officeart/2008/layout/HexagonCluster"/>
    <dgm:cxn modelId="{54504719-D17B-4C4B-A7AA-DCBBA2757CC7}" srcId="{4E22F633-2E29-4007-880A-B7535DF3A5DD}" destId="{2A3123B1-1129-458B-B661-1F30EDEA95E9}" srcOrd="3" destOrd="0" parTransId="{E311CF87-2E22-4F56-A1C7-662DF2723613}" sibTransId="{0EA301FD-CD6E-46AB-AC9F-B1CD80434B25}"/>
    <dgm:cxn modelId="{B5B45323-93F8-484A-8267-C3279A4DB8CB}" srcId="{4E22F633-2E29-4007-880A-B7535DF3A5DD}" destId="{42AB454A-1C99-406B-9711-7DEE0823D6A3}" srcOrd="1" destOrd="0" parTransId="{10C43F38-6127-493D-B184-DDE15AC17241}" sibTransId="{3FE14CE1-3798-4B8C-82F5-62349607FB1A}"/>
    <dgm:cxn modelId="{D51BE02C-5665-4330-BC09-8D76766BACF6}" type="presOf" srcId="{42AB454A-1C99-406B-9711-7DEE0823D6A3}" destId="{F145A1F4-F332-4368-9C09-C3C0FE992104}" srcOrd="0" destOrd="0" presId="urn:microsoft.com/office/officeart/2008/layout/HexagonCluster"/>
    <dgm:cxn modelId="{58EE6D48-E621-4E62-88B4-92F7802402B5}" type="presOf" srcId="{2A3123B1-1129-458B-B661-1F30EDEA95E9}" destId="{7FED07D5-3802-4026-8B57-278190CC3D1F}" srcOrd="0" destOrd="0" presId="urn:microsoft.com/office/officeart/2008/layout/HexagonCluster"/>
    <dgm:cxn modelId="{3B8A8668-800F-44D7-BD5D-D27FE6FBED33}" type="presOf" srcId="{0EA301FD-CD6E-46AB-AC9F-B1CD80434B25}" destId="{719371F3-08FC-4A29-94E2-B806C43BD3AF}" srcOrd="0" destOrd="0" presId="urn:microsoft.com/office/officeart/2008/layout/HexagonCluster"/>
    <dgm:cxn modelId="{2BB6E94D-3547-4461-9437-E82FD7F66C09}" type="presOf" srcId="{8CF0C821-B04B-4793-A4FA-AEB2D325F367}" destId="{C3B9B9B6-02BE-4471-BA1D-542B464A963B}" srcOrd="0" destOrd="0" presId="urn:microsoft.com/office/officeart/2008/layout/HexagonCluster"/>
    <dgm:cxn modelId="{D8170055-040A-4850-912B-779356BF6773}" type="presOf" srcId="{B4AACE09-7EBF-4F94-82DC-A4689889FC05}" destId="{6E2AC78D-F952-450E-8765-1DCA03AFFCB7}" srcOrd="0" destOrd="0" presId="urn:microsoft.com/office/officeart/2008/layout/HexagonCluster"/>
    <dgm:cxn modelId="{A356D175-F904-4B6C-B860-3E4BF0096297}" type="presOf" srcId="{6E27929F-C56A-46FD-9C12-5440E8EBCFC6}" destId="{36718F85-96D7-4724-90CA-E569860F0F75}" srcOrd="0" destOrd="0" presId="urn:microsoft.com/office/officeart/2008/layout/HexagonCluster"/>
    <dgm:cxn modelId="{EC6D0886-C12C-426C-9A51-1F2597A4B65E}" srcId="{4E22F633-2E29-4007-880A-B7535DF3A5DD}" destId="{6E27929F-C56A-46FD-9C12-5440E8EBCFC6}" srcOrd="2" destOrd="0" parTransId="{4C4C55F0-B8EF-4C86-BAA8-ADFE8B910900}" sibTransId="{00CA2F98-EC1A-4508-92DB-18F221F46B9B}"/>
    <dgm:cxn modelId="{DFCAFA93-5424-4833-BB87-22010BF02BB6}" type="presOf" srcId="{00CA2F98-EC1A-4508-92DB-18F221F46B9B}" destId="{306112FD-D761-4198-B741-F211316E726C}" srcOrd="0" destOrd="0" presId="urn:microsoft.com/office/officeart/2008/layout/HexagonCluster"/>
    <dgm:cxn modelId="{E63966DE-4B95-4BA1-A73D-F58B1782A607}" type="presOf" srcId="{3FE14CE1-3798-4B8C-82F5-62349607FB1A}" destId="{472BE257-CD45-4521-9B40-4431611C0F49}" srcOrd="0" destOrd="0" presId="urn:microsoft.com/office/officeart/2008/layout/HexagonCluster"/>
    <dgm:cxn modelId="{F3C4A489-41F6-4F4E-8886-3429EE6A3DC1}" type="presParOf" srcId="{5229495B-FD6A-4B95-A555-68A4F671720B}" destId="{A8D43BD0-50EF-44DC-86AC-FA6DDE112C31}" srcOrd="0" destOrd="0" presId="urn:microsoft.com/office/officeart/2008/layout/HexagonCluster"/>
    <dgm:cxn modelId="{4B1C45F3-0268-4033-B425-54FD1A8A4477}" type="presParOf" srcId="{A8D43BD0-50EF-44DC-86AC-FA6DDE112C31}" destId="{6E2AC78D-F952-450E-8765-1DCA03AFFCB7}" srcOrd="0" destOrd="0" presId="urn:microsoft.com/office/officeart/2008/layout/HexagonCluster"/>
    <dgm:cxn modelId="{BFC0BFD5-D84F-42E1-951D-0C55AAB6389D}" type="presParOf" srcId="{5229495B-FD6A-4B95-A555-68A4F671720B}" destId="{BAF3DC96-5D48-4C58-8229-9E62E48AA77F}" srcOrd="1" destOrd="0" presId="urn:microsoft.com/office/officeart/2008/layout/HexagonCluster"/>
    <dgm:cxn modelId="{28AD6777-3506-4901-AF9C-DB3D532D61FF}" type="presParOf" srcId="{BAF3DC96-5D48-4C58-8229-9E62E48AA77F}" destId="{42D10CAF-A6BD-4DA7-81C6-EE97E9D8F1CE}" srcOrd="0" destOrd="0" presId="urn:microsoft.com/office/officeart/2008/layout/HexagonCluster"/>
    <dgm:cxn modelId="{DE1BFB95-8727-44CC-BFAB-626D1FB05E1E}" type="presParOf" srcId="{5229495B-FD6A-4B95-A555-68A4F671720B}" destId="{07003ECF-48DF-441D-B6C6-A29CF5A0DA04}" srcOrd="2" destOrd="0" presId="urn:microsoft.com/office/officeart/2008/layout/HexagonCluster"/>
    <dgm:cxn modelId="{568639F4-3299-4EC1-946E-3B8FC573E45C}" type="presParOf" srcId="{07003ECF-48DF-441D-B6C6-A29CF5A0DA04}" destId="{C3B9B9B6-02BE-4471-BA1D-542B464A963B}" srcOrd="0" destOrd="0" presId="urn:microsoft.com/office/officeart/2008/layout/HexagonCluster"/>
    <dgm:cxn modelId="{6B96482D-D130-4BDE-909B-BBE205C04D9A}" type="presParOf" srcId="{5229495B-FD6A-4B95-A555-68A4F671720B}" destId="{B643A7FB-3041-45B7-8C3D-C760B6934859}" srcOrd="3" destOrd="0" presId="urn:microsoft.com/office/officeart/2008/layout/HexagonCluster"/>
    <dgm:cxn modelId="{70206FC4-9916-4E2C-BE01-33FC809C8B5E}" type="presParOf" srcId="{B643A7FB-3041-45B7-8C3D-C760B6934859}" destId="{F427029E-14C5-459F-9105-DF145723A82E}" srcOrd="0" destOrd="0" presId="urn:microsoft.com/office/officeart/2008/layout/HexagonCluster"/>
    <dgm:cxn modelId="{68C539AC-9BB0-468F-A43D-333305FA82C4}" type="presParOf" srcId="{5229495B-FD6A-4B95-A555-68A4F671720B}" destId="{FC229802-C97F-461B-A246-EAE841BB52B7}" srcOrd="4" destOrd="0" presId="urn:microsoft.com/office/officeart/2008/layout/HexagonCluster"/>
    <dgm:cxn modelId="{FA63E288-597D-4372-AB69-DEF51F831AFE}" type="presParOf" srcId="{FC229802-C97F-461B-A246-EAE841BB52B7}" destId="{F145A1F4-F332-4368-9C09-C3C0FE992104}" srcOrd="0" destOrd="0" presId="urn:microsoft.com/office/officeart/2008/layout/HexagonCluster"/>
    <dgm:cxn modelId="{A28CCD3C-C69E-4370-91B9-63EDBA0FB03A}" type="presParOf" srcId="{5229495B-FD6A-4B95-A555-68A4F671720B}" destId="{E54CAF18-22BB-477A-95FC-531383DE6DE7}" srcOrd="5" destOrd="0" presId="urn:microsoft.com/office/officeart/2008/layout/HexagonCluster"/>
    <dgm:cxn modelId="{1AB42B4B-235E-44C4-8C2C-45B82AA0E240}" type="presParOf" srcId="{E54CAF18-22BB-477A-95FC-531383DE6DE7}" destId="{95E9789D-DD83-49A2-A5D4-ACB012CC77A4}" srcOrd="0" destOrd="0" presId="urn:microsoft.com/office/officeart/2008/layout/HexagonCluster"/>
    <dgm:cxn modelId="{9B2B204B-E9B7-48E7-87CC-EFD2CEB545D7}" type="presParOf" srcId="{5229495B-FD6A-4B95-A555-68A4F671720B}" destId="{1D2FDCF1-0961-4712-9881-C18D627AA0C8}" srcOrd="6" destOrd="0" presId="urn:microsoft.com/office/officeart/2008/layout/HexagonCluster"/>
    <dgm:cxn modelId="{CEB1AB95-0B1F-4143-A8E4-50DD08DE6F9F}" type="presParOf" srcId="{1D2FDCF1-0961-4712-9881-C18D627AA0C8}" destId="{472BE257-CD45-4521-9B40-4431611C0F49}" srcOrd="0" destOrd="0" presId="urn:microsoft.com/office/officeart/2008/layout/HexagonCluster"/>
    <dgm:cxn modelId="{B323BDCE-5913-41A1-A149-0C64E413208D}" type="presParOf" srcId="{5229495B-FD6A-4B95-A555-68A4F671720B}" destId="{6E27D928-B4E5-4D68-A985-68A95A4D5247}" srcOrd="7" destOrd="0" presId="urn:microsoft.com/office/officeart/2008/layout/HexagonCluster"/>
    <dgm:cxn modelId="{B87C9CE5-F9C3-490E-A7D6-323B07E3B5C8}" type="presParOf" srcId="{6E27D928-B4E5-4D68-A985-68A95A4D5247}" destId="{2792BDB0-D301-41A7-9301-70601019C604}" srcOrd="0" destOrd="0" presId="urn:microsoft.com/office/officeart/2008/layout/HexagonCluster"/>
    <dgm:cxn modelId="{FB1C94F0-1FED-49FE-A133-968C22E4D3B0}" type="presParOf" srcId="{5229495B-FD6A-4B95-A555-68A4F671720B}" destId="{A83E9DB9-5250-49F2-8F88-61B34CF3FF21}" srcOrd="8" destOrd="0" presId="urn:microsoft.com/office/officeart/2008/layout/HexagonCluster"/>
    <dgm:cxn modelId="{CE60AD33-F111-4A41-9D46-DE511C2B8E63}" type="presParOf" srcId="{A83E9DB9-5250-49F2-8F88-61B34CF3FF21}" destId="{36718F85-96D7-4724-90CA-E569860F0F75}" srcOrd="0" destOrd="0" presId="urn:microsoft.com/office/officeart/2008/layout/HexagonCluster"/>
    <dgm:cxn modelId="{A56CCBD9-B7AE-468B-AB24-11A9C272EB19}" type="presParOf" srcId="{5229495B-FD6A-4B95-A555-68A4F671720B}" destId="{13B319A3-86A5-4E7A-A57C-60A8649BD446}" srcOrd="9" destOrd="0" presId="urn:microsoft.com/office/officeart/2008/layout/HexagonCluster"/>
    <dgm:cxn modelId="{E2AA96FC-387C-4CFC-B52F-5F267750D350}" type="presParOf" srcId="{13B319A3-86A5-4E7A-A57C-60A8649BD446}" destId="{BE008EEA-9498-4E82-85FE-7556A369D662}" srcOrd="0" destOrd="0" presId="urn:microsoft.com/office/officeart/2008/layout/HexagonCluster"/>
    <dgm:cxn modelId="{39C703EF-9483-41D9-AEC4-EB0C38E5E163}" type="presParOf" srcId="{5229495B-FD6A-4B95-A555-68A4F671720B}" destId="{3CBABC35-CA0F-4AD0-967A-09D5B786A4F3}" srcOrd="10" destOrd="0" presId="urn:microsoft.com/office/officeart/2008/layout/HexagonCluster"/>
    <dgm:cxn modelId="{36033A29-70AB-407B-B03D-EBF276752826}" type="presParOf" srcId="{3CBABC35-CA0F-4AD0-967A-09D5B786A4F3}" destId="{306112FD-D761-4198-B741-F211316E726C}" srcOrd="0" destOrd="0" presId="urn:microsoft.com/office/officeart/2008/layout/HexagonCluster"/>
    <dgm:cxn modelId="{35607DF4-F00E-4956-AE54-C3CBE4CD8F85}" type="presParOf" srcId="{5229495B-FD6A-4B95-A555-68A4F671720B}" destId="{73AB207D-DD20-4D37-B528-A8E9629DFE89}" srcOrd="11" destOrd="0" presId="urn:microsoft.com/office/officeart/2008/layout/HexagonCluster"/>
    <dgm:cxn modelId="{3D86EE44-76FF-4378-BB60-F80FE0C716AB}" type="presParOf" srcId="{73AB207D-DD20-4D37-B528-A8E9629DFE89}" destId="{489A4703-2099-4F65-A193-056888E51277}" srcOrd="0" destOrd="0" presId="urn:microsoft.com/office/officeart/2008/layout/HexagonCluster"/>
    <dgm:cxn modelId="{D57CFC15-2AD0-4AE6-808E-3EAAD6973D79}" type="presParOf" srcId="{5229495B-FD6A-4B95-A555-68A4F671720B}" destId="{7AEEABBE-892D-4033-BF89-F6A055A248BD}" srcOrd="12" destOrd="0" presId="urn:microsoft.com/office/officeart/2008/layout/HexagonCluster"/>
    <dgm:cxn modelId="{D18D8459-7D7D-42F9-9472-FFE9182898C7}" type="presParOf" srcId="{7AEEABBE-892D-4033-BF89-F6A055A248BD}" destId="{7FED07D5-3802-4026-8B57-278190CC3D1F}" srcOrd="0" destOrd="0" presId="urn:microsoft.com/office/officeart/2008/layout/HexagonCluster"/>
    <dgm:cxn modelId="{2D06B622-05FD-4869-85FA-D280F69F6D25}" type="presParOf" srcId="{5229495B-FD6A-4B95-A555-68A4F671720B}" destId="{A8C82BE3-DF5F-4468-9091-B2E15C1E0C66}" srcOrd="13" destOrd="0" presId="urn:microsoft.com/office/officeart/2008/layout/HexagonCluster"/>
    <dgm:cxn modelId="{E5A4FA3D-FB0D-4B82-A5F3-097D35247B19}" type="presParOf" srcId="{A8C82BE3-DF5F-4468-9091-B2E15C1E0C66}" destId="{3E030870-8C9E-472F-867E-19B1F2887E71}" srcOrd="0" destOrd="0" presId="urn:microsoft.com/office/officeart/2008/layout/HexagonCluster"/>
    <dgm:cxn modelId="{A4F766B1-C442-425E-BB2F-71D294820D73}" type="presParOf" srcId="{5229495B-FD6A-4B95-A555-68A4F671720B}" destId="{99892370-F747-404F-983A-20B8E6F55C4F}" srcOrd="14" destOrd="0" presId="urn:microsoft.com/office/officeart/2008/layout/HexagonCluster"/>
    <dgm:cxn modelId="{62ED4A51-0CD8-476A-BB59-34144106B3F0}" type="presParOf" srcId="{99892370-F747-404F-983A-20B8E6F55C4F}" destId="{719371F3-08FC-4A29-94E2-B806C43BD3AF}" srcOrd="0" destOrd="0" presId="urn:microsoft.com/office/officeart/2008/layout/HexagonCluster"/>
    <dgm:cxn modelId="{69486A99-2B0A-4120-864E-806C4C347C96}" type="presParOf" srcId="{5229495B-FD6A-4B95-A555-68A4F671720B}" destId="{46A111CE-20F0-49E9-9ACB-5EACF4B5A747}" srcOrd="15" destOrd="0" presId="urn:microsoft.com/office/officeart/2008/layout/HexagonCluster"/>
    <dgm:cxn modelId="{1FA335D9-666A-4794-A8B6-0165DA0971B2}" type="presParOf" srcId="{46A111CE-20F0-49E9-9ACB-5EACF4B5A747}" destId="{E38EEEF6-6244-45B3-B271-D2D9E2417C2A}" srcOrd="0" destOrd="0" presId="urn:microsoft.com/office/officeart/2008/layout/Hexagon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AC78D-F952-450E-8765-1DCA03AFFCB7}">
      <dsp:nvSpPr>
        <dsp:cNvPr id="0" name=""/>
        <dsp:cNvSpPr/>
      </dsp:nvSpPr>
      <dsp:spPr>
        <a:xfrm>
          <a:off x="1522328" y="2667971"/>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dirty="0"/>
            <a:t>Local authorities</a:t>
          </a:r>
          <a:endParaRPr lang="en-US" sz="1800" kern="1200" dirty="0"/>
        </a:p>
      </dsp:txBody>
      <dsp:txXfrm>
        <a:off x="1800048" y="2906361"/>
        <a:ext cx="1237857" cy="1062559"/>
      </dsp:txXfrm>
    </dsp:sp>
    <dsp:sp modelId="{42D10CAF-A6BD-4DA7-81C6-EE97E9D8F1CE}">
      <dsp:nvSpPr>
        <dsp:cNvPr id="0" name=""/>
        <dsp:cNvSpPr/>
      </dsp:nvSpPr>
      <dsp:spPr>
        <a:xfrm>
          <a:off x="1578418" y="3348191"/>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B9B9B6-02BE-4471-BA1D-542B464A963B}">
      <dsp:nvSpPr>
        <dsp:cNvPr id="0" name=""/>
        <dsp:cNvSpPr/>
      </dsp:nvSpPr>
      <dsp:spPr>
        <a:xfrm>
          <a:off x="0" y="1831214"/>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27029E-14C5-459F-9105-DF145723A82E}">
      <dsp:nvSpPr>
        <dsp:cNvPr id="0" name=""/>
        <dsp:cNvSpPr/>
      </dsp:nvSpPr>
      <dsp:spPr>
        <a:xfrm>
          <a:off x="1214228" y="3157095"/>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45A1F4-F332-4368-9C09-C3C0FE992104}">
      <dsp:nvSpPr>
        <dsp:cNvPr id="0" name=""/>
        <dsp:cNvSpPr/>
      </dsp:nvSpPr>
      <dsp:spPr>
        <a:xfrm>
          <a:off x="3043076" y="1819423"/>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dirty="0"/>
            <a:t>Welsh Government</a:t>
          </a:r>
          <a:endParaRPr lang="en-US" sz="1800" kern="1200" dirty="0"/>
        </a:p>
      </dsp:txBody>
      <dsp:txXfrm>
        <a:off x="3320796" y="2057813"/>
        <a:ext cx="1237857" cy="1062559"/>
      </dsp:txXfrm>
    </dsp:sp>
    <dsp:sp modelId="{95E9789D-DD83-49A2-A5D4-ACB012CC77A4}">
      <dsp:nvSpPr>
        <dsp:cNvPr id="0" name=""/>
        <dsp:cNvSpPr/>
      </dsp:nvSpPr>
      <dsp:spPr>
        <a:xfrm>
          <a:off x="4271524" y="3143678"/>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2BE257-CD45-4521-9B40-4431611C0F49}">
      <dsp:nvSpPr>
        <dsp:cNvPr id="0" name=""/>
        <dsp:cNvSpPr/>
      </dsp:nvSpPr>
      <dsp:spPr>
        <a:xfrm>
          <a:off x="4571724" y="2665531"/>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92BDB0-D301-41A7-9301-70601019C604}">
      <dsp:nvSpPr>
        <dsp:cNvPr id="0" name=""/>
        <dsp:cNvSpPr/>
      </dsp:nvSpPr>
      <dsp:spPr>
        <a:xfrm>
          <a:off x="4612804" y="3355103"/>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718F85-96D7-4724-90CA-E569860F0F75}">
      <dsp:nvSpPr>
        <dsp:cNvPr id="0" name=""/>
        <dsp:cNvSpPr/>
      </dsp:nvSpPr>
      <dsp:spPr>
        <a:xfrm>
          <a:off x="1522328" y="989985"/>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Estyn</a:t>
          </a:r>
          <a:endParaRPr lang="en-US" sz="1800" kern="1200" dirty="0"/>
        </a:p>
      </dsp:txBody>
      <dsp:txXfrm>
        <a:off x="1800048" y="1228375"/>
        <a:ext cx="1237857" cy="1062559"/>
      </dsp:txXfrm>
    </dsp:sp>
    <dsp:sp modelId="{BE008EEA-9498-4E82-85FE-7556A369D662}">
      <dsp:nvSpPr>
        <dsp:cNvPr id="0" name=""/>
        <dsp:cNvSpPr/>
      </dsp:nvSpPr>
      <dsp:spPr>
        <a:xfrm>
          <a:off x="2742876" y="1021699"/>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6112FD-D761-4198-B741-F211316E726C}">
      <dsp:nvSpPr>
        <dsp:cNvPr id="0" name=""/>
        <dsp:cNvSpPr/>
      </dsp:nvSpPr>
      <dsp:spPr>
        <a:xfrm>
          <a:off x="3043076" y="141807"/>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9A4703-2099-4F65-A193-056888E51277}">
      <dsp:nvSpPr>
        <dsp:cNvPr id="0" name=""/>
        <dsp:cNvSpPr/>
      </dsp:nvSpPr>
      <dsp:spPr>
        <a:xfrm>
          <a:off x="3084156" y="823691"/>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ED07D5-3802-4026-8B57-278190CC3D1F}">
      <dsp:nvSpPr>
        <dsp:cNvPr id="0" name=""/>
        <dsp:cNvSpPr/>
      </dsp:nvSpPr>
      <dsp:spPr>
        <a:xfrm>
          <a:off x="4571724" y="987546"/>
          <a:ext cx="1793297" cy="1539339"/>
        </a:xfrm>
        <a:prstGeom prst="hexagon">
          <a:avLst>
            <a:gd name="adj" fmla="val 25000"/>
            <a:gd name="vf" fmla="val 115470"/>
          </a:avLst>
        </a:prstGeom>
        <a:solidFill>
          <a:schemeClr val="accent1">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1280" rIns="0" bIns="81280" numCol="1" spcCol="1270" anchor="ctr" anchorCtr="0">
          <a:noAutofit/>
        </a:bodyPr>
        <a:lstStyle/>
        <a:p>
          <a:pPr marL="0" lvl="0" indent="0" algn="ctr" defTabSz="2844800">
            <a:lnSpc>
              <a:spcPct val="90000"/>
            </a:lnSpc>
            <a:spcBef>
              <a:spcPct val="0"/>
            </a:spcBef>
            <a:spcAft>
              <a:spcPct val="35000"/>
            </a:spcAft>
            <a:buNone/>
          </a:pPr>
          <a:endParaRPr lang="en-US" sz="6400" kern="1200" dirty="0"/>
        </a:p>
      </dsp:txBody>
      <dsp:txXfrm>
        <a:off x="4849444" y="1225936"/>
        <a:ext cx="1237857" cy="1062559"/>
      </dsp:txXfrm>
    </dsp:sp>
    <dsp:sp modelId="{3E030870-8C9E-472F-867E-19B1F2887E71}">
      <dsp:nvSpPr>
        <dsp:cNvPr id="0" name=""/>
        <dsp:cNvSpPr/>
      </dsp:nvSpPr>
      <dsp:spPr>
        <a:xfrm>
          <a:off x="6113802" y="1666953"/>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9371F3-08FC-4A29-94E2-B806C43BD3AF}">
      <dsp:nvSpPr>
        <dsp:cNvPr id="0" name=""/>
        <dsp:cNvSpPr/>
      </dsp:nvSpPr>
      <dsp:spPr>
        <a:xfrm>
          <a:off x="6106692" y="1833654"/>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8EEEF6-6244-45B3-B271-D2D9E2417C2A}">
      <dsp:nvSpPr>
        <dsp:cNvPr id="0" name=""/>
        <dsp:cNvSpPr/>
      </dsp:nvSpPr>
      <dsp:spPr>
        <a:xfrm>
          <a:off x="6468511" y="1860895"/>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95427"/>
          </a:xfrm>
          <a:prstGeom prst="rect">
            <a:avLst/>
          </a:prstGeom>
        </p:spPr>
        <p:txBody>
          <a:bodyPr vert="horz" lIns="91440" tIns="45720" rIns="91440" bIns="45720" rtlCol="0"/>
          <a:lstStyle>
            <a:lvl1pPr algn="r">
              <a:defRPr sz="1200"/>
            </a:lvl1pPr>
          </a:lstStyle>
          <a:p>
            <a:fld id="{A6F602EE-E0B1-4AFF-AA96-B266B5307C9B}" type="datetimeFigureOut">
              <a:rPr lang="en-GB" smtClean="0"/>
              <a:t>17/11/2020</a:t>
            </a:fld>
            <a:endParaRPr lang="en-GB" dirty="0"/>
          </a:p>
        </p:txBody>
      </p:sp>
      <p:sp>
        <p:nvSpPr>
          <p:cNvPr id="4" name="Footer Placeholder 3"/>
          <p:cNvSpPr>
            <a:spLocks noGrp="1"/>
          </p:cNvSpPr>
          <p:nvPr>
            <p:ph type="ftr" sz="quarter" idx="2"/>
          </p:nvPr>
        </p:nvSpPr>
        <p:spPr>
          <a:xfrm>
            <a:off x="0" y="9378824"/>
            <a:ext cx="2971800" cy="495426"/>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9378824"/>
            <a:ext cx="2971800" cy="495426"/>
          </a:xfrm>
          <a:prstGeom prst="rect">
            <a:avLst/>
          </a:prstGeom>
        </p:spPr>
        <p:txBody>
          <a:bodyPr vert="horz" lIns="91440" tIns="45720" rIns="91440" bIns="45720" rtlCol="0" anchor="b"/>
          <a:lstStyle>
            <a:lvl1pPr algn="r">
              <a:defRPr sz="1200"/>
            </a:lvl1pPr>
          </a:lstStyle>
          <a:p>
            <a:fld id="{5EF2EC20-A0D8-4957-A3BD-7B46B3BCCE75}" type="slidenum">
              <a:rPr lang="en-GB" smtClean="0"/>
              <a:t>‹#›</a:t>
            </a:fld>
            <a:endParaRPr lang="en-GB" dirty="0"/>
          </a:p>
        </p:txBody>
      </p:sp>
    </p:spTree>
    <p:extLst>
      <p:ext uri="{BB962C8B-B14F-4D97-AF65-F5344CB8AC3E}">
        <p14:creationId xmlns:p14="http://schemas.microsoft.com/office/powerpoint/2010/main" val="25121756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5427"/>
          </a:xfrm>
          <a:prstGeom prst="rect">
            <a:avLst/>
          </a:prstGeom>
        </p:spPr>
        <p:txBody>
          <a:bodyPr vert="horz" lIns="91440" tIns="45720" rIns="91440" bIns="45720" rtlCol="0"/>
          <a:lstStyle>
            <a:lvl1pPr algn="r">
              <a:defRPr sz="1200"/>
            </a:lvl1pPr>
          </a:lstStyle>
          <a:p>
            <a:fld id="{256E285A-1626-4BB0-A458-3E5589E2C09B}" type="datetimeFigureOut">
              <a:rPr lang="en-US" smtClean="0"/>
              <a:t>11/17/2020</a:t>
            </a:fld>
            <a:endParaRPr lang="en-US" dirty="0"/>
          </a:p>
        </p:txBody>
      </p:sp>
      <p:sp>
        <p:nvSpPr>
          <p:cNvPr id="4" name="Slide Image Placeholder 3"/>
          <p:cNvSpPr>
            <a:spLocks noGrp="1" noRot="1" noChangeAspect="1"/>
          </p:cNvSpPr>
          <p:nvPr>
            <p:ph type="sldImg" idx="2"/>
          </p:nvPr>
        </p:nvSpPr>
        <p:spPr>
          <a:xfrm>
            <a:off x="1206500" y="1233488"/>
            <a:ext cx="4445000" cy="33337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983"/>
            <a:ext cx="5486400" cy="388798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378824"/>
            <a:ext cx="2971800" cy="495426"/>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8824"/>
            <a:ext cx="2971800" cy="495426"/>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11/17/2020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en.unesco.org/gem-report/report/2017/accountability-education" TargetMode="External"/><Relationship Id="rId2" Type="http://schemas.openxmlformats.org/officeDocument/2006/relationships/hyperlink" Target="http://www.iaoed.org/downloads/Edpol1.pdf"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1238" y="1200008"/>
            <a:ext cx="5329152" cy="1200329"/>
          </a:xfrm>
          <a:prstGeom prst="rect">
            <a:avLst/>
          </a:prstGeom>
          <a:noFill/>
        </p:spPr>
        <p:txBody>
          <a:bodyPr wrap="square" rtlCol="0">
            <a:spAutoFit/>
          </a:bodyPr>
          <a:lstStyle/>
          <a:p>
            <a:pPr algn="ctr"/>
            <a:r>
              <a:rPr lang="en-GB" sz="2400" dirty="0">
                <a:solidFill>
                  <a:schemeClr val="bg1"/>
                </a:solidFill>
              </a:rPr>
              <a:t>Ed D: Module 1</a:t>
            </a:r>
          </a:p>
          <a:p>
            <a:pPr algn="ctr"/>
            <a:r>
              <a:rPr lang="en-GB" sz="2400" dirty="0">
                <a:solidFill>
                  <a:schemeClr val="bg1"/>
                </a:solidFill>
              </a:rPr>
              <a:t>Webinar 3: Squaring the circle of accountability</a:t>
            </a:r>
            <a:endParaRPr lang="en-US" sz="2400" dirty="0">
              <a:solidFill>
                <a:schemeClr val="bg1"/>
              </a:solidFill>
            </a:endParaRPr>
          </a:p>
        </p:txBody>
      </p:sp>
      <p:sp>
        <p:nvSpPr>
          <p:cNvPr id="5" name="TextBox 4"/>
          <p:cNvSpPr txBox="1"/>
          <p:nvPr/>
        </p:nvSpPr>
        <p:spPr>
          <a:xfrm>
            <a:off x="2059572" y="4451621"/>
            <a:ext cx="5252484" cy="830997"/>
          </a:xfrm>
          <a:prstGeom prst="rect">
            <a:avLst/>
          </a:prstGeom>
          <a:noFill/>
        </p:spPr>
        <p:txBody>
          <a:bodyPr wrap="square" rtlCol="0">
            <a:spAutoFit/>
          </a:bodyPr>
          <a:lstStyle/>
          <a:p>
            <a:pPr algn="ctr"/>
            <a:r>
              <a:rPr lang="en-GB" sz="2400" dirty="0">
                <a:solidFill>
                  <a:schemeClr val="bg1"/>
                </a:solidFill>
              </a:rPr>
              <a:t>Gareth Evans</a:t>
            </a:r>
          </a:p>
          <a:p>
            <a:pPr algn="ctr"/>
            <a:r>
              <a:rPr lang="en-GB" sz="2400" dirty="0">
                <a:solidFill>
                  <a:schemeClr val="bg1"/>
                </a:solidFill>
              </a:rPr>
              <a:t>Director of Education Policy</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5785" y="1158971"/>
            <a:ext cx="7389628" cy="3908762"/>
          </a:xfrm>
          <a:prstGeom prst="rect">
            <a:avLst/>
          </a:prstGeom>
        </p:spPr>
        <p:txBody>
          <a:bodyPr wrap="square">
            <a:spAutoFit/>
          </a:bodyPr>
          <a:lstStyle/>
          <a:p>
            <a:r>
              <a:rPr lang="en-GB" sz="3200" dirty="0"/>
              <a:t>At its simplest, the term ‘accountability’ describes a relationship whereby one party – sometimes interpreted as an individual, sometimes an institution – has an obligation to account for their actions or performance to another.</a:t>
            </a:r>
          </a:p>
          <a:p>
            <a:endParaRPr lang="en-GB" sz="2800" dirty="0"/>
          </a:p>
          <a:p>
            <a:r>
              <a:rPr lang="en-GB" sz="2800" dirty="0"/>
              <a:t>			(Brundrett &amp; Rhodes, 2011)</a:t>
            </a:r>
            <a:endParaRPr lang="en-US" sz="2800" dirty="0"/>
          </a:p>
        </p:txBody>
      </p:sp>
    </p:spTree>
    <p:extLst>
      <p:ext uri="{BB962C8B-B14F-4D97-AF65-F5344CB8AC3E}">
        <p14:creationId xmlns:p14="http://schemas.microsoft.com/office/powerpoint/2010/main" val="4278843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1585" y="297711"/>
            <a:ext cx="5539563"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Layers of accountability</a:t>
            </a:r>
            <a:endParaRPr lang="en-US" sz="3200" b="1"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732742462"/>
              </p:ext>
            </p:extLst>
          </p:nvPr>
        </p:nvGraphicFramePr>
        <p:xfrm>
          <a:off x="723015" y="861203"/>
          <a:ext cx="7899990" cy="4348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4109485" y="1510542"/>
            <a:ext cx="1127050" cy="646331"/>
          </a:xfrm>
          <a:prstGeom prst="rect">
            <a:avLst/>
          </a:prstGeom>
          <a:noFill/>
        </p:spPr>
        <p:txBody>
          <a:bodyPr wrap="square" rtlCol="0">
            <a:spAutoFit/>
          </a:bodyPr>
          <a:lstStyle/>
          <a:p>
            <a:pPr algn="ctr"/>
            <a:r>
              <a:rPr lang="en-GB" dirty="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a:solidFill>
                  <a:schemeClr val="bg1"/>
                </a:solidFill>
              </a:rPr>
              <a:t>Media</a:t>
            </a:r>
            <a:endParaRPr lang="en-US" dirty="0">
              <a:solidFill>
                <a:schemeClr val="bg1"/>
              </a:solidFill>
            </a:endParaRPr>
          </a:p>
        </p:txBody>
      </p:sp>
    </p:spTree>
    <p:extLst>
      <p:ext uri="{BB962C8B-B14F-4D97-AF65-F5344CB8AC3E}">
        <p14:creationId xmlns:p14="http://schemas.microsoft.com/office/powerpoint/2010/main" val="4182032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1238" y="1510399"/>
            <a:ext cx="7581014" cy="4062651"/>
          </a:xfrm>
          <a:prstGeom prst="rect">
            <a:avLst/>
          </a:prstGeom>
        </p:spPr>
        <p:txBody>
          <a:bodyPr wrap="square">
            <a:spAutoFit/>
          </a:bodyPr>
          <a:lstStyle/>
          <a:p>
            <a:r>
              <a:rPr lang="en-GB" sz="2400" dirty="0"/>
              <a:t>Schools have responsibilities for and have to account to:</a:t>
            </a:r>
          </a:p>
          <a:p>
            <a:endParaRPr lang="en-GB" sz="2400" dirty="0"/>
          </a:p>
          <a:p>
            <a:pPr marL="342900" indent="-342900">
              <a:buFont typeface="Arial" panose="020B0604020202020204" pitchFamily="34" charset="0"/>
              <a:buChar char="•"/>
            </a:pPr>
            <a:r>
              <a:rPr lang="en-GB" sz="2400" dirty="0"/>
              <a:t>pupils – as well as parents and the local community (moral accountability) </a:t>
            </a:r>
          </a:p>
          <a:p>
            <a:pPr marL="342900" indent="-342900">
              <a:buFont typeface="Arial" panose="020B0604020202020204" pitchFamily="34" charset="0"/>
              <a:buChar char="•"/>
            </a:pPr>
            <a:r>
              <a:rPr lang="en-GB" sz="2400" dirty="0"/>
              <a:t>colleagues (professional accountability)</a:t>
            </a:r>
          </a:p>
          <a:p>
            <a:pPr marL="342900" indent="-342900">
              <a:buFont typeface="Arial" panose="020B0604020202020204" pitchFamily="34" charset="0"/>
              <a:buChar char="•"/>
            </a:pPr>
            <a:r>
              <a:rPr lang="en-GB" sz="2400" dirty="0"/>
              <a:t>employers or government (contractual accountability)</a:t>
            </a:r>
          </a:p>
          <a:p>
            <a:pPr marL="342900" indent="-342900">
              <a:buFont typeface="Arial" panose="020B0604020202020204" pitchFamily="34" charset="0"/>
              <a:buChar char="•"/>
            </a:pPr>
            <a:r>
              <a:rPr lang="en-GB" sz="2400" dirty="0"/>
              <a:t>the market, where clients have a choice of institution (market accountability) </a:t>
            </a:r>
          </a:p>
          <a:p>
            <a:endParaRPr lang="en-GB" sz="2400" dirty="0"/>
          </a:p>
          <a:p>
            <a:r>
              <a:rPr lang="en-GB" sz="2400" dirty="0"/>
              <a:t>				(Earley and Weindling, 2004)</a:t>
            </a:r>
          </a:p>
          <a:p>
            <a:endParaRPr lang="en-US" dirty="0"/>
          </a:p>
        </p:txBody>
      </p:sp>
      <p:sp>
        <p:nvSpPr>
          <p:cNvPr id="3" name="TextBox 2"/>
          <p:cNvSpPr txBox="1"/>
          <p:nvPr/>
        </p:nvSpPr>
        <p:spPr>
          <a:xfrm>
            <a:off x="1360968" y="539176"/>
            <a:ext cx="6900530" cy="523220"/>
          </a:xfrm>
          <a:prstGeom prst="rect">
            <a:avLst/>
          </a:prstGeom>
          <a:noFill/>
        </p:spPr>
        <p:txBody>
          <a:bodyPr wrap="square" rtlCol="0">
            <a:spAutoFit/>
          </a:bodyPr>
          <a:lstStyle/>
          <a:p>
            <a:r>
              <a:rPr lang="en-GB" sz="2800" b="1" dirty="0"/>
              <a:t>Key accountability relationships for schools</a:t>
            </a:r>
            <a:endParaRPr lang="en-US" sz="2800" b="1" dirty="0"/>
          </a:p>
        </p:txBody>
      </p:sp>
    </p:spTree>
    <p:extLst>
      <p:ext uri="{BB962C8B-B14F-4D97-AF65-F5344CB8AC3E}">
        <p14:creationId xmlns:p14="http://schemas.microsoft.com/office/powerpoint/2010/main" val="4131872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75560" y="1818743"/>
            <a:ext cx="5788496" cy="2246769"/>
          </a:xfrm>
          <a:prstGeom prst="rect">
            <a:avLst/>
          </a:prstGeom>
        </p:spPr>
        <p:txBody>
          <a:bodyPr wrap="square">
            <a:spAutoFit/>
          </a:bodyPr>
          <a:lstStyle/>
          <a:p>
            <a:r>
              <a:rPr lang="en-GB" sz="2800" dirty="0"/>
              <a:t>‘Accountability systems should provide data that increase parent involvement and community support as well as inform public policy and the allocation of resources.’</a:t>
            </a:r>
            <a:endParaRPr lang="en-US" sz="2800" dirty="0"/>
          </a:p>
        </p:txBody>
      </p:sp>
      <p:sp>
        <p:nvSpPr>
          <p:cNvPr id="3" name="TextBox 2"/>
          <p:cNvSpPr txBox="1"/>
          <p:nvPr/>
        </p:nvSpPr>
        <p:spPr>
          <a:xfrm>
            <a:off x="4525085" y="4803040"/>
            <a:ext cx="4476307" cy="369332"/>
          </a:xfrm>
          <a:prstGeom prst="rect">
            <a:avLst/>
          </a:prstGeom>
          <a:noFill/>
        </p:spPr>
        <p:txBody>
          <a:bodyPr wrap="square" rtlCol="0">
            <a:spAutoFit/>
          </a:bodyPr>
          <a:lstStyle/>
          <a:p>
            <a:r>
              <a:rPr lang="en-GB" dirty="0"/>
              <a:t>(International Academy of Education, 2005)</a:t>
            </a:r>
            <a:endParaRPr lang="en-US" dirty="0"/>
          </a:p>
        </p:txBody>
      </p:sp>
    </p:spTree>
    <p:extLst>
      <p:ext uri="{BB962C8B-B14F-4D97-AF65-F5344CB8AC3E}">
        <p14:creationId xmlns:p14="http://schemas.microsoft.com/office/powerpoint/2010/main" val="2450850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3766" y="1306999"/>
            <a:ext cx="7464057" cy="3970318"/>
          </a:xfrm>
          <a:prstGeom prst="rect">
            <a:avLst/>
          </a:prstGeom>
        </p:spPr>
        <p:txBody>
          <a:bodyPr wrap="square">
            <a:spAutoFit/>
          </a:bodyPr>
          <a:lstStyle/>
          <a:p>
            <a:r>
              <a:rPr lang="en-GB" sz="2800" dirty="0"/>
              <a:t>‘Under the last government, accountability was all about accountability upwards, either to the local authority or to the Department. We believe that accountability should also be downwards to the community and to individual parents, and that is why we have published far more data than ever before about the performance of schools.’ </a:t>
            </a:r>
          </a:p>
          <a:p>
            <a:endParaRPr lang="en-GB" sz="2800" dirty="0"/>
          </a:p>
          <a:p>
            <a:r>
              <a:rPr lang="en-GB" sz="2800" dirty="0"/>
              <a:t>						(</a:t>
            </a:r>
            <a:r>
              <a:rPr lang="en-GB" sz="2400" dirty="0"/>
              <a:t>Gove, 2012)</a:t>
            </a:r>
            <a:endParaRPr lang="en-US" sz="2400" dirty="0"/>
          </a:p>
        </p:txBody>
      </p:sp>
    </p:spTree>
    <p:extLst>
      <p:ext uri="{BB962C8B-B14F-4D97-AF65-F5344CB8AC3E}">
        <p14:creationId xmlns:p14="http://schemas.microsoft.com/office/powerpoint/2010/main" val="114870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8573" y="390666"/>
            <a:ext cx="8154432" cy="5047536"/>
          </a:xfrm>
          <a:prstGeom prst="rect">
            <a:avLst/>
          </a:prstGeom>
        </p:spPr>
        <p:txBody>
          <a:bodyPr wrap="square">
            <a:spAutoFit/>
          </a:bodyPr>
          <a:lstStyle/>
          <a:p>
            <a:pPr algn="ctr"/>
            <a:r>
              <a:rPr lang="en-GB" sz="2400" b="1" dirty="0"/>
              <a:t>Underlying messages about assessment, accountability and improvement</a:t>
            </a:r>
          </a:p>
          <a:p>
            <a:endParaRPr lang="en-GB" dirty="0"/>
          </a:p>
          <a:p>
            <a:r>
              <a:rPr lang="en-GB" sz="2000" dirty="0"/>
              <a:t>• Be true to the purposes of the curriculum</a:t>
            </a:r>
          </a:p>
          <a:p>
            <a:r>
              <a:rPr lang="en-GB" sz="2000" dirty="0"/>
              <a:t>• Accountability should aim to enhance quality and standards for all young people </a:t>
            </a:r>
          </a:p>
          <a:p>
            <a:r>
              <a:rPr lang="en-GB" sz="2000" dirty="0"/>
              <a:t>• Accountability should aim to enhance the quality of the learning experience of all young people </a:t>
            </a:r>
          </a:p>
          <a:p>
            <a:r>
              <a:rPr lang="en-GB" sz="2000" dirty="0"/>
              <a:t>• Accountability should empower practitioners and leaders </a:t>
            </a:r>
          </a:p>
          <a:p>
            <a:r>
              <a:rPr lang="en-GB" sz="2000" dirty="0"/>
              <a:t>• Assessment should enable not simply label </a:t>
            </a:r>
          </a:p>
          <a:p>
            <a:r>
              <a:rPr lang="en-GB" sz="2000" dirty="0"/>
              <a:t>• Value qualitative judgement – by professionals and of learning </a:t>
            </a:r>
          </a:p>
          <a:p>
            <a:r>
              <a:rPr lang="en-GB" sz="2000" dirty="0"/>
              <a:t>• Learning culture throughout the educational and political community – self evaluation for learning </a:t>
            </a:r>
          </a:p>
          <a:p>
            <a:r>
              <a:rPr lang="en-GB" sz="2000" dirty="0"/>
              <a:t>• Be willing to examine established beliefs and habits </a:t>
            </a:r>
          </a:p>
          <a:p>
            <a:endParaRPr lang="en-GB" dirty="0"/>
          </a:p>
          <a:p>
            <a:r>
              <a:rPr lang="en-GB" dirty="0"/>
              <a:t>				            	     (Graham Donaldson, 2018)</a:t>
            </a:r>
          </a:p>
        </p:txBody>
      </p:sp>
    </p:spTree>
    <p:extLst>
      <p:ext uri="{BB962C8B-B14F-4D97-AF65-F5344CB8AC3E}">
        <p14:creationId xmlns:p14="http://schemas.microsoft.com/office/powerpoint/2010/main" val="2918304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7075" y="497305"/>
            <a:ext cx="8165804" cy="5016758"/>
          </a:xfrm>
          <a:prstGeom prst="rect">
            <a:avLst/>
          </a:prstGeom>
          <a:noFill/>
        </p:spPr>
        <p:txBody>
          <a:bodyPr wrap="square" rtlCol="0">
            <a:spAutoFit/>
          </a:bodyPr>
          <a:lstStyle/>
          <a:p>
            <a:pPr algn="ctr"/>
            <a:r>
              <a:rPr lang="en-GB" sz="2800" b="1" dirty="0">
                <a:cs typeface="Arial" panose="020B0604020202020204" pitchFamily="34" charset="0"/>
              </a:rPr>
              <a:t>Key aspects of an effective accountability system</a:t>
            </a:r>
          </a:p>
          <a:p>
            <a:endParaRPr lang="en-GB" sz="2400" dirty="0">
              <a:cs typeface="Arial" panose="020B0604020202020204" pitchFamily="34" charset="0"/>
            </a:endParaRPr>
          </a:p>
          <a:p>
            <a:pPr marL="514350" indent="-514350">
              <a:buAutoNum type="arabicPeriod"/>
            </a:pPr>
            <a:r>
              <a:rPr lang="en-GB" sz="2400" dirty="0">
                <a:cs typeface="Arial" panose="020B0604020202020204" pitchFamily="34" charset="0"/>
              </a:rPr>
              <a:t>Collaborative design (addressing key purposes, workload/bureaucracy, unintended consequences and realistic timelines).</a:t>
            </a:r>
          </a:p>
          <a:p>
            <a:pPr marL="514350" indent="-514350">
              <a:buAutoNum type="arabicPeriod"/>
            </a:pPr>
            <a:r>
              <a:rPr lang="en-GB" sz="2400" dirty="0">
                <a:cs typeface="Arial" panose="020B0604020202020204" pitchFamily="34" charset="0"/>
              </a:rPr>
              <a:t>Incentify school to school collaboration</a:t>
            </a:r>
          </a:p>
          <a:p>
            <a:pPr marL="514350" indent="-514350">
              <a:buAutoNum type="arabicPeriod"/>
            </a:pPr>
            <a:r>
              <a:rPr lang="en-GB" sz="2400" dirty="0">
                <a:cs typeface="Arial" panose="020B0604020202020204" pitchFamily="34" charset="0"/>
              </a:rPr>
              <a:t>Recognise and celebrate sustainable outcomes rather than ‘quick wins’</a:t>
            </a:r>
          </a:p>
          <a:p>
            <a:pPr marL="514350" indent="-514350">
              <a:buAutoNum type="arabicPeriod"/>
            </a:pPr>
            <a:r>
              <a:rPr lang="en-GB" sz="2400" dirty="0">
                <a:cs typeface="Arial" panose="020B0604020202020204" pitchFamily="34" charset="0"/>
              </a:rPr>
              <a:t>Address capacity-building</a:t>
            </a:r>
          </a:p>
          <a:p>
            <a:pPr marL="514350" indent="-514350">
              <a:buAutoNum type="arabicPeriod"/>
            </a:pPr>
            <a:r>
              <a:rPr lang="en-GB" sz="2400" dirty="0">
                <a:cs typeface="Arial" panose="020B0604020202020204" pitchFamily="34" charset="0"/>
              </a:rPr>
              <a:t>The need for ownership at a local level (leadership is crucial)</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Welsh Government, 2018)</a:t>
            </a:r>
          </a:p>
          <a:p>
            <a:pPr marL="514350" indent="-514350">
              <a:buAutoNum type="arabicPeriod"/>
            </a:pPr>
            <a:endParaRPr lang="en-US" sz="2800" dirty="0"/>
          </a:p>
        </p:txBody>
      </p:sp>
    </p:spTree>
    <p:extLst>
      <p:ext uri="{BB962C8B-B14F-4D97-AF65-F5344CB8AC3E}">
        <p14:creationId xmlns:p14="http://schemas.microsoft.com/office/powerpoint/2010/main" val="990551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3135" y="1232846"/>
            <a:ext cx="7357730" cy="3847207"/>
          </a:xfrm>
          <a:prstGeom prst="rect">
            <a:avLst/>
          </a:prstGeom>
        </p:spPr>
        <p:txBody>
          <a:bodyPr wrap="square">
            <a:spAutoFit/>
          </a:bodyPr>
          <a:lstStyle/>
          <a:p>
            <a:r>
              <a:rPr lang="en-GB" sz="2800" dirty="0"/>
              <a:t>‘The challenge is to develop an approach: in which the elements of a devolved system are held in creative tension, with checks and balances to make sure that autonomy does not lead to isolation, that diversity does not become a barrier to collaboration and that accountability does not slip into regulation.’</a:t>
            </a:r>
          </a:p>
          <a:p>
            <a:endParaRPr lang="en-GB" sz="2400" dirty="0"/>
          </a:p>
          <a:p>
            <a:r>
              <a:rPr lang="en-GB" sz="2400" dirty="0"/>
              <a:t>				(National College, 2012)</a:t>
            </a:r>
            <a:endParaRPr lang="en-US" sz="2400" dirty="0"/>
          </a:p>
        </p:txBody>
      </p:sp>
    </p:spTree>
    <p:extLst>
      <p:ext uri="{BB962C8B-B14F-4D97-AF65-F5344CB8AC3E}">
        <p14:creationId xmlns:p14="http://schemas.microsoft.com/office/powerpoint/2010/main" val="443818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911" y="404411"/>
            <a:ext cx="7772401" cy="4154984"/>
          </a:xfrm>
          <a:prstGeom prst="rect">
            <a:avLst/>
          </a:prstGeom>
        </p:spPr>
        <p:txBody>
          <a:bodyPr wrap="square">
            <a:spAutoFit/>
          </a:bodyPr>
          <a:lstStyle/>
          <a:p>
            <a:r>
              <a:rPr lang="en-GB" sz="2400" b="1" dirty="0">
                <a:cs typeface="Arial" panose="020B0604020202020204" pitchFamily="34" charset="0"/>
              </a:rPr>
              <a:t>Too often the end result of high stakes external accountability is…</a:t>
            </a:r>
          </a:p>
          <a:p>
            <a:endParaRPr lang="en-GB" sz="2400" dirty="0">
              <a:cs typeface="Arial" panose="020B0604020202020204" pitchFamily="34" charset="0"/>
            </a:endParaRPr>
          </a:p>
          <a:p>
            <a:endParaRPr lang="en-GB" sz="2400" dirty="0">
              <a:cs typeface="Arial" panose="020B0604020202020204" pitchFamily="34" charset="0"/>
            </a:endParaRPr>
          </a:p>
          <a:p>
            <a:r>
              <a:rPr lang="en-GB" sz="2400" dirty="0">
                <a:cs typeface="Arial" panose="020B0604020202020204" pitchFamily="34" charset="0"/>
              </a:rPr>
              <a:t>‘exhausted, discouraged teachers and leaders, stretched on the rack of contract accountability but not given the capacity – the time, resources or support – to make any of this really work. Policymakers are left scratching their heads, wondering why change is so resistant to their will’   </a:t>
            </a:r>
          </a:p>
          <a:p>
            <a:r>
              <a:rPr lang="en-GB" sz="2400" dirty="0">
                <a:cs typeface="Arial" panose="020B0604020202020204" pitchFamily="34" charset="0"/>
              </a:rPr>
              <a:t> </a:t>
            </a:r>
          </a:p>
          <a:p>
            <a:r>
              <a:rPr lang="en-GB" sz="2400" dirty="0">
                <a:cs typeface="Arial" panose="020B0604020202020204" pitchFamily="34" charset="0"/>
              </a:rPr>
              <a:t>					(</a:t>
            </a:r>
            <a:r>
              <a:rPr lang="en-GB" dirty="0">
                <a:cs typeface="Arial" panose="020B0604020202020204" pitchFamily="34" charset="0"/>
              </a:rPr>
              <a:t>Munby and Fullan, 2016)</a:t>
            </a:r>
            <a:endParaRPr lang="en-US" dirty="0">
              <a:cs typeface="Arial" panose="020B0604020202020204" pitchFamily="34" charset="0"/>
            </a:endParaRPr>
          </a:p>
        </p:txBody>
      </p:sp>
    </p:spTree>
    <p:extLst>
      <p:ext uri="{BB962C8B-B14F-4D97-AF65-F5344CB8AC3E}">
        <p14:creationId xmlns:p14="http://schemas.microsoft.com/office/powerpoint/2010/main" val="2915334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3767" y="1276482"/>
            <a:ext cx="7378996" cy="3785652"/>
          </a:xfrm>
          <a:prstGeom prst="rect">
            <a:avLst/>
          </a:prstGeom>
        </p:spPr>
        <p:txBody>
          <a:bodyPr wrap="square">
            <a:spAutoFit/>
          </a:bodyPr>
          <a:lstStyle/>
          <a:p>
            <a:r>
              <a:rPr lang="en-GB" sz="2400" dirty="0"/>
              <a:t>In the field of education there are three main types of accountability system: </a:t>
            </a:r>
          </a:p>
          <a:p>
            <a:endParaRPr lang="en-GB" sz="2400" dirty="0"/>
          </a:p>
          <a:p>
            <a:pPr marL="457200" indent="-457200">
              <a:buAutoNum type="alphaLcParenBoth"/>
            </a:pPr>
            <a:r>
              <a:rPr lang="en-GB" sz="2400" dirty="0"/>
              <a:t>compliance with regulations</a:t>
            </a:r>
          </a:p>
          <a:p>
            <a:pPr marL="457200" indent="-457200">
              <a:buAutoNum type="alphaLcParenBoth"/>
            </a:pPr>
            <a:endParaRPr lang="en-GB" sz="2400" dirty="0"/>
          </a:p>
          <a:p>
            <a:r>
              <a:rPr lang="en-GB" sz="2400" dirty="0"/>
              <a:t>(b) adherence to professional norms</a:t>
            </a:r>
          </a:p>
          <a:p>
            <a:endParaRPr lang="en-GB" sz="2400" dirty="0"/>
          </a:p>
          <a:p>
            <a:r>
              <a:rPr lang="en-GB" sz="2400" dirty="0"/>
              <a:t>(c) results driven</a:t>
            </a:r>
          </a:p>
          <a:p>
            <a:endParaRPr lang="en-GB" sz="2400" dirty="0"/>
          </a:p>
          <a:p>
            <a:r>
              <a:rPr lang="en-GB" sz="2400" dirty="0"/>
              <a:t>All of these can be applied simultaneously….</a:t>
            </a:r>
          </a:p>
        </p:txBody>
      </p:sp>
      <p:sp>
        <p:nvSpPr>
          <p:cNvPr id="3" name="TextBox 2"/>
          <p:cNvSpPr txBox="1"/>
          <p:nvPr/>
        </p:nvSpPr>
        <p:spPr>
          <a:xfrm>
            <a:off x="2146844" y="486199"/>
            <a:ext cx="4892842" cy="523220"/>
          </a:xfrm>
          <a:prstGeom prst="rect">
            <a:avLst/>
          </a:prstGeom>
          <a:noFill/>
        </p:spPr>
        <p:txBody>
          <a:bodyPr wrap="square" rtlCol="0">
            <a:spAutoFit/>
          </a:bodyPr>
          <a:lstStyle/>
          <a:p>
            <a:pPr algn="ctr"/>
            <a:r>
              <a:rPr lang="en-GB" sz="2800" b="1" dirty="0"/>
              <a:t>What drives accountability?</a:t>
            </a:r>
            <a:endParaRPr lang="en-US" sz="2800" b="1" dirty="0"/>
          </a:p>
        </p:txBody>
      </p:sp>
      <p:sp>
        <p:nvSpPr>
          <p:cNvPr id="4" name="TextBox 3"/>
          <p:cNvSpPr txBox="1"/>
          <p:nvPr/>
        </p:nvSpPr>
        <p:spPr>
          <a:xfrm>
            <a:off x="4801532" y="5246800"/>
            <a:ext cx="4476307" cy="369332"/>
          </a:xfrm>
          <a:prstGeom prst="rect">
            <a:avLst/>
          </a:prstGeom>
          <a:noFill/>
        </p:spPr>
        <p:txBody>
          <a:bodyPr wrap="square" rtlCol="0">
            <a:spAutoFit/>
          </a:bodyPr>
          <a:lstStyle/>
          <a:p>
            <a:r>
              <a:rPr lang="en-GB" dirty="0"/>
              <a:t>(International Academy of Education, 2005)</a:t>
            </a:r>
            <a:endParaRPr lang="en-US" dirty="0"/>
          </a:p>
        </p:txBody>
      </p:sp>
    </p:spTree>
    <p:extLst>
      <p:ext uri="{BB962C8B-B14F-4D97-AF65-F5344CB8AC3E}">
        <p14:creationId xmlns:p14="http://schemas.microsoft.com/office/powerpoint/2010/main" val="81271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1114" y="1373638"/>
            <a:ext cx="8038215" cy="3785652"/>
          </a:xfrm>
          <a:prstGeom prst="rect">
            <a:avLst/>
          </a:prstGeom>
        </p:spPr>
        <p:txBody>
          <a:bodyPr wrap="square">
            <a:spAutoFit/>
          </a:bodyPr>
          <a:lstStyle/>
          <a:p>
            <a:r>
              <a:rPr lang="en-GB" sz="2400" dirty="0"/>
              <a:t>Results-driven accountability systems are based on student performance…</a:t>
            </a:r>
          </a:p>
          <a:p>
            <a:endParaRPr lang="en-GB" sz="2400" dirty="0"/>
          </a:p>
          <a:p>
            <a:r>
              <a:rPr lang="en-GB" sz="2400" dirty="0"/>
              <a:t>There are three general ways in which student performance can be interpreted and reported:</a:t>
            </a:r>
          </a:p>
          <a:p>
            <a:endParaRPr lang="en-GB" sz="2400" dirty="0"/>
          </a:p>
          <a:p>
            <a:pPr marL="342900" indent="-342900">
              <a:buAutoNum type="arabicParenR"/>
            </a:pPr>
            <a:r>
              <a:rPr lang="en-GB" sz="2400" dirty="0"/>
              <a:t>status of a cohort of students against a criterion</a:t>
            </a:r>
          </a:p>
          <a:p>
            <a:pPr marL="342900" indent="-342900">
              <a:buAutoNum type="arabicParenR"/>
            </a:pPr>
            <a:r>
              <a:rPr lang="en-GB" sz="2400" dirty="0"/>
              <a:t>change in status of a cohort of students over time</a:t>
            </a:r>
          </a:p>
          <a:p>
            <a:pPr marL="342900" indent="-342900">
              <a:buAutoNum type="arabicParenR"/>
            </a:pPr>
            <a:r>
              <a:rPr lang="en-GB" sz="2400" dirty="0"/>
              <a:t>longitudinal change in the performance of individual students.</a:t>
            </a:r>
            <a:endParaRPr lang="en-US" sz="2400" dirty="0"/>
          </a:p>
        </p:txBody>
      </p:sp>
      <p:sp>
        <p:nvSpPr>
          <p:cNvPr id="3" name="TextBox 2"/>
          <p:cNvSpPr txBox="1"/>
          <p:nvPr/>
        </p:nvSpPr>
        <p:spPr>
          <a:xfrm>
            <a:off x="1998920" y="569954"/>
            <a:ext cx="5422604" cy="523220"/>
          </a:xfrm>
          <a:prstGeom prst="rect">
            <a:avLst/>
          </a:prstGeom>
          <a:noFill/>
        </p:spPr>
        <p:txBody>
          <a:bodyPr wrap="square" rtlCol="0">
            <a:spAutoFit/>
          </a:bodyPr>
          <a:lstStyle/>
          <a:p>
            <a:pPr algn="ctr"/>
            <a:r>
              <a:rPr lang="en-GB" sz="2800" b="1" dirty="0"/>
              <a:t>Results-driven accountability…</a:t>
            </a:r>
            <a:endParaRPr lang="en-US" sz="2800" b="1" dirty="0"/>
          </a:p>
        </p:txBody>
      </p:sp>
      <p:sp>
        <p:nvSpPr>
          <p:cNvPr id="4" name="TextBox 3"/>
          <p:cNvSpPr txBox="1"/>
          <p:nvPr/>
        </p:nvSpPr>
        <p:spPr>
          <a:xfrm>
            <a:off x="6900529" y="5079521"/>
            <a:ext cx="1828800" cy="369332"/>
          </a:xfrm>
          <a:prstGeom prst="rect">
            <a:avLst/>
          </a:prstGeom>
          <a:noFill/>
        </p:spPr>
        <p:txBody>
          <a:bodyPr wrap="square" rtlCol="0">
            <a:spAutoFit/>
          </a:bodyPr>
          <a:lstStyle/>
          <a:p>
            <a:r>
              <a:rPr lang="en-GB" dirty="0"/>
              <a:t>(Anderson, 2005)</a:t>
            </a:r>
          </a:p>
        </p:txBody>
      </p:sp>
    </p:spTree>
    <p:extLst>
      <p:ext uri="{BB962C8B-B14F-4D97-AF65-F5344CB8AC3E}">
        <p14:creationId xmlns:p14="http://schemas.microsoft.com/office/powerpoint/2010/main" val="488555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7710" y="549602"/>
            <a:ext cx="8463517" cy="3970318"/>
          </a:xfrm>
          <a:prstGeom prst="rect">
            <a:avLst/>
          </a:prstGeom>
        </p:spPr>
        <p:txBody>
          <a:bodyPr wrap="square">
            <a:spAutoFit/>
          </a:bodyPr>
          <a:lstStyle/>
          <a:p>
            <a:r>
              <a:rPr lang="en-GB" sz="2400" b="1" dirty="0">
                <a:cs typeface="Arial" panose="020B0604020202020204" pitchFamily="34" charset="0"/>
              </a:rPr>
              <a:t>Therefore, in practice, accountability systems have had to address several questions…</a:t>
            </a:r>
          </a:p>
          <a:p>
            <a:endParaRPr lang="en-GB" sz="2400" dirty="0">
              <a:cs typeface="Arial" panose="020B0604020202020204" pitchFamily="34" charset="0"/>
            </a:endParaRPr>
          </a:p>
          <a:p>
            <a:r>
              <a:rPr lang="en-GB" sz="2000" dirty="0">
                <a:cs typeface="Arial" panose="020B0604020202020204" pitchFamily="34" charset="0"/>
              </a:rPr>
              <a:t>• For what portion of the school year must students be enrolled for the school to be held accountable for their performance?</a:t>
            </a:r>
          </a:p>
          <a:p>
            <a:endParaRPr lang="en-GB" sz="2000" dirty="0">
              <a:cs typeface="Arial" panose="020B0604020202020204" pitchFamily="34" charset="0"/>
            </a:endParaRPr>
          </a:p>
          <a:p>
            <a:r>
              <a:rPr lang="en-GB" sz="2000" dirty="0">
                <a:cs typeface="Arial" panose="020B0604020202020204" pitchFamily="34" charset="0"/>
              </a:rPr>
              <a:t>• Are there groups of students that should not be included in the system (e.g., students with severe disabilities, non-native language speakers)?</a:t>
            </a:r>
          </a:p>
          <a:p>
            <a:endParaRPr lang="en-GB" sz="2000" dirty="0">
              <a:cs typeface="Arial" panose="020B0604020202020204" pitchFamily="34" charset="0"/>
            </a:endParaRPr>
          </a:p>
          <a:p>
            <a:r>
              <a:rPr lang="en-GB" sz="2000" dirty="0">
                <a:cs typeface="Arial" panose="020B0604020202020204" pitchFamily="34" charset="0"/>
              </a:rPr>
              <a:t>• Because the results are the basis for substantive organisational decisions and the results are available to the general public, should a minimum number of students in a group be required before the data are reported? </a:t>
            </a:r>
            <a:endParaRPr lang="en-US" sz="2000" dirty="0">
              <a:cs typeface="Arial" panose="020B0604020202020204" pitchFamily="34" charset="0"/>
            </a:endParaRPr>
          </a:p>
        </p:txBody>
      </p:sp>
      <p:sp>
        <p:nvSpPr>
          <p:cNvPr id="3" name="TextBox 2"/>
          <p:cNvSpPr txBox="1"/>
          <p:nvPr/>
        </p:nvSpPr>
        <p:spPr>
          <a:xfrm>
            <a:off x="6755642" y="4804012"/>
            <a:ext cx="1828800" cy="369332"/>
          </a:xfrm>
          <a:prstGeom prst="rect">
            <a:avLst/>
          </a:prstGeom>
          <a:noFill/>
        </p:spPr>
        <p:txBody>
          <a:bodyPr wrap="square" rtlCol="0">
            <a:spAutoFit/>
          </a:bodyPr>
          <a:lstStyle/>
          <a:p>
            <a:r>
              <a:rPr lang="en-GB" dirty="0"/>
              <a:t>(Anderson, 2005)</a:t>
            </a:r>
          </a:p>
        </p:txBody>
      </p:sp>
    </p:spTree>
    <p:extLst>
      <p:ext uri="{BB962C8B-B14F-4D97-AF65-F5344CB8AC3E}">
        <p14:creationId xmlns:p14="http://schemas.microsoft.com/office/powerpoint/2010/main" val="4012402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9A8A38-A6E8-4181-B2D1-F5B4D66A55E7}"/>
              </a:ext>
            </a:extLst>
          </p:cNvPr>
          <p:cNvPicPr>
            <a:picLocks noChangeAspect="1"/>
          </p:cNvPicPr>
          <p:nvPr/>
        </p:nvPicPr>
        <p:blipFill>
          <a:blip r:embed="rId2"/>
          <a:stretch>
            <a:fillRect/>
          </a:stretch>
        </p:blipFill>
        <p:spPr>
          <a:xfrm>
            <a:off x="1810890" y="165099"/>
            <a:ext cx="5522220" cy="539750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79382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5935" y="1233393"/>
            <a:ext cx="8431618" cy="3847207"/>
          </a:xfrm>
          <a:prstGeom prst="rect">
            <a:avLst/>
          </a:prstGeom>
          <a:noFill/>
        </p:spPr>
        <p:txBody>
          <a:bodyPr wrap="square" rtlCol="0">
            <a:spAutoFit/>
          </a:bodyPr>
          <a:lstStyle/>
          <a:p>
            <a:pPr marL="285750" indent="-285750">
              <a:buFont typeface="Arial" panose="020B0604020202020204" pitchFamily="34" charset="0"/>
              <a:buChar char="•"/>
            </a:pPr>
            <a:r>
              <a:rPr lang="en-GB" sz="2200" dirty="0">
                <a:cs typeface="Arial" panose="020B0604020202020204" pitchFamily="34" charset="0"/>
              </a:rPr>
              <a:t>A credible education plan, with clear targets and lines of responsibility, is the basis for accountability</a:t>
            </a:r>
          </a:p>
          <a:p>
            <a:pPr marL="285750" indent="-285750">
              <a:buFont typeface="Arial" panose="020B0604020202020204" pitchFamily="34" charset="0"/>
              <a:buChar char="•"/>
            </a:pPr>
            <a:endParaRPr lang="en-GB" sz="2200" dirty="0">
              <a:cs typeface="Arial" panose="020B0604020202020204" pitchFamily="34" charset="0"/>
            </a:endParaRPr>
          </a:p>
          <a:p>
            <a:pPr marL="285750" indent="-285750">
              <a:buFont typeface="Arial" panose="020B0604020202020204" pitchFamily="34" charset="0"/>
              <a:buChar char="•"/>
            </a:pPr>
            <a:r>
              <a:rPr lang="en-GB" sz="2200" dirty="0">
                <a:cs typeface="Arial" panose="020B0604020202020204" pitchFamily="34" charset="0"/>
              </a:rPr>
              <a:t>Around half of countries produce a national education monitoring report – although only one in six do so annually</a:t>
            </a:r>
          </a:p>
          <a:p>
            <a:pPr marL="285750" indent="-285750">
              <a:buFont typeface="Arial" panose="020B0604020202020204" pitchFamily="34" charset="0"/>
              <a:buChar char="•"/>
            </a:pPr>
            <a:endParaRPr lang="en-GB" sz="2200" dirty="0">
              <a:cs typeface="Arial" panose="020B0604020202020204" pitchFamily="34" charset="0"/>
            </a:endParaRPr>
          </a:p>
          <a:p>
            <a:pPr marL="285750" indent="-285750">
              <a:buFont typeface="Arial" panose="020B0604020202020204" pitchFamily="34" charset="0"/>
              <a:buChar char="•"/>
            </a:pPr>
            <a:r>
              <a:rPr lang="en-GB" sz="2200" dirty="0">
                <a:cs typeface="Arial" panose="020B0604020202020204" pitchFamily="34" charset="0"/>
              </a:rPr>
              <a:t>Policy processes must be open to broad and meaningful consultation</a:t>
            </a:r>
          </a:p>
          <a:p>
            <a:pPr marL="285750" indent="-285750">
              <a:buFont typeface="Arial" panose="020B0604020202020204" pitchFamily="34" charset="0"/>
              <a:buChar char="•"/>
            </a:pPr>
            <a:endParaRPr lang="en-GB" sz="2200" dirty="0">
              <a:cs typeface="Arial" panose="020B0604020202020204" pitchFamily="34" charset="0"/>
            </a:endParaRPr>
          </a:p>
          <a:p>
            <a:pPr marL="285750" indent="-285750">
              <a:buFont typeface="Arial" panose="020B0604020202020204" pitchFamily="34" charset="0"/>
              <a:buChar char="•"/>
            </a:pPr>
            <a:r>
              <a:rPr lang="en-GB" sz="2200" dirty="0">
                <a:cs typeface="Arial" panose="020B0604020202020204" pitchFamily="34" charset="0"/>
              </a:rPr>
              <a:t>Develop mechanisms that are supportive and formative, and avoid those based on narrow performance measures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2171700" y="5193720"/>
            <a:ext cx="7368908" cy="338554"/>
          </a:xfrm>
          <a:prstGeom prst="rect">
            <a:avLst/>
          </a:prstGeom>
          <a:noFill/>
        </p:spPr>
        <p:txBody>
          <a:bodyPr wrap="square" rtlCol="0">
            <a:spAutoFit/>
          </a:bodyPr>
          <a:lstStyle/>
          <a:p>
            <a:r>
              <a:rPr lang="en-GB" sz="1600" dirty="0">
                <a:cs typeface="Arial" panose="020B0604020202020204" pitchFamily="34" charset="0"/>
              </a:rPr>
              <a:t>(UNESCO, </a:t>
            </a:r>
            <a:r>
              <a:rPr lang="en-GB" sz="1600" i="1" dirty="0">
                <a:cs typeface="Arial" panose="020B0604020202020204" pitchFamily="34" charset="0"/>
              </a:rPr>
              <a:t>Global Education Monitoring Report: Accountability in Education, 2017)</a:t>
            </a:r>
          </a:p>
        </p:txBody>
      </p:sp>
      <p:sp>
        <p:nvSpPr>
          <p:cNvPr id="4" name="TextBox 3">
            <a:extLst>
              <a:ext uri="{FF2B5EF4-FFF2-40B4-BE49-F238E27FC236}">
                <a16:creationId xmlns:a16="http://schemas.microsoft.com/office/drawing/2014/main" id="{77A136D2-AA02-4909-8B57-FF0825ABC530}"/>
              </a:ext>
            </a:extLst>
          </p:cNvPr>
          <p:cNvSpPr txBox="1"/>
          <p:nvPr/>
        </p:nvSpPr>
        <p:spPr>
          <a:xfrm>
            <a:off x="1940442" y="427776"/>
            <a:ext cx="5422604" cy="523220"/>
          </a:xfrm>
          <a:prstGeom prst="rect">
            <a:avLst/>
          </a:prstGeom>
          <a:noFill/>
        </p:spPr>
        <p:txBody>
          <a:bodyPr wrap="square" rtlCol="0">
            <a:spAutoFit/>
          </a:bodyPr>
          <a:lstStyle/>
          <a:p>
            <a:pPr algn="ctr"/>
            <a:r>
              <a:rPr lang="en-GB" sz="2800" b="1" dirty="0"/>
              <a:t>System-level accountability…</a:t>
            </a:r>
            <a:endParaRPr lang="en-US" sz="2800" b="1" dirty="0"/>
          </a:p>
        </p:txBody>
      </p:sp>
    </p:spTree>
    <p:extLst>
      <p:ext uri="{BB962C8B-B14F-4D97-AF65-F5344CB8AC3E}">
        <p14:creationId xmlns:p14="http://schemas.microsoft.com/office/powerpoint/2010/main" val="2208932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14670" y="177965"/>
            <a:ext cx="8420986" cy="5382863"/>
          </a:xfrm>
          <a:prstGeom prst="rect">
            <a:avLst/>
          </a:prstGeom>
        </p:spPr>
      </p:pic>
    </p:spTree>
    <p:extLst>
      <p:ext uri="{BB962C8B-B14F-4D97-AF65-F5344CB8AC3E}">
        <p14:creationId xmlns:p14="http://schemas.microsoft.com/office/powerpoint/2010/main" val="2514752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3908" y="1881962"/>
            <a:ext cx="8117959" cy="2677656"/>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“We want schools to know that they shouldn’t play safe at the expense of innovation. Inspectors do not have pre-determined ideas about what the curriculum should look like or what schools should be doing. We don’t expect to see a particular approach to teaching and learning.”</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(Estyn, 2018</a:t>
            </a:r>
            <a:r>
              <a:rPr 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1541721" y="536936"/>
            <a:ext cx="5922335"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Encouraging innovation</a:t>
            </a:r>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604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447" y="318977"/>
            <a:ext cx="8389088" cy="5231217"/>
          </a:xfrm>
          <a:prstGeom prst="rect">
            <a:avLst/>
          </a:prstGeom>
        </p:spPr>
      </p:pic>
    </p:spTree>
    <p:extLst>
      <p:ext uri="{BB962C8B-B14F-4D97-AF65-F5344CB8AC3E}">
        <p14:creationId xmlns:p14="http://schemas.microsoft.com/office/powerpoint/2010/main" val="13505478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57575" y="1606920"/>
            <a:ext cx="7884675" cy="3139321"/>
          </a:xfrm>
          <a:prstGeom prst="rect">
            <a:avLst/>
          </a:prstGeom>
        </p:spPr>
        <p:txBody>
          <a:bodyPr wrap="square">
            <a:spAutoFit/>
          </a:bodyPr>
          <a:lstStyle/>
          <a:p>
            <a:pPr marL="285750" indent="-285750">
              <a:buFont typeface="Arial" panose="020B0604020202020204" pitchFamily="34" charset="0"/>
              <a:buChar char="•"/>
            </a:pPr>
            <a:r>
              <a:rPr lang="en-GB" sz="2000" dirty="0"/>
              <a:t>Accountability in Education, International Academy of Education, 2005</a:t>
            </a:r>
            <a:endParaRPr lang="en-US" sz="2000" dirty="0">
              <a:hlinkClick r:id="rId2"/>
            </a:endParaRPr>
          </a:p>
          <a:p>
            <a:endParaRPr lang="en-US" sz="2000" dirty="0">
              <a:hlinkClick r:id="rId2"/>
            </a:endParaRPr>
          </a:p>
          <a:p>
            <a:r>
              <a:rPr lang="en-US" sz="2000" dirty="0">
                <a:hlinkClick r:id="rId2"/>
              </a:rPr>
              <a:t>http://www.iaoed.org/downloads/Edpol1.pdf</a:t>
            </a:r>
            <a:endParaRPr lang="en-US" sz="2000" dirty="0"/>
          </a:p>
          <a:p>
            <a:endParaRPr lang="en-GB" sz="2000" dirty="0"/>
          </a:p>
          <a:p>
            <a:endParaRPr lang="en-GB" sz="2000" dirty="0"/>
          </a:p>
          <a:p>
            <a:endParaRPr lang="en-GB" sz="2000" dirty="0"/>
          </a:p>
          <a:p>
            <a:pPr marL="285750" indent="-285750">
              <a:buFont typeface="Arial" panose="020B0604020202020204" pitchFamily="34" charset="0"/>
              <a:buChar char="•"/>
            </a:pPr>
            <a:r>
              <a:rPr lang="en-GB" sz="2000" dirty="0"/>
              <a:t>Accountability in Education: Meeting Our Commitments, UNESCO, 2017</a:t>
            </a:r>
          </a:p>
          <a:p>
            <a:endParaRPr lang="en-GB" sz="2000" dirty="0"/>
          </a:p>
          <a:p>
            <a:r>
              <a:rPr lang="en-US" sz="2000" dirty="0">
                <a:hlinkClick r:id="rId3"/>
              </a:rPr>
              <a:t>https://en.unesco.org/gem-report/report/2017/accountability-education</a:t>
            </a:r>
            <a:endParaRPr lang="en-US" sz="2000" dirty="0"/>
          </a:p>
          <a:p>
            <a:endParaRPr lang="en-US" dirty="0"/>
          </a:p>
        </p:txBody>
      </p:sp>
    </p:spTree>
    <p:extLst>
      <p:ext uri="{BB962C8B-B14F-4D97-AF65-F5344CB8AC3E}">
        <p14:creationId xmlns:p14="http://schemas.microsoft.com/office/powerpoint/2010/main" val="4272446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50426" y="2075694"/>
            <a:ext cx="6836979" cy="2031325"/>
          </a:xfrm>
          <a:prstGeom prst="rect">
            <a:avLst/>
          </a:prstGeom>
        </p:spPr>
        <p:txBody>
          <a:bodyPr wrap="square">
            <a:spAutoFit/>
          </a:bodyPr>
          <a:lstStyle/>
          <a:p>
            <a:r>
              <a:rPr lang="en-GB" b="1" dirty="0"/>
              <a:t>Assessment Component 1 – 40% </a:t>
            </a:r>
            <a:r>
              <a:rPr lang="en-GB" dirty="0"/>
              <a:t>(05.12.20 &amp; </a:t>
            </a:r>
            <a:r>
              <a:rPr lang="en-GB" dirty="0">
                <a:solidFill>
                  <a:srgbClr val="FF0000"/>
                </a:solidFill>
              </a:rPr>
              <a:t>07.12.20</a:t>
            </a:r>
            <a:r>
              <a:rPr lang="en-GB" dirty="0"/>
              <a:t>) </a:t>
            </a:r>
            <a:r>
              <a:rPr lang="en-GB" b="1" dirty="0"/>
              <a:t>  </a:t>
            </a:r>
            <a:endParaRPr lang="en-GB" dirty="0"/>
          </a:p>
          <a:p>
            <a:r>
              <a:rPr lang="en-GB" dirty="0"/>
              <a:t>Prepare a presentation for a conference that </a:t>
            </a:r>
            <a:r>
              <a:rPr lang="en-GB" dirty="0">
                <a:solidFill>
                  <a:srgbClr val="FF0000"/>
                </a:solidFill>
              </a:rPr>
              <a:t>critically evaluates </a:t>
            </a:r>
            <a:r>
              <a:rPr lang="en-GB" dirty="0"/>
              <a:t>a contemporary issue in education in Wales, its representation in official statements, media treatment and your understanding of its treatment in an international context (8 minutes presentation and 1,500 word equivalent supporting material).    </a:t>
            </a:r>
          </a:p>
          <a:p>
            <a:r>
              <a:rPr lang="en-GB" dirty="0"/>
              <a:t> </a:t>
            </a:r>
            <a:endParaRPr lang="en-US" dirty="0"/>
          </a:p>
        </p:txBody>
      </p:sp>
      <p:sp>
        <p:nvSpPr>
          <p:cNvPr id="5" name="TextBox 4"/>
          <p:cNvSpPr txBox="1"/>
          <p:nvPr/>
        </p:nvSpPr>
        <p:spPr>
          <a:xfrm>
            <a:off x="1703693" y="545330"/>
            <a:ext cx="6330444" cy="1138773"/>
          </a:xfrm>
          <a:prstGeom prst="rect">
            <a:avLst/>
          </a:prstGeom>
          <a:noFill/>
        </p:spPr>
        <p:txBody>
          <a:bodyPr wrap="square" rtlCol="0">
            <a:spAutoFit/>
          </a:bodyPr>
          <a:lstStyle/>
          <a:p>
            <a:r>
              <a:rPr lang="en-GB" sz="2400" b="1" dirty="0"/>
              <a:t>Exploring Contemporary Issues in  Education: Policy Review and Critical Analysis </a:t>
            </a:r>
            <a:r>
              <a:rPr lang="en-GB" sz="2400" b="1" baseline="30000" dirty="0"/>
              <a:t>  </a:t>
            </a:r>
            <a:endParaRPr lang="en-GB" sz="2400" b="1" dirty="0"/>
          </a:p>
          <a:p>
            <a:endParaRPr lang="en-US" sz="2000" b="1" dirty="0"/>
          </a:p>
        </p:txBody>
      </p:sp>
    </p:spTree>
    <p:extLst>
      <p:ext uri="{BB962C8B-B14F-4D97-AF65-F5344CB8AC3E}">
        <p14:creationId xmlns:p14="http://schemas.microsoft.com/office/powerpoint/2010/main" val="36258272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419" y="285035"/>
            <a:ext cx="8093121" cy="5372753"/>
          </a:xfrm>
          <a:prstGeom prst="rect">
            <a:avLst/>
          </a:prstGeom>
        </p:spPr>
        <p:txBody>
          <a:bodyPr wrap="square">
            <a:spAutoFit/>
          </a:bodyPr>
          <a:lstStyle/>
          <a:p>
            <a:pPr marL="893445" indent="-6350">
              <a:lnSpc>
                <a:spcPct val="107000"/>
              </a:lnSpc>
              <a:spcAft>
                <a:spcPts val="15"/>
              </a:spcAft>
            </a:pPr>
            <a:r>
              <a:rPr lang="en-GB" sz="1600" b="1" dirty="0">
                <a:solidFill>
                  <a:srgbClr val="000000"/>
                </a:solidFill>
                <a:ea typeface="Arial" panose="020B0604020202020204" pitchFamily="34" charset="0"/>
              </a:rPr>
              <a:t>Aim(s) </a:t>
            </a:r>
            <a:r>
              <a:rPr lang="en-GB" sz="1600" dirty="0">
                <a:solidFill>
                  <a:srgbClr val="000000"/>
                </a:solidFill>
                <a:ea typeface="Arial" panose="020B0604020202020204" pitchFamily="34" charset="0"/>
              </a:rPr>
              <a:t> </a:t>
            </a:r>
            <a:r>
              <a:rPr lang="en-GB" sz="1600" b="1" dirty="0">
                <a:solidFill>
                  <a:srgbClr val="000000"/>
                </a:solidFill>
                <a:ea typeface="Arial" panose="020B0604020202020204" pitchFamily="34" charset="0"/>
              </a:rPr>
              <a:t>  </a:t>
            </a:r>
            <a:endParaRPr lang="en-GB" sz="1600" dirty="0">
              <a:solidFill>
                <a:srgbClr val="000000"/>
              </a:solidFill>
              <a:ea typeface="Arial" panose="020B0604020202020204" pitchFamily="34" charset="0"/>
            </a:endParaRPr>
          </a:p>
          <a:p>
            <a:pPr marL="914400" indent="-6350">
              <a:lnSpc>
                <a:spcPct val="107000"/>
              </a:lnSpc>
              <a:spcAft>
                <a:spcPts val="145"/>
              </a:spcAft>
            </a:pPr>
            <a:r>
              <a:rPr lang="en-GB" sz="1200" b="1" dirty="0">
                <a:solidFill>
                  <a:srgbClr val="000000"/>
                </a:solidFill>
                <a:ea typeface="Arial" panose="020B0604020202020204" pitchFamily="34" charset="0"/>
              </a:rPr>
              <a:t> </a:t>
            </a:r>
            <a:r>
              <a:rPr lang="en-GB" sz="1200" dirty="0">
                <a:solidFill>
                  <a:srgbClr val="000000"/>
                </a:solidFill>
                <a:ea typeface="Arial" panose="020B0604020202020204" pitchFamily="34" charset="0"/>
              </a:rPr>
              <a:t>   </a:t>
            </a:r>
          </a:p>
          <a:p>
            <a:pPr marL="342900" lvl="0" indent="-342900" algn="just" fontAlgn="base">
              <a:lnSpc>
                <a:spcPct val="105000"/>
              </a:lnSpc>
              <a:spcAft>
                <a:spcPts val="2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develop the </a:t>
            </a:r>
            <a:r>
              <a:rPr lang="en-GB" sz="1200" dirty="0">
                <a:solidFill>
                  <a:srgbClr val="FF0000"/>
                </a:solidFill>
                <a:uFill>
                  <a:solidFill>
                    <a:srgbClr val="000000"/>
                  </a:solidFill>
                </a:uFill>
                <a:ea typeface="Arial" panose="020B0604020202020204" pitchFamily="34" charset="0"/>
                <a:cs typeface="Arial" panose="020B0604020202020204" pitchFamily="34" charset="0"/>
              </a:rPr>
              <a:t>higher-level critical and analytical skills </a:t>
            </a:r>
            <a:r>
              <a:rPr lang="en-GB" sz="1200" dirty="0">
                <a:solidFill>
                  <a:srgbClr val="000000"/>
                </a:solidFill>
                <a:uFill>
                  <a:solidFill>
                    <a:srgbClr val="000000"/>
                  </a:solidFill>
                </a:uFill>
                <a:ea typeface="Arial" panose="020B0604020202020204" pitchFamily="34" charset="0"/>
                <a:cs typeface="Arial" panose="020B0604020202020204" pitchFamily="34" charset="0"/>
              </a:rPr>
              <a:t>required to contribute meaningfully to the education debate, across a variety of different platforms.  </a:t>
            </a:r>
          </a:p>
          <a:p>
            <a:pPr marL="342900" lvl="0" indent="-342900" algn="just" fontAlgn="base">
              <a:lnSpc>
                <a:spcPct val="105000"/>
              </a:lnSpc>
              <a:spcAft>
                <a:spcPts val="20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critically evaluate </a:t>
            </a:r>
            <a:r>
              <a:rPr lang="en-GB" sz="1200" dirty="0">
                <a:solidFill>
                  <a:srgbClr val="000000"/>
                </a:solidFill>
                <a:uFill>
                  <a:solidFill>
                    <a:srgbClr val="000000"/>
                  </a:solidFill>
                </a:uFill>
                <a:ea typeface="Arial" panose="020B0604020202020204" pitchFamily="34" charset="0"/>
                <a:cs typeface="Arial" panose="020B0604020202020204" pitchFamily="34" charset="0"/>
              </a:rPr>
              <a:t>contrasting approaches to one or more contemporary issues relating to education in Wales, the UK and international contexts, taking into account differing educational orthodoxies.  </a:t>
            </a:r>
          </a:p>
          <a:p>
            <a:pPr marL="342900" lvl="0" indent="-342900" algn="just" fontAlgn="base">
              <a:lnSpc>
                <a:spcPct val="105000"/>
              </a:lnSpc>
              <a:spcAft>
                <a:spcPts val="0"/>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critically evaluate </a:t>
            </a:r>
            <a:r>
              <a:rPr lang="en-GB" sz="1200" dirty="0">
                <a:solidFill>
                  <a:srgbClr val="000000"/>
                </a:solidFill>
                <a:uFill>
                  <a:solidFill>
                    <a:srgbClr val="000000"/>
                  </a:solidFill>
                </a:uFill>
                <a:ea typeface="Arial" panose="020B0604020202020204" pitchFamily="34" charset="0"/>
                <a:cs typeface="Arial" panose="020B0604020202020204" pitchFamily="34" charset="0"/>
              </a:rPr>
              <a:t>the presentation of contemporary educational issues and proposals in legislation, statutory and non-statutory guidance, through consultation documents and the representation of those issues and proposals in the press, social media and other channels.</a:t>
            </a:r>
            <a:r>
              <a:rPr lang="en-GB" sz="1200" b="1" dirty="0">
                <a:solidFill>
                  <a:srgbClr val="000000"/>
                </a:solidFill>
                <a:uFill>
                  <a:solidFill>
                    <a:srgbClr val="000000"/>
                  </a:solidFill>
                </a:uFill>
                <a:ea typeface="Times New Roman" panose="02020603050405020304" pitchFamily="18" charset="0"/>
                <a:cs typeface="Arial" panose="020B0604020202020204" pitchFamily="34" charset="0"/>
              </a:rPr>
              <a:t> </a:t>
            </a:r>
            <a:r>
              <a:rPr lang="en-GB" sz="1200" dirty="0">
                <a:solidFill>
                  <a:srgbClr val="000000"/>
                </a:solidFill>
                <a:uFill>
                  <a:solidFill>
                    <a:srgbClr val="000000"/>
                  </a:solidFill>
                </a:uFill>
                <a:ea typeface="Arial" panose="020B0604020202020204" pitchFamily="34" charset="0"/>
                <a:cs typeface="Arial" panose="020B0604020202020204" pitchFamily="34" charset="0"/>
              </a:rPr>
              <a:t> </a:t>
            </a:r>
          </a:p>
          <a:p>
            <a:pPr marL="342900" lvl="0" indent="-342900" algn="just" fontAlgn="base">
              <a:lnSpc>
                <a:spcPct val="105000"/>
              </a:lnSpc>
              <a:spcAft>
                <a:spcPts val="0"/>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demonstrate a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 understanding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the development of education policy, its impact and its potential pitfalls; including its perception among policymakers, schools, teachers, parents, communities, and children and young people.  </a:t>
            </a:r>
          </a:p>
          <a:p>
            <a:pPr marL="914400" indent="-6350">
              <a:lnSpc>
                <a:spcPct val="107000"/>
              </a:lnSpc>
              <a:spcAft>
                <a:spcPts val="825"/>
              </a:spcAft>
            </a:pPr>
            <a:r>
              <a:rPr lang="en-GB" sz="1200" dirty="0">
                <a:solidFill>
                  <a:srgbClr val="000000"/>
                </a:solidFill>
                <a:ea typeface="Arial" panose="020B0604020202020204" pitchFamily="34" charset="0"/>
              </a:rPr>
              <a:t>    </a:t>
            </a:r>
          </a:p>
          <a:p>
            <a:pPr marL="914400" indent="-6350">
              <a:lnSpc>
                <a:spcPct val="107000"/>
              </a:lnSpc>
              <a:spcAft>
                <a:spcPts val="825"/>
              </a:spcAft>
            </a:pPr>
            <a:r>
              <a:rPr lang="en-GB" sz="1200" dirty="0">
                <a:solidFill>
                  <a:srgbClr val="000000"/>
                </a:solidFill>
                <a:ea typeface="Arial" panose="020B0604020202020204" pitchFamily="34" charset="0"/>
              </a:rPr>
              <a:t>   </a:t>
            </a:r>
          </a:p>
          <a:p>
            <a:pPr marL="893445" indent="-6350">
              <a:lnSpc>
                <a:spcPct val="107000"/>
              </a:lnSpc>
              <a:spcAft>
                <a:spcPts val="1080"/>
              </a:spcAft>
            </a:pPr>
            <a:r>
              <a:rPr lang="en-GB" sz="1600" b="1" dirty="0">
                <a:solidFill>
                  <a:srgbClr val="000000"/>
                </a:solidFill>
                <a:ea typeface="Arial" panose="020B0604020202020204" pitchFamily="34" charset="0"/>
              </a:rPr>
              <a:t>Learning Outcomes</a:t>
            </a:r>
            <a:r>
              <a:rPr lang="en-GB" sz="1600" dirty="0">
                <a:solidFill>
                  <a:srgbClr val="000000"/>
                </a:solidFill>
                <a:ea typeface="Arial" panose="020B0604020202020204" pitchFamily="34" charset="0"/>
              </a:rPr>
              <a:t> </a:t>
            </a:r>
            <a:r>
              <a:rPr lang="en-GB" sz="1600" b="1" dirty="0">
                <a:solidFill>
                  <a:srgbClr val="000000"/>
                </a:solidFill>
                <a:ea typeface="Arial" panose="020B0604020202020204" pitchFamily="34" charset="0"/>
              </a:rPr>
              <a:t> </a:t>
            </a:r>
          </a:p>
          <a:p>
            <a:pPr marL="893445" indent="-6350">
              <a:lnSpc>
                <a:spcPct val="107000"/>
              </a:lnSpc>
              <a:spcAft>
                <a:spcPts val="1080"/>
              </a:spcAft>
            </a:pPr>
            <a:r>
              <a:rPr lang="en-GB" sz="1200" dirty="0">
                <a:solidFill>
                  <a:srgbClr val="000000"/>
                </a:solidFill>
                <a:ea typeface="Arial" panose="020B0604020202020204" pitchFamily="34" charset="0"/>
              </a:rPr>
              <a:t>Upon the successful completion of this module, the student should be able to demonstrate the ability to:    </a:t>
            </a:r>
          </a:p>
          <a:p>
            <a:pPr marL="342900" lvl="0" indent="-342900" algn="just" fontAlgn="base">
              <a:lnSpc>
                <a:spcPct val="105000"/>
              </a:lnSpc>
              <a:spcAft>
                <a:spcPts val="90"/>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Assess the impact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differing approaches to the presentation of policy, proposals and educational outcomes for differing audiences.    </a:t>
            </a:r>
          </a:p>
          <a:p>
            <a:pPr marL="342900" lvl="0" indent="-342900" algn="just" fontAlgn="base">
              <a:lnSpc>
                <a:spcPct val="105000"/>
              </a:lnSpc>
              <a:spcAft>
                <a:spcPts val="8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Understand the </a:t>
            </a:r>
            <a:r>
              <a:rPr lang="en-GB" sz="1200" dirty="0">
                <a:solidFill>
                  <a:srgbClr val="FF0000"/>
                </a:solidFill>
                <a:uFill>
                  <a:solidFill>
                    <a:srgbClr val="000000"/>
                  </a:solidFill>
                </a:uFill>
                <a:ea typeface="Arial" panose="020B0604020202020204" pitchFamily="34" charset="0"/>
                <a:cs typeface="Arial" panose="020B0604020202020204" pitchFamily="34" charset="0"/>
              </a:rPr>
              <a:t>evidence of impact </a:t>
            </a:r>
            <a:r>
              <a:rPr lang="en-GB" sz="1200" dirty="0">
                <a:solidFill>
                  <a:srgbClr val="000000"/>
                </a:solidFill>
                <a:uFill>
                  <a:solidFill>
                    <a:srgbClr val="000000"/>
                  </a:solidFill>
                </a:uFill>
                <a:ea typeface="Arial" panose="020B0604020202020204" pitchFamily="34" charset="0"/>
                <a:cs typeface="Arial" panose="020B0604020202020204" pitchFamily="34" charset="0"/>
              </a:rPr>
              <a:t>that differing discourses have in promoting or mitigating the impact of educational change.    </a:t>
            </a:r>
          </a:p>
          <a:p>
            <a:pPr marL="342900" lvl="0" indent="-342900" algn="just" fontAlgn="base">
              <a:lnSpc>
                <a:spcPct val="105000"/>
              </a:lnSpc>
              <a:spcAft>
                <a:spcPts val="95"/>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Explore critically </a:t>
            </a:r>
            <a:r>
              <a:rPr lang="en-GB" sz="1200" dirty="0">
                <a:solidFill>
                  <a:srgbClr val="000000"/>
                </a:solidFill>
                <a:uFill>
                  <a:solidFill>
                    <a:srgbClr val="000000"/>
                  </a:solidFill>
                </a:uFill>
                <a:ea typeface="Arial" panose="020B0604020202020204" pitchFamily="34" charset="0"/>
                <a:cs typeface="Arial" panose="020B0604020202020204" pitchFamily="34" charset="0"/>
              </a:rPr>
              <a:t>the relationship between education policy, implementation strategy and impact locally, nationally and internationally.    </a:t>
            </a:r>
          </a:p>
          <a:p>
            <a:pPr marL="342900" lvl="0" indent="-342900" algn="just" fontAlgn="base">
              <a:lnSpc>
                <a:spcPct val="105000"/>
              </a:lnSpc>
              <a:spcAft>
                <a:spcPts val="25"/>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Articulate an understanding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the challenges and opportunities in leading educational change successfully.    </a:t>
            </a:r>
          </a:p>
          <a:p>
            <a:pPr marL="1371600" marR="5384800" indent="-6350">
              <a:lnSpc>
                <a:spcPct val="107000"/>
              </a:lnSpc>
            </a:pPr>
            <a:r>
              <a:rPr lang="en-GB" dirty="0">
                <a:solidFill>
                  <a:srgbClr val="000000"/>
                </a:solidFill>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3178025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086" y="98818"/>
            <a:ext cx="7886700" cy="1325563"/>
          </a:xfrm>
        </p:spPr>
        <p:txBody>
          <a:bodyPr>
            <a:normAutofit/>
          </a:bodyPr>
          <a:lstStyle/>
          <a:p>
            <a:r>
              <a:rPr lang="en-GB" sz="3200" b="1" dirty="0">
                <a:latin typeface="+mn-lt"/>
              </a:rPr>
              <a:t>Final thoughts…</a:t>
            </a:r>
          </a:p>
        </p:txBody>
      </p:sp>
      <p:sp>
        <p:nvSpPr>
          <p:cNvPr id="3" name="Content Placeholder 2"/>
          <p:cNvSpPr>
            <a:spLocks noGrp="1"/>
          </p:cNvSpPr>
          <p:nvPr>
            <p:ph idx="1"/>
          </p:nvPr>
        </p:nvSpPr>
        <p:spPr>
          <a:xfrm>
            <a:off x="715086" y="1253331"/>
            <a:ext cx="7886700" cy="4351338"/>
          </a:xfrm>
        </p:spPr>
        <p:txBody>
          <a:bodyPr>
            <a:normAutofit/>
          </a:bodyPr>
          <a:lstStyle/>
          <a:p>
            <a:r>
              <a:rPr lang="en-GB" sz="2000" dirty="0"/>
              <a:t>8 mins!</a:t>
            </a:r>
          </a:p>
          <a:p>
            <a:r>
              <a:rPr lang="en-GB" sz="2000" dirty="0"/>
              <a:t>Structure</a:t>
            </a:r>
          </a:p>
          <a:p>
            <a:r>
              <a:rPr lang="en-GB" sz="2000" dirty="0"/>
              <a:t>Context</a:t>
            </a:r>
          </a:p>
          <a:p>
            <a:r>
              <a:rPr lang="en-GB" sz="2000" dirty="0"/>
              <a:t>Narrow focus (doing fewer things well)</a:t>
            </a:r>
          </a:p>
          <a:p>
            <a:r>
              <a:rPr lang="en-GB" sz="2000" dirty="0"/>
              <a:t>Presentation style</a:t>
            </a:r>
          </a:p>
          <a:p>
            <a:r>
              <a:rPr lang="en-GB" sz="2000" dirty="0"/>
              <a:t>PPT slides</a:t>
            </a:r>
          </a:p>
          <a:p>
            <a:r>
              <a:rPr lang="en-GB" sz="2000" dirty="0"/>
              <a:t>Referencing</a:t>
            </a:r>
          </a:p>
          <a:p>
            <a:r>
              <a:rPr lang="en-GB" sz="2000" dirty="0"/>
              <a:t>Critical analysis</a:t>
            </a:r>
          </a:p>
          <a:p>
            <a:r>
              <a:rPr lang="en-GB" sz="2000" dirty="0"/>
              <a:t>Supporting materials – added value</a:t>
            </a:r>
          </a:p>
          <a:p>
            <a:r>
              <a:rPr lang="en-GB" sz="2000" dirty="0"/>
              <a:t>Look ahead to Assignments 2 &amp; 3</a:t>
            </a:r>
          </a:p>
          <a:p>
            <a:endParaRPr lang="en-GB" dirty="0"/>
          </a:p>
        </p:txBody>
      </p:sp>
    </p:spTree>
    <p:extLst>
      <p:ext uri="{BB962C8B-B14F-4D97-AF65-F5344CB8AC3E}">
        <p14:creationId xmlns:p14="http://schemas.microsoft.com/office/powerpoint/2010/main" val="2512402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0BF827-C1ED-4E06-BF28-CFBB4B72CC83}"/>
              </a:ext>
            </a:extLst>
          </p:cNvPr>
          <p:cNvPicPr>
            <a:picLocks noChangeAspect="1"/>
          </p:cNvPicPr>
          <p:nvPr/>
        </p:nvPicPr>
        <p:blipFill>
          <a:blip r:embed="rId2"/>
          <a:stretch>
            <a:fillRect/>
          </a:stretch>
        </p:blipFill>
        <p:spPr>
          <a:xfrm>
            <a:off x="1136650" y="260796"/>
            <a:ext cx="6870700" cy="5225603"/>
          </a:xfrm>
          <a:prstGeom prst="rect">
            <a:avLst/>
          </a:prstGeom>
        </p:spPr>
      </p:pic>
    </p:spTree>
    <p:extLst>
      <p:ext uri="{BB962C8B-B14F-4D97-AF65-F5344CB8AC3E}">
        <p14:creationId xmlns:p14="http://schemas.microsoft.com/office/powerpoint/2010/main" val="29243736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58401" y="2488000"/>
            <a:ext cx="6096039" cy="3010863"/>
          </a:xfrm>
          <a:prstGeom prst="rect">
            <a:avLst/>
          </a:prstGeom>
          <a:solidFill>
            <a:schemeClr val="tx1">
              <a:alpha val="0"/>
            </a:schemeClr>
          </a:solidFill>
          <a:ln>
            <a:solidFill>
              <a:srgbClr val="000000"/>
            </a:solidFill>
          </a:ln>
        </p:spPr>
      </p:pic>
      <p:sp>
        <p:nvSpPr>
          <p:cNvPr id="3" name="Rectangle 2"/>
          <p:cNvSpPr/>
          <p:nvPr/>
        </p:nvSpPr>
        <p:spPr>
          <a:xfrm>
            <a:off x="1044828" y="451196"/>
            <a:ext cx="7054343" cy="1815882"/>
          </a:xfrm>
          <a:prstGeom prst="rect">
            <a:avLst/>
          </a:prstGeom>
        </p:spPr>
        <p:txBody>
          <a:bodyPr wrap="square">
            <a:spAutoFit/>
          </a:bodyPr>
          <a:lstStyle/>
          <a:p>
            <a:r>
              <a:rPr lang="en-GB" sz="2800" b="1" dirty="0">
                <a:solidFill>
                  <a:srgbClr val="FF0000"/>
                </a:solidFill>
              </a:rPr>
              <a:t>Tuesday, Dec 1 </a:t>
            </a:r>
            <a:r>
              <a:rPr lang="en-GB" sz="2800" dirty="0">
                <a:solidFill>
                  <a:srgbClr val="FF0000"/>
                </a:solidFill>
              </a:rPr>
              <a:t>–</a:t>
            </a:r>
            <a:r>
              <a:rPr lang="en-GB" sz="2800" b="1" dirty="0">
                <a:solidFill>
                  <a:srgbClr val="FF0000"/>
                </a:solidFill>
              </a:rPr>
              <a:t> </a:t>
            </a:r>
            <a:r>
              <a:rPr lang="en-GB" sz="2800" dirty="0">
                <a:solidFill>
                  <a:srgbClr val="FF0000"/>
                </a:solidFill>
              </a:rPr>
              <a:t>Webinar 4: Bricks and mortar</a:t>
            </a:r>
          </a:p>
          <a:p>
            <a:endParaRPr lang="en-GB" sz="2800" dirty="0">
              <a:solidFill>
                <a:srgbClr val="FF0000"/>
              </a:solidFill>
            </a:endParaRPr>
          </a:p>
          <a:p>
            <a:r>
              <a:rPr lang="en-GB" sz="2800" b="1" dirty="0">
                <a:solidFill>
                  <a:srgbClr val="FF0000"/>
                </a:solidFill>
              </a:rPr>
              <a:t>Saturday, Dec 5 </a:t>
            </a:r>
            <a:r>
              <a:rPr lang="en-GB" sz="2800" dirty="0">
                <a:solidFill>
                  <a:srgbClr val="FF0000"/>
                </a:solidFill>
              </a:rPr>
              <a:t>– Presentations (all day)</a:t>
            </a:r>
          </a:p>
          <a:p>
            <a:r>
              <a:rPr lang="en-GB" sz="2800" b="1" dirty="0">
                <a:solidFill>
                  <a:srgbClr val="FF0000"/>
                </a:solidFill>
              </a:rPr>
              <a:t>Monday, Dec 7 </a:t>
            </a:r>
            <a:r>
              <a:rPr lang="en-GB" sz="2800" dirty="0">
                <a:solidFill>
                  <a:srgbClr val="FF0000"/>
                </a:solidFill>
              </a:rPr>
              <a:t>– Supporting materials deadline</a:t>
            </a:r>
          </a:p>
        </p:txBody>
      </p:sp>
    </p:spTree>
    <p:extLst>
      <p:ext uri="{BB962C8B-B14F-4D97-AF65-F5344CB8AC3E}">
        <p14:creationId xmlns:p14="http://schemas.microsoft.com/office/powerpoint/2010/main" val="33548024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1545</TotalTime>
  <Words>1273</Words>
  <Application>Microsoft Office PowerPoint</Application>
  <PresentationFormat>On-screen Show (4:3)</PresentationFormat>
  <Paragraphs>149</Paragraphs>
  <Slides>25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thoughts…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90</cp:revision>
  <cp:lastPrinted>2020-11-17T19:31:53Z</cp:lastPrinted>
  <dcterms:created xsi:type="dcterms:W3CDTF">2017-02-08T11:33:06Z</dcterms:created>
  <dcterms:modified xsi:type="dcterms:W3CDTF">2020-11-17T21:33:44Z</dcterms:modified>
</cp:coreProperties>
</file>