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10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07"/>
  </p:normalViewPr>
  <p:slideViewPr>
    <p:cSldViewPr snapToGrid="0">
      <p:cViewPr>
        <p:scale>
          <a:sx n="69" d="100"/>
          <a:sy n="69" d="100"/>
        </p:scale>
        <p:origin x="2232" y="10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2E35B-1BF8-4332-19D7-69F59BDC12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9DB00-E22A-CE3C-503D-567FDE801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C7418-589F-5420-B775-B0C1753C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D03A1-C167-61A1-F8E0-1C468ECE4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DD9B0A-40EF-2DB7-B522-7B9A6D4BA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443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5F746-22D2-42FA-5992-A0F4C8ED7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333889-B393-AB2F-717A-AC0569A12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205062-463E-8FD4-8F21-AAA0D0765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58FFDB-C641-A388-14BF-D4F407A76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B14CC-934D-7120-CB4B-CC67A2ED3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16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9257A-2BB8-8CD7-320F-02A24B136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488FA-5FF0-FE64-B13C-C6BF3A276B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D3A06C-2CE0-8761-9287-A71E692B9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45ABD3-030D-0CF7-4D2B-724CFB4F3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2492B-B7CC-3838-5F3D-41DE345AE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71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3F937-7AF3-5352-1025-603F55C3B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68B3A-7627-04C8-7559-92F6C44C16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CE0E43-A06D-FE45-4903-3E472374D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8E71E5-BD97-C12B-BBA0-2519D0052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A521B-A720-C022-D3DC-4B3692B47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03415-1E33-4F90-0F1F-21BE2BBDF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061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EE2-35CB-E3D2-32EE-98FA9B993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5D331-5A30-D971-821A-7FF4E5298A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2407E8-9E3A-E51A-8C45-715FAFA8E1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339C53-E04F-0FFB-BE4C-4560957BD2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C8B0AB-B04D-5BB9-0A64-C7CB30CCBD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662725-21B7-3890-9C8B-CC89D7042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9C3DEB-7449-629C-2F85-1212DD432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DD84E8-7B22-07C1-27BF-9895E1678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569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ED856-44DC-D4DA-788A-241C67030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6D778B-7F43-C118-0F92-92269A10B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082694-AE61-5A7F-CAF4-1A85DDB08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8979BA-C1C9-8E41-B160-41579F8EE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413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CE1F48-838D-9DB8-8810-79838F54E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B2043E-60B1-65FB-F450-066EBD9B2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C4ED8A-94D7-305F-F292-3A50F4E71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673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8B943-E9FF-81C1-1A8E-92DD7CA24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062B0-430A-A792-6C89-2111935372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F1DE9E-6B51-81DD-ED1B-380D5D0B75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B565B4-E41D-08DC-5BFA-2E9562D38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402497-B1C3-1665-32BA-8468F11C9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89BE9D-631C-D4A2-FEED-C7E01AF02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12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D3B3F-38BC-4E90-CB71-6CF76BE55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C8F00F-F50B-137E-8001-F183ABCD49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20195-D20D-21AC-5617-93F415AA6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C07340-3069-20CA-8106-E577D3FD7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BFDC36-9EAD-58D9-2779-9F8ED460C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29511A-9080-5331-DDE9-90954BAE9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122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A7822-E765-80AA-E39B-D845252A3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DE0C94-4119-E981-0264-2BD92C3D23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C8F286-1ABE-2D6F-00E2-CAE2B839F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66997E-6E36-46E2-77DF-31459EF95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9862A4-0CBF-BB8F-4847-E00D2487E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116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101846-8A40-9CAB-258D-A74DE0CB5A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2D6472-E613-42D0-B6F3-839AF83672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16FC0-563C-E750-BD60-66755B66D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DA830-D23E-224A-CCDA-02B725D5A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B1CEAD-672B-F123-7738-1C9437125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14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3B4AED-2523-2DAA-34EC-A97EFF736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BA5E6-34D7-957D-1854-BE0469A19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58793-346C-49A1-C1DA-FD830ED3BA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EC5413-0765-3C45-98E6-4DEAD1123A2D}" type="datetimeFigureOut">
              <a:rPr lang="en-US" smtClean="0"/>
              <a:t>10/10/24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CEC10-690D-9820-A74F-8BF73615A2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25C83-68C9-7161-AE97-79F5970BB2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C92CE6-209C-4F40-8A50-BF26AB799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28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4279263-8F5C-A846-8866-D658829EBC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1127" b="16465"/>
          <a:stretch/>
        </p:blipFill>
        <p:spPr>
          <a:xfrm>
            <a:off x="-13845" y="0"/>
            <a:ext cx="12205845" cy="6858000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04C6703-58D6-C440-BDFC-2057D4AC2F9F}"/>
              </a:ext>
            </a:extLst>
          </p:cNvPr>
          <p:cNvSpPr/>
          <p:nvPr/>
        </p:nvSpPr>
        <p:spPr>
          <a:xfrm>
            <a:off x="7927160" y="214737"/>
            <a:ext cx="3994595" cy="45809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 Rounded MT Bold" panose="020F0704030504030204" pitchFamily="34" charset="77"/>
              </a:rPr>
              <a:t>Iaith y Dosbarth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9E52778-525F-CF49-B9F3-273FFFDB96D5}"/>
              </a:ext>
            </a:extLst>
          </p:cNvPr>
          <p:cNvGraphicFramePr>
            <a:graphicFrameLocks noGrp="1"/>
          </p:cNvGraphicFramePr>
          <p:nvPr/>
        </p:nvGraphicFramePr>
        <p:xfrm>
          <a:off x="101600" y="791147"/>
          <a:ext cx="4711700" cy="5828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2197100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Ga i un?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May I have one?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Eto, os gwelwch yn dda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Again, please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Unwaith eto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Once again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Mae’n flin ‘da fi.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I’m sorry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4844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Esgusodwch fi.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Excuse me.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23091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Beth ydy ... yn Gymraeg? 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What is ... in Welsh?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793351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Does dim ots.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It doesn’t matter.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218595"/>
                  </a:ext>
                </a:extLst>
              </a:tr>
              <a:tr h="342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Yn araf, os gweli di’n dda.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Slowly, please. (sing.)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16475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Yn araf, os gwelwch yn dda.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Slowly please (pl.)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06586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Wyt ti eisiau...?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Do you want...? (sing.)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179706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Ydych chi eisiau..?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Do you want...? (pl.)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78450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Wnei di..?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Will you (sing.)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822108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Wnewch chi...?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Will you (pl.)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174094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Wyt ti wedi gorffen?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Have you finished? (sing.)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29730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Ydych chi wedi gorffen?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Have you finished? (pl.)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924498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Pwy sy’n cofio?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Who remembers?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0450618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Tro pwy sy’ nesaf?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Who’s turn is it next?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280273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dy dro di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your turn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717148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eich tro chi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your turn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6424244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84E960E-D1DA-B543-B018-18B954ACDB30}"/>
              </a:ext>
            </a:extLst>
          </p:cNvPr>
          <p:cNvGraphicFramePr>
            <a:graphicFrameLocks noGrp="1"/>
          </p:cNvGraphicFramePr>
          <p:nvPr/>
        </p:nvGraphicFramePr>
        <p:xfrm>
          <a:off x="5003874" y="1152827"/>
          <a:ext cx="2435657" cy="55841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000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165657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65081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Dere ’ma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Come here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Dewch yma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i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Cer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Go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Ewch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i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4844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Bydda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Be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23091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Byddwch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793351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Gwranda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Listen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218595"/>
                  </a:ext>
                </a:extLst>
              </a:tr>
              <a:tr h="342025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Gwrandewch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16475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Meddylia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Wash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06586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Meddyliwch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179706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Cerdda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Walk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78450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Cerddwch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822108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Tro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Turn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174094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Trowch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29730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Eistedda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Sit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924498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Eisteddwch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0450618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Ysgrifenna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Write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916566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400" b="1" noProof="0" dirty="0">
                          <a:solidFill>
                            <a:schemeClr val="tx1"/>
                          </a:solidFill>
                        </a:rPr>
                        <a:t>Ysgrifennwch</a:t>
                      </a:r>
                      <a:r>
                        <a:rPr lang="cy-GB" sz="1400" noProof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y-GB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429322"/>
                  </a:ext>
                </a:extLst>
              </a:tr>
            </a:tbl>
          </a:graphicData>
        </a:graphic>
      </p:graphicFrame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07CB84C-8199-F946-8254-703744CF96DB}"/>
              </a:ext>
            </a:extLst>
          </p:cNvPr>
          <p:cNvSpPr/>
          <p:nvPr/>
        </p:nvSpPr>
        <p:spPr>
          <a:xfrm>
            <a:off x="5057893" y="488337"/>
            <a:ext cx="1144299" cy="46915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chemeClr val="tx1"/>
                </a:solidFill>
              </a:rPr>
              <a:t>Unigol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dirty="0">
                <a:solidFill>
                  <a:schemeClr val="tx1"/>
                </a:solidFill>
              </a:rPr>
              <a:t>(Sing.)</a:t>
            </a:r>
            <a:r>
              <a:rPr lang="en-US" dirty="0"/>
              <a:t> 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F55CE6-949D-C94F-8E9B-236E2804F051}"/>
              </a:ext>
            </a:extLst>
          </p:cNvPr>
          <p:cNvSpPr/>
          <p:nvPr/>
        </p:nvSpPr>
        <p:spPr>
          <a:xfrm>
            <a:off x="6336001" y="487987"/>
            <a:ext cx="1046037" cy="46915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chemeClr val="tx1"/>
                </a:solidFill>
              </a:rPr>
              <a:t>Lluosog</a:t>
            </a:r>
            <a:r>
              <a:rPr lang="en-US" sz="1400" b="1" dirty="0">
                <a:solidFill>
                  <a:schemeClr val="tx1"/>
                </a:solidFill>
              </a:rPr>
              <a:t>  </a:t>
            </a:r>
            <a:r>
              <a:rPr lang="en-US" sz="1400" dirty="0">
                <a:solidFill>
                  <a:schemeClr val="tx1"/>
                </a:solidFill>
              </a:rPr>
              <a:t>(Pl.)</a:t>
            </a:r>
            <a:r>
              <a:rPr lang="en-US" dirty="0"/>
              <a:t> 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798B263-7334-B44C-A0E2-8DC17986B411}"/>
              </a:ext>
            </a:extLst>
          </p:cNvPr>
          <p:cNvGraphicFramePr>
            <a:graphicFrameLocks noGrp="1"/>
          </p:cNvGraphicFramePr>
          <p:nvPr/>
        </p:nvGraphicFramePr>
        <p:xfrm>
          <a:off x="7639764" y="878612"/>
          <a:ext cx="4409495" cy="5519263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210027">
                  <a:extLst>
                    <a:ext uri="{9D8B030D-6E8A-4147-A177-3AD203B41FA5}">
                      <a16:colId xmlns:a16="http://schemas.microsoft.com/office/drawing/2014/main" val="4107014184"/>
                    </a:ext>
                  </a:extLst>
                </a:gridCol>
                <a:gridCol w="2199468">
                  <a:extLst>
                    <a:ext uri="{9D8B030D-6E8A-4147-A177-3AD203B41FA5}">
                      <a16:colId xmlns:a16="http://schemas.microsoft.com/office/drawing/2014/main" val="2197028672"/>
                    </a:ext>
                  </a:extLst>
                </a:gridCol>
              </a:tblGrid>
              <a:tr h="35247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Cytuno ar nod y </a:t>
                      </a:r>
                      <a:r>
                        <a:rPr lang="en-US" sz="1600" b="1" dirty="0" err="1"/>
                        <a:t>wers</a:t>
                      </a:r>
                      <a:r>
                        <a:rPr lang="en-US" sz="1600" b="1" dirty="0"/>
                        <a:t> </a:t>
                      </a:r>
                    </a:p>
                    <a:p>
                      <a:pPr algn="ctr"/>
                      <a:r>
                        <a:rPr lang="en-GB" sz="1600" b="0" i="1" noProof="0" dirty="0"/>
                        <a:t>(Agreeing lesson aim)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5586470"/>
                  </a:ext>
                </a:extLst>
              </a:tr>
              <a:tr h="544737">
                <a:tc>
                  <a:txBody>
                    <a:bodyPr/>
                    <a:lstStyle/>
                    <a:p>
                      <a:r>
                        <a:rPr lang="cy-GB" sz="1400" b="1" dirty="0"/>
                        <a:t>Nod y wers heddiw ydy ... </a:t>
                      </a:r>
                      <a:endParaRPr lang="en-US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y-GB" sz="1400" b="0" i="1" dirty="0"/>
                        <a:t>The aim of today’s lesson is... </a:t>
                      </a:r>
                      <a:endParaRPr lang="en-US" sz="1400" b="0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24967334"/>
                  </a:ext>
                </a:extLst>
              </a:tr>
              <a:tr h="544737">
                <a:tc>
                  <a:txBody>
                    <a:bodyPr/>
                    <a:lstStyle/>
                    <a:p>
                      <a:r>
                        <a:rPr lang="cy-GB" sz="1400" b="1" dirty="0"/>
                        <a:t>Heddiw rydyn ni’n mynd i...</a:t>
                      </a:r>
                      <a:endParaRPr lang="en-US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y-GB" sz="1400" b="0" i="1" dirty="0"/>
                        <a:t>Today we are going to...</a:t>
                      </a:r>
                      <a:endParaRPr lang="en-US" sz="1400" b="0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96644809"/>
                  </a:ext>
                </a:extLst>
              </a:tr>
              <a:tr h="544737">
                <a:tc>
                  <a:txBody>
                    <a:bodyPr/>
                    <a:lstStyle/>
                    <a:p>
                      <a:r>
                        <a:rPr lang="cy-GB" sz="1400" b="1" dirty="0"/>
                        <a:t>Yn y wers yma, byddwn ni’n adolygu... </a:t>
                      </a:r>
                      <a:endParaRPr lang="en-US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y-GB" sz="1400" b="0" i="1" dirty="0"/>
                        <a:t>In this lesson, we’ll be revising...</a:t>
                      </a:r>
                      <a:endParaRPr lang="en-US" sz="1400" b="0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675504162"/>
                  </a:ext>
                </a:extLst>
              </a:tr>
              <a:tr h="544737">
                <a:tc>
                  <a:txBody>
                    <a:bodyPr/>
                    <a:lstStyle/>
                    <a:p>
                      <a:r>
                        <a:rPr lang="cy-GB" sz="1400" b="1" dirty="0"/>
                        <a:t>Bore ’ma rydw i eisiau i chi feddwl am... </a:t>
                      </a:r>
                      <a:endParaRPr lang="en-US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y-GB" sz="1400" b="0" i="1" dirty="0"/>
                        <a:t>This morning, I want you to think about... </a:t>
                      </a:r>
                      <a:endParaRPr lang="en-US" sz="1400" b="0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149784379"/>
                  </a:ext>
                </a:extLst>
              </a:tr>
              <a:tr h="60882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Cloi </a:t>
                      </a:r>
                      <a:r>
                        <a:rPr lang="en-US" sz="1600" b="1" dirty="0" err="1"/>
                        <a:t>gwers</a:t>
                      </a:r>
                      <a:r>
                        <a:rPr lang="en-US" sz="1600" b="1" dirty="0"/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1" noProof="0" dirty="0"/>
                        <a:t>(Closing a lesson 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8046461"/>
                  </a:ext>
                </a:extLst>
              </a:tr>
              <a:tr h="544737">
                <a:tc>
                  <a:txBody>
                    <a:bodyPr/>
                    <a:lstStyle/>
                    <a:p>
                      <a:r>
                        <a:rPr lang="en-US" sz="1400" b="1" dirty="0"/>
                        <a:t>Ydych chi wedi mwynhau?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i="1" dirty="0"/>
                        <a:t>Have you enjoyed?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259135463"/>
                  </a:ext>
                </a:extLst>
              </a:tr>
              <a:tr h="544737">
                <a:tc>
                  <a:txBody>
                    <a:bodyPr/>
                    <a:lstStyle/>
                    <a:p>
                      <a:r>
                        <a:rPr lang="en-US" sz="1400" b="1" dirty="0"/>
                        <a:t>Beth </a:t>
                      </a:r>
                      <a:r>
                        <a:rPr lang="en-US" sz="1400" b="1" dirty="0" err="1"/>
                        <a:t>ydych</a:t>
                      </a:r>
                      <a:r>
                        <a:rPr lang="en-US" sz="1400" b="1" dirty="0"/>
                        <a:t> chi wedi </a:t>
                      </a:r>
                      <a:r>
                        <a:rPr lang="en-US" sz="1400" b="1" dirty="0" err="1"/>
                        <a:t>fwynhau</a:t>
                      </a:r>
                      <a:r>
                        <a:rPr lang="en-US" sz="1400" b="1" dirty="0"/>
                        <a:t>?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i="1"/>
                        <a:t>What have you enjoyed? </a:t>
                      </a:r>
                      <a:endParaRPr lang="en-US" sz="1400" b="0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713771502"/>
                  </a:ext>
                </a:extLst>
              </a:tr>
              <a:tr h="544737">
                <a:tc>
                  <a:txBody>
                    <a:bodyPr/>
                    <a:lstStyle/>
                    <a:p>
                      <a:r>
                        <a:rPr lang="en-US" sz="1400" b="1" dirty="0"/>
                        <a:t>Beth </a:t>
                      </a:r>
                      <a:r>
                        <a:rPr lang="en-US" sz="1400" b="1" dirty="0" err="1"/>
                        <a:t>ydych</a:t>
                      </a:r>
                      <a:r>
                        <a:rPr lang="en-US" sz="1400" b="1" dirty="0"/>
                        <a:t> chi wedi ddysgu?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i="1"/>
                        <a:t>What have you learnt? </a:t>
                      </a:r>
                      <a:endParaRPr lang="en-US" sz="1400" b="0" i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04469803"/>
                  </a:ext>
                </a:extLst>
              </a:tr>
              <a:tr h="320434">
                <a:tc>
                  <a:txBody>
                    <a:bodyPr/>
                    <a:lstStyle/>
                    <a:p>
                      <a:r>
                        <a:rPr lang="en-US" sz="1400" b="1" dirty="0"/>
                        <a:t>Ydych </a:t>
                      </a:r>
                      <a:r>
                        <a:rPr lang="en-US" sz="1400" b="1" dirty="0" err="1"/>
                        <a:t>chi’n</a:t>
                      </a:r>
                      <a:r>
                        <a:rPr lang="en-US" sz="1400" b="1" dirty="0"/>
                        <a:t> </a:t>
                      </a:r>
                      <a:r>
                        <a:rPr lang="en-US" sz="1400" b="1" dirty="0" err="1"/>
                        <a:t>cofio</a:t>
                      </a:r>
                      <a:r>
                        <a:rPr lang="en-US" sz="1400" b="1" dirty="0"/>
                        <a:t>…? </a:t>
                      </a:r>
                    </a:p>
                    <a:p>
                      <a:endParaRPr lang="en-US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i="1" dirty="0"/>
                        <a:t>Do you remember…?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68266741"/>
                  </a:ext>
                </a:extLst>
              </a:tr>
            </a:tbl>
          </a:graphicData>
        </a:graphic>
      </p:graphicFrame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3AA2F08D-77C5-2D42-8F02-161042FDCB5C}"/>
              </a:ext>
            </a:extLst>
          </p:cNvPr>
          <p:cNvSpPr/>
          <p:nvPr/>
        </p:nvSpPr>
        <p:spPr>
          <a:xfrm>
            <a:off x="1135061" y="183950"/>
            <a:ext cx="2852871" cy="47040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>
                <a:solidFill>
                  <a:schemeClr val="tx1"/>
                </a:solidFill>
                <a:latin typeface="Arial Rounded MT Bold" panose="020F0704030504030204" pitchFamily="34" charset="77"/>
              </a:rPr>
              <a:t>Ymadroddion Defnyddiol</a:t>
            </a:r>
          </a:p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91E022-8DBF-487C-8A55-5717C57FFA6F}"/>
              </a:ext>
            </a:extLst>
          </p:cNvPr>
          <p:cNvSpPr txBox="1"/>
          <p:nvPr/>
        </p:nvSpPr>
        <p:spPr>
          <a:xfrm>
            <a:off x="16544925" y="-10429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868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336</Words>
  <Application>Microsoft Macintosh PowerPoint</Application>
  <PresentationFormat>Widescreen</PresentationFormat>
  <Paragraphs>89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Arial Rounded MT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Catrin Evans-Thomas</dc:creator>
  <cp:lastModifiedBy>Catrin Evans-Thomas</cp:lastModifiedBy>
  <cp:revision>3</cp:revision>
  <dcterms:created xsi:type="dcterms:W3CDTF">2024-04-10T09:17:53Z</dcterms:created>
  <dcterms:modified xsi:type="dcterms:W3CDTF">2024-10-10T08:44:59Z</dcterms:modified>
</cp:coreProperties>
</file>