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67" r:id="rId1"/>
  </p:sldMasterIdLst>
  <p:sldIdLst>
    <p:sldId id="256" r:id="rId2"/>
    <p:sldId id="261" r:id="rId3"/>
    <p:sldId id="257" r:id="rId4"/>
    <p:sldId id="258" r:id="rId5"/>
    <p:sldId id="270" r:id="rId6"/>
    <p:sldId id="259" r:id="rId7"/>
    <p:sldId id="271" r:id="rId8"/>
    <p:sldId id="272" r:id="rId9"/>
    <p:sldId id="273" r:id="rId10"/>
    <p:sldId id="263" r:id="rId11"/>
    <p:sldId id="265" r:id="rId12"/>
    <p:sldId id="267" r:id="rId13"/>
    <p:sldId id="269" r:id="rId14"/>
    <p:sldId id="274"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50" d="100"/>
          <a:sy n="50" d="100"/>
        </p:scale>
        <p:origin x="1934" y="82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26FCA4-67A9-4CD3-A31D-93E2E1EF25D5}" type="doc">
      <dgm:prSet loTypeId="urn:microsoft.com/office/officeart/2008/layout/LinedList" loCatId="hierarchy" qsTypeId="urn:microsoft.com/office/officeart/2005/8/quickstyle/simple1" qsCatId="simple" csTypeId="urn:microsoft.com/office/officeart/2005/8/colors/accent0_1" csCatId="mainScheme" phldr="1"/>
      <dgm:spPr/>
      <dgm:t>
        <a:bodyPr/>
        <a:lstStyle/>
        <a:p>
          <a:endParaRPr lang="en-US"/>
        </a:p>
      </dgm:t>
    </dgm:pt>
    <dgm:pt modelId="{1FCFCC60-BE7F-4111-9612-F0DDF59BB5E5}">
      <dgm:prSet/>
      <dgm:spPr/>
      <dgm:t>
        <a:bodyPr/>
        <a:lstStyle/>
        <a:p>
          <a:pPr algn="just"/>
          <a:r>
            <a:rPr lang="en-US"/>
            <a:t>British Airways has improved interactions with clients by using statistical analysis to further comprehend how customers behave and what they are interested in.</a:t>
          </a:r>
        </a:p>
      </dgm:t>
    </dgm:pt>
    <dgm:pt modelId="{74F14EB3-93BA-413D-B7A9-AC20999D9782}" type="parTrans" cxnId="{50E84E13-D133-4AD7-B7F2-DB8608C4C705}">
      <dgm:prSet/>
      <dgm:spPr/>
      <dgm:t>
        <a:bodyPr/>
        <a:lstStyle/>
        <a:p>
          <a:pPr algn="just"/>
          <a:endParaRPr lang="en-US"/>
        </a:p>
      </dgm:t>
    </dgm:pt>
    <dgm:pt modelId="{3B72D0D2-2A15-4C76-B6DA-88B1253F3A24}" type="sibTrans" cxnId="{50E84E13-D133-4AD7-B7F2-DB8608C4C705}">
      <dgm:prSet/>
      <dgm:spPr/>
      <dgm:t>
        <a:bodyPr/>
        <a:lstStyle/>
        <a:p>
          <a:pPr algn="just"/>
          <a:endParaRPr lang="en-US"/>
        </a:p>
      </dgm:t>
    </dgm:pt>
    <dgm:pt modelId="{5BC98DBF-0D6E-4976-BCD5-2FA9C96A33C5}">
      <dgm:prSet/>
      <dgm:spPr/>
      <dgm:t>
        <a:bodyPr/>
        <a:lstStyle/>
        <a:p>
          <a:pPr algn="just"/>
          <a:r>
            <a:rPr lang="en-US" dirty="0"/>
            <a:t>BA employs CRM to identify client touchpoints in order to enhance customer satisfaction and service efficiency during crucial periods (</a:t>
          </a:r>
          <a:r>
            <a:rPr lang="en-GB" dirty="0">
              <a:effectLst/>
              <a:ea typeface="Calibri" panose="020F0502020204030204" pitchFamily="34" charset="0"/>
              <a:cs typeface="Vrinda" panose="020B0502040204020203" pitchFamily="34" charset="0"/>
            </a:rPr>
            <a:t>Airways, 2022)</a:t>
          </a:r>
          <a:r>
            <a:rPr lang="en-US" dirty="0"/>
            <a:t>.</a:t>
          </a:r>
        </a:p>
      </dgm:t>
    </dgm:pt>
    <dgm:pt modelId="{6CC62B37-2464-448B-AF0D-E4AC3FAFDDD1}" type="parTrans" cxnId="{A3C3B2D2-ED6F-4F97-93CF-29FE52D56317}">
      <dgm:prSet/>
      <dgm:spPr/>
      <dgm:t>
        <a:bodyPr/>
        <a:lstStyle/>
        <a:p>
          <a:pPr algn="just"/>
          <a:endParaRPr lang="en-US"/>
        </a:p>
      </dgm:t>
    </dgm:pt>
    <dgm:pt modelId="{ED9B51C4-0DD5-4B89-953B-0DC826B31E0B}" type="sibTrans" cxnId="{A3C3B2D2-ED6F-4F97-93CF-29FE52D56317}">
      <dgm:prSet/>
      <dgm:spPr/>
      <dgm:t>
        <a:bodyPr/>
        <a:lstStyle/>
        <a:p>
          <a:pPr algn="just"/>
          <a:endParaRPr lang="en-US"/>
        </a:p>
      </dgm:t>
    </dgm:pt>
    <dgm:pt modelId="{A285E8D7-D668-457E-B21F-512B93F5D9A2}">
      <dgm:prSet/>
      <dgm:spPr/>
      <dgm:t>
        <a:bodyPr/>
        <a:lstStyle/>
        <a:p>
          <a:pPr algn="just"/>
          <a:r>
            <a:rPr lang="en-US" dirty="0"/>
            <a:t>CRM aids with the operation of British Airways' Executive Club frequent flyer scheme by tracking members' activities, points earned, and awards utilized (</a:t>
          </a:r>
          <a:r>
            <a:rPr lang="en-GB" dirty="0">
              <a:effectLst/>
              <a:ea typeface="Calibri" panose="020F0502020204030204" pitchFamily="34" charset="0"/>
              <a:cs typeface="Vrinda" panose="020B0502040204020203" pitchFamily="34" charset="0"/>
            </a:rPr>
            <a:t>Mishra et al., 2013).</a:t>
          </a:r>
          <a:endParaRPr lang="en-US" dirty="0"/>
        </a:p>
      </dgm:t>
    </dgm:pt>
    <dgm:pt modelId="{A4D292C9-F13F-4AEC-8F23-5693DF74904D}" type="parTrans" cxnId="{CB2A9503-463A-4803-B0E9-685150E00695}">
      <dgm:prSet/>
      <dgm:spPr/>
      <dgm:t>
        <a:bodyPr/>
        <a:lstStyle/>
        <a:p>
          <a:pPr algn="just"/>
          <a:endParaRPr lang="en-US"/>
        </a:p>
      </dgm:t>
    </dgm:pt>
    <dgm:pt modelId="{A30ABF92-1A27-45BF-B4C0-62734125F168}" type="sibTrans" cxnId="{CB2A9503-463A-4803-B0E9-685150E00695}">
      <dgm:prSet/>
      <dgm:spPr/>
      <dgm:t>
        <a:bodyPr/>
        <a:lstStyle/>
        <a:p>
          <a:pPr algn="just"/>
          <a:endParaRPr lang="en-US"/>
        </a:p>
      </dgm:t>
    </dgm:pt>
    <dgm:pt modelId="{DA5F0F60-DDF4-46AB-8C24-18A9398371CD}">
      <dgm:prSet/>
      <dgm:spPr/>
      <dgm:t>
        <a:bodyPr/>
        <a:lstStyle/>
        <a:p>
          <a:pPr algn="just"/>
          <a:r>
            <a:rPr lang="en-US" dirty="0"/>
            <a:t>British Airways may determine possible attrition threats (clients who are prone to migrate to rivals) and execute proactive actions to maintain those clients by </a:t>
          </a:r>
          <a:r>
            <a:rPr lang="en-US" dirty="0" err="1"/>
            <a:t>analysing</a:t>
          </a:r>
          <a:r>
            <a:rPr lang="en-US" dirty="0"/>
            <a:t> customer information.</a:t>
          </a:r>
        </a:p>
      </dgm:t>
    </dgm:pt>
    <dgm:pt modelId="{888C74A4-46E2-4423-85F6-59D4B4DA7267}" type="parTrans" cxnId="{17F8355A-D0CE-49FA-8EA8-6EF588E128C7}">
      <dgm:prSet/>
      <dgm:spPr/>
      <dgm:t>
        <a:bodyPr/>
        <a:lstStyle/>
        <a:p>
          <a:pPr algn="just"/>
          <a:endParaRPr lang="en-US"/>
        </a:p>
      </dgm:t>
    </dgm:pt>
    <dgm:pt modelId="{8602DC8C-723F-47C2-9DC5-B39D40A4696D}" type="sibTrans" cxnId="{17F8355A-D0CE-49FA-8EA8-6EF588E128C7}">
      <dgm:prSet/>
      <dgm:spPr/>
      <dgm:t>
        <a:bodyPr/>
        <a:lstStyle/>
        <a:p>
          <a:pPr algn="just"/>
          <a:endParaRPr lang="en-US"/>
        </a:p>
      </dgm:t>
    </dgm:pt>
    <dgm:pt modelId="{7B195BB5-BB88-4406-99F2-15B038BFDA7C}" type="pres">
      <dgm:prSet presAssocID="{8226FCA4-67A9-4CD3-A31D-93E2E1EF25D5}" presName="vert0" presStyleCnt="0">
        <dgm:presLayoutVars>
          <dgm:dir/>
          <dgm:animOne val="branch"/>
          <dgm:animLvl val="lvl"/>
        </dgm:presLayoutVars>
      </dgm:prSet>
      <dgm:spPr/>
    </dgm:pt>
    <dgm:pt modelId="{52FD9B43-7A87-427C-BC19-9F41CE9D50F4}" type="pres">
      <dgm:prSet presAssocID="{1FCFCC60-BE7F-4111-9612-F0DDF59BB5E5}" presName="thickLine" presStyleLbl="alignNode1" presStyleIdx="0" presStyleCnt="4"/>
      <dgm:spPr/>
    </dgm:pt>
    <dgm:pt modelId="{AB7CE9F1-DBE5-4C0E-AA0E-07C1B8EF2BBE}" type="pres">
      <dgm:prSet presAssocID="{1FCFCC60-BE7F-4111-9612-F0DDF59BB5E5}" presName="horz1" presStyleCnt="0"/>
      <dgm:spPr/>
    </dgm:pt>
    <dgm:pt modelId="{D08CD59F-3414-41BB-B3C3-3D8F8B4C8383}" type="pres">
      <dgm:prSet presAssocID="{1FCFCC60-BE7F-4111-9612-F0DDF59BB5E5}" presName="tx1" presStyleLbl="revTx" presStyleIdx="0" presStyleCnt="4"/>
      <dgm:spPr/>
    </dgm:pt>
    <dgm:pt modelId="{85D6F0A2-8BC7-4E33-B095-AD7C1A31C33F}" type="pres">
      <dgm:prSet presAssocID="{1FCFCC60-BE7F-4111-9612-F0DDF59BB5E5}" presName="vert1" presStyleCnt="0"/>
      <dgm:spPr/>
    </dgm:pt>
    <dgm:pt modelId="{F6F295E6-63EB-48C5-8B4B-2757D89FC7B8}" type="pres">
      <dgm:prSet presAssocID="{5BC98DBF-0D6E-4976-BCD5-2FA9C96A33C5}" presName="thickLine" presStyleLbl="alignNode1" presStyleIdx="1" presStyleCnt="4"/>
      <dgm:spPr/>
    </dgm:pt>
    <dgm:pt modelId="{6D4D5265-E5DD-426B-B32C-79D3C4A51896}" type="pres">
      <dgm:prSet presAssocID="{5BC98DBF-0D6E-4976-BCD5-2FA9C96A33C5}" presName="horz1" presStyleCnt="0"/>
      <dgm:spPr/>
    </dgm:pt>
    <dgm:pt modelId="{46B2B9AB-D020-4A0F-AA57-E99F5C5CA935}" type="pres">
      <dgm:prSet presAssocID="{5BC98DBF-0D6E-4976-BCD5-2FA9C96A33C5}" presName="tx1" presStyleLbl="revTx" presStyleIdx="1" presStyleCnt="4"/>
      <dgm:spPr/>
    </dgm:pt>
    <dgm:pt modelId="{CE8FC0F1-7A38-4A62-B613-607FB05475BF}" type="pres">
      <dgm:prSet presAssocID="{5BC98DBF-0D6E-4976-BCD5-2FA9C96A33C5}" presName="vert1" presStyleCnt="0"/>
      <dgm:spPr/>
    </dgm:pt>
    <dgm:pt modelId="{680CEEFF-4B8A-42D3-A07D-D8F32A7F4CD2}" type="pres">
      <dgm:prSet presAssocID="{A285E8D7-D668-457E-B21F-512B93F5D9A2}" presName="thickLine" presStyleLbl="alignNode1" presStyleIdx="2" presStyleCnt="4"/>
      <dgm:spPr/>
    </dgm:pt>
    <dgm:pt modelId="{0CF947E3-67C3-4EFD-B505-95C5B4B2FD35}" type="pres">
      <dgm:prSet presAssocID="{A285E8D7-D668-457E-B21F-512B93F5D9A2}" presName="horz1" presStyleCnt="0"/>
      <dgm:spPr/>
    </dgm:pt>
    <dgm:pt modelId="{9C525E14-9D23-40C6-9045-262344CD2873}" type="pres">
      <dgm:prSet presAssocID="{A285E8D7-D668-457E-B21F-512B93F5D9A2}" presName="tx1" presStyleLbl="revTx" presStyleIdx="2" presStyleCnt="4"/>
      <dgm:spPr/>
    </dgm:pt>
    <dgm:pt modelId="{937BE9B3-98DF-43A2-9461-E0CC0D84E79C}" type="pres">
      <dgm:prSet presAssocID="{A285E8D7-D668-457E-B21F-512B93F5D9A2}" presName="vert1" presStyleCnt="0"/>
      <dgm:spPr/>
    </dgm:pt>
    <dgm:pt modelId="{32C2E2ED-E870-4D53-A603-C100ACEAE614}" type="pres">
      <dgm:prSet presAssocID="{DA5F0F60-DDF4-46AB-8C24-18A9398371CD}" presName="thickLine" presStyleLbl="alignNode1" presStyleIdx="3" presStyleCnt="4"/>
      <dgm:spPr/>
    </dgm:pt>
    <dgm:pt modelId="{6D743637-5FC4-4F43-AABC-4DAC178A77B9}" type="pres">
      <dgm:prSet presAssocID="{DA5F0F60-DDF4-46AB-8C24-18A9398371CD}" presName="horz1" presStyleCnt="0"/>
      <dgm:spPr/>
    </dgm:pt>
    <dgm:pt modelId="{3A9BA73C-E338-476E-A72F-25719C9D254C}" type="pres">
      <dgm:prSet presAssocID="{DA5F0F60-DDF4-46AB-8C24-18A9398371CD}" presName="tx1" presStyleLbl="revTx" presStyleIdx="3" presStyleCnt="4"/>
      <dgm:spPr/>
    </dgm:pt>
    <dgm:pt modelId="{A1140A88-9800-43E0-A108-D078B82D092D}" type="pres">
      <dgm:prSet presAssocID="{DA5F0F60-DDF4-46AB-8C24-18A9398371CD}" presName="vert1" presStyleCnt="0"/>
      <dgm:spPr/>
    </dgm:pt>
  </dgm:ptLst>
  <dgm:cxnLst>
    <dgm:cxn modelId="{CB2A9503-463A-4803-B0E9-685150E00695}" srcId="{8226FCA4-67A9-4CD3-A31D-93E2E1EF25D5}" destId="{A285E8D7-D668-457E-B21F-512B93F5D9A2}" srcOrd="2" destOrd="0" parTransId="{A4D292C9-F13F-4AEC-8F23-5693DF74904D}" sibTransId="{A30ABF92-1A27-45BF-B4C0-62734125F168}"/>
    <dgm:cxn modelId="{50E84E13-D133-4AD7-B7F2-DB8608C4C705}" srcId="{8226FCA4-67A9-4CD3-A31D-93E2E1EF25D5}" destId="{1FCFCC60-BE7F-4111-9612-F0DDF59BB5E5}" srcOrd="0" destOrd="0" parTransId="{74F14EB3-93BA-413D-B7A9-AC20999D9782}" sibTransId="{3B72D0D2-2A15-4C76-B6DA-88B1253F3A24}"/>
    <dgm:cxn modelId="{A28CD52D-5201-47E6-881B-5C10FAB12DE5}" type="presOf" srcId="{A285E8D7-D668-457E-B21F-512B93F5D9A2}" destId="{9C525E14-9D23-40C6-9045-262344CD2873}" srcOrd="0" destOrd="0" presId="urn:microsoft.com/office/officeart/2008/layout/LinedList"/>
    <dgm:cxn modelId="{2BB5A848-CE2F-44FA-91CB-BFE7CD73EA6C}" type="presOf" srcId="{1FCFCC60-BE7F-4111-9612-F0DDF59BB5E5}" destId="{D08CD59F-3414-41BB-B3C3-3D8F8B4C8383}" srcOrd="0" destOrd="0" presId="urn:microsoft.com/office/officeart/2008/layout/LinedList"/>
    <dgm:cxn modelId="{17F8355A-D0CE-49FA-8EA8-6EF588E128C7}" srcId="{8226FCA4-67A9-4CD3-A31D-93E2E1EF25D5}" destId="{DA5F0F60-DDF4-46AB-8C24-18A9398371CD}" srcOrd="3" destOrd="0" parTransId="{888C74A4-46E2-4423-85F6-59D4B4DA7267}" sibTransId="{8602DC8C-723F-47C2-9DC5-B39D40A4696D}"/>
    <dgm:cxn modelId="{98C3487B-2F04-4412-9D61-93123886EF4C}" type="presOf" srcId="{DA5F0F60-DDF4-46AB-8C24-18A9398371CD}" destId="{3A9BA73C-E338-476E-A72F-25719C9D254C}" srcOrd="0" destOrd="0" presId="urn:microsoft.com/office/officeart/2008/layout/LinedList"/>
    <dgm:cxn modelId="{1FC501B5-DB19-4AAA-92C4-12A746152147}" type="presOf" srcId="{8226FCA4-67A9-4CD3-A31D-93E2E1EF25D5}" destId="{7B195BB5-BB88-4406-99F2-15B038BFDA7C}" srcOrd="0" destOrd="0" presId="urn:microsoft.com/office/officeart/2008/layout/LinedList"/>
    <dgm:cxn modelId="{65D39BCC-5A05-4827-8ED6-95E96CCBCA1C}" type="presOf" srcId="{5BC98DBF-0D6E-4976-BCD5-2FA9C96A33C5}" destId="{46B2B9AB-D020-4A0F-AA57-E99F5C5CA935}" srcOrd="0" destOrd="0" presId="urn:microsoft.com/office/officeart/2008/layout/LinedList"/>
    <dgm:cxn modelId="{A3C3B2D2-ED6F-4F97-93CF-29FE52D56317}" srcId="{8226FCA4-67A9-4CD3-A31D-93E2E1EF25D5}" destId="{5BC98DBF-0D6E-4976-BCD5-2FA9C96A33C5}" srcOrd="1" destOrd="0" parTransId="{6CC62B37-2464-448B-AF0D-E4AC3FAFDDD1}" sibTransId="{ED9B51C4-0DD5-4B89-953B-0DC826B31E0B}"/>
    <dgm:cxn modelId="{654A9CA8-6F48-4F22-BA0A-09CC552A5EA6}" type="presParOf" srcId="{7B195BB5-BB88-4406-99F2-15B038BFDA7C}" destId="{52FD9B43-7A87-427C-BC19-9F41CE9D50F4}" srcOrd="0" destOrd="0" presId="urn:microsoft.com/office/officeart/2008/layout/LinedList"/>
    <dgm:cxn modelId="{C70E49BF-F6C0-4FA9-937E-765AF02BC290}" type="presParOf" srcId="{7B195BB5-BB88-4406-99F2-15B038BFDA7C}" destId="{AB7CE9F1-DBE5-4C0E-AA0E-07C1B8EF2BBE}" srcOrd="1" destOrd="0" presId="urn:microsoft.com/office/officeart/2008/layout/LinedList"/>
    <dgm:cxn modelId="{82A9E665-72F0-4EEB-AC4B-7E9415439079}" type="presParOf" srcId="{AB7CE9F1-DBE5-4C0E-AA0E-07C1B8EF2BBE}" destId="{D08CD59F-3414-41BB-B3C3-3D8F8B4C8383}" srcOrd="0" destOrd="0" presId="urn:microsoft.com/office/officeart/2008/layout/LinedList"/>
    <dgm:cxn modelId="{9908CF43-F1AE-4048-9A77-A7F1B826502E}" type="presParOf" srcId="{AB7CE9F1-DBE5-4C0E-AA0E-07C1B8EF2BBE}" destId="{85D6F0A2-8BC7-4E33-B095-AD7C1A31C33F}" srcOrd="1" destOrd="0" presId="urn:microsoft.com/office/officeart/2008/layout/LinedList"/>
    <dgm:cxn modelId="{DEDEAF7B-9241-4B23-8335-43647CEA3E5A}" type="presParOf" srcId="{7B195BB5-BB88-4406-99F2-15B038BFDA7C}" destId="{F6F295E6-63EB-48C5-8B4B-2757D89FC7B8}" srcOrd="2" destOrd="0" presId="urn:microsoft.com/office/officeart/2008/layout/LinedList"/>
    <dgm:cxn modelId="{427E50EC-30B7-49B4-80FB-DD29AEA6D549}" type="presParOf" srcId="{7B195BB5-BB88-4406-99F2-15B038BFDA7C}" destId="{6D4D5265-E5DD-426B-B32C-79D3C4A51896}" srcOrd="3" destOrd="0" presId="urn:microsoft.com/office/officeart/2008/layout/LinedList"/>
    <dgm:cxn modelId="{2C5CA002-0312-4776-A6C8-7D3A796EF126}" type="presParOf" srcId="{6D4D5265-E5DD-426B-B32C-79D3C4A51896}" destId="{46B2B9AB-D020-4A0F-AA57-E99F5C5CA935}" srcOrd="0" destOrd="0" presId="urn:microsoft.com/office/officeart/2008/layout/LinedList"/>
    <dgm:cxn modelId="{EB585B5C-5345-4646-9749-E743A15556D3}" type="presParOf" srcId="{6D4D5265-E5DD-426B-B32C-79D3C4A51896}" destId="{CE8FC0F1-7A38-4A62-B613-607FB05475BF}" srcOrd="1" destOrd="0" presId="urn:microsoft.com/office/officeart/2008/layout/LinedList"/>
    <dgm:cxn modelId="{AC7E47AC-DE93-4D88-BAFE-0117646105C9}" type="presParOf" srcId="{7B195BB5-BB88-4406-99F2-15B038BFDA7C}" destId="{680CEEFF-4B8A-42D3-A07D-D8F32A7F4CD2}" srcOrd="4" destOrd="0" presId="urn:microsoft.com/office/officeart/2008/layout/LinedList"/>
    <dgm:cxn modelId="{7DF92AD6-6D39-4800-AE59-05DBB7FC30F2}" type="presParOf" srcId="{7B195BB5-BB88-4406-99F2-15B038BFDA7C}" destId="{0CF947E3-67C3-4EFD-B505-95C5B4B2FD35}" srcOrd="5" destOrd="0" presId="urn:microsoft.com/office/officeart/2008/layout/LinedList"/>
    <dgm:cxn modelId="{18BBF901-F505-4ECC-86B9-7D6783C4D046}" type="presParOf" srcId="{0CF947E3-67C3-4EFD-B505-95C5B4B2FD35}" destId="{9C525E14-9D23-40C6-9045-262344CD2873}" srcOrd="0" destOrd="0" presId="urn:microsoft.com/office/officeart/2008/layout/LinedList"/>
    <dgm:cxn modelId="{395AEC43-962F-4DBA-82B5-08FEA9F633A6}" type="presParOf" srcId="{0CF947E3-67C3-4EFD-B505-95C5B4B2FD35}" destId="{937BE9B3-98DF-43A2-9461-E0CC0D84E79C}" srcOrd="1" destOrd="0" presId="urn:microsoft.com/office/officeart/2008/layout/LinedList"/>
    <dgm:cxn modelId="{5949DD3E-8733-4625-925D-1D24005CE650}" type="presParOf" srcId="{7B195BB5-BB88-4406-99F2-15B038BFDA7C}" destId="{32C2E2ED-E870-4D53-A603-C100ACEAE614}" srcOrd="6" destOrd="0" presId="urn:microsoft.com/office/officeart/2008/layout/LinedList"/>
    <dgm:cxn modelId="{BA88C391-A050-440D-92B1-293569D42EBF}" type="presParOf" srcId="{7B195BB5-BB88-4406-99F2-15B038BFDA7C}" destId="{6D743637-5FC4-4F43-AABC-4DAC178A77B9}" srcOrd="7" destOrd="0" presId="urn:microsoft.com/office/officeart/2008/layout/LinedList"/>
    <dgm:cxn modelId="{F4FB905D-F750-4AAA-99BB-EA79801BFECF}" type="presParOf" srcId="{6D743637-5FC4-4F43-AABC-4DAC178A77B9}" destId="{3A9BA73C-E338-476E-A72F-25719C9D254C}" srcOrd="0" destOrd="0" presId="urn:microsoft.com/office/officeart/2008/layout/LinedList"/>
    <dgm:cxn modelId="{C8C4F05E-E2A2-453F-9C98-5B54F42A5B41}" type="presParOf" srcId="{6D743637-5FC4-4F43-AABC-4DAC178A77B9}" destId="{A1140A88-9800-43E0-A108-D078B82D092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50DB11-6E91-4844-BF69-27E3B8D59C28}" type="doc">
      <dgm:prSet loTypeId="urn:microsoft.com/office/officeart/2005/8/layout/hProcess9" loCatId="process" qsTypeId="urn:microsoft.com/office/officeart/2005/8/quickstyle/simple2" qsCatId="simple" csTypeId="urn:microsoft.com/office/officeart/2005/8/colors/colorful2" csCatId="colorful" phldr="1"/>
      <dgm:spPr/>
      <dgm:t>
        <a:bodyPr/>
        <a:lstStyle/>
        <a:p>
          <a:endParaRPr lang="en-US"/>
        </a:p>
      </dgm:t>
    </dgm:pt>
    <dgm:pt modelId="{B905F472-2D9C-4037-BAA1-A76C5A799740}">
      <dgm:prSet custT="1"/>
      <dgm:spPr/>
      <dgm:t>
        <a:bodyPr/>
        <a:lstStyle/>
        <a:p>
          <a:r>
            <a:rPr lang="en-US" sz="1400" dirty="0">
              <a:solidFill>
                <a:schemeClr val="tx1"/>
              </a:solidFill>
            </a:rPr>
            <a:t>British Airways aims to decrease its greenhouse gas emissions and foster efficiency across its activities as an airline with a substantial ecological footprint.</a:t>
          </a:r>
        </a:p>
      </dgm:t>
    </dgm:pt>
    <dgm:pt modelId="{0C799A97-76BD-459D-9B82-5ABBD2F6CDEC}" type="parTrans" cxnId="{CA66E0F7-8DE9-4CA9-B613-F8CFBB3C2E47}">
      <dgm:prSet/>
      <dgm:spPr/>
      <dgm:t>
        <a:bodyPr/>
        <a:lstStyle/>
        <a:p>
          <a:endParaRPr lang="en-US" sz="1400">
            <a:solidFill>
              <a:schemeClr val="tx1"/>
            </a:solidFill>
          </a:endParaRPr>
        </a:p>
      </dgm:t>
    </dgm:pt>
    <dgm:pt modelId="{22CDF7EE-46C6-4A1F-847A-DDBE03D43AB2}" type="sibTrans" cxnId="{CA66E0F7-8DE9-4CA9-B613-F8CFBB3C2E47}">
      <dgm:prSet/>
      <dgm:spPr/>
      <dgm:t>
        <a:bodyPr/>
        <a:lstStyle/>
        <a:p>
          <a:endParaRPr lang="en-US" sz="1400">
            <a:solidFill>
              <a:schemeClr val="tx1"/>
            </a:solidFill>
          </a:endParaRPr>
        </a:p>
      </dgm:t>
    </dgm:pt>
    <dgm:pt modelId="{BDC7C6A0-C1F7-4E0D-AC45-3CC3BE7C1B3B}">
      <dgm:prSet custT="1"/>
      <dgm:spPr/>
      <dgm:t>
        <a:bodyPr/>
        <a:lstStyle/>
        <a:p>
          <a:r>
            <a:rPr lang="en-US" sz="1400" dirty="0">
              <a:solidFill>
                <a:schemeClr val="tx1"/>
              </a:solidFill>
            </a:rPr>
            <a:t>BA maintains data security &amp; privacy by following applicable data protection laws &amp; guidelines (</a:t>
          </a:r>
          <a:r>
            <a:rPr lang="en-GB" sz="1400" dirty="0">
              <a:solidFill>
                <a:schemeClr val="tx1"/>
              </a:solidFill>
              <a:effectLst/>
              <a:ea typeface="Calibri" panose="020F0502020204030204" pitchFamily="34" charset="0"/>
              <a:cs typeface="Vrinda" panose="020B0502040204020203" pitchFamily="34" charset="0"/>
            </a:rPr>
            <a:t>British Airways. 2021)</a:t>
          </a:r>
          <a:r>
            <a:rPr lang="en-US" sz="1400" dirty="0">
              <a:solidFill>
                <a:schemeClr val="tx1"/>
              </a:solidFill>
            </a:rPr>
            <a:t>.</a:t>
          </a:r>
        </a:p>
      </dgm:t>
    </dgm:pt>
    <dgm:pt modelId="{B6ABB8D5-5541-49E2-8981-D9C4C0C72633}" type="parTrans" cxnId="{6BE2B171-52E8-4BCD-BF22-F5E85A12A3E3}">
      <dgm:prSet/>
      <dgm:spPr/>
      <dgm:t>
        <a:bodyPr/>
        <a:lstStyle/>
        <a:p>
          <a:endParaRPr lang="en-US" sz="1400">
            <a:solidFill>
              <a:schemeClr val="tx1"/>
            </a:solidFill>
          </a:endParaRPr>
        </a:p>
      </dgm:t>
    </dgm:pt>
    <dgm:pt modelId="{A41C38D5-2BE8-4881-9ECC-D739FE5A1B69}" type="sibTrans" cxnId="{6BE2B171-52E8-4BCD-BF22-F5E85A12A3E3}">
      <dgm:prSet/>
      <dgm:spPr/>
      <dgm:t>
        <a:bodyPr/>
        <a:lstStyle/>
        <a:p>
          <a:endParaRPr lang="en-US" sz="1400">
            <a:solidFill>
              <a:schemeClr val="tx1"/>
            </a:solidFill>
          </a:endParaRPr>
        </a:p>
      </dgm:t>
    </dgm:pt>
    <dgm:pt modelId="{AE9DBE7B-B842-42A4-AD86-B4108CA3DC22}">
      <dgm:prSet custT="1"/>
      <dgm:spPr/>
      <dgm:t>
        <a:bodyPr/>
        <a:lstStyle/>
        <a:p>
          <a:r>
            <a:rPr lang="en-US" sz="1400" dirty="0">
              <a:solidFill>
                <a:schemeClr val="tx1"/>
              </a:solidFill>
            </a:rPr>
            <a:t>Zero-tolerance is maintained to ensure honesty among employees regarding corruption and bribery.</a:t>
          </a:r>
        </a:p>
      </dgm:t>
    </dgm:pt>
    <dgm:pt modelId="{A46AFD18-C011-4D8E-B94A-6AD99F64396A}" type="parTrans" cxnId="{FE368F57-DB18-4F23-B00D-D37E61527C10}">
      <dgm:prSet/>
      <dgm:spPr/>
      <dgm:t>
        <a:bodyPr/>
        <a:lstStyle/>
        <a:p>
          <a:endParaRPr lang="en-US" sz="1400">
            <a:solidFill>
              <a:schemeClr val="tx1"/>
            </a:solidFill>
          </a:endParaRPr>
        </a:p>
      </dgm:t>
    </dgm:pt>
    <dgm:pt modelId="{9AF032AB-B2F6-4E28-BE33-C5615A838C52}" type="sibTrans" cxnId="{FE368F57-DB18-4F23-B00D-D37E61527C10}">
      <dgm:prSet/>
      <dgm:spPr/>
      <dgm:t>
        <a:bodyPr/>
        <a:lstStyle/>
        <a:p>
          <a:endParaRPr lang="en-US" sz="1400">
            <a:solidFill>
              <a:schemeClr val="tx1"/>
            </a:solidFill>
          </a:endParaRPr>
        </a:p>
      </dgm:t>
    </dgm:pt>
    <dgm:pt modelId="{C4F4E347-07EA-4AFB-AD75-BAC9BA58199D}">
      <dgm:prSet custT="1"/>
      <dgm:spPr/>
      <dgm:t>
        <a:bodyPr/>
        <a:lstStyle/>
        <a:p>
          <a:r>
            <a:rPr lang="en-US" sz="1400" dirty="0">
              <a:solidFill>
                <a:schemeClr val="tx1"/>
              </a:solidFill>
            </a:rPr>
            <a:t>British Airways supported equality and inclusion in the workforce, with the goal of creating a welcoming atmosphere for each worker despite their race or gender (</a:t>
          </a:r>
          <a:r>
            <a:rPr lang="en-GB" sz="1400" dirty="0">
              <a:solidFill>
                <a:schemeClr val="tx1"/>
              </a:solidFill>
              <a:effectLst/>
              <a:ea typeface="Calibri" panose="020F0502020204030204" pitchFamily="34" charset="0"/>
              <a:cs typeface="Vrinda" panose="020B0502040204020203" pitchFamily="34" charset="0"/>
            </a:rPr>
            <a:t>Han, 2020)</a:t>
          </a:r>
          <a:r>
            <a:rPr lang="en-US" sz="1400" dirty="0">
              <a:solidFill>
                <a:schemeClr val="tx1"/>
              </a:solidFill>
            </a:rPr>
            <a:t>.</a:t>
          </a:r>
        </a:p>
      </dgm:t>
    </dgm:pt>
    <dgm:pt modelId="{0A7AE61B-85F9-4C18-A629-4A05486F5869}" type="parTrans" cxnId="{0F237AF4-8F8C-48CF-8207-2B7EB936DCAC}">
      <dgm:prSet/>
      <dgm:spPr/>
      <dgm:t>
        <a:bodyPr/>
        <a:lstStyle/>
        <a:p>
          <a:endParaRPr lang="en-US" sz="1400">
            <a:solidFill>
              <a:schemeClr val="tx1"/>
            </a:solidFill>
          </a:endParaRPr>
        </a:p>
      </dgm:t>
    </dgm:pt>
    <dgm:pt modelId="{052BFF52-B947-4076-B7AF-523EF775C886}" type="sibTrans" cxnId="{0F237AF4-8F8C-48CF-8207-2B7EB936DCAC}">
      <dgm:prSet/>
      <dgm:spPr/>
      <dgm:t>
        <a:bodyPr/>
        <a:lstStyle/>
        <a:p>
          <a:endParaRPr lang="en-US" sz="1400">
            <a:solidFill>
              <a:schemeClr val="tx1"/>
            </a:solidFill>
          </a:endParaRPr>
        </a:p>
      </dgm:t>
    </dgm:pt>
    <dgm:pt modelId="{3ABA6044-56EC-49AB-B559-DBDE0C3F2D7A}" type="pres">
      <dgm:prSet presAssocID="{8D50DB11-6E91-4844-BF69-27E3B8D59C28}" presName="CompostProcess" presStyleCnt="0">
        <dgm:presLayoutVars>
          <dgm:dir/>
          <dgm:resizeHandles val="exact"/>
        </dgm:presLayoutVars>
      </dgm:prSet>
      <dgm:spPr/>
    </dgm:pt>
    <dgm:pt modelId="{201F4A27-D1ED-420D-BB1A-78FB996ACD28}" type="pres">
      <dgm:prSet presAssocID="{8D50DB11-6E91-4844-BF69-27E3B8D59C28}" presName="arrow" presStyleLbl="bgShp" presStyleIdx="0" presStyleCnt="1"/>
      <dgm:spPr/>
    </dgm:pt>
    <dgm:pt modelId="{53466244-26B2-4A51-B51A-A063C05D6FA8}" type="pres">
      <dgm:prSet presAssocID="{8D50DB11-6E91-4844-BF69-27E3B8D59C28}" presName="linearProcess" presStyleCnt="0"/>
      <dgm:spPr/>
    </dgm:pt>
    <dgm:pt modelId="{D392F126-2223-4509-85A1-53BBE3716792}" type="pres">
      <dgm:prSet presAssocID="{B905F472-2D9C-4037-BAA1-A76C5A799740}" presName="textNode" presStyleLbl="node1" presStyleIdx="0" presStyleCnt="4" custScaleY="143493">
        <dgm:presLayoutVars>
          <dgm:bulletEnabled val="1"/>
        </dgm:presLayoutVars>
      </dgm:prSet>
      <dgm:spPr/>
    </dgm:pt>
    <dgm:pt modelId="{51A282E9-4AEB-4E50-ABC1-7965819C0187}" type="pres">
      <dgm:prSet presAssocID="{22CDF7EE-46C6-4A1F-847A-DDBE03D43AB2}" presName="sibTrans" presStyleCnt="0"/>
      <dgm:spPr/>
    </dgm:pt>
    <dgm:pt modelId="{0A109698-871D-49C5-888B-FFB760014A96}" type="pres">
      <dgm:prSet presAssocID="{BDC7C6A0-C1F7-4E0D-AC45-3CC3BE7C1B3B}" presName="textNode" presStyleLbl="node1" presStyleIdx="1" presStyleCnt="4" custScaleY="134342">
        <dgm:presLayoutVars>
          <dgm:bulletEnabled val="1"/>
        </dgm:presLayoutVars>
      </dgm:prSet>
      <dgm:spPr/>
    </dgm:pt>
    <dgm:pt modelId="{7FA4258D-A523-4C27-88F7-48C3C17044F3}" type="pres">
      <dgm:prSet presAssocID="{A41C38D5-2BE8-4881-9ECC-D739FE5A1B69}" presName="sibTrans" presStyleCnt="0"/>
      <dgm:spPr/>
    </dgm:pt>
    <dgm:pt modelId="{12BBCA8C-F004-49F9-A054-93ABC4E12920}" type="pres">
      <dgm:prSet presAssocID="{AE9DBE7B-B842-42A4-AD86-B4108CA3DC22}" presName="textNode" presStyleLbl="node1" presStyleIdx="2" presStyleCnt="4" custScaleY="125191">
        <dgm:presLayoutVars>
          <dgm:bulletEnabled val="1"/>
        </dgm:presLayoutVars>
      </dgm:prSet>
      <dgm:spPr/>
    </dgm:pt>
    <dgm:pt modelId="{19B4C837-2531-4C10-BCEA-AAE118AB5868}" type="pres">
      <dgm:prSet presAssocID="{9AF032AB-B2F6-4E28-BE33-C5615A838C52}" presName="sibTrans" presStyleCnt="0"/>
      <dgm:spPr/>
    </dgm:pt>
    <dgm:pt modelId="{99094754-7680-40AF-B7B8-756A48506581}" type="pres">
      <dgm:prSet presAssocID="{C4F4E347-07EA-4AFB-AD75-BAC9BA58199D}" presName="textNode" presStyleLbl="node1" presStyleIdx="3" presStyleCnt="4" custScaleY="125191">
        <dgm:presLayoutVars>
          <dgm:bulletEnabled val="1"/>
        </dgm:presLayoutVars>
      </dgm:prSet>
      <dgm:spPr/>
    </dgm:pt>
  </dgm:ptLst>
  <dgm:cxnLst>
    <dgm:cxn modelId="{CE2FB630-EBDC-4417-988F-116CBA8A2292}" type="presOf" srcId="{8D50DB11-6E91-4844-BF69-27E3B8D59C28}" destId="{3ABA6044-56EC-49AB-B559-DBDE0C3F2D7A}" srcOrd="0" destOrd="0" presId="urn:microsoft.com/office/officeart/2005/8/layout/hProcess9"/>
    <dgm:cxn modelId="{B2DDDA3B-BB68-4AB0-90AE-9286B15144D4}" type="presOf" srcId="{AE9DBE7B-B842-42A4-AD86-B4108CA3DC22}" destId="{12BBCA8C-F004-49F9-A054-93ABC4E12920}" srcOrd="0" destOrd="0" presId="urn:microsoft.com/office/officeart/2005/8/layout/hProcess9"/>
    <dgm:cxn modelId="{FE368F57-DB18-4F23-B00D-D37E61527C10}" srcId="{8D50DB11-6E91-4844-BF69-27E3B8D59C28}" destId="{AE9DBE7B-B842-42A4-AD86-B4108CA3DC22}" srcOrd="2" destOrd="0" parTransId="{A46AFD18-C011-4D8E-B94A-6AD99F64396A}" sibTransId="{9AF032AB-B2F6-4E28-BE33-C5615A838C52}"/>
    <dgm:cxn modelId="{2EC2FA65-B081-4369-A4C9-2EE9993EB36B}" type="presOf" srcId="{BDC7C6A0-C1F7-4E0D-AC45-3CC3BE7C1B3B}" destId="{0A109698-871D-49C5-888B-FFB760014A96}" srcOrd="0" destOrd="0" presId="urn:microsoft.com/office/officeart/2005/8/layout/hProcess9"/>
    <dgm:cxn modelId="{6BE2B171-52E8-4BCD-BF22-F5E85A12A3E3}" srcId="{8D50DB11-6E91-4844-BF69-27E3B8D59C28}" destId="{BDC7C6A0-C1F7-4E0D-AC45-3CC3BE7C1B3B}" srcOrd="1" destOrd="0" parTransId="{B6ABB8D5-5541-49E2-8981-D9C4C0C72633}" sibTransId="{A41C38D5-2BE8-4881-9ECC-D739FE5A1B69}"/>
    <dgm:cxn modelId="{F4DE847E-A95E-4DFE-A0C5-2DD381697969}" type="presOf" srcId="{B905F472-2D9C-4037-BAA1-A76C5A799740}" destId="{D392F126-2223-4509-85A1-53BBE3716792}" srcOrd="0" destOrd="0" presId="urn:microsoft.com/office/officeart/2005/8/layout/hProcess9"/>
    <dgm:cxn modelId="{B6985E81-7748-4A8A-9A04-EC704B830F13}" type="presOf" srcId="{C4F4E347-07EA-4AFB-AD75-BAC9BA58199D}" destId="{99094754-7680-40AF-B7B8-756A48506581}" srcOrd="0" destOrd="0" presId="urn:microsoft.com/office/officeart/2005/8/layout/hProcess9"/>
    <dgm:cxn modelId="{0F237AF4-8F8C-48CF-8207-2B7EB936DCAC}" srcId="{8D50DB11-6E91-4844-BF69-27E3B8D59C28}" destId="{C4F4E347-07EA-4AFB-AD75-BAC9BA58199D}" srcOrd="3" destOrd="0" parTransId="{0A7AE61B-85F9-4C18-A629-4A05486F5869}" sibTransId="{052BFF52-B947-4076-B7AF-523EF775C886}"/>
    <dgm:cxn modelId="{CA66E0F7-8DE9-4CA9-B613-F8CFBB3C2E47}" srcId="{8D50DB11-6E91-4844-BF69-27E3B8D59C28}" destId="{B905F472-2D9C-4037-BAA1-A76C5A799740}" srcOrd="0" destOrd="0" parTransId="{0C799A97-76BD-459D-9B82-5ABBD2F6CDEC}" sibTransId="{22CDF7EE-46C6-4A1F-847A-DDBE03D43AB2}"/>
    <dgm:cxn modelId="{EE104350-12CF-44C2-99D6-AD73349F8529}" type="presParOf" srcId="{3ABA6044-56EC-49AB-B559-DBDE0C3F2D7A}" destId="{201F4A27-D1ED-420D-BB1A-78FB996ACD28}" srcOrd="0" destOrd="0" presId="urn:microsoft.com/office/officeart/2005/8/layout/hProcess9"/>
    <dgm:cxn modelId="{4F7E5FE6-997A-4787-BE39-7B49D9A16C3E}" type="presParOf" srcId="{3ABA6044-56EC-49AB-B559-DBDE0C3F2D7A}" destId="{53466244-26B2-4A51-B51A-A063C05D6FA8}" srcOrd="1" destOrd="0" presId="urn:microsoft.com/office/officeart/2005/8/layout/hProcess9"/>
    <dgm:cxn modelId="{A57F0E73-AF97-4038-9F7D-D83383EF8308}" type="presParOf" srcId="{53466244-26B2-4A51-B51A-A063C05D6FA8}" destId="{D392F126-2223-4509-85A1-53BBE3716792}" srcOrd="0" destOrd="0" presId="urn:microsoft.com/office/officeart/2005/8/layout/hProcess9"/>
    <dgm:cxn modelId="{F54CA25A-4A69-4A6A-BC55-BE6B50861749}" type="presParOf" srcId="{53466244-26B2-4A51-B51A-A063C05D6FA8}" destId="{51A282E9-4AEB-4E50-ABC1-7965819C0187}" srcOrd="1" destOrd="0" presId="urn:microsoft.com/office/officeart/2005/8/layout/hProcess9"/>
    <dgm:cxn modelId="{835E5792-A68F-4EB8-883F-33F402E4EF12}" type="presParOf" srcId="{53466244-26B2-4A51-B51A-A063C05D6FA8}" destId="{0A109698-871D-49C5-888B-FFB760014A96}" srcOrd="2" destOrd="0" presId="urn:microsoft.com/office/officeart/2005/8/layout/hProcess9"/>
    <dgm:cxn modelId="{2B5B0B67-3D72-4F5C-9792-80EA80C6C3BF}" type="presParOf" srcId="{53466244-26B2-4A51-B51A-A063C05D6FA8}" destId="{7FA4258D-A523-4C27-88F7-48C3C17044F3}" srcOrd="3" destOrd="0" presId="urn:microsoft.com/office/officeart/2005/8/layout/hProcess9"/>
    <dgm:cxn modelId="{36112A0C-D93B-4E6F-8939-CBC15D0A6424}" type="presParOf" srcId="{53466244-26B2-4A51-B51A-A063C05D6FA8}" destId="{12BBCA8C-F004-49F9-A054-93ABC4E12920}" srcOrd="4" destOrd="0" presId="urn:microsoft.com/office/officeart/2005/8/layout/hProcess9"/>
    <dgm:cxn modelId="{04DAFB06-6DB1-4D36-B918-27516FD49F5C}" type="presParOf" srcId="{53466244-26B2-4A51-B51A-A063C05D6FA8}" destId="{19B4C837-2531-4C10-BCEA-AAE118AB5868}" srcOrd="5" destOrd="0" presId="urn:microsoft.com/office/officeart/2005/8/layout/hProcess9"/>
    <dgm:cxn modelId="{5D968314-5280-4E1B-A7C5-6CAA2F91FF5C}" type="presParOf" srcId="{53466244-26B2-4A51-B51A-A063C05D6FA8}" destId="{99094754-7680-40AF-B7B8-756A48506581}"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07F487D-9889-480F-BB7D-2B9D1FCDE6C1}" type="doc">
      <dgm:prSet loTypeId="urn:microsoft.com/office/officeart/2005/8/layout/rings+Icon" loCatId="relationship" qsTypeId="urn:microsoft.com/office/officeart/2005/8/quickstyle/simple1" qsCatId="simple" csTypeId="urn:microsoft.com/office/officeart/2005/8/colors/colorful5" csCatId="colorful" phldr="1"/>
      <dgm:spPr/>
      <dgm:t>
        <a:bodyPr/>
        <a:lstStyle/>
        <a:p>
          <a:endParaRPr lang="en-US"/>
        </a:p>
      </dgm:t>
    </dgm:pt>
    <dgm:pt modelId="{A875483D-E259-481A-8A1A-518605A0DF0D}">
      <dgm:prSet custT="1"/>
      <dgm:spPr/>
      <dgm:t>
        <a:bodyPr/>
        <a:lstStyle/>
        <a:p>
          <a:pPr algn="just"/>
          <a:r>
            <a:rPr lang="en-US" sz="1300" dirty="0"/>
            <a:t>Carbon emission through modern, fuel-efficient aircraft.</a:t>
          </a:r>
        </a:p>
      </dgm:t>
    </dgm:pt>
    <dgm:pt modelId="{A5012C0D-5774-497D-BA71-463205AB0752}" type="parTrans" cxnId="{7239AB8B-D49B-43F1-BF29-6B36E1DD94F9}">
      <dgm:prSet/>
      <dgm:spPr/>
      <dgm:t>
        <a:bodyPr/>
        <a:lstStyle/>
        <a:p>
          <a:pPr algn="just"/>
          <a:endParaRPr lang="en-US" sz="1300"/>
        </a:p>
      </dgm:t>
    </dgm:pt>
    <dgm:pt modelId="{839E25AB-5150-45DB-B481-1B6F00268A0F}" type="sibTrans" cxnId="{7239AB8B-D49B-43F1-BF29-6B36E1DD94F9}">
      <dgm:prSet/>
      <dgm:spPr/>
      <dgm:t>
        <a:bodyPr/>
        <a:lstStyle/>
        <a:p>
          <a:pPr algn="just"/>
          <a:endParaRPr lang="en-US" sz="1300"/>
        </a:p>
      </dgm:t>
    </dgm:pt>
    <dgm:pt modelId="{24E770ED-997F-45B2-AF16-8CB0E1432128}">
      <dgm:prSet custT="1"/>
      <dgm:spPr/>
      <dgm:t>
        <a:bodyPr/>
        <a:lstStyle/>
        <a:p>
          <a:pPr algn="just"/>
          <a:r>
            <a:rPr lang="en-US" sz="1300" dirty="0"/>
            <a:t>Fossil fuel solar power installations as energy source (</a:t>
          </a:r>
          <a:r>
            <a:rPr lang="en-GB" sz="1300" dirty="0">
              <a:effectLst/>
              <a:ea typeface="Calibri" panose="020F0502020204030204" pitchFamily="34" charset="0"/>
              <a:cs typeface="Vrinda" panose="020B0502040204020203" pitchFamily="34" charset="0"/>
            </a:rPr>
            <a:t>Jones et al., 2016)</a:t>
          </a:r>
          <a:r>
            <a:rPr lang="en-US" sz="1300" dirty="0"/>
            <a:t>.</a:t>
          </a:r>
        </a:p>
      </dgm:t>
    </dgm:pt>
    <dgm:pt modelId="{6C180515-6ACC-4192-8D9B-61B53317FD63}" type="parTrans" cxnId="{DF7CBE57-DA49-4B09-9526-47D9CFE55A83}">
      <dgm:prSet/>
      <dgm:spPr/>
      <dgm:t>
        <a:bodyPr/>
        <a:lstStyle/>
        <a:p>
          <a:pPr algn="just"/>
          <a:endParaRPr lang="en-US" sz="1300"/>
        </a:p>
      </dgm:t>
    </dgm:pt>
    <dgm:pt modelId="{4F14DA1B-3BE8-4E4D-B537-8BD64827FD2A}" type="sibTrans" cxnId="{DF7CBE57-DA49-4B09-9526-47D9CFE55A83}">
      <dgm:prSet/>
      <dgm:spPr/>
      <dgm:t>
        <a:bodyPr/>
        <a:lstStyle/>
        <a:p>
          <a:pPr algn="just"/>
          <a:endParaRPr lang="en-US" sz="1300"/>
        </a:p>
      </dgm:t>
    </dgm:pt>
    <dgm:pt modelId="{D4E428BD-EF3F-430A-99C7-0CC97555BC4D}">
      <dgm:prSet custT="1"/>
      <dgm:spPr/>
      <dgm:t>
        <a:bodyPr/>
        <a:lstStyle/>
        <a:p>
          <a:pPr algn="just"/>
          <a:r>
            <a:rPr lang="en-US" sz="1300"/>
            <a:t>Minimisation of noise by noise abatement and quiet models.</a:t>
          </a:r>
        </a:p>
      </dgm:t>
    </dgm:pt>
    <dgm:pt modelId="{19172BA2-7D5D-4487-BB01-2C68E3715CB4}" type="parTrans" cxnId="{6261C2D4-D12C-416E-9121-1B212B55B535}">
      <dgm:prSet/>
      <dgm:spPr/>
      <dgm:t>
        <a:bodyPr/>
        <a:lstStyle/>
        <a:p>
          <a:pPr algn="just"/>
          <a:endParaRPr lang="en-US" sz="1300"/>
        </a:p>
      </dgm:t>
    </dgm:pt>
    <dgm:pt modelId="{5477BD8A-67FF-4ACD-8AE8-12DB73E85B14}" type="sibTrans" cxnId="{6261C2D4-D12C-416E-9121-1B212B55B535}">
      <dgm:prSet/>
      <dgm:spPr/>
      <dgm:t>
        <a:bodyPr/>
        <a:lstStyle/>
        <a:p>
          <a:pPr algn="just"/>
          <a:endParaRPr lang="en-US" sz="1300"/>
        </a:p>
      </dgm:t>
    </dgm:pt>
    <dgm:pt modelId="{1DB67202-BA9A-4919-A3C3-DAA73C5866BA}">
      <dgm:prSet custT="1"/>
      <dgm:spPr/>
      <dgm:t>
        <a:bodyPr/>
        <a:lstStyle/>
        <a:p>
          <a:pPr algn="just"/>
          <a:r>
            <a:rPr lang="en-US" sz="1300"/>
            <a:t>Serving locally farmed and organic foods and meals in plane.</a:t>
          </a:r>
        </a:p>
      </dgm:t>
    </dgm:pt>
    <dgm:pt modelId="{2962A6F6-1A8C-4F12-B9A5-A12CF28D26A6}" type="parTrans" cxnId="{3C37A6E8-633F-4AAA-95B2-B54B60FAE197}">
      <dgm:prSet/>
      <dgm:spPr/>
      <dgm:t>
        <a:bodyPr/>
        <a:lstStyle/>
        <a:p>
          <a:pPr algn="just"/>
          <a:endParaRPr lang="en-US" sz="1300"/>
        </a:p>
      </dgm:t>
    </dgm:pt>
    <dgm:pt modelId="{CDD26C66-B761-4F14-8E82-5ABB0A554E7A}" type="sibTrans" cxnId="{3C37A6E8-633F-4AAA-95B2-B54B60FAE197}">
      <dgm:prSet/>
      <dgm:spPr/>
      <dgm:t>
        <a:bodyPr/>
        <a:lstStyle/>
        <a:p>
          <a:pPr algn="just"/>
          <a:endParaRPr lang="en-US" sz="1300"/>
        </a:p>
      </dgm:t>
    </dgm:pt>
    <dgm:pt modelId="{5CA2AF1F-BAEB-4851-96E3-4FB4899F181D}">
      <dgm:prSet custT="1"/>
      <dgm:spPr/>
      <dgm:t>
        <a:bodyPr/>
        <a:lstStyle/>
        <a:p>
          <a:pPr algn="just"/>
          <a:r>
            <a:rPr lang="en-US" sz="1300" dirty="0"/>
            <a:t>Employing sustainable supply chain &amp; logistics networks (</a:t>
          </a:r>
          <a:r>
            <a:rPr lang="en-GB" sz="1300" dirty="0">
              <a:effectLst/>
              <a:ea typeface="Calibri" panose="020F0502020204030204" pitchFamily="34" charset="0"/>
              <a:cs typeface="Vrinda" panose="020B0502040204020203" pitchFamily="34" charset="0"/>
            </a:rPr>
            <a:t>Mishra et al., 2013)</a:t>
          </a:r>
          <a:r>
            <a:rPr lang="en-US" sz="1300" dirty="0"/>
            <a:t>.</a:t>
          </a:r>
        </a:p>
      </dgm:t>
    </dgm:pt>
    <dgm:pt modelId="{53855A56-63F6-4AC6-90DE-61F2A08F44F4}" type="parTrans" cxnId="{78009B44-D2F9-4523-AB08-5BD650331710}">
      <dgm:prSet/>
      <dgm:spPr/>
      <dgm:t>
        <a:bodyPr/>
        <a:lstStyle/>
        <a:p>
          <a:pPr algn="just"/>
          <a:endParaRPr lang="en-US" sz="1300"/>
        </a:p>
      </dgm:t>
    </dgm:pt>
    <dgm:pt modelId="{8468DC8A-9EDB-4193-9F8B-CB8DD6660190}" type="sibTrans" cxnId="{78009B44-D2F9-4523-AB08-5BD650331710}">
      <dgm:prSet/>
      <dgm:spPr/>
      <dgm:t>
        <a:bodyPr/>
        <a:lstStyle/>
        <a:p>
          <a:pPr algn="just"/>
          <a:endParaRPr lang="en-US" sz="1300"/>
        </a:p>
      </dgm:t>
    </dgm:pt>
    <dgm:pt modelId="{14347EC4-6DB1-4E23-B650-09E6E20FD999}">
      <dgm:prSet custT="1"/>
      <dgm:spPr/>
      <dgm:t>
        <a:bodyPr/>
        <a:lstStyle/>
        <a:p>
          <a:pPr algn="just"/>
          <a:r>
            <a:rPr lang="en-US" sz="1300"/>
            <a:t>Direct communication with stakeholders.</a:t>
          </a:r>
        </a:p>
      </dgm:t>
    </dgm:pt>
    <dgm:pt modelId="{E087A907-1CAF-41EA-8506-6ED2563292E1}" type="parTrans" cxnId="{2B9C22C8-0B45-4FF7-B68E-965C64C73344}">
      <dgm:prSet/>
      <dgm:spPr/>
      <dgm:t>
        <a:bodyPr/>
        <a:lstStyle/>
        <a:p>
          <a:pPr algn="just"/>
          <a:endParaRPr lang="en-US" sz="1300"/>
        </a:p>
      </dgm:t>
    </dgm:pt>
    <dgm:pt modelId="{21342A6B-3D58-41BC-9530-E6AE38807D20}" type="sibTrans" cxnId="{2B9C22C8-0B45-4FF7-B68E-965C64C73344}">
      <dgm:prSet/>
      <dgm:spPr/>
      <dgm:t>
        <a:bodyPr/>
        <a:lstStyle/>
        <a:p>
          <a:pPr algn="just"/>
          <a:endParaRPr lang="en-US" sz="1300"/>
        </a:p>
      </dgm:t>
    </dgm:pt>
    <dgm:pt modelId="{9DC680C6-786A-423B-B5CE-5890FA57E52E}" type="pres">
      <dgm:prSet presAssocID="{107F487D-9889-480F-BB7D-2B9D1FCDE6C1}" presName="Name0" presStyleCnt="0">
        <dgm:presLayoutVars>
          <dgm:chMax val="7"/>
          <dgm:dir/>
          <dgm:resizeHandles val="exact"/>
        </dgm:presLayoutVars>
      </dgm:prSet>
      <dgm:spPr/>
    </dgm:pt>
    <dgm:pt modelId="{A8AC413C-7CD4-43C2-AEE8-EB418FADAF07}" type="pres">
      <dgm:prSet presAssocID="{107F487D-9889-480F-BB7D-2B9D1FCDE6C1}" presName="ellipse1" presStyleLbl="vennNode1" presStyleIdx="0" presStyleCnt="6">
        <dgm:presLayoutVars>
          <dgm:bulletEnabled val="1"/>
        </dgm:presLayoutVars>
      </dgm:prSet>
      <dgm:spPr/>
    </dgm:pt>
    <dgm:pt modelId="{6705D2F0-3031-4504-BF84-A1CA8214E7D2}" type="pres">
      <dgm:prSet presAssocID="{107F487D-9889-480F-BB7D-2B9D1FCDE6C1}" presName="ellipse2" presStyleLbl="vennNode1" presStyleIdx="1" presStyleCnt="6">
        <dgm:presLayoutVars>
          <dgm:bulletEnabled val="1"/>
        </dgm:presLayoutVars>
      </dgm:prSet>
      <dgm:spPr/>
    </dgm:pt>
    <dgm:pt modelId="{C8C59D0F-E09A-47F1-89DE-604107F8DE1A}" type="pres">
      <dgm:prSet presAssocID="{107F487D-9889-480F-BB7D-2B9D1FCDE6C1}" presName="ellipse3" presStyleLbl="vennNode1" presStyleIdx="2" presStyleCnt="6">
        <dgm:presLayoutVars>
          <dgm:bulletEnabled val="1"/>
        </dgm:presLayoutVars>
      </dgm:prSet>
      <dgm:spPr/>
    </dgm:pt>
    <dgm:pt modelId="{9843C88D-212B-4A4C-8CBF-28CDE837510B}" type="pres">
      <dgm:prSet presAssocID="{107F487D-9889-480F-BB7D-2B9D1FCDE6C1}" presName="ellipse4" presStyleLbl="vennNode1" presStyleIdx="3" presStyleCnt="6">
        <dgm:presLayoutVars>
          <dgm:bulletEnabled val="1"/>
        </dgm:presLayoutVars>
      </dgm:prSet>
      <dgm:spPr/>
    </dgm:pt>
    <dgm:pt modelId="{B4626F46-CF41-4FD7-8513-34402BFF3A3D}" type="pres">
      <dgm:prSet presAssocID="{107F487D-9889-480F-BB7D-2B9D1FCDE6C1}" presName="ellipse5" presStyleLbl="vennNode1" presStyleIdx="4" presStyleCnt="6">
        <dgm:presLayoutVars>
          <dgm:bulletEnabled val="1"/>
        </dgm:presLayoutVars>
      </dgm:prSet>
      <dgm:spPr/>
    </dgm:pt>
    <dgm:pt modelId="{ED2A31C7-D1F4-49A8-90B9-83C09A676D4B}" type="pres">
      <dgm:prSet presAssocID="{107F487D-9889-480F-BB7D-2B9D1FCDE6C1}" presName="ellipse6" presStyleLbl="vennNode1" presStyleIdx="5" presStyleCnt="6">
        <dgm:presLayoutVars>
          <dgm:bulletEnabled val="1"/>
        </dgm:presLayoutVars>
      </dgm:prSet>
      <dgm:spPr/>
    </dgm:pt>
  </dgm:ptLst>
  <dgm:cxnLst>
    <dgm:cxn modelId="{AF017A19-43D7-408D-8180-B313FFE5BF95}" type="presOf" srcId="{D4E428BD-EF3F-430A-99C7-0CC97555BC4D}" destId="{C8C59D0F-E09A-47F1-89DE-604107F8DE1A}" srcOrd="0" destOrd="0" presId="urn:microsoft.com/office/officeart/2005/8/layout/rings+Icon"/>
    <dgm:cxn modelId="{CDC12C28-3A28-40CC-AA04-DA91A685F802}" type="presOf" srcId="{24E770ED-997F-45B2-AF16-8CB0E1432128}" destId="{6705D2F0-3031-4504-BF84-A1CA8214E7D2}" srcOrd="0" destOrd="0" presId="urn:microsoft.com/office/officeart/2005/8/layout/rings+Icon"/>
    <dgm:cxn modelId="{EDE19138-D706-4AB7-A25D-D99B77809E24}" type="presOf" srcId="{A875483D-E259-481A-8A1A-518605A0DF0D}" destId="{A8AC413C-7CD4-43C2-AEE8-EB418FADAF07}" srcOrd="0" destOrd="0" presId="urn:microsoft.com/office/officeart/2005/8/layout/rings+Icon"/>
    <dgm:cxn modelId="{78009B44-D2F9-4523-AB08-5BD650331710}" srcId="{107F487D-9889-480F-BB7D-2B9D1FCDE6C1}" destId="{5CA2AF1F-BAEB-4851-96E3-4FB4899F181D}" srcOrd="4" destOrd="0" parTransId="{53855A56-63F6-4AC6-90DE-61F2A08F44F4}" sibTransId="{8468DC8A-9EDB-4193-9F8B-CB8DD6660190}"/>
    <dgm:cxn modelId="{DF7CBE57-DA49-4B09-9526-47D9CFE55A83}" srcId="{107F487D-9889-480F-BB7D-2B9D1FCDE6C1}" destId="{24E770ED-997F-45B2-AF16-8CB0E1432128}" srcOrd="1" destOrd="0" parTransId="{6C180515-6ACC-4192-8D9B-61B53317FD63}" sibTransId="{4F14DA1B-3BE8-4E4D-B537-8BD64827FD2A}"/>
    <dgm:cxn modelId="{7239AB8B-D49B-43F1-BF29-6B36E1DD94F9}" srcId="{107F487D-9889-480F-BB7D-2B9D1FCDE6C1}" destId="{A875483D-E259-481A-8A1A-518605A0DF0D}" srcOrd="0" destOrd="0" parTransId="{A5012C0D-5774-497D-BA71-463205AB0752}" sibTransId="{839E25AB-5150-45DB-B481-1B6F00268A0F}"/>
    <dgm:cxn modelId="{8F577D95-B962-4AFB-85B0-8DEF1545DBE1}" type="presOf" srcId="{1DB67202-BA9A-4919-A3C3-DAA73C5866BA}" destId="{9843C88D-212B-4A4C-8CBF-28CDE837510B}" srcOrd="0" destOrd="0" presId="urn:microsoft.com/office/officeart/2005/8/layout/rings+Icon"/>
    <dgm:cxn modelId="{149EDB99-DECD-4D3E-84F2-8E18FD175196}" type="presOf" srcId="{5CA2AF1F-BAEB-4851-96E3-4FB4899F181D}" destId="{B4626F46-CF41-4FD7-8513-34402BFF3A3D}" srcOrd="0" destOrd="0" presId="urn:microsoft.com/office/officeart/2005/8/layout/rings+Icon"/>
    <dgm:cxn modelId="{2B9C22C8-0B45-4FF7-B68E-965C64C73344}" srcId="{107F487D-9889-480F-BB7D-2B9D1FCDE6C1}" destId="{14347EC4-6DB1-4E23-B650-09E6E20FD999}" srcOrd="5" destOrd="0" parTransId="{E087A907-1CAF-41EA-8506-6ED2563292E1}" sibTransId="{21342A6B-3D58-41BC-9530-E6AE38807D20}"/>
    <dgm:cxn modelId="{6261C2D4-D12C-416E-9121-1B212B55B535}" srcId="{107F487D-9889-480F-BB7D-2B9D1FCDE6C1}" destId="{D4E428BD-EF3F-430A-99C7-0CC97555BC4D}" srcOrd="2" destOrd="0" parTransId="{19172BA2-7D5D-4487-BB01-2C68E3715CB4}" sibTransId="{5477BD8A-67FF-4ACD-8AE8-12DB73E85B14}"/>
    <dgm:cxn modelId="{40F1FDDF-8531-4402-AF68-4DDEB38C4DB9}" type="presOf" srcId="{107F487D-9889-480F-BB7D-2B9D1FCDE6C1}" destId="{9DC680C6-786A-423B-B5CE-5890FA57E52E}" srcOrd="0" destOrd="0" presId="urn:microsoft.com/office/officeart/2005/8/layout/rings+Icon"/>
    <dgm:cxn modelId="{3C37A6E8-633F-4AAA-95B2-B54B60FAE197}" srcId="{107F487D-9889-480F-BB7D-2B9D1FCDE6C1}" destId="{1DB67202-BA9A-4919-A3C3-DAA73C5866BA}" srcOrd="3" destOrd="0" parTransId="{2962A6F6-1A8C-4F12-B9A5-A12CF28D26A6}" sibTransId="{CDD26C66-B761-4F14-8E82-5ABB0A554E7A}"/>
    <dgm:cxn modelId="{0D1E81E9-D31C-47CD-B024-A05E7B67E963}" type="presOf" srcId="{14347EC4-6DB1-4E23-B650-09E6E20FD999}" destId="{ED2A31C7-D1F4-49A8-90B9-83C09A676D4B}" srcOrd="0" destOrd="0" presId="urn:microsoft.com/office/officeart/2005/8/layout/rings+Icon"/>
    <dgm:cxn modelId="{F10E7430-A583-404A-A12C-6021CE1F0BE8}" type="presParOf" srcId="{9DC680C6-786A-423B-B5CE-5890FA57E52E}" destId="{A8AC413C-7CD4-43C2-AEE8-EB418FADAF07}" srcOrd="0" destOrd="0" presId="urn:microsoft.com/office/officeart/2005/8/layout/rings+Icon"/>
    <dgm:cxn modelId="{F4759F34-EE0D-42E1-A8E8-3D3665D6FB12}" type="presParOf" srcId="{9DC680C6-786A-423B-B5CE-5890FA57E52E}" destId="{6705D2F0-3031-4504-BF84-A1CA8214E7D2}" srcOrd="1" destOrd="0" presId="urn:microsoft.com/office/officeart/2005/8/layout/rings+Icon"/>
    <dgm:cxn modelId="{F56F234C-61A2-4E3F-8DC0-5001AFA61BB1}" type="presParOf" srcId="{9DC680C6-786A-423B-B5CE-5890FA57E52E}" destId="{C8C59D0F-E09A-47F1-89DE-604107F8DE1A}" srcOrd="2" destOrd="0" presId="urn:microsoft.com/office/officeart/2005/8/layout/rings+Icon"/>
    <dgm:cxn modelId="{597880F5-EEDB-4B46-9AD3-9C4D9C2CE412}" type="presParOf" srcId="{9DC680C6-786A-423B-B5CE-5890FA57E52E}" destId="{9843C88D-212B-4A4C-8CBF-28CDE837510B}" srcOrd="3" destOrd="0" presId="urn:microsoft.com/office/officeart/2005/8/layout/rings+Icon"/>
    <dgm:cxn modelId="{9AAC30B2-59D0-4638-A786-EB4974172289}" type="presParOf" srcId="{9DC680C6-786A-423B-B5CE-5890FA57E52E}" destId="{B4626F46-CF41-4FD7-8513-34402BFF3A3D}" srcOrd="4" destOrd="0" presId="urn:microsoft.com/office/officeart/2005/8/layout/rings+Icon"/>
    <dgm:cxn modelId="{E9F0D7E8-759B-4C37-8DC2-9C8BFA6D1035}" type="presParOf" srcId="{9DC680C6-786A-423B-B5CE-5890FA57E52E}" destId="{ED2A31C7-D1F4-49A8-90B9-83C09A676D4B}" srcOrd="5" destOrd="0" presId="urn:microsoft.com/office/officeart/2005/8/layout/rings+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0BC2B7D-D321-4E60-9396-D5143A4D25E8}"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US"/>
        </a:p>
      </dgm:t>
    </dgm:pt>
    <dgm:pt modelId="{387429DC-E1AB-4918-9618-DE8259FE0FE8}">
      <dgm:prSet custT="1"/>
      <dgm:spPr/>
      <dgm:t>
        <a:bodyPr/>
        <a:lstStyle/>
        <a:p>
          <a:r>
            <a:rPr lang="en-US" sz="1800" dirty="0">
              <a:solidFill>
                <a:schemeClr val="tx1"/>
              </a:solidFill>
            </a:rPr>
            <a:t>The airline's persistent commitment to equal </a:t>
          </a:r>
          <a:r>
            <a:rPr lang="en-US" sz="1800" dirty="0" err="1">
              <a:solidFill>
                <a:schemeClr val="tx1"/>
              </a:solidFill>
            </a:rPr>
            <a:t>labour</a:t>
          </a:r>
          <a:r>
            <a:rPr lang="en-US" sz="1800" dirty="0">
              <a:solidFill>
                <a:schemeClr val="tx1"/>
              </a:solidFill>
            </a:rPr>
            <a:t> practices strongly connects to higher quality service provided by the airline's personnel (</a:t>
          </a:r>
          <a:r>
            <a:rPr lang="en-GB" sz="1800" dirty="0">
              <a:solidFill>
                <a:schemeClr val="tx1"/>
              </a:solidFill>
              <a:effectLst/>
              <a:ea typeface="Calibri" panose="020F0502020204030204" pitchFamily="34" charset="0"/>
              <a:cs typeface="Vrinda" panose="020B0502040204020203" pitchFamily="34" charset="0"/>
            </a:rPr>
            <a:t>Nguyen et al., 2007)</a:t>
          </a:r>
          <a:r>
            <a:rPr lang="en-US" sz="1800" dirty="0">
              <a:solidFill>
                <a:schemeClr val="tx1"/>
              </a:solidFill>
            </a:rPr>
            <a:t>.</a:t>
          </a:r>
        </a:p>
      </dgm:t>
    </dgm:pt>
    <dgm:pt modelId="{8386D07E-16D5-4C34-8370-4321B31C627C}" type="parTrans" cxnId="{097615A5-7909-4A61-93FD-6D1B59B6BDE7}">
      <dgm:prSet/>
      <dgm:spPr/>
      <dgm:t>
        <a:bodyPr/>
        <a:lstStyle/>
        <a:p>
          <a:endParaRPr lang="en-US" sz="1800">
            <a:solidFill>
              <a:schemeClr val="tx1"/>
            </a:solidFill>
          </a:endParaRPr>
        </a:p>
      </dgm:t>
    </dgm:pt>
    <dgm:pt modelId="{77C81097-ED69-4CDA-AC6C-4E98DC5A09F0}" type="sibTrans" cxnId="{097615A5-7909-4A61-93FD-6D1B59B6BDE7}">
      <dgm:prSet custT="1"/>
      <dgm:spPr/>
      <dgm:t>
        <a:bodyPr/>
        <a:lstStyle/>
        <a:p>
          <a:endParaRPr lang="en-US" sz="1800">
            <a:solidFill>
              <a:schemeClr val="tx1"/>
            </a:solidFill>
          </a:endParaRPr>
        </a:p>
      </dgm:t>
    </dgm:pt>
    <dgm:pt modelId="{4F6D0304-3DA1-4BC4-B6FB-646AECD21737}">
      <dgm:prSet custT="1"/>
      <dgm:spPr/>
      <dgm:t>
        <a:bodyPr/>
        <a:lstStyle/>
        <a:p>
          <a:r>
            <a:rPr lang="en-US" sz="1800">
              <a:solidFill>
                <a:schemeClr val="tx1"/>
              </a:solidFill>
            </a:rPr>
            <a:t>British Airways' (BA) anti-corruption policy offers clients with additional security regarding the firm's commitment to affordable airfares. </a:t>
          </a:r>
        </a:p>
      </dgm:t>
    </dgm:pt>
    <dgm:pt modelId="{6FDE00DA-D01C-49F9-96ED-1DBD0C109200}" type="parTrans" cxnId="{F93CA961-FB90-4B0F-87CF-547D4F106CFC}">
      <dgm:prSet/>
      <dgm:spPr/>
      <dgm:t>
        <a:bodyPr/>
        <a:lstStyle/>
        <a:p>
          <a:endParaRPr lang="en-US" sz="1800">
            <a:solidFill>
              <a:schemeClr val="tx1"/>
            </a:solidFill>
          </a:endParaRPr>
        </a:p>
      </dgm:t>
    </dgm:pt>
    <dgm:pt modelId="{0085D10A-279A-41FE-9291-D32960466B4B}" type="sibTrans" cxnId="{F93CA961-FB90-4B0F-87CF-547D4F106CFC}">
      <dgm:prSet custT="1"/>
      <dgm:spPr/>
      <dgm:t>
        <a:bodyPr/>
        <a:lstStyle/>
        <a:p>
          <a:endParaRPr lang="en-US" sz="1800">
            <a:solidFill>
              <a:schemeClr val="tx1"/>
            </a:solidFill>
          </a:endParaRPr>
        </a:p>
      </dgm:t>
    </dgm:pt>
    <dgm:pt modelId="{B055730D-CDB6-4E89-9C77-3092B2D8868B}">
      <dgm:prSet custT="1"/>
      <dgm:spPr/>
      <dgm:t>
        <a:bodyPr/>
        <a:lstStyle/>
        <a:p>
          <a:r>
            <a:rPr lang="en-US" sz="1800" dirty="0">
              <a:solidFill>
                <a:schemeClr val="tx1"/>
              </a:solidFill>
            </a:rPr>
            <a:t>The stringent data privacy regulations and protections for whistleblowers of BA have gained customer loyalty (</a:t>
          </a:r>
          <a:r>
            <a:rPr lang="en-GB" sz="1800" dirty="0">
              <a:solidFill>
                <a:schemeClr val="tx1"/>
              </a:solidFill>
              <a:effectLst/>
              <a:ea typeface="Calibri" panose="020F0502020204030204" pitchFamily="34" charset="0"/>
              <a:cs typeface="Vrinda" panose="020B0502040204020203" pitchFamily="34" charset="0"/>
            </a:rPr>
            <a:t>Parasuraman et al., 1998)</a:t>
          </a:r>
          <a:r>
            <a:rPr lang="en-US" sz="1800" dirty="0">
              <a:solidFill>
                <a:schemeClr val="tx1"/>
              </a:solidFill>
            </a:rPr>
            <a:t>.</a:t>
          </a:r>
        </a:p>
      </dgm:t>
    </dgm:pt>
    <dgm:pt modelId="{BF5EC647-8621-4565-8D43-CE619BC0D208}" type="parTrans" cxnId="{0BE48719-7836-4204-9E09-BFA52AD54AF2}">
      <dgm:prSet/>
      <dgm:spPr/>
      <dgm:t>
        <a:bodyPr/>
        <a:lstStyle/>
        <a:p>
          <a:endParaRPr lang="en-US" sz="1800">
            <a:solidFill>
              <a:schemeClr val="tx1"/>
            </a:solidFill>
          </a:endParaRPr>
        </a:p>
      </dgm:t>
    </dgm:pt>
    <dgm:pt modelId="{BE51B193-8BB9-4823-B36E-493C1B04DAC9}" type="sibTrans" cxnId="{0BE48719-7836-4204-9E09-BFA52AD54AF2}">
      <dgm:prSet custT="1"/>
      <dgm:spPr/>
      <dgm:t>
        <a:bodyPr/>
        <a:lstStyle/>
        <a:p>
          <a:endParaRPr lang="en-US" sz="1800">
            <a:solidFill>
              <a:schemeClr val="tx1"/>
            </a:solidFill>
          </a:endParaRPr>
        </a:p>
      </dgm:t>
    </dgm:pt>
    <dgm:pt modelId="{142D19F0-FA8D-4ACE-8BA6-22AE75CE0223}">
      <dgm:prSet custT="1"/>
      <dgm:spPr/>
      <dgm:t>
        <a:bodyPr/>
        <a:lstStyle/>
        <a:p>
          <a:r>
            <a:rPr lang="en-US" sz="1800">
              <a:solidFill>
                <a:schemeClr val="tx1"/>
              </a:solidFill>
            </a:rPr>
            <a:t>The workplace culture highly maintains </a:t>
          </a:r>
          <a:r>
            <a:rPr lang="en-GB" sz="1800">
              <a:solidFill>
                <a:schemeClr val="tx1"/>
              </a:solidFill>
            </a:rPr>
            <a:t>honesty, transparency, and respect</a:t>
          </a:r>
          <a:r>
            <a:rPr lang="en-US" sz="1800">
              <a:solidFill>
                <a:schemeClr val="tx1"/>
              </a:solidFill>
            </a:rPr>
            <a:t> by offering mutual benefit both for its employees and customers.</a:t>
          </a:r>
        </a:p>
      </dgm:t>
    </dgm:pt>
    <dgm:pt modelId="{EEAC6493-9F63-4510-AACB-078FF3462021}" type="parTrans" cxnId="{759BCC95-E7B4-43C9-9E73-B34F0B891D13}">
      <dgm:prSet/>
      <dgm:spPr/>
      <dgm:t>
        <a:bodyPr/>
        <a:lstStyle/>
        <a:p>
          <a:endParaRPr lang="en-US" sz="1800">
            <a:solidFill>
              <a:schemeClr val="tx1"/>
            </a:solidFill>
          </a:endParaRPr>
        </a:p>
      </dgm:t>
    </dgm:pt>
    <dgm:pt modelId="{900D9B69-FB11-485F-8858-833002BC5A42}" type="sibTrans" cxnId="{759BCC95-E7B4-43C9-9E73-B34F0B891D13}">
      <dgm:prSet/>
      <dgm:spPr/>
      <dgm:t>
        <a:bodyPr/>
        <a:lstStyle/>
        <a:p>
          <a:endParaRPr lang="en-US" sz="1800">
            <a:solidFill>
              <a:schemeClr val="tx1"/>
            </a:solidFill>
          </a:endParaRPr>
        </a:p>
      </dgm:t>
    </dgm:pt>
    <dgm:pt modelId="{18ACF8DC-456B-4397-8342-EAD85E325B9F}" type="pres">
      <dgm:prSet presAssocID="{C0BC2B7D-D321-4E60-9396-D5143A4D25E8}" presName="Name0" presStyleCnt="0">
        <dgm:presLayoutVars>
          <dgm:dir/>
          <dgm:resizeHandles val="exact"/>
        </dgm:presLayoutVars>
      </dgm:prSet>
      <dgm:spPr/>
    </dgm:pt>
    <dgm:pt modelId="{1023A79C-5C4B-454A-983D-412F85D6B929}" type="pres">
      <dgm:prSet presAssocID="{387429DC-E1AB-4918-9618-DE8259FE0FE8}" presName="node" presStyleLbl="node1" presStyleIdx="0" presStyleCnt="4">
        <dgm:presLayoutVars>
          <dgm:bulletEnabled val="1"/>
        </dgm:presLayoutVars>
      </dgm:prSet>
      <dgm:spPr/>
    </dgm:pt>
    <dgm:pt modelId="{6E8DB03A-CD31-4B42-87F3-4D5B9229BA76}" type="pres">
      <dgm:prSet presAssocID="{77C81097-ED69-4CDA-AC6C-4E98DC5A09F0}" presName="sibTrans" presStyleLbl="sibTrans2D1" presStyleIdx="0" presStyleCnt="3"/>
      <dgm:spPr/>
    </dgm:pt>
    <dgm:pt modelId="{890C50E6-4763-4F14-86DD-86A89ADC4DE7}" type="pres">
      <dgm:prSet presAssocID="{77C81097-ED69-4CDA-AC6C-4E98DC5A09F0}" presName="connectorText" presStyleLbl="sibTrans2D1" presStyleIdx="0" presStyleCnt="3"/>
      <dgm:spPr/>
    </dgm:pt>
    <dgm:pt modelId="{5453B5D6-BD87-473B-9FD8-B33798983721}" type="pres">
      <dgm:prSet presAssocID="{4F6D0304-3DA1-4BC4-B6FB-646AECD21737}" presName="node" presStyleLbl="node1" presStyleIdx="1" presStyleCnt="4">
        <dgm:presLayoutVars>
          <dgm:bulletEnabled val="1"/>
        </dgm:presLayoutVars>
      </dgm:prSet>
      <dgm:spPr/>
    </dgm:pt>
    <dgm:pt modelId="{77C865C8-1110-41E6-9FE5-17233F60005F}" type="pres">
      <dgm:prSet presAssocID="{0085D10A-279A-41FE-9291-D32960466B4B}" presName="sibTrans" presStyleLbl="sibTrans2D1" presStyleIdx="1" presStyleCnt="3"/>
      <dgm:spPr/>
    </dgm:pt>
    <dgm:pt modelId="{98B7FE7F-D916-4C7A-8FE5-E8160E211329}" type="pres">
      <dgm:prSet presAssocID="{0085D10A-279A-41FE-9291-D32960466B4B}" presName="connectorText" presStyleLbl="sibTrans2D1" presStyleIdx="1" presStyleCnt="3"/>
      <dgm:spPr/>
    </dgm:pt>
    <dgm:pt modelId="{41D340D1-1086-42E3-8463-AF27773055BF}" type="pres">
      <dgm:prSet presAssocID="{B055730D-CDB6-4E89-9C77-3092B2D8868B}" presName="node" presStyleLbl="node1" presStyleIdx="2" presStyleCnt="4">
        <dgm:presLayoutVars>
          <dgm:bulletEnabled val="1"/>
        </dgm:presLayoutVars>
      </dgm:prSet>
      <dgm:spPr/>
    </dgm:pt>
    <dgm:pt modelId="{9CE2555B-4F02-4F2C-B16B-6B18616BA3D2}" type="pres">
      <dgm:prSet presAssocID="{BE51B193-8BB9-4823-B36E-493C1B04DAC9}" presName="sibTrans" presStyleLbl="sibTrans2D1" presStyleIdx="2" presStyleCnt="3"/>
      <dgm:spPr/>
    </dgm:pt>
    <dgm:pt modelId="{593D1AB5-9EF3-4E7A-8A25-84D83C2B3809}" type="pres">
      <dgm:prSet presAssocID="{BE51B193-8BB9-4823-B36E-493C1B04DAC9}" presName="connectorText" presStyleLbl="sibTrans2D1" presStyleIdx="2" presStyleCnt="3"/>
      <dgm:spPr/>
    </dgm:pt>
    <dgm:pt modelId="{83A3F31C-BE62-433F-A71A-6A184D8BA587}" type="pres">
      <dgm:prSet presAssocID="{142D19F0-FA8D-4ACE-8BA6-22AE75CE0223}" presName="node" presStyleLbl="node1" presStyleIdx="3" presStyleCnt="4">
        <dgm:presLayoutVars>
          <dgm:bulletEnabled val="1"/>
        </dgm:presLayoutVars>
      </dgm:prSet>
      <dgm:spPr/>
    </dgm:pt>
  </dgm:ptLst>
  <dgm:cxnLst>
    <dgm:cxn modelId="{34289505-3BB8-41EC-B1A4-84A4A2E82FF4}" type="presOf" srcId="{C0BC2B7D-D321-4E60-9396-D5143A4D25E8}" destId="{18ACF8DC-456B-4397-8342-EAD85E325B9F}" srcOrd="0" destOrd="0" presId="urn:microsoft.com/office/officeart/2005/8/layout/process1"/>
    <dgm:cxn modelId="{9657EF0F-9E80-4841-B527-15DF916C3EE2}" type="presOf" srcId="{B055730D-CDB6-4E89-9C77-3092B2D8868B}" destId="{41D340D1-1086-42E3-8463-AF27773055BF}" srcOrd="0" destOrd="0" presId="urn:microsoft.com/office/officeart/2005/8/layout/process1"/>
    <dgm:cxn modelId="{0BE48719-7836-4204-9E09-BFA52AD54AF2}" srcId="{C0BC2B7D-D321-4E60-9396-D5143A4D25E8}" destId="{B055730D-CDB6-4E89-9C77-3092B2D8868B}" srcOrd="2" destOrd="0" parTransId="{BF5EC647-8621-4565-8D43-CE619BC0D208}" sibTransId="{BE51B193-8BB9-4823-B36E-493C1B04DAC9}"/>
    <dgm:cxn modelId="{60E31F3A-EAE8-46BE-A0A9-1B1FE4ACF590}" type="presOf" srcId="{BE51B193-8BB9-4823-B36E-493C1B04DAC9}" destId="{9CE2555B-4F02-4F2C-B16B-6B18616BA3D2}" srcOrd="0" destOrd="0" presId="urn:microsoft.com/office/officeart/2005/8/layout/process1"/>
    <dgm:cxn modelId="{25A4DA49-D146-4CC0-B64E-4270CFDA36F4}" type="presOf" srcId="{77C81097-ED69-4CDA-AC6C-4E98DC5A09F0}" destId="{6E8DB03A-CD31-4B42-87F3-4D5B9229BA76}" srcOrd="0" destOrd="0" presId="urn:microsoft.com/office/officeart/2005/8/layout/process1"/>
    <dgm:cxn modelId="{F96B245B-CE61-432C-87F2-F5CDCCDA9D6E}" type="presOf" srcId="{BE51B193-8BB9-4823-B36E-493C1B04DAC9}" destId="{593D1AB5-9EF3-4E7A-8A25-84D83C2B3809}" srcOrd="1" destOrd="0" presId="urn:microsoft.com/office/officeart/2005/8/layout/process1"/>
    <dgm:cxn modelId="{F93CA961-FB90-4B0F-87CF-547D4F106CFC}" srcId="{C0BC2B7D-D321-4E60-9396-D5143A4D25E8}" destId="{4F6D0304-3DA1-4BC4-B6FB-646AECD21737}" srcOrd="1" destOrd="0" parTransId="{6FDE00DA-D01C-49F9-96ED-1DBD0C109200}" sibTransId="{0085D10A-279A-41FE-9291-D32960466B4B}"/>
    <dgm:cxn modelId="{E1BA438B-9487-44B8-88B8-F12087727259}" type="presOf" srcId="{77C81097-ED69-4CDA-AC6C-4E98DC5A09F0}" destId="{890C50E6-4763-4F14-86DD-86A89ADC4DE7}" srcOrd="1" destOrd="0" presId="urn:microsoft.com/office/officeart/2005/8/layout/process1"/>
    <dgm:cxn modelId="{00E98A8F-D3A2-470E-A51A-6C35FBE1C8C5}" type="presOf" srcId="{142D19F0-FA8D-4ACE-8BA6-22AE75CE0223}" destId="{83A3F31C-BE62-433F-A71A-6A184D8BA587}" srcOrd="0" destOrd="0" presId="urn:microsoft.com/office/officeart/2005/8/layout/process1"/>
    <dgm:cxn modelId="{759BCC95-E7B4-43C9-9E73-B34F0B891D13}" srcId="{C0BC2B7D-D321-4E60-9396-D5143A4D25E8}" destId="{142D19F0-FA8D-4ACE-8BA6-22AE75CE0223}" srcOrd="3" destOrd="0" parTransId="{EEAC6493-9F63-4510-AACB-078FF3462021}" sibTransId="{900D9B69-FB11-485F-8858-833002BC5A42}"/>
    <dgm:cxn modelId="{097615A5-7909-4A61-93FD-6D1B59B6BDE7}" srcId="{C0BC2B7D-D321-4E60-9396-D5143A4D25E8}" destId="{387429DC-E1AB-4918-9618-DE8259FE0FE8}" srcOrd="0" destOrd="0" parTransId="{8386D07E-16D5-4C34-8370-4321B31C627C}" sibTransId="{77C81097-ED69-4CDA-AC6C-4E98DC5A09F0}"/>
    <dgm:cxn modelId="{B552D2A7-BE92-48F3-97B1-B3220E7C845E}" type="presOf" srcId="{387429DC-E1AB-4918-9618-DE8259FE0FE8}" destId="{1023A79C-5C4B-454A-983D-412F85D6B929}" srcOrd="0" destOrd="0" presId="urn:microsoft.com/office/officeart/2005/8/layout/process1"/>
    <dgm:cxn modelId="{DD04DAAD-0530-4BDD-BD39-0BE372976C18}" type="presOf" srcId="{0085D10A-279A-41FE-9291-D32960466B4B}" destId="{98B7FE7F-D916-4C7A-8FE5-E8160E211329}" srcOrd="1" destOrd="0" presId="urn:microsoft.com/office/officeart/2005/8/layout/process1"/>
    <dgm:cxn modelId="{73CA2AE3-528A-4695-9E5C-9E1C4A21B3C6}" type="presOf" srcId="{4F6D0304-3DA1-4BC4-B6FB-646AECD21737}" destId="{5453B5D6-BD87-473B-9FD8-B33798983721}" srcOrd="0" destOrd="0" presId="urn:microsoft.com/office/officeart/2005/8/layout/process1"/>
    <dgm:cxn modelId="{C11B92FB-CB58-4EC3-B16F-8F469087D672}" type="presOf" srcId="{0085D10A-279A-41FE-9291-D32960466B4B}" destId="{77C865C8-1110-41E6-9FE5-17233F60005F}" srcOrd="0" destOrd="0" presId="urn:microsoft.com/office/officeart/2005/8/layout/process1"/>
    <dgm:cxn modelId="{83959DF6-5335-41BB-B062-BD5EE2107879}" type="presParOf" srcId="{18ACF8DC-456B-4397-8342-EAD85E325B9F}" destId="{1023A79C-5C4B-454A-983D-412F85D6B929}" srcOrd="0" destOrd="0" presId="urn:microsoft.com/office/officeart/2005/8/layout/process1"/>
    <dgm:cxn modelId="{6683766F-6658-43A2-87DE-21B9560C1F16}" type="presParOf" srcId="{18ACF8DC-456B-4397-8342-EAD85E325B9F}" destId="{6E8DB03A-CD31-4B42-87F3-4D5B9229BA76}" srcOrd="1" destOrd="0" presId="urn:microsoft.com/office/officeart/2005/8/layout/process1"/>
    <dgm:cxn modelId="{59CB2878-5B9B-4BDF-9A7C-75B26510F62E}" type="presParOf" srcId="{6E8DB03A-CD31-4B42-87F3-4D5B9229BA76}" destId="{890C50E6-4763-4F14-86DD-86A89ADC4DE7}" srcOrd="0" destOrd="0" presId="urn:microsoft.com/office/officeart/2005/8/layout/process1"/>
    <dgm:cxn modelId="{6A2D2386-C711-4AC2-B912-4597DECE1ACE}" type="presParOf" srcId="{18ACF8DC-456B-4397-8342-EAD85E325B9F}" destId="{5453B5D6-BD87-473B-9FD8-B33798983721}" srcOrd="2" destOrd="0" presId="urn:microsoft.com/office/officeart/2005/8/layout/process1"/>
    <dgm:cxn modelId="{84CAE50A-DD16-4895-8CDA-9B0057079C53}" type="presParOf" srcId="{18ACF8DC-456B-4397-8342-EAD85E325B9F}" destId="{77C865C8-1110-41E6-9FE5-17233F60005F}" srcOrd="3" destOrd="0" presId="urn:microsoft.com/office/officeart/2005/8/layout/process1"/>
    <dgm:cxn modelId="{DF084385-7E3B-489D-81F3-FE6FE6BF2D41}" type="presParOf" srcId="{77C865C8-1110-41E6-9FE5-17233F60005F}" destId="{98B7FE7F-D916-4C7A-8FE5-E8160E211329}" srcOrd="0" destOrd="0" presId="urn:microsoft.com/office/officeart/2005/8/layout/process1"/>
    <dgm:cxn modelId="{D6828A30-2653-443E-AD30-08E196386E88}" type="presParOf" srcId="{18ACF8DC-456B-4397-8342-EAD85E325B9F}" destId="{41D340D1-1086-42E3-8463-AF27773055BF}" srcOrd="4" destOrd="0" presId="urn:microsoft.com/office/officeart/2005/8/layout/process1"/>
    <dgm:cxn modelId="{4365E650-54D8-4E07-8764-04EBA75D25AD}" type="presParOf" srcId="{18ACF8DC-456B-4397-8342-EAD85E325B9F}" destId="{9CE2555B-4F02-4F2C-B16B-6B18616BA3D2}" srcOrd="5" destOrd="0" presId="urn:microsoft.com/office/officeart/2005/8/layout/process1"/>
    <dgm:cxn modelId="{A32F8F7F-6D37-42A7-B268-1C59392103E1}" type="presParOf" srcId="{9CE2555B-4F02-4F2C-B16B-6B18616BA3D2}" destId="{593D1AB5-9EF3-4E7A-8A25-84D83C2B3809}" srcOrd="0" destOrd="0" presId="urn:microsoft.com/office/officeart/2005/8/layout/process1"/>
    <dgm:cxn modelId="{964BD51F-0FF3-4DA0-97C6-E4137537D7C0}" type="presParOf" srcId="{18ACF8DC-456B-4397-8342-EAD85E325B9F}" destId="{83A3F31C-BE62-433F-A71A-6A184D8BA587}"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8B5F41E-8ED2-48DF-A8C3-E0F9304A85A2}" type="doc">
      <dgm:prSet loTypeId="urn:microsoft.com/office/officeart/2005/8/layout/hProcess11" loCatId="process" qsTypeId="urn:microsoft.com/office/officeart/2005/8/quickstyle/simple1" qsCatId="simple" csTypeId="urn:microsoft.com/office/officeart/2005/8/colors/accent1_2" csCatId="accent1" phldr="1"/>
      <dgm:spPr/>
      <dgm:t>
        <a:bodyPr/>
        <a:lstStyle/>
        <a:p>
          <a:endParaRPr lang="en-US"/>
        </a:p>
      </dgm:t>
    </dgm:pt>
    <dgm:pt modelId="{12A01CCA-51EC-412A-84BE-93A16B7AB4E9}">
      <dgm:prSet/>
      <dgm:spPr/>
      <dgm:t>
        <a:bodyPr/>
        <a:lstStyle/>
        <a:p>
          <a:pPr algn="just"/>
          <a:r>
            <a:rPr lang="en-US" dirty="0"/>
            <a:t>British Airways' moral and sustainable guidelines have a significant impact on the journeys that </a:t>
          </a:r>
          <a:r>
            <a:rPr lang="en-US" dirty="0" err="1"/>
            <a:t>travellers</a:t>
          </a:r>
          <a:r>
            <a:rPr lang="en-US" dirty="0"/>
            <a:t> enjoy when travelling with the carrier (</a:t>
          </a:r>
          <a:r>
            <a:rPr lang="en-GB" dirty="0">
              <a:effectLst/>
              <a:ea typeface="Calibri" panose="020F0502020204030204" pitchFamily="34" charset="0"/>
              <a:cs typeface="Vrinda" panose="020B0502040204020203" pitchFamily="34" charset="0"/>
            </a:rPr>
            <a:t>Mishra et al., 2013)</a:t>
          </a:r>
          <a:r>
            <a:rPr lang="en-US" dirty="0"/>
            <a:t>.</a:t>
          </a:r>
        </a:p>
      </dgm:t>
    </dgm:pt>
    <dgm:pt modelId="{AC204005-6E31-4C83-9430-35D09AC8B6F4}" type="parTrans" cxnId="{DAA8CC4D-4710-4C5B-B32F-545548CB9312}">
      <dgm:prSet/>
      <dgm:spPr/>
      <dgm:t>
        <a:bodyPr/>
        <a:lstStyle/>
        <a:p>
          <a:pPr algn="just"/>
          <a:endParaRPr lang="en-US"/>
        </a:p>
      </dgm:t>
    </dgm:pt>
    <dgm:pt modelId="{DE1B5CBA-DECC-4BFB-B3AC-02F52CAA74DE}" type="sibTrans" cxnId="{DAA8CC4D-4710-4C5B-B32F-545548CB9312}">
      <dgm:prSet/>
      <dgm:spPr/>
      <dgm:t>
        <a:bodyPr/>
        <a:lstStyle/>
        <a:p>
          <a:pPr algn="just"/>
          <a:endParaRPr lang="en-US"/>
        </a:p>
      </dgm:t>
    </dgm:pt>
    <dgm:pt modelId="{F1E0DFCE-414E-4B5E-9F64-37B3C3F71EE0}">
      <dgm:prSet/>
      <dgm:spPr/>
      <dgm:t>
        <a:bodyPr/>
        <a:lstStyle/>
        <a:p>
          <a:pPr algn="just"/>
          <a:r>
            <a:rPr lang="en-US" dirty="0"/>
            <a:t>Passengers concerned about environmental issues, for example, respond positively to British Airways' goal to reach "net-zero" greenhouse gases by 2050 </a:t>
          </a:r>
          <a:r>
            <a:rPr lang="en-US" dirty="0">
              <a:solidFill>
                <a:schemeClr val="tx1"/>
              </a:solidFill>
            </a:rPr>
            <a:t>(</a:t>
          </a:r>
          <a:r>
            <a:rPr lang="en-GB" dirty="0">
              <a:solidFill>
                <a:schemeClr val="tx1"/>
              </a:solidFill>
              <a:effectLst/>
              <a:ea typeface="Calibri" panose="020F0502020204030204" pitchFamily="34" charset="0"/>
              <a:cs typeface="Vrinda" panose="020B0502040204020203" pitchFamily="34" charset="0"/>
            </a:rPr>
            <a:t>British Airways. 2021)</a:t>
          </a:r>
          <a:r>
            <a:rPr lang="en-US" dirty="0">
              <a:solidFill>
                <a:schemeClr val="tx1"/>
              </a:solidFill>
            </a:rPr>
            <a:t>.</a:t>
          </a:r>
          <a:endParaRPr lang="en-US" dirty="0"/>
        </a:p>
      </dgm:t>
    </dgm:pt>
    <dgm:pt modelId="{7F8A70F8-630A-42D3-AB2B-9E26AE81D890}" type="parTrans" cxnId="{ED0B61A4-16FE-4DA4-8A02-8B5881D8BA7C}">
      <dgm:prSet/>
      <dgm:spPr/>
      <dgm:t>
        <a:bodyPr/>
        <a:lstStyle/>
        <a:p>
          <a:pPr algn="just"/>
          <a:endParaRPr lang="en-US"/>
        </a:p>
      </dgm:t>
    </dgm:pt>
    <dgm:pt modelId="{59B3246A-4856-4085-AC52-B3873BE83175}" type="sibTrans" cxnId="{ED0B61A4-16FE-4DA4-8A02-8B5881D8BA7C}">
      <dgm:prSet/>
      <dgm:spPr/>
      <dgm:t>
        <a:bodyPr/>
        <a:lstStyle/>
        <a:p>
          <a:pPr algn="just"/>
          <a:endParaRPr lang="en-US"/>
        </a:p>
      </dgm:t>
    </dgm:pt>
    <dgm:pt modelId="{11713405-042A-4A80-BB44-601E63700A57}">
      <dgm:prSet/>
      <dgm:spPr/>
      <dgm:t>
        <a:bodyPr/>
        <a:lstStyle/>
        <a:p>
          <a:pPr algn="just"/>
          <a:r>
            <a:rPr lang="en-US"/>
            <a:t>British Airways' commitment to minimising rubbish, particularly the eradication of plastics on its flights, that benefits the planet and improves the quality living for travellers while in the air. </a:t>
          </a:r>
        </a:p>
      </dgm:t>
    </dgm:pt>
    <dgm:pt modelId="{BAD33760-F562-4897-8A29-5D249F52455B}" type="parTrans" cxnId="{4A809A7E-6269-4BA0-B4A3-CBB4B8E80A62}">
      <dgm:prSet/>
      <dgm:spPr/>
      <dgm:t>
        <a:bodyPr/>
        <a:lstStyle/>
        <a:p>
          <a:pPr algn="just"/>
          <a:endParaRPr lang="en-US"/>
        </a:p>
      </dgm:t>
    </dgm:pt>
    <dgm:pt modelId="{4F2210FF-F260-4024-A007-D37B552FAB8A}" type="sibTrans" cxnId="{4A809A7E-6269-4BA0-B4A3-CBB4B8E80A62}">
      <dgm:prSet/>
      <dgm:spPr/>
      <dgm:t>
        <a:bodyPr/>
        <a:lstStyle/>
        <a:p>
          <a:pPr algn="just"/>
          <a:endParaRPr lang="en-US"/>
        </a:p>
      </dgm:t>
    </dgm:pt>
    <dgm:pt modelId="{0FD078DC-C8F8-4EB0-A3E4-A539EF79D86B}" type="pres">
      <dgm:prSet presAssocID="{88B5F41E-8ED2-48DF-A8C3-E0F9304A85A2}" presName="Name0" presStyleCnt="0">
        <dgm:presLayoutVars>
          <dgm:dir/>
          <dgm:resizeHandles val="exact"/>
        </dgm:presLayoutVars>
      </dgm:prSet>
      <dgm:spPr/>
    </dgm:pt>
    <dgm:pt modelId="{AF33BD2A-5CBE-4C06-98FC-8E7A6EFFD9FA}" type="pres">
      <dgm:prSet presAssocID="{88B5F41E-8ED2-48DF-A8C3-E0F9304A85A2}" presName="arrow" presStyleLbl="bgShp" presStyleIdx="0" presStyleCnt="1"/>
      <dgm:spPr/>
    </dgm:pt>
    <dgm:pt modelId="{8CF3D982-B9C4-43D6-8865-462E453ECA42}" type="pres">
      <dgm:prSet presAssocID="{88B5F41E-8ED2-48DF-A8C3-E0F9304A85A2}" presName="points" presStyleCnt="0"/>
      <dgm:spPr/>
    </dgm:pt>
    <dgm:pt modelId="{369332FD-9106-4050-8492-5799919FA37E}" type="pres">
      <dgm:prSet presAssocID="{12A01CCA-51EC-412A-84BE-93A16B7AB4E9}" presName="compositeA" presStyleCnt="0"/>
      <dgm:spPr/>
    </dgm:pt>
    <dgm:pt modelId="{3B971207-1FF6-4066-820D-B33A27AE22F4}" type="pres">
      <dgm:prSet presAssocID="{12A01CCA-51EC-412A-84BE-93A16B7AB4E9}" presName="textA" presStyleLbl="revTx" presStyleIdx="0" presStyleCnt="3">
        <dgm:presLayoutVars>
          <dgm:bulletEnabled val="1"/>
        </dgm:presLayoutVars>
      </dgm:prSet>
      <dgm:spPr/>
    </dgm:pt>
    <dgm:pt modelId="{F29E73DF-7016-4171-A770-39899F7C1F7F}" type="pres">
      <dgm:prSet presAssocID="{12A01CCA-51EC-412A-84BE-93A16B7AB4E9}" presName="circleA" presStyleLbl="node1" presStyleIdx="0" presStyleCnt="3"/>
      <dgm:spPr/>
    </dgm:pt>
    <dgm:pt modelId="{92909DCC-9A53-4CBD-A84D-FB38EFB6541E}" type="pres">
      <dgm:prSet presAssocID="{12A01CCA-51EC-412A-84BE-93A16B7AB4E9}" presName="spaceA" presStyleCnt="0"/>
      <dgm:spPr/>
    </dgm:pt>
    <dgm:pt modelId="{A97A87C1-026E-4C1D-A07F-B417365FA183}" type="pres">
      <dgm:prSet presAssocID="{DE1B5CBA-DECC-4BFB-B3AC-02F52CAA74DE}" presName="space" presStyleCnt="0"/>
      <dgm:spPr/>
    </dgm:pt>
    <dgm:pt modelId="{22658C75-A844-4E32-BD72-85B0DA4240D5}" type="pres">
      <dgm:prSet presAssocID="{F1E0DFCE-414E-4B5E-9F64-37B3C3F71EE0}" presName="compositeB" presStyleCnt="0"/>
      <dgm:spPr/>
    </dgm:pt>
    <dgm:pt modelId="{385AF6D4-BD97-4E17-92D1-3D93F24EE72A}" type="pres">
      <dgm:prSet presAssocID="{F1E0DFCE-414E-4B5E-9F64-37B3C3F71EE0}" presName="textB" presStyleLbl="revTx" presStyleIdx="1" presStyleCnt="3">
        <dgm:presLayoutVars>
          <dgm:bulletEnabled val="1"/>
        </dgm:presLayoutVars>
      </dgm:prSet>
      <dgm:spPr/>
    </dgm:pt>
    <dgm:pt modelId="{965AF524-6051-4E6D-BAF3-17D31105EEB6}" type="pres">
      <dgm:prSet presAssocID="{F1E0DFCE-414E-4B5E-9F64-37B3C3F71EE0}" presName="circleB" presStyleLbl="node1" presStyleIdx="1" presStyleCnt="3"/>
      <dgm:spPr/>
    </dgm:pt>
    <dgm:pt modelId="{6E3A1189-E266-4D34-9F28-453344DE13D1}" type="pres">
      <dgm:prSet presAssocID="{F1E0DFCE-414E-4B5E-9F64-37B3C3F71EE0}" presName="spaceB" presStyleCnt="0"/>
      <dgm:spPr/>
    </dgm:pt>
    <dgm:pt modelId="{EE9E7E5C-32EE-4A2C-BA03-3BE4A1561D70}" type="pres">
      <dgm:prSet presAssocID="{59B3246A-4856-4085-AC52-B3873BE83175}" presName="space" presStyleCnt="0"/>
      <dgm:spPr/>
    </dgm:pt>
    <dgm:pt modelId="{CF72DE68-95D8-4224-871C-879F0F7F30A1}" type="pres">
      <dgm:prSet presAssocID="{11713405-042A-4A80-BB44-601E63700A57}" presName="compositeA" presStyleCnt="0"/>
      <dgm:spPr/>
    </dgm:pt>
    <dgm:pt modelId="{A66CC44D-FB0A-48B8-A26A-9C5D59550F32}" type="pres">
      <dgm:prSet presAssocID="{11713405-042A-4A80-BB44-601E63700A57}" presName="textA" presStyleLbl="revTx" presStyleIdx="2" presStyleCnt="3">
        <dgm:presLayoutVars>
          <dgm:bulletEnabled val="1"/>
        </dgm:presLayoutVars>
      </dgm:prSet>
      <dgm:spPr/>
    </dgm:pt>
    <dgm:pt modelId="{E678780C-B4E6-4051-994D-3FC54ACBC1C9}" type="pres">
      <dgm:prSet presAssocID="{11713405-042A-4A80-BB44-601E63700A57}" presName="circleA" presStyleLbl="node1" presStyleIdx="2" presStyleCnt="3"/>
      <dgm:spPr/>
    </dgm:pt>
    <dgm:pt modelId="{B0856930-4829-4F19-8BEA-2CE590BD2367}" type="pres">
      <dgm:prSet presAssocID="{11713405-042A-4A80-BB44-601E63700A57}" presName="spaceA" presStyleCnt="0"/>
      <dgm:spPr/>
    </dgm:pt>
  </dgm:ptLst>
  <dgm:cxnLst>
    <dgm:cxn modelId="{86371D01-417F-4ABC-9441-14D231841580}" type="presOf" srcId="{F1E0DFCE-414E-4B5E-9F64-37B3C3F71EE0}" destId="{385AF6D4-BD97-4E17-92D1-3D93F24EE72A}" srcOrd="0" destOrd="0" presId="urn:microsoft.com/office/officeart/2005/8/layout/hProcess11"/>
    <dgm:cxn modelId="{DAA8CC4D-4710-4C5B-B32F-545548CB9312}" srcId="{88B5F41E-8ED2-48DF-A8C3-E0F9304A85A2}" destId="{12A01CCA-51EC-412A-84BE-93A16B7AB4E9}" srcOrd="0" destOrd="0" parTransId="{AC204005-6E31-4C83-9430-35D09AC8B6F4}" sibTransId="{DE1B5CBA-DECC-4BFB-B3AC-02F52CAA74DE}"/>
    <dgm:cxn modelId="{4A809A7E-6269-4BA0-B4A3-CBB4B8E80A62}" srcId="{88B5F41E-8ED2-48DF-A8C3-E0F9304A85A2}" destId="{11713405-042A-4A80-BB44-601E63700A57}" srcOrd="2" destOrd="0" parTransId="{BAD33760-F562-4897-8A29-5D249F52455B}" sibTransId="{4F2210FF-F260-4024-A007-D37B552FAB8A}"/>
    <dgm:cxn modelId="{ED0B61A4-16FE-4DA4-8A02-8B5881D8BA7C}" srcId="{88B5F41E-8ED2-48DF-A8C3-E0F9304A85A2}" destId="{F1E0DFCE-414E-4B5E-9F64-37B3C3F71EE0}" srcOrd="1" destOrd="0" parTransId="{7F8A70F8-630A-42D3-AB2B-9E26AE81D890}" sibTransId="{59B3246A-4856-4085-AC52-B3873BE83175}"/>
    <dgm:cxn modelId="{4D6326AC-6FCC-40EE-9CC4-D79D08CF7C0A}" type="presOf" srcId="{11713405-042A-4A80-BB44-601E63700A57}" destId="{A66CC44D-FB0A-48B8-A26A-9C5D59550F32}" srcOrd="0" destOrd="0" presId="urn:microsoft.com/office/officeart/2005/8/layout/hProcess11"/>
    <dgm:cxn modelId="{94B9A7C0-3FD4-42D7-8422-E7F698678E70}" type="presOf" srcId="{88B5F41E-8ED2-48DF-A8C3-E0F9304A85A2}" destId="{0FD078DC-C8F8-4EB0-A3E4-A539EF79D86B}" srcOrd="0" destOrd="0" presId="urn:microsoft.com/office/officeart/2005/8/layout/hProcess11"/>
    <dgm:cxn modelId="{805683F0-5AF2-410D-92E3-D6411D8B085B}" type="presOf" srcId="{12A01CCA-51EC-412A-84BE-93A16B7AB4E9}" destId="{3B971207-1FF6-4066-820D-B33A27AE22F4}" srcOrd="0" destOrd="0" presId="urn:microsoft.com/office/officeart/2005/8/layout/hProcess11"/>
    <dgm:cxn modelId="{4BDEE448-A503-48BD-97AD-31AEBCA437BD}" type="presParOf" srcId="{0FD078DC-C8F8-4EB0-A3E4-A539EF79D86B}" destId="{AF33BD2A-5CBE-4C06-98FC-8E7A6EFFD9FA}" srcOrd="0" destOrd="0" presId="urn:microsoft.com/office/officeart/2005/8/layout/hProcess11"/>
    <dgm:cxn modelId="{5DE7B23D-34A0-4A93-8300-902E018D360A}" type="presParOf" srcId="{0FD078DC-C8F8-4EB0-A3E4-A539EF79D86B}" destId="{8CF3D982-B9C4-43D6-8865-462E453ECA42}" srcOrd="1" destOrd="0" presId="urn:microsoft.com/office/officeart/2005/8/layout/hProcess11"/>
    <dgm:cxn modelId="{E4DAB046-7FF2-4CA1-A011-27CF229B920E}" type="presParOf" srcId="{8CF3D982-B9C4-43D6-8865-462E453ECA42}" destId="{369332FD-9106-4050-8492-5799919FA37E}" srcOrd="0" destOrd="0" presId="urn:microsoft.com/office/officeart/2005/8/layout/hProcess11"/>
    <dgm:cxn modelId="{7ABF4B26-E5E6-4257-8CA0-C225E3E4A016}" type="presParOf" srcId="{369332FD-9106-4050-8492-5799919FA37E}" destId="{3B971207-1FF6-4066-820D-B33A27AE22F4}" srcOrd="0" destOrd="0" presId="urn:microsoft.com/office/officeart/2005/8/layout/hProcess11"/>
    <dgm:cxn modelId="{8A0D8F8F-C220-4DDE-A585-75E5F0A20CAA}" type="presParOf" srcId="{369332FD-9106-4050-8492-5799919FA37E}" destId="{F29E73DF-7016-4171-A770-39899F7C1F7F}" srcOrd="1" destOrd="0" presId="urn:microsoft.com/office/officeart/2005/8/layout/hProcess11"/>
    <dgm:cxn modelId="{8DE322CC-BAD8-411B-98B6-B33D6570CB54}" type="presParOf" srcId="{369332FD-9106-4050-8492-5799919FA37E}" destId="{92909DCC-9A53-4CBD-A84D-FB38EFB6541E}" srcOrd="2" destOrd="0" presId="urn:microsoft.com/office/officeart/2005/8/layout/hProcess11"/>
    <dgm:cxn modelId="{43610823-0A63-4486-A537-4D17108E995D}" type="presParOf" srcId="{8CF3D982-B9C4-43D6-8865-462E453ECA42}" destId="{A97A87C1-026E-4C1D-A07F-B417365FA183}" srcOrd="1" destOrd="0" presId="urn:microsoft.com/office/officeart/2005/8/layout/hProcess11"/>
    <dgm:cxn modelId="{D70FBBDE-6209-4CBD-8845-0FA67907F599}" type="presParOf" srcId="{8CF3D982-B9C4-43D6-8865-462E453ECA42}" destId="{22658C75-A844-4E32-BD72-85B0DA4240D5}" srcOrd="2" destOrd="0" presId="urn:microsoft.com/office/officeart/2005/8/layout/hProcess11"/>
    <dgm:cxn modelId="{4FCF2ACE-414E-4AA8-B2AB-09287FB7591F}" type="presParOf" srcId="{22658C75-A844-4E32-BD72-85B0DA4240D5}" destId="{385AF6D4-BD97-4E17-92D1-3D93F24EE72A}" srcOrd="0" destOrd="0" presId="urn:microsoft.com/office/officeart/2005/8/layout/hProcess11"/>
    <dgm:cxn modelId="{E4EC136D-7E01-46A3-9E1D-84740CF626CE}" type="presParOf" srcId="{22658C75-A844-4E32-BD72-85B0DA4240D5}" destId="{965AF524-6051-4E6D-BAF3-17D31105EEB6}" srcOrd="1" destOrd="0" presId="urn:microsoft.com/office/officeart/2005/8/layout/hProcess11"/>
    <dgm:cxn modelId="{C4049944-FF8F-477C-B2D9-26A283ED17BC}" type="presParOf" srcId="{22658C75-A844-4E32-BD72-85B0DA4240D5}" destId="{6E3A1189-E266-4D34-9F28-453344DE13D1}" srcOrd="2" destOrd="0" presId="urn:microsoft.com/office/officeart/2005/8/layout/hProcess11"/>
    <dgm:cxn modelId="{949D91FC-3F51-46E5-A6C7-4ECAA1CBF8BB}" type="presParOf" srcId="{8CF3D982-B9C4-43D6-8865-462E453ECA42}" destId="{EE9E7E5C-32EE-4A2C-BA03-3BE4A1561D70}" srcOrd="3" destOrd="0" presId="urn:microsoft.com/office/officeart/2005/8/layout/hProcess11"/>
    <dgm:cxn modelId="{2A065C2A-FF83-48F2-AFD6-F78CEAB2F4FD}" type="presParOf" srcId="{8CF3D982-B9C4-43D6-8865-462E453ECA42}" destId="{CF72DE68-95D8-4224-871C-879F0F7F30A1}" srcOrd="4" destOrd="0" presId="urn:microsoft.com/office/officeart/2005/8/layout/hProcess11"/>
    <dgm:cxn modelId="{18BF8B51-89D6-476D-99EB-94CB56555EEE}" type="presParOf" srcId="{CF72DE68-95D8-4224-871C-879F0F7F30A1}" destId="{A66CC44D-FB0A-48B8-A26A-9C5D59550F32}" srcOrd="0" destOrd="0" presId="urn:microsoft.com/office/officeart/2005/8/layout/hProcess11"/>
    <dgm:cxn modelId="{39647346-B29C-4C5F-883B-CC41634F6068}" type="presParOf" srcId="{CF72DE68-95D8-4224-871C-879F0F7F30A1}" destId="{E678780C-B4E6-4051-994D-3FC54ACBC1C9}" srcOrd="1" destOrd="0" presId="urn:microsoft.com/office/officeart/2005/8/layout/hProcess11"/>
    <dgm:cxn modelId="{65ADFA10-7742-4F5B-84F4-44384A6783AA}" type="presParOf" srcId="{CF72DE68-95D8-4224-871C-879F0F7F30A1}" destId="{B0856930-4829-4F19-8BEA-2CE590BD2367}"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360BB92-B58A-4258-B795-F9E737C0B321}"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6FCA4102-C2B3-498F-98BA-4652CA327066}">
      <dgm:prSet/>
      <dgm:spPr/>
      <dgm:t>
        <a:bodyPr/>
        <a:lstStyle/>
        <a:p>
          <a:r>
            <a:rPr lang="en-US" dirty="0">
              <a:solidFill>
                <a:schemeClr val="tx1"/>
              </a:solidFill>
            </a:rPr>
            <a:t>British Airways may be able to use the SERVQUAL approach, which measures its service level based on customer needs and encounters, as an evaluation tool to better understand the segments in which its customer service is lacking (</a:t>
          </a:r>
          <a:r>
            <a:rPr lang="en-GB" dirty="0">
              <a:solidFill>
                <a:schemeClr val="tx1"/>
              </a:solidFill>
              <a:effectLst/>
              <a:ea typeface="Calibri" panose="020F0502020204030204" pitchFamily="34" charset="0"/>
              <a:cs typeface="Vrinda" panose="020B0502040204020203" pitchFamily="34" charset="0"/>
            </a:rPr>
            <a:t>Nguyen et al., 2007)</a:t>
          </a:r>
          <a:r>
            <a:rPr lang="en-US" dirty="0">
              <a:solidFill>
                <a:schemeClr val="tx1"/>
              </a:solidFill>
            </a:rPr>
            <a:t>.</a:t>
          </a:r>
        </a:p>
      </dgm:t>
    </dgm:pt>
    <dgm:pt modelId="{52F02EA3-F076-4117-BD88-1483D70CDAE7}" type="parTrans" cxnId="{78B8D787-6424-493E-BB28-D03F663A1E7D}">
      <dgm:prSet/>
      <dgm:spPr/>
      <dgm:t>
        <a:bodyPr/>
        <a:lstStyle/>
        <a:p>
          <a:endParaRPr lang="en-US">
            <a:solidFill>
              <a:schemeClr val="tx1"/>
            </a:solidFill>
          </a:endParaRPr>
        </a:p>
      </dgm:t>
    </dgm:pt>
    <dgm:pt modelId="{73224CB1-D630-44CC-8C30-4B7970985A4A}" type="sibTrans" cxnId="{78B8D787-6424-493E-BB28-D03F663A1E7D}">
      <dgm:prSet/>
      <dgm:spPr/>
      <dgm:t>
        <a:bodyPr/>
        <a:lstStyle/>
        <a:p>
          <a:endParaRPr lang="en-US">
            <a:solidFill>
              <a:schemeClr val="tx1"/>
            </a:solidFill>
          </a:endParaRPr>
        </a:p>
      </dgm:t>
    </dgm:pt>
    <dgm:pt modelId="{98CC2263-9DD1-4602-98A5-68E53CAB7C2B}">
      <dgm:prSet/>
      <dgm:spPr/>
      <dgm:t>
        <a:bodyPr/>
        <a:lstStyle/>
        <a:p>
          <a:r>
            <a:rPr lang="en-US" dirty="0">
              <a:solidFill>
                <a:schemeClr val="tx1"/>
              </a:solidFill>
            </a:rPr>
            <a:t>By promoting a customer-centered mindset at British Airways, Total Quality Management (TQM), which promotes ongoing growth and engagement at all levels of a company, has an opportunity to strengthen CRM (</a:t>
          </a:r>
          <a:r>
            <a:rPr lang="en-GB" dirty="0">
              <a:solidFill>
                <a:schemeClr val="tx1"/>
              </a:solidFill>
              <a:effectLst/>
              <a:ea typeface="Calibri" panose="020F0502020204030204" pitchFamily="34" charset="0"/>
              <a:cs typeface="Vrinda" panose="020B0502040204020203" pitchFamily="34" charset="0"/>
            </a:rPr>
            <a:t>British Airways. 2021)</a:t>
          </a:r>
          <a:r>
            <a:rPr lang="en-US" dirty="0">
              <a:solidFill>
                <a:schemeClr val="tx1"/>
              </a:solidFill>
            </a:rPr>
            <a:t>.</a:t>
          </a:r>
        </a:p>
      </dgm:t>
    </dgm:pt>
    <dgm:pt modelId="{99A24CDC-6E94-4BD8-9F91-8013358B7568}" type="parTrans" cxnId="{76718697-2891-4F32-BE9E-DEAC6EAC5982}">
      <dgm:prSet/>
      <dgm:spPr/>
      <dgm:t>
        <a:bodyPr/>
        <a:lstStyle/>
        <a:p>
          <a:endParaRPr lang="en-US">
            <a:solidFill>
              <a:schemeClr val="tx1"/>
            </a:solidFill>
          </a:endParaRPr>
        </a:p>
      </dgm:t>
    </dgm:pt>
    <dgm:pt modelId="{8B1C37C6-5ECE-4385-B94C-31D77F03B2F6}" type="sibTrans" cxnId="{76718697-2891-4F32-BE9E-DEAC6EAC5982}">
      <dgm:prSet/>
      <dgm:spPr/>
      <dgm:t>
        <a:bodyPr/>
        <a:lstStyle/>
        <a:p>
          <a:endParaRPr lang="en-US">
            <a:solidFill>
              <a:schemeClr val="tx1"/>
            </a:solidFill>
          </a:endParaRPr>
        </a:p>
      </dgm:t>
    </dgm:pt>
    <dgm:pt modelId="{46C35163-0EC7-4A60-8BC3-155FF7183B75}">
      <dgm:prSet/>
      <dgm:spPr/>
      <dgm:t>
        <a:bodyPr/>
        <a:lstStyle/>
        <a:p>
          <a:r>
            <a:rPr lang="en-US">
              <a:solidFill>
                <a:schemeClr val="tx1"/>
              </a:solidFill>
            </a:rPr>
            <a:t>British Airways may maximise its CRM initiatives to accomplish organisational efficiency by fusing customer-related targets with monetary, internal process, and development targets.</a:t>
          </a:r>
        </a:p>
      </dgm:t>
    </dgm:pt>
    <dgm:pt modelId="{7584E0C6-A1EB-4598-B58F-963B0AF42CD9}" type="parTrans" cxnId="{799D7BDE-280C-4CC9-BA6D-838951C763FB}">
      <dgm:prSet/>
      <dgm:spPr/>
      <dgm:t>
        <a:bodyPr/>
        <a:lstStyle/>
        <a:p>
          <a:endParaRPr lang="en-US">
            <a:solidFill>
              <a:schemeClr val="tx1"/>
            </a:solidFill>
          </a:endParaRPr>
        </a:p>
      </dgm:t>
    </dgm:pt>
    <dgm:pt modelId="{A58C5E53-BD72-4950-8A8B-920B3CB4C015}" type="sibTrans" cxnId="{799D7BDE-280C-4CC9-BA6D-838951C763FB}">
      <dgm:prSet/>
      <dgm:spPr/>
      <dgm:t>
        <a:bodyPr/>
        <a:lstStyle/>
        <a:p>
          <a:endParaRPr lang="en-US">
            <a:solidFill>
              <a:schemeClr val="tx1"/>
            </a:solidFill>
          </a:endParaRPr>
        </a:p>
      </dgm:t>
    </dgm:pt>
    <dgm:pt modelId="{559077CD-C691-49E2-9B13-6BAF59A1102A}" type="pres">
      <dgm:prSet presAssocID="{6360BB92-B58A-4258-B795-F9E737C0B321}" presName="linear" presStyleCnt="0">
        <dgm:presLayoutVars>
          <dgm:animLvl val="lvl"/>
          <dgm:resizeHandles val="exact"/>
        </dgm:presLayoutVars>
      </dgm:prSet>
      <dgm:spPr/>
    </dgm:pt>
    <dgm:pt modelId="{77D64EC7-C074-4AD9-B803-43F23F8EE85B}" type="pres">
      <dgm:prSet presAssocID="{6FCA4102-C2B3-498F-98BA-4652CA327066}" presName="parentText" presStyleLbl="node1" presStyleIdx="0" presStyleCnt="3" custScaleX="98722" custScaleY="106777">
        <dgm:presLayoutVars>
          <dgm:chMax val="0"/>
          <dgm:bulletEnabled val="1"/>
        </dgm:presLayoutVars>
      </dgm:prSet>
      <dgm:spPr/>
    </dgm:pt>
    <dgm:pt modelId="{CD7CA90B-6A85-428A-ACD1-F2106EC72DAF}" type="pres">
      <dgm:prSet presAssocID="{73224CB1-D630-44CC-8C30-4B7970985A4A}" presName="spacer" presStyleCnt="0"/>
      <dgm:spPr/>
    </dgm:pt>
    <dgm:pt modelId="{1C1926CF-2555-4398-9D58-251EE4B81450}" type="pres">
      <dgm:prSet presAssocID="{98CC2263-9DD1-4602-98A5-68E53CAB7C2B}" presName="parentText" presStyleLbl="node1" presStyleIdx="1" presStyleCnt="3">
        <dgm:presLayoutVars>
          <dgm:chMax val="0"/>
          <dgm:bulletEnabled val="1"/>
        </dgm:presLayoutVars>
      </dgm:prSet>
      <dgm:spPr/>
    </dgm:pt>
    <dgm:pt modelId="{1DE65F81-A51B-4791-9D78-31802CBF892A}" type="pres">
      <dgm:prSet presAssocID="{8B1C37C6-5ECE-4385-B94C-31D77F03B2F6}" presName="spacer" presStyleCnt="0"/>
      <dgm:spPr/>
    </dgm:pt>
    <dgm:pt modelId="{842A92C2-496E-41EA-A452-D0FB90B32A6E}" type="pres">
      <dgm:prSet presAssocID="{46C35163-0EC7-4A60-8BC3-155FF7183B75}" presName="parentText" presStyleLbl="node1" presStyleIdx="2" presStyleCnt="3">
        <dgm:presLayoutVars>
          <dgm:chMax val="0"/>
          <dgm:bulletEnabled val="1"/>
        </dgm:presLayoutVars>
      </dgm:prSet>
      <dgm:spPr/>
    </dgm:pt>
  </dgm:ptLst>
  <dgm:cxnLst>
    <dgm:cxn modelId="{4B172D18-75AC-442D-B589-E9642086D561}" type="presOf" srcId="{98CC2263-9DD1-4602-98A5-68E53CAB7C2B}" destId="{1C1926CF-2555-4398-9D58-251EE4B81450}" srcOrd="0" destOrd="0" presId="urn:microsoft.com/office/officeart/2005/8/layout/vList2"/>
    <dgm:cxn modelId="{40A0B06B-5191-4A01-A613-D8AB227067EA}" type="presOf" srcId="{6FCA4102-C2B3-498F-98BA-4652CA327066}" destId="{77D64EC7-C074-4AD9-B803-43F23F8EE85B}" srcOrd="0" destOrd="0" presId="urn:microsoft.com/office/officeart/2005/8/layout/vList2"/>
    <dgm:cxn modelId="{78B8D787-6424-493E-BB28-D03F663A1E7D}" srcId="{6360BB92-B58A-4258-B795-F9E737C0B321}" destId="{6FCA4102-C2B3-498F-98BA-4652CA327066}" srcOrd="0" destOrd="0" parTransId="{52F02EA3-F076-4117-BD88-1483D70CDAE7}" sibTransId="{73224CB1-D630-44CC-8C30-4B7970985A4A}"/>
    <dgm:cxn modelId="{EDA86E90-7C7A-4232-B570-2797573C0DB1}" type="presOf" srcId="{46C35163-0EC7-4A60-8BC3-155FF7183B75}" destId="{842A92C2-496E-41EA-A452-D0FB90B32A6E}" srcOrd="0" destOrd="0" presId="urn:microsoft.com/office/officeart/2005/8/layout/vList2"/>
    <dgm:cxn modelId="{76718697-2891-4F32-BE9E-DEAC6EAC5982}" srcId="{6360BB92-B58A-4258-B795-F9E737C0B321}" destId="{98CC2263-9DD1-4602-98A5-68E53CAB7C2B}" srcOrd="1" destOrd="0" parTransId="{99A24CDC-6E94-4BD8-9F91-8013358B7568}" sibTransId="{8B1C37C6-5ECE-4385-B94C-31D77F03B2F6}"/>
    <dgm:cxn modelId="{AAC0DCC2-D69B-4F0D-A334-85A2E94AE41F}" type="presOf" srcId="{6360BB92-B58A-4258-B795-F9E737C0B321}" destId="{559077CD-C691-49E2-9B13-6BAF59A1102A}" srcOrd="0" destOrd="0" presId="urn:microsoft.com/office/officeart/2005/8/layout/vList2"/>
    <dgm:cxn modelId="{799D7BDE-280C-4CC9-BA6D-838951C763FB}" srcId="{6360BB92-B58A-4258-B795-F9E737C0B321}" destId="{46C35163-0EC7-4A60-8BC3-155FF7183B75}" srcOrd="2" destOrd="0" parTransId="{7584E0C6-A1EB-4598-B58F-963B0AF42CD9}" sibTransId="{A58C5E53-BD72-4950-8A8B-920B3CB4C015}"/>
    <dgm:cxn modelId="{E8351F83-7885-4B92-856D-8E65ED48D79E}" type="presParOf" srcId="{559077CD-C691-49E2-9B13-6BAF59A1102A}" destId="{77D64EC7-C074-4AD9-B803-43F23F8EE85B}" srcOrd="0" destOrd="0" presId="urn:microsoft.com/office/officeart/2005/8/layout/vList2"/>
    <dgm:cxn modelId="{246E1DA6-0096-435E-8C7B-CA23FAB6E788}" type="presParOf" srcId="{559077CD-C691-49E2-9B13-6BAF59A1102A}" destId="{CD7CA90B-6A85-428A-ACD1-F2106EC72DAF}" srcOrd="1" destOrd="0" presId="urn:microsoft.com/office/officeart/2005/8/layout/vList2"/>
    <dgm:cxn modelId="{DDE48F0B-F0BB-4964-8763-13840BFEBF82}" type="presParOf" srcId="{559077CD-C691-49E2-9B13-6BAF59A1102A}" destId="{1C1926CF-2555-4398-9D58-251EE4B81450}" srcOrd="2" destOrd="0" presId="urn:microsoft.com/office/officeart/2005/8/layout/vList2"/>
    <dgm:cxn modelId="{CDC21184-3AE5-4F4A-B677-917A7C11AE8D}" type="presParOf" srcId="{559077CD-C691-49E2-9B13-6BAF59A1102A}" destId="{1DE65F81-A51B-4791-9D78-31802CBF892A}" srcOrd="3" destOrd="0" presId="urn:microsoft.com/office/officeart/2005/8/layout/vList2"/>
    <dgm:cxn modelId="{7BB4C6A2-2489-43F9-B715-1BF900E348C4}" type="presParOf" srcId="{559077CD-C691-49E2-9B13-6BAF59A1102A}" destId="{842A92C2-496E-41EA-A452-D0FB90B32A6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FD9B43-7A87-427C-BC19-9F41CE9D50F4}">
      <dsp:nvSpPr>
        <dsp:cNvPr id="0" name=""/>
        <dsp:cNvSpPr/>
      </dsp:nvSpPr>
      <dsp:spPr>
        <a:xfrm>
          <a:off x="0" y="0"/>
          <a:ext cx="9577083" cy="0"/>
        </a:xfrm>
        <a:prstGeom prst="line">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8CD59F-3414-41BB-B3C3-3D8F8B4C8383}">
      <dsp:nvSpPr>
        <dsp:cNvPr id="0" name=""/>
        <dsp:cNvSpPr/>
      </dsp:nvSpPr>
      <dsp:spPr>
        <a:xfrm>
          <a:off x="0" y="0"/>
          <a:ext cx="9577083" cy="847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just" defTabSz="844550">
            <a:lnSpc>
              <a:spcPct val="90000"/>
            </a:lnSpc>
            <a:spcBef>
              <a:spcPct val="0"/>
            </a:spcBef>
            <a:spcAft>
              <a:spcPct val="35000"/>
            </a:spcAft>
            <a:buNone/>
          </a:pPr>
          <a:r>
            <a:rPr lang="en-US" sz="1900" kern="1200"/>
            <a:t>British Airways has improved interactions with clients by using statistical analysis to further comprehend how customers behave and what they are interested in.</a:t>
          </a:r>
        </a:p>
      </dsp:txBody>
      <dsp:txXfrm>
        <a:off x="0" y="0"/>
        <a:ext cx="9577083" cy="847936"/>
      </dsp:txXfrm>
    </dsp:sp>
    <dsp:sp modelId="{F6F295E6-63EB-48C5-8B4B-2757D89FC7B8}">
      <dsp:nvSpPr>
        <dsp:cNvPr id="0" name=""/>
        <dsp:cNvSpPr/>
      </dsp:nvSpPr>
      <dsp:spPr>
        <a:xfrm>
          <a:off x="0" y="847937"/>
          <a:ext cx="9577083" cy="0"/>
        </a:xfrm>
        <a:prstGeom prst="line">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B2B9AB-D020-4A0F-AA57-E99F5C5CA935}">
      <dsp:nvSpPr>
        <dsp:cNvPr id="0" name=""/>
        <dsp:cNvSpPr/>
      </dsp:nvSpPr>
      <dsp:spPr>
        <a:xfrm>
          <a:off x="0" y="847936"/>
          <a:ext cx="9577083" cy="847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just" defTabSz="844550">
            <a:lnSpc>
              <a:spcPct val="90000"/>
            </a:lnSpc>
            <a:spcBef>
              <a:spcPct val="0"/>
            </a:spcBef>
            <a:spcAft>
              <a:spcPct val="35000"/>
            </a:spcAft>
            <a:buNone/>
          </a:pPr>
          <a:r>
            <a:rPr lang="en-US" sz="1900" kern="1200" dirty="0"/>
            <a:t>BA employs CRM to identify client touchpoints in order to enhance customer satisfaction and service efficiency during crucial periods (</a:t>
          </a:r>
          <a:r>
            <a:rPr lang="en-GB" sz="1900" kern="1200" dirty="0">
              <a:effectLst/>
              <a:ea typeface="Calibri" panose="020F0502020204030204" pitchFamily="34" charset="0"/>
              <a:cs typeface="Vrinda" panose="020B0502040204020203" pitchFamily="34" charset="0"/>
            </a:rPr>
            <a:t>Airways, 2022)</a:t>
          </a:r>
          <a:r>
            <a:rPr lang="en-US" sz="1900" kern="1200" dirty="0"/>
            <a:t>.</a:t>
          </a:r>
        </a:p>
      </dsp:txBody>
      <dsp:txXfrm>
        <a:off x="0" y="847936"/>
        <a:ext cx="9577083" cy="847936"/>
      </dsp:txXfrm>
    </dsp:sp>
    <dsp:sp modelId="{680CEEFF-4B8A-42D3-A07D-D8F32A7F4CD2}">
      <dsp:nvSpPr>
        <dsp:cNvPr id="0" name=""/>
        <dsp:cNvSpPr/>
      </dsp:nvSpPr>
      <dsp:spPr>
        <a:xfrm>
          <a:off x="0" y="1695874"/>
          <a:ext cx="9577083" cy="0"/>
        </a:xfrm>
        <a:prstGeom prst="line">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525E14-9D23-40C6-9045-262344CD2873}">
      <dsp:nvSpPr>
        <dsp:cNvPr id="0" name=""/>
        <dsp:cNvSpPr/>
      </dsp:nvSpPr>
      <dsp:spPr>
        <a:xfrm>
          <a:off x="0" y="1695873"/>
          <a:ext cx="9577083" cy="847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just" defTabSz="844550">
            <a:lnSpc>
              <a:spcPct val="90000"/>
            </a:lnSpc>
            <a:spcBef>
              <a:spcPct val="0"/>
            </a:spcBef>
            <a:spcAft>
              <a:spcPct val="35000"/>
            </a:spcAft>
            <a:buNone/>
          </a:pPr>
          <a:r>
            <a:rPr lang="en-US" sz="1900" kern="1200" dirty="0"/>
            <a:t>CRM aids with the operation of British Airways' Executive Club frequent flyer scheme by tracking members' activities, points earned, and awards utilized (</a:t>
          </a:r>
          <a:r>
            <a:rPr lang="en-GB" sz="1900" kern="1200" dirty="0">
              <a:effectLst/>
              <a:ea typeface="Calibri" panose="020F0502020204030204" pitchFamily="34" charset="0"/>
              <a:cs typeface="Vrinda" panose="020B0502040204020203" pitchFamily="34" charset="0"/>
            </a:rPr>
            <a:t>Mishra et al., 2013).</a:t>
          </a:r>
          <a:endParaRPr lang="en-US" sz="1900" kern="1200" dirty="0"/>
        </a:p>
      </dsp:txBody>
      <dsp:txXfrm>
        <a:off x="0" y="1695873"/>
        <a:ext cx="9577083" cy="847936"/>
      </dsp:txXfrm>
    </dsp:sp>
    <dsp:sp modelId="{32C2E2ED-E870-4D53-A603-C100ACEAE614}">
      <dsp:nvSpPr>
        <dsp:cNvPr id="0" name=""/>
        <dsp:cNvSpPr/>
      </dsp:nvSpPr>
      <dsp:spPr>
        <a:xfrm>
          <a:off x="0" y="2543810"/>
          <a:ext cx="9577083" cy="0"/>
        </a:xfrm>
        <a:prstGeom prst="line">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9BA73C-E338-476E-A72F-25719C9D254C}">
      <dsp:nvSpPr>
        <dsp:cNvPr id="0" name=""/>
        <dsp:cNvSpPr/>
      </dsp:nvSpPr>
      <dsp:spPr>
        <a:xfrm>
          <a:off x="0" y="2543810"/>
          <a:ext cx="9577083" cy="847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just" defTabSz="844550">
            <a:lnSpc>
              <a:spcPct val="90000"/>
            </a:lnSpc>
            <a:spcBef>
              <a:spcPct val="0"/>
            </a:spcBef>
            <a:spcAft>
              <a:spcPct val="35000"/>
            </a:spcAft>
            <a:buNone/>
          </a:pPr>
          <a:r>
            <a:rPr lang="en-US" sz="1900" kern="1200" dirty="0"/>
            <a:t>British Airways may determine possible attrition threats (clients who are prone to migrate to rivals) and execute proactive actions to maintain those clients by </a:t>
          </a:r>
          <a:r>
            <a:rPr lang="en-US" sz="1900" kern="1200" dirty="0" err="1"/>
            <a:t>analysing</a:t>
          </a:r>
          <a:r>
            <a:rPr lang="en-US" sz="1900" kern="1200" dirty="0"/>
            <a:t> customer information.</a:t>
          </a:r>
        </a:p>
      </dsp:txBody>
      <dsp:txXfrm>
        <a:off x="0" y="2543810"/>
        <a:ext cx="9577083" cy="8479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1F4A27-D1ED-420D-BB1A-78FB996ACD28}">
      <dsp:nvSpPr>
        <dsp:cNvPr id="0" name=""/>
        <dsp:cNvSpPr/>
      </dsp:nvSpPr>
      <dsp:spPr>
        <a:xfrm>
          <a:off x="716660" y="0"/>
          <a:ext cx="8122155" cy="3346028"/>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92F126-2223-4509-85A1-53BBE3716792}">
      <dsp:nvSpPr>
        <dsp:cNvPr id="0" name=""/>
        <dsp:cNvSpPr/>
      </dsp:nvSpPr>
      <dsp:spPr>
        <a:xfrm>
          <a:off x="3266" y="712750"/>
          <a:ext cx="2121987" cy="1920526"/>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solidFill>
                <a:schemeClr val="tx1"/>
              </a:solidFill>
            </a:rPr>
            <a:t>British Airways aims to decrease its greenhouse gas emissions and foster efficiency across its activities as an airline with a substantial ecological footprint.</a:t>
          </a:r>
        </a:p>
      </dsp:txBody>
      <dsp:txXfrm>
        <a:off x="97018" y="806502"/>
        <a:ext cx="1934483" cy="1733022"/>
      </dsp:txXfrm>
    </dsp:sp>
    <dsp:sp modelId="{0A109698-871D-49C5-888B-FFB760014A96}">
      <dsp:nvSpPr>
        <dsp:cNvPr id="0" name=""/>
        <dsp:cNvSpPr/>
      </dsp:nvSpPr>
      <dsp:spPr>
        <a:xfrm>
          <a:off x="2478918" y="773989"/>
          <a:ext cx="2121987" cy="1798048"/>
        </a:xfrm>
        <a:prstGeom prst="roundRect">
          <a:avLst/>
        </a:prstGeom>
        <a:solidFill>
          <a:schemeClr val="accent2">
            <a:hueOff val="1121052"/>
            <a:satOff val="-1191"/>
            <a:lumOff val="915"/>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solidFill>
                <a:schemeClr val="tx1"/>
              </a:solidFill>
            </a:rPr>
            <a:t>BA maintains data security &amp; privacy by following applicable data protection laws &amp; guidelines (</a:t>
          </a:r>
          <a:r>
            <a:rPr lang="en-GB" sz="1400" kern="1200" dirty="0">
              <a:solidFill>
                <a:schemeClr val="tx1"/>
              </a:solidFill>
              <a:effectLst/>
              <a:ea typeface="Calibri" panose="020F0502020204030204" pitchFamily="34" charset="0"/>
              <a:cs typeface="Vrinda" panose="020B0502040204020203" pitchFamily="34" charset="0"/>
            </a:rPr>
            <a:t>British Airways. 2021)</a:t>
          </a:r>
          <a:r>
            <a:rPr lang="en-US" sz="1400" kern="1200" dirty="0">
              <a:solidFill>
                <a:schemeClr val="tx1"/>
              </a:solidFill>
            </a:rPr>
            <a:t>.</a:t>
          </a:r>
        </a:p>
      </dsp:txBody>
      <dsp:txXfrm>
        <a:off x="2566691" y="861762"/>
        <a:ext cx="1946441" cy="1622502"/>
      </dsp:txXfrm>
    </dsp:sp>
    <dsp:sp modelId="{12BBCA8C-F004-49F9-A054-93ABC4E12920}">
      <dsp:nvSpPr>
        <dsp:cNvPr id="0" name=""/>
        <dsp:cNvSpPr/>
      </dsp:nvSpPr>
      <dsp:spPr>
        <a:xfrm>
          <a:off x="4954570" y="835228"/>
          <a:ext cx="2121987" cy="1675570"/>
        </a:xfrm>
        <a:prstGeom prst="roundRect">
          <a:avLst/>
        </a:prstGeom>
        <a:solidFill>
          <a:schemeClr val="accent2">
            <a:hueOff val="2242103"/>
            <a:satOff val="-2381"/>
            <a:lumOff val="183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solidFill>
                <a:schemeClr val="tx1"/>
              </a:solidFill>
            </a:rPr>
            <a:t>Zero-tolerance is maintained to ensure honesty among employees regarding corruption and bribery.</a:t>
          </a:r>
        </a:p>
      </dsp:txBody>
      <dsp:txXfrm>
        <a:off x="5036365" y="917023"/>
        <a:ext cx="1958397" cy="1511980"/>
      </dsp:txXfrm>
    </dsp:sp>
    <dsp:sp modelId="{99094754-7680-40AF-B7B8-756A48506581}">
      <dsp:nvSpPr>
        <dsp:cNvPr id="0" name=""/>
        <dsp:cNvSpPr/>
      </dsp:nvSpPr>
      <dsp:spPr>
        <a:xfrm>
          <a:off x="7430223" y="835228"/>
          <a:ext cx="2121987" cy="1675570"/>
        </a:xfrm>
        <a:prstGeom prst="roundRect">
          <a:avLst/>
        </a:prstGeom>
        <a:solidFill>
          <a:schemeClr val="accent2">
            <a:hueOff val="3363155"/>
            <a:satOff val="-3572"/>
            <a:lumOff val="2745"/>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solidFill>
                <a:schemeClr val="tx1"/>
              </a:solidFill>
            </a:rPr>
            <a:t>British Airways supported equality and inclusion in the workforce, with the goal of creating a welcoming atmosphere for each worker despite their race or gender (</a:t>
          </a:r>
          <a:r>
            <a:rPr lang="en-GB" sz="1400" kern="1200" dirty="0">
              <a:solidFill>
                <a:schemeClr val="tx1"/>
              </a:solidFill>
              <a:effectLst/>
              <a:ea typeface="Calibri" panose="020F0502020204030204" pitchFamily="34" charset="0"/>
              <a:cs typeface="Vrinda" panose="020B0502040204020203" pitchFamily="34" charset="0"/>
            </a:rPr>
            <a:t>Han, 2020)</a:t>
          </a:r>
          <a:r>
            <a:rPr lang="en-US" sz="1400" kern="1200" dirty="0">
              <a:solidFill>
                <a:schemeClr val="tx1"/>
              </a:solidFill>
            </a:rPr>
            <a:t>.</a:t>
          </a:r>
        </a:p>
      </dsp:txBody>
      <dsp:txXfrm>
        <a:off x="7512018" y="917023"/>
        <a:ext cx="1958397" cy="15119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AC413C-7CD4-43C2-AEE8-EB418FADAF07}">
      <dsp:nvSpPr>
        <dsp:cNvPr id="0" name=""/>
        <dsp:cNvSpPr/>
      </dsp:nvSpPr>
      <dsp:spPr>
        <a:xfrm>
          <a:off x="1110734" y="0"/>
          <a:ext cx="2034617" cy="2034719"/>
        </a:xfrm>
        <a:prstGeom prst="ellipse">
          <a:avLst/>
        </a:prstGeom>
        <a:solidFill>
          <a:schemeClr val="accent5">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US" sz="1300" kern="1200" dirty="0"/>
            <a:t>Carbon emission through modern, fuel-efficient aircraft.</a:t>
          </a:r>
        </a:p>
      </dsp:txBody>
      <dsp:txXfrm>
        <a:off x="1408697" y="297978"/>
        <a:ext cx="1438691" cy="1438763"/>
      </dsp:txXfrm>
    </dsp:sp>
    <dsp:sp modelId="{6705D2F0-3031-4504-BF84-A1CA8214E7D2}">
      <dsp:nvSpPr>
        <dsp:cNvPr id="0" name=""/>
        <dsp:cNvSpPr/>
      </dsp:nvSpPr>
      <dsp:spPr>
        <a:xfrm>
          <a:off x="2167564" y="1311308"/>
          <a:ext cx="2034617" cy="2034719"/>
        </a:xfrm>
        <a:prstGeom prst="ellipse">
          <a:avLst/>
        </a:prstGeom>
        <a:solidFill>
          <a:schemeClr val="accent5">
            <a:alpha val="50000"/>
            <a:hueOff val="198633"/>
            <a:satOff val="115"/>
            <a:lumOff val="113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US" sz="1300" kern="1200" dirty="0"/>
            <a:t>Fossil fuel solar power installations as energy source (</a:t>
          </a:r>
          <a:r>
            <a:rPr lang="en-GB" sz="1300" kern="1200" dirty="0">
              <a:effectLst/>
              <a:ea typeface="Calibri" panose="020F0502020204030204" pitchFamily="34" charset="0"/>
              <a:cs typeface="Vrinda" panose="020B0502040204020203" pitchFamily="34" charset="0"/>
            </a:rPr>
            <a:t>Jones et al., 2016)</a:t>
          </a:r>
          <a:r>
            <a:rPr lang="en-US" sz="1300" kern="1200" dirty="0"/>
            <a:t>.</a:t>
          </a:r>
        </a:p>
      </dsp:txBody>
      <dsp:txXfrm>
        <a:off x="2465527" y="1609286"/>
        <a:ext cx="1438691" cy="1438763"/>
      </dsp:txXfrm>
    </dsp:sp>
    <dsp:sp modelId="{C8C59D0F-E09A-47F1-89DE-604107F8DE1A}">
      <dsp:nvSpPr>
        <dsp:cNvPr id="0" name=""/>
        <dsp:cNvSpPr/>
      </dsp:nvSpPr>
      <dsp:spPr>
        <a:xfrm>
          <a:off x="3224394" y="0"/>
          <a:ext cx="2034617" cy="2034719"/>
        </a:xfrm>
        <a:prstGeom prst="ellipse">
          <a:avLst/>
        </a:prstGeom>
        <a:solidFill>
          <a:schemeClr val="accent5">
            <a:alpha val="50000"/>
            <a:hueOff val="397266"/>
            <a:satOff val="230"/>
            <a:lumOff val="227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US" sz="1300" kern="1200"/>
            <a:t>Minimisation of noise by noise abatement and quiet models.</a:t>
          </a:r>
        </a:p>
      </dsp:txBody>
      <dsp:txXfrm>
        <a:off x="3522357" y="297978"/>
        <a:ext cx="1438691" cy="1438763"/>
      </dsp:txXfrm>
    </dsp:sp>
    <dsp:sp modelId="{9843C88D-212B-4A4C-8CBF-28CDE837510B}">
      <dsp:nvSpPr>
        <dsp:cNvPr id="0" name=""/>
        <dsp:cNvSpPr/>
      </dsp:nvSpPr>
      <dsp:spPr>
        <a:xfrm>
          <a:off x="4281224" y="1311308"/>
          <a:ext cx="2034617" cy="2034719"/>
        </a:xfrm>
        <a:prstGeom prst="ellipse">
          <a:avLst/>
        </a:prstGeom>
        <a:solidFill>
          <a:schemeClr val="accent5">
            <a:alpha val="50000"/>
            <a:hueOff val="595899"/>
            <a:satOff val="346"/>
            <a:lumOff val="341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US" sz="1300" kern="1200"/>
            <a:t>Serving locally farmed and organic foods and meals in plane.</a:t>
          </a:r>
        </a:p>
      </dsp:txBody>
      <dsp:txXfrm>
        <a:off x="4579187" y="1609286"/>
        <a:ext cx="1438691" cy="1438763"/>
      </dsp:txXfrm>
    </dsp:sp>
    <dsp:sp modelId="{B4626F46-CF41-4FD7-8513-34402BFF3A3D}">
      <dsp:nvSpPr>
        <dsp:cNvPr id="0" name=""/>
        <dsp:cNvSpPr/>
      </dsp:nvSpPr>
      <dsp:spPr>
        <a:xfrm>
          <a:off x="5338054" y="0"/>
          <a:ext cx="2034617" cy="2034719"/>
        </a:xfrm>
        <a:prstGeom prst="ellipse">
          <a:avLst/>
        </a:prstGeom>
        <a:solidFill>
          <a:schemeClr val="accent5">
            <a:alpha val="50000"/>
            <a:hueOff val="794532"/>
            <a:satOff val="461"/>
            <a:lumOff val="4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US" sz="1300" kern="1200" dirty="0"/>
            <a:t>Employing sustainable supply chain &amp; logistics networks (</a:t>
          </a:r>
          <a:r>
            <a:rPr lang="en-GB" sz="1300" kern="1200" dirty="0">
              <a:effectLst/>
              <a:ea typeface="Calibri" panose="020F0502020204030204" pitchFamily="34" charset="0"/>
              <a:cs typeface="Vrinda" panose="020B0502040204020203" pitchFamily="34" charset="0"/>
            </a:rPr>
            <a:t>Mishra et al., 2013)</a:t>
          </a:r>
          <a:r>
            <a:rPr lang="en-US" sz="1300" kern="1200" dirty="0"/>
            <a:t>.</a:t>
          </a:r>
        </a:p>
      </dsp:txBody>
      <dsp:txXfrm>
        <a:off x="5636017" y="297978"/>
        <a:ext cx="1438691" cy="1438763"/>
      </dsp:txXfrm>
    </dsp:sp>
    <dsp:sp modelId="{ED2A31C7-D1F4-49A8-90B9-83C09A676D4B}">
      <dsp:nvSpPr>
        <dsp:cNvPr id="0" name=""/>
        <dsp:cNvSpPr/>
      </dsp:nvSpPr>
      <dsp:spPr>
        <a:xfrm>
          <a:off x="6394884" y="1311308"/>
          <a:ext cx="2034617" cy="2034719"/>
        </a:xfrm>
        <a:prstGeom prst="ellipse">
          <a:avLst/>
        </a:prstGeom>
        <a:solidFill>
          <a:schemeClr val="accent5">
            <a:alpha val="50000"/>
            <a:hueOff val="993165"/>
            <a:satOff val="576"/>
            <a:lumOff val="568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US" sz="1300" kern="1200"/>
            <a:t>Direct communication with stakeholders.</a:t>
          </a:r>
        </a:p>
      </dsp:txBody>
      <dsp:txXfrm>
        <a:off x="6692847" y="1609286"/>
        <a:ext cx="1438691" cy="14387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3A79C-5C4B-454A-983D-412F85D6B929}">
      <dsp:nvSpPr>
        <dsp:cNvPr id="0" name=""/>
        <dsp:cNvSpPr/>
      </dsp:nvSpPr>
      <dsp:spPr>
        <a:xfrm>
          <a:off x="4229" y="148616"/>
          <a:ext cx="1849023" cy="3033554"/>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The airline's persistent commitment to equal </a:t>
          </a:r>
          <a:r>
            <a:rPr lang="en-US" sz="1800" kern="1200" dirty="0" err="1">
              <a:solidFill>
                <a:schemeClr val="tx1"/>
              </a:solidFill>
            </a:rPr>
            <a:t>labour</a:t>
          </a:r>
          <a:r>
            <a:rPr lang="en-US" sz="1800" kern="1200" dirty="0">
              <a:solidFill>
                <a:schemeClr val="tx1"/>
              </a:solidFill>
            </a:rPr>
            <a:t> practices strongly connects to higher quality service provided by the airline's personnel (</a:t>
          </a:r>
          <a:r>
            <a:rPr lang="en-GB" sz="1800" kern="1200" dirty="0">
              <a:solidFill>
                <a:schemeClr val="tx1"/>
              </a:solidFill>
              <a:effectLst/>
              <a:ea typeface="Calibri" panose="020F0502020204030204" pitchFamily="34" charset="0"/>
              <a:cs typeface="Vrinda" panose="020B0502040204020203" pitchFamily="34" charset="0"/>
            </a:rPr>
            <a:t>Nguyen et al., 2007)</a:t>
          </a:r>
          <a:r>
            <a:rPr lang="en-US" sz="1800" kern="1200" dirty="0">
              <a:solidFill>
                <a:schemeClr val="tx1"/>
              </a:solidFill>
            </a:rPr>
            <a:t>.</a:t>
          </a:r>
        </a:p>
      </dsp:txBody>
      <dsp:txXfrm>
        <a:off x="58385" y="202772"/>
        <a:ext cx="1740711" cy="2925242"/>
      </dsp:txXfrm>
    </dsp:sp>
    <dsp:sp modelId="{6E8DB03A-CD31-4B42-87F3-4D5B9229BA76}">
      <dsp:nvSpPr>
        <dsp:cNvPr id="0" name=""/>
        <dsp:cNvSpPr/>
      </dsp:nvSpPr>
      <dsp:spPr>
        <a:xfrm>
          <a:off x="2038155" y="1436115"/>
          <a:ext cx="391993" cy="45855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solidFill>
              <a:schemeClr val="tx1"/>
            </a:solidFill>
          </a:endParaRPr>
        </a:p>
      </dsp:txBody>
      <dsp:txXfrm>
        <a:off x="2038155" y="1527826"/>
        <a:ext cx="274395" cy="275135"/>
      </dsp:txXfrm>
    </dsp:sp>
    <dsp:sp modelId="{5453B5D6-BD87-473B-9FD8-B33798983721}">
      <dsp:nvSpPr>
        <dsp:cNvPr id="0" name=""/>
        <dsp:cNvSpPr/>
      </dsp:nvSpPr>
      <dsp:spPr>
        <a:xfrm>
          <a:off x="2592862" y="148616"/>
          <a:ext cx="1849023" cy="3033554"/>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solidFill>
                <a:schemeClr val="tx1"/>
              </a:solidFill>
            </a:rPr>
            <a:t>British Airways' (BA) anti-corruption policy offers clients with additional security regarding the firm's commitment to affordable airfares. </a:t>
          </a:r>
        </a:p>
      </dsp:txBody>
      <dsp:txXfrm>
        <a:off x="2647018" y="202772"/>
        <a:ext cx="1740711" cy="2925242"/>
      </dsp:txXfrm>
    </dsp:sp>
    <dsp:sp modelId="{77C865C8-1110-41E6-9FE5-17233F60005F}">
      <dsp:nvSpPr>
        <dsp:cNvPr id="0" name=""/>
        <dsp:cNvSpPr/>
      </dsp:nvSpPr>
      <dsp:spPr>
        <a:xfrm>
          <a:off x="4626788" y="1436115"/>
          <a:ext cx="391993" cy="458557"/>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solidFill>
              <a:schemeClr val="tx1"/>
            </a:solidFill>
          </a:endParaRPr>
        </a:p>
      </dsp:txBody>
      <dsp:txXfrm>
        <a:off x="4626788" y="1527826"/>
        <a:ext cx="274395" cy="275135"/>
      </dsp:txXfrm>
    </dsp:sp>
    <dsp:sp modelId="{41D340D1-1086-42E3-8463-AF27773055BF}">
      <dsp:nvSpPr>
        <dsp:cNvPr id="0" name=""/>
        <dsp:cNvSpPr/>
      </dsp:nvSpPr>
      <dsp:spPr>
        <a:xfrm>
          <a:off x="5181495" y="148616"/>
          <a:ext cx="1849023" cy="3033554"/>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The stringent data privacy regulations and protections for whistleblowers of BA have gained customer loyalty (</a:t>
          </a:r>
          <a:r>
            <a:rPr lang="en-GB" sz="1800" kern="1200" dirty="0">
              <a:solidFill>
                <a:schemeClr val="tx1"/>
              </a:solidFill>
              <a:effectLst/>
              <a:ea typeface="Calibri" panose="020F0502020204030204" pitchFamily="34" charset="0"/>
              <a:cs typeface="Vrinda" panose="020B0502040204020203" pitchFamily="34" charset="0"/>
            </a:rPr>
            <a:t>Parasuraman et al., 1998)</a:t>
          </a:r>
          <a:r>
            <a:rPr lang="en-US" sz="1800" kern="1200" dirty="0">
              <a:solidFill>
                <a:schemeClr val="tx1"/>
              </a:solidFill>
            </a:rPr>
            <a:t>.</a:t>
          </a:r>
        </a:p>
      </dsp:txBody>
      <dsp:txXfrm>
        <a:off x="5235651" y="202772"/>
        <a:ext cx="1740711" cy="2925242"/>
      </dsp:txXfrm>
    </dsp:sp>
    <dsp:sp modelId="{9CE2555B-4F02-4F2C-B16B-6B18616BA3D2}">
      <dsp:nvSpPr>
        <dsp:cNvPr id="0" name=""/>
        <dsp:cNvSpPr/>
      </dsp:nvSpPr>
      <dsp:spPr>
        <a:xfrm>
          <a:off x="7215421" y="1436115"/>
          <a:ext cx="391993" cy="458557"/>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solidFill>
              <a:schemeClr val="tx1"/>
            </a:solidFill>
          </a:endParaRPr>
        </a:p>
      </dsp:txBody>
      <dsp:txXfrm>
        <a:off x="7215421" y="1527826"/>
        <a:ext cx="274395" cy="275135"/>
      </dsp:txXfrm>
    </dsp:sp>
    <dsp:sp modelId="{83A3F31C-BE62-433F-A71A-6A184D8BA587}">
      <dsp:nvSpPr>
        <dsp:cNvPr id="0" name=""/>
        <dsp:cNvSpPr/>
      </dsp:nvSpPr>
      <dsp:spPr>
        <a:xfrm>
          <a:off x="7770129" y="148616"/>
          <a:ext cx="1849023" cy="3033554"/>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solidFill>
                <a:schemeClr val="tx1"/>
              </a:solidFill>
            </a:rPr>
            <a:t>The workplace culture highly maintains </a:t>
          </a:r>
          <a:r>
            <a:rPr lang="en-GB" sz="1800" kern="1200">
              <a:solidFill>
                <a:schemeClr val="tx1"/>
              </a:solidFill>
            </a:rPr>
            <a:t>honesty, transparency, and respect</a:t>
          </a:r>
          <a:r>
            <a:rPr lang="en-US" sz="1800" kern="1200">
              <a:solidFill>
                <a:schemeClr val="tx1"/>
              </a:solidFill>
            </a:rPr>
            <a:t> by offering mutual benefit both for its employees and customers.</a:t>
          </a:r>
        </a:p>
      </dsp:txBody>
      <dsp:txXfrm>
        <a:off x="7824285" y="202772"/>
        <a:ext cx="1740711" cy="292524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33BD2A-5CBE-4C06-98FC-8E7A6EFFD9FA}">
      <dsp:nvSpPr>
        <dsp:cNvPr id="0" name=""/>
        <dsp:cNvSpPr/>
      </dsp:nvSpPr>
      <dsp:spPr>
        <a:xfrm>
          <a:off x="0" y="1012952"/>
          <a:ext cx="9662157" cy="1350603"/>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971207-1FF6-4066-820D-B33A27AE22F4}">
      <dsp:nvSpPr>
        <dsp:cNvPr id="0" name=""/>
        <dsp:cNvSpPr/>
      </dsp:nvSpPr>
      <dsp:spPr>
        <a:xfrm>
          <a:off x="4246" y="0"/>
          <a:ext cx="2802402" cy="1350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just" defTabSz="622300">
            <a:lnSpc>
              <a:spcPct val="90000"/>
            </a:lnSpc>
            <a:spcBef>
              <a:spcPct val="0"/>
            </a:spcBef>
            <a:spcAft>
              <a:spcPct val="35000"/>
            </a:spcAft>
            <a:buNone/>
          </a:pPr>
          <a:r>
            <a:rPr lang="en-US" sz="1400" kern="1200" dirty="0"/>
            <a:t>British Airways' moral and sustainable guidelines have a significant impact on the journeys that </a:t>
          </a:r>
          <a:r>
            <a:rPr lang="en-US" sz="1400" kern="1200" dirty="0" err="1"/>
            <a:t>travellers</a:t>
          </a:r>
          <a:r>
            <a:rPr lang="en-US" sz="1400" kern="1200" dirty="0"/>
            <a:t> enjoy when travelling with the carrier (</a:t>
          </a:r>
          <a:r>
            <a:rPr lang="en-GB" sz="1400" kern="1200" dirty="0">
              <a:effectLst/>
              <a:ea typeface="Calibri" panose="020F0502020204030204" pitchFamily="34" charset="0"/>
              <a:cs typeface="Vrinda" panose="020B0502040204020203" pitchFamily="34" charset="0"/>
            </a:rPr>
            <a:t>Mishra et al., 2013)</a:t>
          </a:r>
          <a:r>
            <a:rPr lang="en-US" sz="1400" kern="1200" dirty="0"/>
            <a:t>.</a:t>
          </a:r>
        </a:p>
      </dsp:txBody>
      <dsp:txXfrm>
        <a:off x="4246" y="0"/>
        <a:ext cx="2802402" cy="1350603"/>
      </dsp:txXfrm>
    </dsp:sp>
    <dsp:sp modelId="{F29E73DF-7016-4171-A770-39899F7C1F7F}">
      <dsp:nvSpPr>
        <dsp:cNvPr id="0" name=""/>
        <dsp:cNvSpPr/>
      </dsp:nvSpPr>
      <dsp:spPr>
        <a:xfrm>
          <a:off x="1236622" y="1519428"/>
          <a:ext cx="337650" cy="337650"/>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5AF6D4-BD97-4E17-92D1-3D93F24EE72A}">
      <dsp:nvSpPr>
        <dsp:cNvPr id="0" name=""/>
        <dsp:cNvSpPr/>
      </dsp:nvSpPr>
      <dsp:spPr>
        <a:xfrm>
          <a:off x="2946769" y="2025904"/>
          <a:ext cx="2802402" cy="1350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t" anchorCtr="0">
          <a:noAutofit/>
        </a:bodyPr>
        <a:lstStyle/>
        <a:p>
          <a:pPr marL="0" lvl="0" indent="0" algn="just" defTabSz="622300">
            <a:lnSpc>
              <a:spcPct val="90000"/>
            </a:lnSpc>
            <a:spcBef>
              <a:spcPct val="0"/>
            </a:spcBef>
            <a:spcAft>
              <a:spcPct val="35000"/>
            </a:spcAft>
            <a:buNone/>
          </a:pPr>
          <a:r>
            <a:rPr lang="en-US" sz="1400" kern="1200" dirty="0"/>
            <a:t>Passengers concerned about environmental issues, for example, respond positively to British Airways' goal to reach "net-zero" greenhouse gases by 2050 </a:t>
          </a:r>
          <a:r>
            <a:rPr lang="en-US" sz="1400" kern="1200" dirty="0">
              <a:solidFill>
                <a:schemeClr val="tx1"/>
              </a:solidFill>
            </a:rPr>
            <a:t>(</a:t>
          </a:r>
          <a:r>
            <a:rPr lang="en-GB" sz="1400" kern="1200" dirty="0">
              <a:solidFill>
                <a:schemeClr val="tx1"/>
              </a:solidFill>
              <a:effectLst/>
              <a:ea typeface="Calibri" panose="020F0502020204030204" pitchFamily="34" charset="0"/>
              <a:cs typeface="Vrinda" panose="020B0502040204020203" pitchFamily="34" charset="0"/>
            </a:rPr>
            <a:t>British Airways. 2021)</a:t>
          </a:r>
          <a:r>
            <a:rPr lang="en-US" sz="1400" kern="1200" dirty="0">
              <a:solidFill>
                <a:schemeClr val="tx1"/>
              </a:solidFill>
            </a:rPr>
            <a:t>.</a:t>
          </a:r>
          <a:endParaRPr lang="en-US" sz="1400" kern="1200" dirty="0"/>
        </a:p>
      </dsp:txBody>
      <dsp:txXfrm>
        <a:off x="2946769" y="2025904"/>
        <a:ext cx="2802402" cy="1350603"/>
      </dsp:txXfrm>
    </dsp:sp>
    <dsp:sp modelId="{965AF524-6051-4E6D-BAF3-17D31105EEB6}">
      <dsp:nvSpPr>
        <dsp:cNvPr id="0" name=""/>
        <dsp:cNvSpPr/>
      </dsp:nvSpPr>
      <dsp:spPr>
        <a:xfrm>
          <a:off x="4179145" y="1519428"/>
          <a:ext cx="337650" cy="337650"/>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6CC44D-FB0A-48B8-A26A-9C5D59550F32}">
      <dsp:nvSpPr>
        <dsp:cNvPr id="0" name=""/>
        <dsp:cNvSpPr/>
      </dsp:nvSpPr>
      <dsp:spPr>
        <a:xfrm>
          <a:off x="5889292" y="0"/>
          <a:ext cx="2802402" cy="1350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just" defTabSz="622300">
            <a:lnSpc>
              <a:spcPct val="90000"/>
            </a:lnSpc>
            <a:spcBef>
              <a:spcPct val="0"/>
            </a:spcBef>
            <a:spcAft>
              <a:spcPct val="35000"/>
            </a:spcAft>
            <a:buNone/>
          </a:pPr>
          <a:r>
            <a:rPr lang="en-US" sz="1400" kern="1200"/>
            <a:t>British Airways' commitment to minimising rubbish, particularly the eradication of plastics on its flights, that benefits the planet and improves the quality living for travellers while in the air. </a:t>
          </a:r>
        </a:p>
      </dsp:txBody>
      <dsp:txXfrm>
        <a:off x="5889292" y="0"/>
        <a:ext cx="2802402" cy="1350603"/>
      </dsp:txXfrm>
    </dsp:sp>
    <dsp:sp modelId="{E678780C-B4E6-4051-994D-3FC54ACBC1C9}">
      <dsp:nvSpPr>
        <dsp:cNvPr id="0" name=""/>
        <dsp:cNvSpPr/>
      </dsp:nvSpPr>
      <dsp:spPr>
        <a:xfrm>
          <a:off x="7121668" y="1519428"/>
          <a:ext cx="337650" cy="337650"/>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D64EC7-C074-4AD9-B803-43F23F8EE85B}">
      <dsp:nvSpPr>
        <dsp:cNvPr id="0" name=""/>
        <dsp:cNvSpPr/>
      </dsp:nvSpPr>
      <dsp:spPr>
        <a:xfrm>
          <a:off x="61156" y="74226"/>
          <a:ext cx="9448402" cy="1099375"/>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rPr>
            <a:t>British Airways may be able to use the SERVQUAL approach, which measures its service level based on customer needs and encounters, as an evaluation tool to better understand the segments in which its customer service is lacking (</a:t>
          </a:r>
          <a:r>
            <a:rPr lang="en-GB" sz="2000" kern="1200" dirty="0">
              <a:solidFill>
                <a:schemeClr val="tx1"/>
              </a:solidFill>
              <a:effectLst/>
              <a:ea typeface="Calibri" panose="020F0502020204030204" pitchFamily="34" charset="0"/>
              <a:cs typeface="Vrinda" panose="020B0502040204020203" pitchFamily="34" charset="0"/>
            </a:rPr>
            <a:t>Nguyen et al., 2007)</a:t>
          </a:r>
          <a:r>
            <a:rPr lang="en-US" sz="2000" kern="1200" dirty="0">
              <a:solidFill>
                <a:schemeClr val="tx1"/>
              </a:solidFill>
            </a:rPr>
            <a:t>.</a:t>
          </a:r>
        </a:p>
      </dsp:txBody>
      <dsp:txXfrm>
        <a:off x="114823" y="127893"/>
        <a:ext cx="9341068" cy="992041"/>
      </dsp:txXfrm>
    </dsp:sp>
    <dsp:sp modelId="{1C1926CF-2555-4398-9D58-251EE4B81450}">
      <dsp:nvSpPr>
        <dsp:cNvPr id="0" name=""/>
        <dsp:cNvSpPr/>
      </dsp:nvSpPr>
      <dsp:spPr>
        <a:xfrm>
          <a:off x="0" y="1231201"/>
          <a:ext cx="9570715" cy="1029600"/>
        </a:xfrm>
        <a:prstGeom prst="roundRect">
          <a:avLst/>
        </a:prstGeom>
        <a:solidFill>
          <a:schemeClr val="accent5">
            <a:hueOff val="496582"/>
            <a:satOff val="288"/>
            <a:lumOff val="284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rPr>
            <a:t>By promoting a customer-centered mindset at British Airways, Total Quality Management (TQM), which promotes ongoing growth and engagement at all levels of a company, has an opportunity to strengthen CRM (</a:t>
          </a:r>
          <a:r>
            <a:rPr lang="en-GB" sz="2000" kern="1200" dirty="0">
              <a:solidFill>
                <a:schemeClr val="tx1"/>
              </a:solidFill>
              <a:effectLst/>
              <a:ea typeface="Calibri" panose="020F0502020204030204" pitchFamily="34" charset="0"/>
              <a:cs typeface="Vrinda" panose="020B0502040204020203" pitchFamily="34" charset="0"/>
            </a:rPr>
            <a:t>British Airways. 2021)</a:t>
          </a:r>
          <a:r>
            <a:rPr lang="en-US" sz="2000" kern="1200" dirty="0">
              <a:solidFill>
                <a:schemeClr val="tx1"/>
              </a:solidFill>
            </a:rPr>
            <a:t>.</a:t>
          </a:r>
        </a:p>
      </dsp:txBody>
      <dsp:txXfrm>
        <a:off x="50261" y="1281462"/>
        <a:ext cx="9470193" cy="929078"/>
      </dsp:txXfrm>
    </dsp:sp>
    <dsp:sp modelId="{842A92C2-496E-41EA-A452-D0FB90B32A6E}">
      <dsp:nvSpPr>
        <dsp:cNvPr id="0" name=""/>
        <dsp:cNvSpPr/>
      </dsp:nvSpPr>
      <dsp:spPr>
        <a:xfrm>
          <a:off x="0" y="2318401"/>
          <a:ext cx="9570715" cy="1029600"/>
        </a:xfrm>
        <a:prstGeom prst="roundRect">
          <a:avLst/>
        </a:prstGeom>
        <a:solidFill>
          <a:schemeClr val="accent5">
            <a:hueOff val="993165"/>
            <a:satOff val="576"/>
            <a:lumOff val="568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solidFill>
                <a:schemeClr val="tx1"/>
              </a:solidFill>
            </a:rPr>
            <a:t>British Airways may maximise its CRM initiatives to accomplish organisational efficiency by fusing customer-related targets with monetary, internal process, and development targets.</a:t>
          </a:r>
        </a:p>
      </dsp:txBody>
      <dsp:txXfrm>
        <a:off x="50261" y="2368662"/>
        <a:ext cx="9470193" cy="92907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D6CF6CED-EFB8-4DDC-B814-531D89B0E6B5}" type="datetimeFigureOut">
              <a:rPr lang="en-US" smtClean="0"/>
              <a:t>7/18/23</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846BFC70-F002-480C-AE19-97501C80C623}"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949922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CF6CED-EFB8-4DDC-B814-531D89B0E6B5}" type="datetimeFigureOut">
              <a:rPr lang="en-US" smtClean="0"/>
              <a:t>7/18/23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6BFC70-F002-480C-AE19-97501C80C623}" type="slidenum">
              <a:rPr lang="en-US" smtClean="0"/>
              <a:t>‹#›</a:t>
            </a:fld>
            <a:endParaRPr lang="en-US"/>
          </a:p>
        </p:txBody>
      </p:sp>
    </p:spTree>
    <p:extLst>
      <p:ext uri="{BB962C8B-B14F-4D97-AF65-F5344CB8AC3E}">
        <p14:creationId xmlns:p14="http://schemas.microsoft.com/office/powerpoint/2010/main" val="35016495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CF6CED-EFB8-4DDC-B814-531D89B0E6B5}" type="datetimeFigureOut">
              <a:rPr lang="en-US" smtClean="0"/>
              <a:t>7/18/23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6BFC70-F002-480C-AE19-97501C80C623}"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48782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6CF6CED-EFB8-4DDC-B814-531D89B0E6B5}" type="datetimeFigureOut">
              <a:rPr lang="en-US" smtClean="0"/>
              <a:t>7/18/23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6BFC70-F002-480C-AE19-97501C80C623}" type="slidenum">
              <a:rPr lang="en-US" smtClean="0"/>
              <a:t>‹#›</a:t>
            </a:fld>
            <a:endParaRPr lang="en-US"/>
          </a:p>
        </p:txBody>
      </p:sp>
    </p:spTree>
    <p:extLst>
      <p:ext uri="{BB962C8B-B14F-4D97-AF65-F5344CB8AC3E}">
        <p14:creationId xmlns:p14="http://schemas.microsoft.com/office/powerpoint/2010/main" val="1232431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CF6CED-EFB8-4DDC-B814-531D89B0E6B5}" type="datetimeFigureOut">
              <a:rPr lang="en-US" smtClean="0"/>
              <a:t>7/18/23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46BFC70-F002-480C-AE19-97501C80C623}"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53744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6CF6CED-EFB8-4DDC-B814-531D89B0E6B5}" type="datetimeFigureOut">
              <a:rPr lang="en-US" smtClean="0"/>
              <a:t>7/18/23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46BFC70-F002-480C-AE19-97501C80C623}"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970667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CF6CED-EFB8-4DDC-B814-531D89B0E6B5}" type="datetimeFigureOut">
              <a:rPr lang="en-US" smtClean="0"/>
              <a:t>7/18/23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46BFC70-F002-480C-AE19-97501C80C623}" type="slidenum">
              <a:rPr lang="en-US" smtClean="0"/>
              <a:t>‹#›</a:t>
            </a:fld>
            <a:endParaRPr lang="en-US"/>
          </a:p>
        </p:txBody>
      </p:sp>
    </p:spTree>
    <p:extLst>
      <p:ext uri="{BB962C8B-B14F-4D97-AF65-F5344CB8AC3E}">
        <p14:creationId xmlns:p14="http://schemas.microsoft.com/office/powerpoint/2010/main" val="33820148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6CF6CED-EFB8-4DDC-B814-531D89B0E6B5}" type="datetimeFigureOut">
              <a:rPr lang="en-US" smtClean="0"/>
              <a:t>7/18/23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6BFC70-F002-480C-AE19-97501C80C623}"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135604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6CF6CED-EFB8-4DDC-B814-531D89B0E6B5}" type="datetimeFigureOut">
              <a:rPr lang="en-US" smtClean="0"/>
              <a:t>7/18/23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6BFC70-F002-480C-AE19-97501C80C623}" type="slidenum">
              <a:rPr lang="en-US" smtClean="0"/>
              <a:t>‹#›</a:t>
            </a:fld>
            <a:endParaRPr lang="en-US"/>
          </a:p>
        </p:txBody>
      </p:sp>
    </p:spTree>
    <p:extLst>
      <p:ext uri="{BB962C8B-B14F-4D97-AF65-F5344CB8AC3E}">
        <p14:creationId xmlns:p14="http://schemas.microsoft.com/office/powerpoint/2010/main" val="795742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6CF6CED-EFB8-4DDC-B814-531D89B0E6B5}" type="datetimeFigureOut">
              <a:rPr lang="en-US" smtClean="0"/>
              <a:t>7/18/23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6BFC70-F002-480C-AE19-97501C80C623}" type="slidenum">
              <a:rPr lang="en-US" smtClean="0"/>
              <a:t>‹#›</a:t>
            </a:fld>
            <a:endParaRPr lang="en-US"/>
          </a:p>
        </p:txBody>
      </p:sp>
    </p:spTree>
    <p:extLst>
      <p:ext uri="{BB962C8B-B14F-4D97-AF65-F5344CB8AC3E}">
        <p14:creationId xmlns:p14="http://schemas.microsoft.com/office/powerpoint/2010/main" val="17779503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CF6CED-EFB8-4DDC-B814-531D89B0E6B5}" type="datetimeFigureOut">
              <a:rPr lang="en-US" smtClean="0"/>
              <a:t>7/18/23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6BFC70-F002-480C-AE19-97501C80C623}"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292200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CF6CED-EFB8-4DDC-B814-531D89B0E6B5}" type="datetimeFigureOut">
              <a:rPr lang="en-US" smtClean="0"/>
              <a:t>7/18/23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6BFC70-F002-480C-AE19-97501C80C623}"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7150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CF6CED-EFB8-4DDC-B814-531D89B0E6B5}" type="datetimeFigureOut">
              <a:rPr lang="en-US" smtClean="0"/>
              <a:t>7/18/23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6BFC70-F002-480C-AE19-97501C80C623}" type="slidenum">
              <a:rPr lang="en-US" smtClean="0"/>
              <a:t>‹#›</a:t>
            </a:fld>
            <a:endParaRPr lang="en-US"/>
          </a:p>
        </p:txBody>
      </p:sp>
    </p:spTree>
    <p:extLst>
      <p:ext uri="{BB962C8B-B14F-4D97-AF65-F5344CB8AC3E}">
        <p14:creationId xmlns:p14="http://schemas.microsoft.com/office/powerpoint/2010/main" val="14601256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CF6CED-EFB8-4DDC-B814-531D89B0E6B5}" type="datetimeFigureOut">
              <a:rPr lang="en-US" smtClean="0"/>
              <a:t>7/18/23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6BFC70-F002-480C-AE19-97501C80C623}"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271154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CF6CED-EFB8-4DDC-B814-531D89B0E6B5}" type="datetimeFigureOut">
              <a:rPr lang="en-US" smtClean="0"/>
              <a:t>7/18/23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6BFC70-F002-480C-AE19-97501C80C623}"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823872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CF6CED-EFB8-4DDC-B814-531D89B0E6B5}" type="datetimeFigureOut">
              <a:rPr lang="en-US" smtClean="0"/>
              <a:t>7/18/23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6BFC70-F002-480C-AE19-97501C80C623}"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03914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CF6CED-EFB8-4DDC-B814-531D89B0E6B5}" type="datetimeFigureOut">
              <a:rPr lang="en-US" smtClean="0"/>
              <a:t>7/18/23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6BFC70-F002-480C-AE19-97501C80C623}"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09260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6CF6CED-EFB8-4DDC-B814-531D89B0E6B5}" type="datetimeFigureOut">
              <a:rPr lang="en-US" smtClean="0"/>
              <a:t>7/18/23</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BFC70-F002-480C-AE19-97501C80C623}" type="slidenum">
              <a:rPr lang="en-US" smtClean="0"/>
              <a:t>‹#›</a:t>
            </a:fld>
            <a:endParaRPr lang="en-US"/>
          </a:p>
        </p:txBody>
      </p:sp>
    </p:spTree>
    <p:extLst>
      <p:ext uri="{BB962C8B-B14F-4D97-AF65-F5344CB8AC3E}">
        <p14:creationId xmlns:p14="http://schemas.microsoft.com/office/powerpoint/2010/main" val="662124282"/>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 id="2147483782" r:id="rId15"/>
    <p:sldLayoutId id="2147483783" r:id="rId16"/>
    <p:sldLayoutId id="2147483784"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britishairways.com/assets/pdfs/information/about-ba/corporate-responsibility/code-of-conduct.pd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7703D-7D7E-A922-C474-4CDC23C4C897}"/>
              </a:ext>
            </a:extLst>
          </p:cNvPr>
          <p:cNvSpPr>
            <a:spLocks noGrp="1"/>
          </p:cNvSpPr>
          <p:nvPr>
            <p:ph type="ctrTitle"/>
          </p:nvPr>
        </p:nvSpPr>
        <p:spPr/>
        <p:txBody>
          <a:bodyPr>
            <a:normAutofit fontScale="90000"/>
          </a:bodyPr>
          <a:lstStyle/>
          <a:p>
            <a:pPr algn="ctr"/>
            <a:r>
              <a:rPr lang="en-US" sz="3600" b="1" dirty="0">
                <a:effectLst/>
                <a:latin typeface="Garamond" panose="02020404030301010803" pitchFamily="18" charset="0"/>
                <a:ea typeface="Calibri" panose="020F0502020204030204" pitchFamily="34" charset="0"/>
              </a:rPr>
              <a:t>BMSW5103 Understanding and Engaging in the Customer Experience</a:t>
            </a:r>
            <a:endParaRPr lang="en-US" sz="8000" b="1" dirty="0">
              <a:latin typeface="Garamond" panose="02020404030301010803" pitchFamily="18" charset="0"/>
            </a:endParaRPr>
          </a:p>
        </p:txBody>
      </p:sp>
      <p:sp>
        <p:nvSpPr>
          <p:cNvPr id="3" name="Subtitle 2">
            <a:extLst>
              <a:ext uri="{FF2B5EF4-FFF2-40B4-BE49-F238E27FC236}">
                <a16:creationId xmlns:a16="http://schemas.microsoft.com/office/drawing/2014/main" id="{D5716680-9869-A53A-ADBF-B579AC9146A9}"/>
              </a:ext>
            </a:extLst>
          </p:cNvPr>
          <p:cNvSpPr>
            <a:spLocks noGrp="1"/>
          </p:cNvSpPr>
          <p:nvPr>
            <p:ph type="subTitle" idx="1"/>
          </p:nvPr>
        </p:nvSpPr>
        <p:spPr/>
        <p:txBody>
          <a:bodyPr/>
          <a:lstStyle/>
          <a:p>
            <a:r>
              <a:rPr lang="en-US" b="1" dirty="0">
                <a:latin typeface="Garamond" panose="02020404030301010803" pitchFamily="18" charset="0"/>
              </a:rPr>
              <a:t>Student </a:t>
            </a:r>
            <a:r>
              <a:rPr lang="en-US" b="1">
                <a:latin typeface="Garamond" panose="02020404030301010803" pitchFamily="18" charset="0"/>
              </a:rPr>
              <a:t>ID:</a:t>
            </a:r>
            <a:r>
              <a:rPr lang="ro-RO" b="1">
                <a:latin typeface="Garamond" panose="02020404030301010803" pitchFamily="18" charset="0"/>
              </a:rPr>
              <a:t>2133267</a:t>
            </a:r>
          </a:p>
          <a:p>
            <a:r>
              <a:rPr lang="ro-RO" b="1">
                <a:latin typeface="Garamond" panose="02020404030301010803" pitchFamily="18" charset="0"/>
              </a:rPr>
              <a:t>Cosmin Daniel Jaleru</a:t>
            </a:r>
            <a:endParaRPr lang="en-US" b="1" dirty="0">
              <a:latin typeface="Garamond" panose="02020404030301010803" pitchFamily="18" charset="0"/>
            </a:endParaRPr>
          </a:p>
        </p:txBody>
      </p:sp>
    </p:spTree>
    <p:extLst>
      <p:ext uri="{BB962C8B-B14F-4D97-AF65-F5344CB8AC3E}">
        <p14:creationId xmlns:p14="http://schemas.microsoft.com/office/powerpoint/2010/main" val="6869017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338AA-F89C-8818-3E48-363E4C1D9EB7}"/>
              </a:ext>
            </a:extLst>
          </p:cNvPr>
          <p:cNvSpPr>
            <a:spLocks noGrp="1"/>
          </p:cNvSpPr>
          <p:nvPr>
            <p:ph type="title"/>
          </p:nvPr>
        </p:nvSpPr>
        <p:spPr/>
        <p:txBody>
          <a:bodyPr/>
          <a:lstStyle/>
          <a:p>
            <a:pPr algn="ctr"/>
            <a:r>
              <a:rPr lang="en-US" b="1" dirty="0">
                <a:latin typeface="Garamond" panose="02020404030301010803" pitchFamily="18" charset="0"/>
              </a:rPr>
              <a:t>Table of Contents</a:t>
            </a:r>
          </a:p>
        </p:txBody>
      </p:sp>
      <p:sp>
        <p:nvSpPr>
          <p:cNvPr id="3" name="Content Placeholder 2">
            <a:extLst>
              <a:ext uri="{FF2B5EF4-FFF2-40B4-BE49-F238E27FC236}">
                <a16:creationId xmlns:a16="http://schemas.microsoft.com/office/drawing/2014/main" id="{9A1716DF-A85D-94A4-082B-7EA7D8689CBF}"/>
              </a:ext>
            </a:extLst>
          </p:cNvPr>
          <p:cNvSpPr>
            <a:spLocks noGrp="1"/>
          </p:cNvSpPr>
          <p:nvPr>
            <p:ph idx="1"/>
          </p:nvPr>
        </p:nvSpPr>
        <p:spPr>
          <a:xfrm>
            <a:off x="1295401" y="2556932"/>
            <a:ext cx="9601196" cy="3318936"/>
          </a:xfrm>
        </p:spPr>
        <p:txBody>
          <a:bodyPr>
            <a:noAutofit/>
          </a:bodyPr>
          <a:lstStyle/>
          <a:p>
            <a:pPr>
              <a:lnSpc>
                <a:spcPct val="100000"/>
              </a:lnSpc>
            </a:pPr>
            <a:r>
              <a:rPr lang="en-US" sz="1200" dirty="0"/>
              <a:t>Introduction</a:t>
            </a:r>
          </a:p>
          <a:p>
            <a:pPr>
              <a:lnSpc>
                <a:spcPct val="100000"/>
              </a:lnSpc>
            </a:pPr>
            <a:r>
              <a:rPr lang="en-GB" sz="1200" kern="0" dirty="0">
                <a:effectLst/>
                <a:ea typeface="Times New Roman" panose="02020603050405020304" pitchFamily="18" charset="0"/>
                <a:cs typeface="Arial" panose="020B0604020202020204" pitchFamily="34" charset="0"/>
              </a:rPr>
              <a:t>The Role of CRM in British Airways</a:t>
            </a:r>
            <a:endParaRPr lang="en-US" sz="1200" kern="0" dirty="0">
              <a:effectLst/>
              <a:ea typeface="Times New Roman" panose="02020603050405020304" pitchFamily="18" charset="0"/>
              <a:cs typeface="Arial" panose="020B0604020202020204" pitchFamily="34" charset="0"/>
            </a:endParaRPr>
          </a:p>
          <a:p>
            <a:pPr>
              <a:lnSpc>
                <a:spcPct val="100000"/>
              </a:lnSpc>
            </a:pPr>
            <a:r>
              <a:rPr lang="en-US" sz="1200" dirty="0">
                <a:effectLst/>
                <a:ea typeface="Times New Roman" panose="02020603050405020304" pitchFamily="18" charset="0"/>
                <a:cs typeface="Carlito"/>
              </a:rPr>
              <a:t>Ethical Policies of British Airways </a:t>
            </a:r>
          </a:p>
          <a:p>
            <a:pPr>
              <a:lnSpc>
                <a:spcPct val="100000"/>
              </a:lnSpc>
            </a:pPr>
            <a:r>
              <a:rPr lang="en-US" sz="1200" dirty="0"/>
              <a:t>Sustainability Policies of </a:t>
            </a:r>
            <a:r>
              <a:rPr lang="en-US" sz="1200" dirty="0">
                <a:effectLst/>
                <a:ea typeface="Times New Roman" panose="02020603050405020304" pitchFamily="18" charset="0"/>
                <a:cs typeface="Carlito"/>
              </a:rPr>
              <a:t>British Airways</a:t>
            </a:r>
          </a:p>
          <a:p>
            <a:pPr>
              <a:lnSpc>
                <a:spcPct val="100000"/>
              </a:lnSpc>
            </a:pPr>
            <a:r>
              <a:rPr lang="en-US" sz="1200" dirty="0">
                <a:effectLst/>
                <a:ea typeface="Times New Roman" panose="02020603050405020304" pitchFamily="18" charset="0"/>
                <a:cs typeface="Carlito"/>
              </a:rPr>
              <a:t>Customer Experience and Ethical Policies </a:t>
            </a:r>
          </a:p>
          <a:p>
            <a:pPr>
              <a:lnSpc>
                <a:spcPct val="100000"/>
              </a:lnSpc>
            </a:pPr>
            <a:r>
              <a:rPr lang="en-US" sz="1200" dirty="0">
                <a:effectLst/>
                <a:ea typeface="Times New Roman" panose="02020603050405020304" pitchFamily="18" charset="0"/>
                <a:cs typeface="Carlito"/>
              </a:rPr>
              <a:t>Customer Experience and </a:t>
            </a:r>
            <a:r>
              <a:rPr lang="en-US" sz="1200" dirty="0"/>
              <a:t>Sustainability Policies </a:t>
            </a:r>
          </a:p>
          <a:p>
            <a:pPr>
              <a:lnSpc>
                <a:spcPct val="100000"/>
              </a:lnSpc>
            </a:pPr>
            <a:r>
              <a:rPr lang="en-US" sz="1200" dirty="0"/>
              <a:t>SERVQUAL Model</a:t>
            </a:r>
          </a:p>
          <a:p>
            <a:pPr>
              <a:lnSpc>
                <a:spcPct val="100000"/>
              </a:lnSpc>
            </a:pPr>
            <a:r>
              <a:rPr lang="en-GB" sz="1200" dirty="0">
                <a:effectLst/>
              </a:rPr>
              <a:t>Total Quality Management (TQM)</a:t>
            </a:r>
          </a:p>
          <a:p>
            <a:pPr>
              <a:lnSpc>
                <a:spcPct val="100000"/>
              </a:lnSpc>
            </a:pPr>
            <a:r>
              <a:rPr lang="en-US" sz="1200" kern="0" dirty="0">
                <a:effectLst/>
                <a:ea typeface="Times New Roman" panose="02020603050405020304" pitchFamily="18" charset="0"/>
                <a:cs typeface="Arial" panose="020B0604020202020204" pitchFamily="34" charset="0"/>
              </a:rPr>
              <a:t>Impact of Quality Theories on CRM in British Airways </a:t>
            </a:r>
            <a:endParaRPr lang="en-US" sz="1200" dirty="0"/>
          </a:p>
          <a:p>
            <a:pPr>
              <a:lnSpc>
                <a:spcPct val="100000"/>
              </a:lnSpc>
            </a:pPr>
            <a:r>
              <a:rPr lang="en-US" sz="1200" dirty="0"/>
              <a:t>Conclusion</a:t>
            </a:r>
          </a:p>
          <a:p>
            <a:pPr>
              <a:lnSpc>
                <a:spcPct val="100000"/>
              </a:lnSpc>
            </a:pPr>
            <a:r>
              <a:rPr lang="en-US" sz="1200" dirty="0"/>
              <a:t>Reference</a:t>
            </a:r>
          </a:p>
          <a:p>
            <a:pPr>
              <a:lnSpc>
                <a:spcPct val="100000"/>
              </a:lnSpc>
            </a:pPr>
            <a:endParaRPr lang="en-US" sz="1200" dirty="0"/>
          </a:p>
          <a:p>
            <a:pPr>
              <a:lnSpc>
                <a:spcPct val="100000"/>
              </a:lnSpc>
            </a:pPr>
            <a:endParaRPr lang="en-US" sz="1200" dirty="0"/>
          </a:p>
          <a:p>
            <a:pPr>
              <a:lnSpc>
                <a:spcPct val="100000"/>
              </a:lnSpc>
            </a:pPr>
            <a:endParaRPr lang="en-US" sz="1200" dirty="0"/>
          </a:p>
        </p:txBody>
      </p:sp>
    </p:spTree>
    <p:extLst>
      <p:ext uri="{BB962C8B-B14F-4D97-AF65-F5344CB8AC3E}">
        <p14:creationId xmlns:p14="http://schemas.microsoft.com/office/powerpoint/2010/main" val="1578752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B2425-1B7E-4208-5790-9BB994A7F107}"/>
              </a:ext>
            </a:extLst>
          </p:cNvPr>
          <p:cNvSpPr>
            <a:spLocks noGrp="1"/>
          </p:cNvSpPr>
          <p:nvPr>
            <p:ph type="title"/>
          </p:nvPr>
        </p:nvSpPr>
        <p:spPr/>
        <p:txBody>
          <a:bodyPr/>
          <a:lstStyle/>
          <a:p>
            <a:pPr algn="ctr"/>
            <a:r>
              <a:rPr lang="en-US" b="1" dirty="0">
                <a:latin typeface="Garamond" panose="02020404030301010803" pitchFamily="18" charset="0"/>
              </a:rPr>
              <a:t>Introduction</a:t>
            </a:r>
          </a:p>
        </p:txBody>
      </p:sp>
      <p:sp>
        <p:nvSpPr>
          <p:cNvPr id="3" name="Content Placeholder 2">
            <a:extLst>
              <a:ext uri="{FF2B5EF4-FFF2-40B4-BE49-F238E27FC236}">
                <a16:creationId xmlns:a16="http://schemas.microsoft.com/office/drawing/2014/main" id="{AC391F6D-BB46-4F2A-C17B-576F19EB61E1}"/>
              </a:ext>
            </a:extLst>
          </p:cNvPr>
          <p:cNvSpPr>
            <a:spLocks noGrp="1"/>
          </p:cNvSpPr>
          <p:nvPr>
            <p:ph idx="1"/>
          </p:nvPr>
        </p:nvSpPr>
        <p:spPr>
          <a:xfrm>
            <a:off x="1295402" y="2653553"/>
            <a:ext cx="6694842" cy="3458251"/>
          </a:xfrm>
        </p:spPr>
        <p:txBody>
          <a:bodyPr>
            <a:normAutofit fontScale="92500"/>
          </a:bodyPr>
          <a:lstStyle/>
          <a:p>
            <a:pPr algn="just"/>
            <a:r>
              <a:rPr lang="en-GB" kern="0" dirty="0">
                <a:effectLst/>
                <a:ea typeface="Calibri" panose="020F0502020204030204" pitchFamily="34" charset="0"/>
                <a:cs typeface="Vrinda" panose="020B0502040204020203" pitchFamily="34" charset="0"/>
              </a:rPr>
              <a:t>British Airways (BA)</a:t>
            </a:r>
            <a:r>
              <a:rPr lang="en-US" dirty="0"/>
              <a:t>, is the 2</a:t>
            </a:r>
            <a:r>
              <a:rPr lang="en-US" baseline="30000" dirty="0"/>
              <a:t>nd</a:t>
            </a:r>
            <a:r>
              <a:rPr lang="en-US" dirty="0"/>
              <a:t> flag barrier of UK with headquartered in London near Heathrow Airport.</a:t>
            </a:r>
          </a:p>
          <a:p>
            <a:pPr algn="just"/>
            <a:r>
              <a:rPr lang="en-US" b="0" i="0" dirty="0">
                <a:effectLst/>
              </a:rPr>
              <a:t>This presentation investigates the moral and sustainable values supported by British Airways (BA), assesses how these tenets affect customer relationship management (CRM), performs a thorough analysis of the most significant quality models and theories, and provides suggestions for CRM improvement.</a:t>
            </a:r>
            <a:endParaRPr lang="en-US" dirty="0"/>
          </a:p>
        </p:txBody>
      </p:sp>
      <p:pic>
        <p:nvPicPr>
          <p:cNvPr id="1026" name="Picture 2" descr="British Airways Logo, symbol, meaning, history, PNG">
            <a:extLst>
              <a:ext uri="{FF2B5EF4-FFF2-40B4-BE49-F238E27FC236}">
                <a16:creationId xmlns:a16="http://schemas.microsoft.com/office/drawing/2014/main" id="{D56BE9C3-4071-A646-6CA5-E66648299A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04907" y="3182471"/>
            <a:ext cx="2645585" cy="1488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78133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7F30F-1868-D186-39A3-689ECBA827DA}"/>
              </a:ext>
            </a:extLst>
          </p:cNvPr>
          <p:cNvSpPr>
            <a:spLocks noGrp="1"/>
          </p:cNvSpPr>
          <p:nvPr>
            <p:ph type="title"/>
          </p:nvPr>
        </p:nvSpPr>
        <p:spPr>
          <a:xfrm>
            <a:off x="1319514" y="960699"/>
            <a:ext cx="9577083" cy="1325300"/>
          </a:xfrm>
        </p:spPr>
        <p:txBody>
          <a:bodyPr>
            <a:normAutofit/>
          </a:bodyPr>
          <a:lstStyle/>
          <a:p>
            <a:pPr>
              <a:lnSpc>
                <a:spcPct val="150000"/>
              </a:lnSpc>
              <a:spcBef>
                <a:spcPts val="1200"/>
              </a:spcBef>
            </a:pPr>
            <a:r>
              <a:rPr lang="en-GB" sz="4000" b="1" kern="0" dirty="0">
                <a:effectLst/>
                <a:ea typeface="Times New Roman" panose="02020603050405020304" pitchFamily="18" charset="0"/>
                <a:cs typeface="Arial" panose="020B0604020202020204" pitchFamily="34" charset="0"/>
              </a:rPr>
              <a:t>The Role of CRM in British Airways</a:t>
            </a:r>
            <a:endParaRPr lang="en-US" sz="4000" b="1" kern="0" dirty="0">
              <a:effectLst/>
              <a:ea typeface="Times New Roman" panose="02020603050405020304" pitchFamily="18" charset="0"/>
              <a:cs typeface="Arial" panose="020B0604020202020204" pitchFamily="34" charset="0"/>
            </a:endParaRPr>
          </a:p>
        </p:txBody>
      </p:sp>
      <p:graphicFrame>
        <p:nvGraphicFramePr>
          <p:cNvPr id="6" name="Content Placeholder 5">
            <a:extLst>
              <a:ext uri="{FF2B5EF4-FFF2-40B4-BE49-F238E27FC236}">
                <a16:creationId xmlns:a16="http://schemas.microsoft.com/office/drawing/2014/main" id="{2A0FE66D-6AE9-7B1A-DC20-055985AC1773}"/>
              </a:ext>
            </a:extLst>
          </p:cNvPr>
          <p:cNvGraphicFramePr>
            <a:graphicFrameLocks noGrp="1"/>
          </p:cNvGraphicFramePr>
          <p:nvPr>
            <p:ph idx="1"/>
            <p:extLst>
              <p:ext uri="{D42A27DB-BD31-4B8C-83A1-F6EECF244321}">
                <p14:modId xmlns:p14="http://schemas.microsoft.com/office/powerpoint/2010/main" val="41971378"/>
              </p:ext>
            </p:extLst>
          </p:nvPr>
        </p:nvGraphicFramePr>
        <p:xfrm>
          <a:off x="1319513" y="2484120"/>
          <a:ext cx="9577083" cy="3391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57076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7F30F-1868-D186-39A3-689ECBA827DA}"/>
              </a:ext>
            </a:extLst>
          </p:cNvPr>
          <p:cNvSpPr>
            <a:spLocks noGrp="1"/>
          </p:cNvSpPr>
          <p:nvPr>
            <p:ph type="title"/>
          </p:nvPr>
        </p:nvSpPr>
        <p:spPr>
          <a:xfrm>
            <a:off x="1319514" y="960699"/>
            <a:ext cx="9577083" cy="1325300"/>
          </a:xfrm>
        </p:spPr>
        <p:txBody>
          <a:bodyPr>
            <a:normAutofit/>
          </a:bodyPr>
          <a:lstStyle/>
          <a:p>
            <a:pPr>
              <a:lnSpc>
                <a:spcPct val="150000"/>
              </a:lnSpc>
              <a:spcBef>
                <a:spcPts val="200"/>
              </a:spcBef>
            </a:pPr>
            <a:r>
              <a:rPr lang="en-US" sz="3600" b="1" dirty="0">
                <a:effectLst/>
                <a:ea typeface="Times New Roman" panose="02020603050405020304" pitchFamily="18" charset="0"/>
                <a:cs typeface="Carlito"/>
              </a:rPr>
              <a:t>Ethical Policies of British Airways </a:t>
            </a:r>
          </a:p>
        </p:txBody>
      </p:sp>
      <p:graphicFrame>
        <p:nvGraphicFramePr>
          <p:cNvPr id="3" name="Content Placeholder 2">
            <a:extLst>
              <a:ext uri="{FF2B5EF4-FFF2-40B4-BE49-F238E27FC236}">
                <a16:creationId xmlns:a16="http://schemas.microsoft.com/office/drawing/2014/main" id="{D9630294-9B5F-D941-E2D9-7912A62DE34E}"/>
              </a:ext>
            </a:extLst>
          </p:cNvPr>
          <p:cNvGraphicFramePr>
            <a:graphicFrameLocks noGrp="1"/>
          </p:cNvGraphicFramePr>
          <p:nvPr>
            <p:ph idx="1"/>
            <p:extLst>
              <p:ext uri="{D42A27DB-BD31-4B8C-83A1-F6EECF244321}">
                <p14:modId xmlns:p14="http://schemas.microsoft.com/office/powerpoint/2010/main" val="2666972702"/>
              </p:ext>
            </p:extLst>
          </p:nvPr>
        </p:nvGraphicFramePr>
        <p:xfrm>
          <a:off x="1341120" y="2529840"/>
          <a:ext cx="9555477" cy="33460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75128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FDE3C-892A-9B87-7975-2F39B39C64E5}"/>
              </a:ext>
            </a:extLst>
          </p:cNvPr>
          <p:cNvSpPr>
            <a:spLocks noGrp="1"/>
          </p:cNvSpPr>
          <p:nvPr>
            <p:ph type="title"/>
          </p:nvPr>
        </p:nvSpPr>
        <p:spPr/>
        <p:txBody>
          <a:bodyPr>
            <a:normAutofit fontScale="90000"/>
          </a:bodyPr>
          <a:lstStyle/>
          <a:p>
            <a:pPr algn="ctr"/>
            <a:r>
              <a:rPr lang="en-US" b="1" dirty="0">
                <a:latin typeface="Garamond" panose="02020404030301010803" pitchFamily="18" charset="0"/>
              </a:rPr>
              <a:t>Sustainability Policies of </a:t>
            </a:r>
            <a:r>
              <a:rPr lang="en-US" sz="4400" b="1" dirty="0">
                <a:effectLst/>
                <a:ea typeface="Times New Roman" panose="02020603050405020304" pitchFamily="18" charset="0"/>
                <a:cs typeface="Carlito"/>
              </a:rPr>
              <a:t>British Airways </a:t>
            </a:r>
            <a:endParaRPr lang="en-US" b="1" dirty="0">
              <a:latin typeface="Garamond" panose="02020404030301010803" pitchFamily="18" charset="0"/>
            </a:endParaRPr>
          </a:p>
        </p:txBody>
      </p:sp>
      <p:graphicFrame>
        <p:nvGraphicFramePr>
          <p:cNvPr id="6" name="Content Placeholder 5">
            <a:extLst>
              <a:ext uri="{FF2B5EF4-FFF2-40B4-BE49-F238E27FC236}">
                <a16:creationId xmlns:a16="http://schemas.microsoft.com/office/drawing/2014/main" id="{21F5B16F-AEFE-9631-F00A-056B0440AF78}"/>
              </a:ext>
            </a:extLst>
          </p:cNvPr>
          <p:cNvGraphicFramePr>
            <a:graphicFrameLocks noGrp="1"/>
          </p:cNvGraphicFramePr>
          <p:nvPr>
            <p:ph idx="1"/>
            <p:extLst>
              <p:ext uri="{D42A27DB-BD31-4B8C-83A1-F6EECF244321}">
                <p14:modId xmlns:p14="http://schemas.microsoft.com/office/powerpoint/2010/main" val="2667474390"/>
              </p:ext>
            </p:extLst>
          </p:nvPr>
        </p:nvGraphicFramePr>
        <p:xfrm>
          <a:off x="1356360" y="2529840"/>
          <a:ext cx="9540236" cy="33460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75898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FDE3C-892A-9B87-7975-2F39B39C64E5}"/>
              </a:ext>
            </a:extLst>
          </p:cNvPr>
          <p:cNvSpPr>
            <a:spLocks noGrp="1"/>
          </p:cNvSpPr>
          <p:nvPr>
            <p:ph type="title"/>
          </p:nvPr>
        </p:nvSpPr>
        <p:spPr>
          <a:xfrm>
            <a:off x="1273215" y="983848"/>
            <a:ext cx="9623383" cy="1302151"/>
          </a:xfrm>
        </p:spPr>
        <p:txBody>
          <a:bodyPr>
            <a:normAutofit/>
          </a:bodyPr>
          <a:lstStyle/>
          <a:p>
            <a:pPr>
              <a:lnSpc>
                <a:spcPct val="150000"/>
              </a:lnSpc>
              <a:spcBef>
                <a:spcPts val="200"/>
              </a:spcBef>
            </a:pPr>
            <a:r>
              <a:rPr lang="en-US" sz="3600" b="1" dirty="0">
                <a:effectLst/>
                <a:ea typeface="Times New Roman" panose="02020603050405020304" pitchFamily="18" charset="0"/>
                <a:cs typeface="Carlito"/>
              </a:rPr>
              <a:t>Customer Experience and Ethical Policies</a:t>
            </a:r>
          </a:p>
        </p:txBody>
      </p:sp>
      <p:graphicFrame>
        <p:nvGraphicFramePr>
          <p:cNvPr id="3" name="Content Placeholder 2">
            <a:extLst>
              <a:ext uri="{FF2B5EF4-FFF2-40B4-BE49-F238E27FC236}">
                <a16:creationId xmlns:a16="http://schemas.microsoft.com/office/drawing/2014/main" id="{7650FA65-11AD-6BF9-2556-464FD407E9A4}"/>
              </a:ext>
            </a:extLst>
          </p:cNvPr>
          <p:cNvGraphicFramePr>
            <a:graphicFrameLocks noGrp="1"/>
          </p:cNvGraphicFramePr>
          <p:nvPr>
            <p:ph idx="1"/>
            <p:extLst>
              <p:ext uri="{D42A27DB-BD31-4B8C-83A1-F6EECF244321}">
                <p14:modId xmlns:p14="http://schemas.microsoft.com/office/powerpoint/2010/main" val="2936577322"/>
              </p:ext>
            </p:extLst>
          </p:nvPr>
        </p:nvGraphicFramePr>
        <p:xfrm>
          <a:off x="1273215" y="2545080"/>
          <a:ext cx="9623382" cy="33307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25275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FDE3C-892A-9B87-7975-2F39B39C64E5}"/>
              </a:ext>
            </a:extLst>
          </p:cNvPr>
          <p:cNvSpPr>
            <a:spLocks noGrp="1"/>
          </p:cNvSpPr>
          <p:nvPr>
            <p:ph type="title"/>
          </p:nvPr>
        </p:nvSpPr>
        <p:spPr>
          <a:xfrm>
            <a:off x="1273215" y="983848"/>
            <a:ext cx="9623383" cy="1302151"/>
          </a:xfrm>
        </p:spPr>
        <p:txBody>
          <a:bodyPr>
            <a:normAutofit/>
          </a:bodyPr>
          <a:lstStyle/>
          <a:p>
            <a:pPr>
              <a:lnSpc>
                <a:spcPct val="150000"/>
              </a:lnSpc>
              <a:spcBef>
                <a:spcPts val="200"/>
              </a:spcBef>
            </a:pPr>
            <a:r>
              <a:rPr lang="en-US" sz="3600" b="1" dirty="0">
                <a:effectLst/>
                <a:ea typeface="Times New Roman" panose="02020603050405020304" pitchFamily="18" charset="0"/>
                <a:cs typeface="Carlito"/>
              </a:rPr>
              <a:t>Customer Experience and </a:t>
            </a:r>
            <a:r>
              <a:rPr lang="en-US" sz="3600" b="1" dirty="0">
                <a:latin typeface="Garamond" panose="02020404030301010803" pitchFamily="18" charset="0"/>
              </a:rPr>
              <a:t>Sustainability Policies </a:t>
            </a:r>
            <a:endParaRPr lang="en-US" sz="3600" b="1" dirty="0">
              <a:effectLst/>
              <a:ea typeface="Times New Roman" panose="02020603050405020304" pitchFamily="18" charset="0"/>
              <a:cs typeface="Carlito"/>
            </a:endParaRPr>
          </a:p>
        </p:txBody>
      </p:sp>
      <p:graphicFrame>
        <p:nvGraphicFramePr>
          <p:cNvPr id="3" name="Content Placeholder 2">
            <a:extLst>
              <a:ext uri="{FF2B5EF4-FFF2-40B4-BE49-F238E27FC236}">
                <a16:creationId xmlns:a16="http://schemas.microsoft.com/office/drawing/2014/main" id="{51BD3E04-756A-4C89-5A36-2BC4EEDB88E6}"/>
              </a:ext>
            </a:extLst>
          </p:cNvPr>
          <p:cNvGraphicFramePr>
            <a:graphicFrameLocks noGrp="1"/>
          </p:cNvGraphicFramePr>
          <p:nvPr>
            <p:ph idx="1"/>
            <p:extLst>
              <p:ext uri="{D42A27DB-BD31-4B8C-83A1-F6EECF244321}">
                <p14:modId xmlns:p14="http://schemas.microsoft.com/office/powerpoint/2010/main" val="3186979932"/>
              </p:ext>
            </p:extLst>
          </p:nvPr>
        </p:nvGraphicFramePr>
        <p:xfrm>
          <a:off x="1234440" y="2499360"/>
          <a:ext cx="9662157" cy="33765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807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FDE3C-892A-9B87-7975-2F39B39C64E5}"/>
              </a:ext>
            </a:extLst>
          </p:cNvPr>
          <p:cNvSpPr>
            <a:spLocks noGrp="1"/>
          </p:cNvSpPr>
          <p:nvPr>
            <p:ph type="title"/>
          </p:nvPr>
        </p:nvSpPr>
        <p:spPr>
          <a:xfrm>
            <a:off x="1273215" y="983848"/>
            <a:ext cx="9623383" cy="1302151"/>
          </a:xfrm>
        </p:spPr>
        <p:txBody>
          <a:bodyPr>
            <a:normAutofit/>
          </a:bodyPr>
          <a:lstStyle/>
          <a:p>
            <a:pPr>
              <a:lnSpc>
                <a:spcPct val="150000"/>
              </a:lnSpc>
              <a:spcBef>
                <a:spcPts val="200"/>
              </a:spcBef>
            </a:pPr>
            <a:r>
              <a:rPr lang="en-US" sz="3600" b="1" dirty="0">
                <a:effectLst/>
                <a:ea typeface="Times New Roman" panose="02020603050405020304" pitchFamily="18" charset="0"/>
                <a:cs typeface="Carlito"/>
              </a:rPr>
              <a:t>SERVQUAL Model</a:t>
            </a:r>
          </a:p>
        </p:txBody>
      </p:sp>
      <p:sp>
        <p:nvSpPr>
          <p:cNvPr id="5" name="Content Placeholder 4">
            <a:extLst>
              <a:ext uri="{FF2B5EF4-FFF2-40B4-BE49-F238E27FC236}">
                <a16:creationId xmlns:a16="http://schemas.microsoft.com/office/drawing/2014/main" id="{46B31C8A-B67E-013E-00E5-266E3A0EA581}"/>
              </a:ext>
            </a:extLst>
          </p:cNvPr>
          <p:cNvSpPr>
            <a:spLocks noGrp="1"/>
          </p:cNvSpPr>
          <p:nvPr>
            <p:ph idx="1"/>
          </p:nvPr>
        </p:nvSpPr>
        <p:spPr>
          <a:xfrm>
            <a:off x="1295401" y="2556932"/>
            <a:ext cx="9601196" cy="3318936"/>
          </a:xfrm>
        </p:spPr>
        <p:txBody>
          <a:bodyPr>
            <a:normAutofit fontScale="92500" lnSpcReduction="10000"/>
          </a:bodyPr>
          <a:lstStyle/>
          <a:p>
            <a:pPr algn="just"/>
            <a:r>
              <a:rPr lang="en-US" dirty="0"/>
              <a:t>This approach has proven to be quite helpful for British Airways since it gives them a solid platform for understanding and improving their service performance </a:t>
            </a:r>
            <a:r>
              <a:rPr lang="en-US" dirty="0">
                <a:solidFill>
                  <a:schemeClr val="tx1"/>
                </a:solidFill>
              </a:rPr>
              <a:t>(</a:t>
            </a:r>
            <a:r>
              <a:rPr lang="en-GB" dirty="0">
                <a:solidFill>
                  <a:schemeClr val="tx1"/>
                </a:solidFill>
                <a:effectLst/>
                <a:ea typeface="Calibri" panose="020F0502020204030204" pitchFamily="34" charset="0"/>
                <a:cs typeface="Vrinda" panose="020B0502040204020203" pitchFamily="34" charset="0"/>
              </a:rPr>
              <a:t>Nguyen et al., 2007)</a:t>
            </a:r>
            <a:r>
              <a:rPr lang="en-US" dirty="0"/>
              <a:t>. </a:t>
            </a:r>
          </a:p>
          <a:p>
            <a:pPr algn="just"/>
            <a:r>
              <a:rPr lang="en-US" dirty="0"/>
              <a:t>One of the "Tangibles," which motivate British Airways to diligently retain the visual attractiveness of its fleet and consistently enhance the in-flight services, is the desire to meet the requirements of its clients.</a:t>
            </a:r>
          </a:p>
          <a:p>
            <a:pPr algn="just"/>
            <a:r>
              <a:rPr lang="en-US" dirty="0"/>
              <a:t>The attributes of "empathy" and "responsiveness" will greatly assist BA in its efforts to improve customer support, guaranteeing that client interactions are dealt with in a prompt and effective way </a:t>
            </a:r>
            <a:r>
              <a:rPr lang="en-US" sz="2400" dirty="0">
                <a:solidFill>
                  <a:schemeClr val="tx1"/>
                </a:solidFill>
              </a:rPr>
              <a:t>(</a:t>
            </a:r>
            <a:r>
              <a:rPr lang="en-GB" sz="2400" dirty="0">
                <a:solidFill>
                  <a:schemeClr val="tx1"/>
                </a:solidFill>
                <a:effectLst/>
                <a:ea typeface="Calibri" panose="020F0502020204030204" pitchFamily="34" charset="0"/>
                <a:cs typeface="Vrinda" panose="020B0502040204020203" pitchFamily="34" charset="0"/>
              </a:rPr>
              <a:t>Parasuraman et al., 1998)</a:t>
            </a:r>
            <a:r>
              <a:rPr lang="en-US" dirty="0"/>
              <a:t>. </a:t>
            </a:r>
          </a:p>
        </p:txBody>
      </p:sp>
    </p:spTree>
    <p:extLst>
      <p:ext uri="{BB962C8B-B14F-4D97-AF65-F5344CB8AC3E}">
        <p14:creationId xmlns:p14="http://schemas.microsoft.com/office/powerpoint/2010/main" val="31149731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5261C-E869-39CE-9019-6CD6522F4C66}"/>
              </a:ext>
            </a:extLst>
          </p:cNvPr>
          <p:cNvSpPr>
            <a:spLocks noGrp="1"/>
          </p:cNvSpPr>
          <p:nvPr>
            <p:ph type="title"/>
          </p:nvPr>
        </p:nvSpPr>
        <p:spPr>
          <a:xfrm>
            <a:off x="1325879" y="944880"/>
            <a:ext cx="9652775" cy="1129006"/>
          </a:xfrm>
        </p:spPr>
        <p:txBody>
          <a:bodyPr>
            <a:normAutofit/>
          </a:bodyPr>
          <a:lstStyle/>
          <a:p>
            <a:pPr algn="ctr">
              <a:lnSpc>
                <a:spcPct val="150000"/>
              </a:lnSpc>
              <a:spcAft>
                <a:spcPts val="800"/>
              </a:spcAft>
            </a:pPr>
            <a:r>
              <a:rPr lang="en-GB" sz="3600" b="1" dirty="0">
                <a:effectLst/>
                <a:latin typeface="Garamond" panose="02020404030301010803" pitchFamily="18" charset="0"/>
              </a:rPr>
              <a:t>Total Quality Management (TQM)</a:t>
            </a:r>
            <a:endParaRPr lang="en-US" sz="3600" b="1" dirty="0">
              <a:effectLst/>
              <a:latin typeface="Garamond" panose="02020404030301010803" pitchFamily="18" charset="0"/>
            </a:endParaRPr>
          </a:p>
        </p:txBody>
      </p:sp>
      <p:sp>
        <p:nvSpPr>
          <p:cNvPr id="5" name="Content Placeholder 4">
            <a:extLst>
              <a:ext uri="{FF2B5EF4-FFF2-40B4-BE49-F238E27FC236}">
                <a16:creationId xmlns:a16="http://schemas.microsoft.com/office/drawing/2014/main" id="{C853943C-A655-CBC4-F441-42A619966663}"/>
              </a:ext>
            </a:extLst>
          </p:cNvPr>
          <p:cNvSpPr>
            <a:spLocks noGrp="1"/>
          </p:cNvSpPr>
          <p:nvPr>
            <p:ph idx="1"/>
          </p:nvPr>
        </p:nvSpPr>
        <p:spPr/>
        <p:txBody>
          <a:bodyPr>
            <a:normAutofit fontScale="85000" lnSpcReduction="10000"/>
          </a:bodyPr>
          <a:lstStyle/>
          <a:p>
            <a:r>
              <a:rPr lang="en-US" dirty="0"/>
              <a:t>Using customer-oriented approach, BA delivers high-quality services by focusing passenger interest and comfort.</a:t>
            </a:r>
          </a:p>
          <a:p>
            <a:r>
              <a:rPr lang="en-US" dirty="0"/>
              <a:t>Employing the workforce  in decision-making to boost performance and service standards </a:t>
            </a:r>
            <a:r>
              <a:rPr lang="en-US" sz="2400" dirty="0">
                <a:solidFill>
                  <a:schemeClr val="tx1"/>
                </a:solidFill>
              </a:rPr>
              <a:t>(</a:t>
            </a:r>
            <a:r>
              <a:rPr lang="en-GB" sz="2400" dirty="0">
                <a:solidFill>
                  <a:schemeClr val="tx1"/>
                </a:solidFill>
                <a:effectLst/>
                <a:ea typeface="Calibri" panose="020F0502020204030204" pitchFamily="34" charset="0"/>
                <a:cs typeface="Vrinda" panose="020B0502040204020203" pitchFamily="34" charset="0"/>
              </a:rPr>
              <a:t>Han, 2020)</a:t>
            </a:r>
            <a:r>
              <a:rPr lang="en-US" dirty="0"/>
              <a:t>.</a:t>
            </a:r>
          </a:p>
          <a:p>
            <a:r>
              <a:rPr lang="en-US" dirty="0"/>
              <a:t>Integrate data analytics to assess trends, monitor key performance indicators (KPIs), and make data-driven choices.</a:t>
            </a:r>
          </a:p>
          <a:p>
            <a:r>
              <a:rPr lang="en-US" dirty="0"/>
              <a:t>Direct collaboration with vendors to ensure high standards for aircraft, spare parts, in-flight amenities (</a:t>
            </a:r>
            <a:r>
              <a:rPr lang="en-GB" dirty="0">
                <a:effectLst/>
                <a:ea typeface="Calibri" panose="020F0502020204030204" pitchFamily="34" charset="0"/>
                <a:cs typeface="Vrinda" panose="020B0502040204020203" pitchFamily="34" charset="0"/>
              </a:rPr>
              <a:t>Mishra et al., 2013)</a:t>
            </a:r>
            <a:r>
              <a:rPr lang="en-US" dirty="0"/>
              <a:t>.</a:t>
            </a:r>
          </a:p>
          <a:p>
            <a:r>
              <a:rPr lang="en-US" dirty="0"/>
              <a:t>Integration of effective management and leadership to better support and productivity.</a:t>
            </a:r>
          </a:p>
        </p:txBody>
      </p:sp>
    </p:spTree>
    <p:extLst>
      <p:ext uri="{BB962C8B-B14F-4D97-AF65-F5344CB8AC3E}">
        <p14:creationId xmlns:p14="http://schemas.microsoft.com/office/powerpoint/2010/main" val="3525630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5261C-E869-39CE-9019-6CD6522F4C66}"/>
              </a:ext>
            </a:extLst>
          </p:cNvPr>
          <p:cNvSpPr>
            <a:spLocks noGrp="1"/>
          </p:cNvSpPr>
          <p:nvPr>
            <p:ph type="title"/>
          </p:nvPr>
        </p:nvSpPr>
        <p:spPr>
          <a:xfrm>
            <a:off x="1377387" y="982132"/>
            <a:ext cx="9608019" cy="1124550"/>
          </a:xfrm>
        </p:spPr>
        <p:txBody>
          <a:bodyPr>
            <a:normAutofit/>
          </a:bodyPr>
          <a:lstStyle/>
          <a:p>
            <a:pPr>
              <a:lnSpc>
                <a:spcPct val="150000"/>
              </a:lnSpc>
              <a:spcBef>
                <a:spcPts val="1200"/>
              </a:spcBef>
            </a:pPr>
            <a:r>
              <a:rPr lang="en-US" sz="3200" b="1" kern="0" dirty="0">
                <a:effectLst/>
                <a:ea typeface="Times New Roman" panose="02020603050405020304" pitchFamily="18" charset="0"/>
                <a:cs typeface="Arial" panose="020B0604020202020204" pitchFamily="34" charset="0"/>
              </a:rPr>
              <a:t>Impact of Quality Theories on CRM in British Airways </a:t>
            </a:r>
          </a:p>
        </p:txBody>
      </p:sp>
      <p:graphicFrame>
        <p:nvGraphicFramePr>
          <p:cNvPr id="6" name="Content Placeholder 5">
            <a:extLst>
              <a:ext uri="{FF2B5EF4-FFF2-40B4-BE49-F238E27FC236}">
                <a16:creationId xmlns:a16="http://schemas.microsoft.com/office/drawing/2014/main" id="{0FE8BCFD-C28E-32AB-6C0F-11346E161F03}"/>
              </a:ext>
            </a:extLst>
          </p:cNvPr>
          <p:cNvGraphicFramePr>
            <a:graphicFrameLocks noGrp="1"/>
          </p:cNvGraphicFramePr>
          <p:nvPr>
            <p:ph idx="1"/>
            <p:extLst>
              <p:ext uri="{D42A27DB-BD31-4B8C-83A1-F6EECF244321}">
                <p14:modId xmlns:p14="http://schemas.microsoft.com/office/powerpoint/2010/main" val="1124866654"/>
              </p:ext>
            </p:extLst>
          </p:nvPr>
        </p:nvGraphicFramePr>
        <p:xfrm>
          <a:off x="1325881" y="2453640"/>
          <a:ext cx="9570716" cy="34222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76004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5261C-E869-39CE-9019-6CD6522F4C66}"/>
              </a:ext>
            </a:extLst>
          </p:cNvPr>
          <p:cNvSpPr>
            <a:spLocks noGrp="1"/>
          </p:cNvSpPr>
          <p:nvPr>
            <p:ph type="title"/>
          </p:nvPr>
        </p:nvSpPr>
        <p:spPr>
          <a:xfrm>
            <a:off x="1295401" y="1120817"/>
            <a:ext cx="9683254" cy="1091754"/>
          </a:xfrm>
        </p:spPr>
        <p:txBody>
          <a:bodyPr/>
          <a:lstStyle/>
          <a:p>
            <a:pPr algn="ctr"/>
            <a:r>
              <a:rPr lang="en-US" b="1" dirty="0">
                <a:latin typeface="Garamond" panose="02020404030301010803" pitchFamily="18" charset="0"/>
              </a:rPr>
              <a:t>Conclusion</a:t>
            </a:r>
          </a:p>
        </p:txBody>
      </p:sp>
      <p:sp>
        <p:nvSpPr>
          <p:cNvPr id="5" name="Content Placeholder 4">
            <a:extLst>
              <a:ext uri="{FF2B5EF4-FFF2-40B4-BE49-F238E27FC236}">
                <a16:creationId xmlns:a16="http://schemas.microsoft.com/office/drawing/2014/main" id="{F34A5356-D7C5-1986-6969-F0E15B7ADF5D}"/>
              </a:ext>
            </a:extLst>
          </p:cNvPr>
          <p:cNvSpPr>
            <a:spLocks noGrp="1"/>
          </p:cNvSpPr>
          <p:nvPr>
            <p:ph idx="1"/>
          </p:nvPr>
        </p:nvSpPr>
        <p:spPr>
          <a:xfrm>
            <a:off x="1295401" y="2556932"/>
            <a:ext cx="9601196" cy="3318936"/>
          </a:xfrm>
        </p:spPr>
        <p:txBody>
          <a:bodyPr>
            <a:normAutofit fontScale="92500"/>
          </a:bodyPr>
          <a:lstStyle/>
          <a:p>
            <a:pPr algn="just"/>
            <a:r>
              <a:rPr lang="en-US" dirty="0"/>
              <a:t>With rigorous ethical and sustainable </a:t>
            </a:r>
            <a:r>
              <a:rPr lang="en-US" dirty="0" err="1"/>
              <a:t>behaviours</a:t>
            </a:r>
            <a:r>
              <a:rPr lang="en-US" dirty="0"/>
              <a:t>, the business has built an excellent basis of </a:t>
            </a:r>
            <a:r>
              <a:rPr lang="en-US" dirty="0" err="1"/>
              <a:t>candour</a:t>
            </a:r>
            <a:r>
              <a:rPr lang="en-US" dirty="0"/>
              <a:t>, confidence, and continual growth in its relationships with customers.</a:t>
            </a:r>
          </a:p>
          <a:p>
            <a:pPr algn="just"/>
            <a:r>
              <a:rPr lang="en-US" dirty="0"/>
              <a:t>British Airways is given useful frameworks by quality approaches like SERVQUAL, TQM for comprehending, assessing, and enhancing the standard of service.</a:t>
            </a:r>
          </a:p>
          <a:p>
            <a:pPr algn="just"/>
            <a:r>
              <a:rPr lang="en-US" dirty="0"/>
              <a:t>The effectiveness of the firm's customer relationship management (CRM) is enhanced by the usage of such theories, which must be context-specific and guided by its overall strategic goals.</a:t>
            </a:r>
          </a:p>
        </p:txBody>
      </p:sp>
    </p:spTree>
    <p:extLst>
      <p:ext uri="{BB962C8B-B14F-4D97-AF65-F5344CB8AC3E}">
        <p14:creationId xmlns:p14="http://schemas.microsoft.com/office/powerpoint/2010/main" val="24460538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5261C-E869-39CE-9019-6CD6522F4C66}"/>
              </a:ext>
            </a:extLst>
          </p:cNvPr>
          <p:cNvSpPr>
            <a:spLocks noGrp="1"/>
          </p:cNvSpPr>
          <p:nvPr>
            <p:ph type="title"/>
          </p:nvPr>
        </p:nvSpPr>
        <p:spPr>
          <a:xfrm>
            <a:off x="1371601" y="762001"/>
            <a:ext cx="9683254" cy="1091754"/>
          </a:xfrm>
        </p:spPr>
        <p:txBody>
          <a:bodyPr/>
          <a:lstStyle/>
          <a:p>
            <a:pPr algn="ctr"/>
            <a:r>
              <a:rPr lang="en-US" b="1" dirty="0">
                <a:latin typeface="Garamond" panose="02020404030301010803" pitchFamily="18" charset="0"/>
              </a:rPr>
              <a:t>Reference</a:t>
            </a:r>
          </a:p>
        </p:txBody>
      </p:sp>
      <p:sp>
        <p:nvSpPr>
          <p:cNvPr id="3" name="Content Placeholder 2">
            <a:extLst>
              <a:ext uri="{FF2B5EF4-FFF2-40B4-BE49-F238E27FC236}">
                <a16:creationId xmlns:a16="http://schemas.microsoft.com/office/drawing/2014/main" id="{A9064373-9F04-E219-D2D1-86D2E32FF260}"/>
              </a:ext>
            </a:extLst>
          </p:cNvPr>
          <p:cNvSpPr>
            <a:spLocks noGrp="1"/>
          </p:cNvSpPr>
          <p:nvPr>
            <p:ph idx="1"/>
          </p:nvPr>
        </p:nvSpPr>
        <p:spPr>
          <a:xfrm>
            <a:off x="1188720" y="2514600"/>
            <a:ext cx="9707877" cy="3361268"/>
          </a:xfrm>
        </p:spPr>
        <p:txBody>
          <a:bodyPr>
            <a:noAutofit/>
          </a:bodyPr>
          <a:lstStyle/>
          <a:p>
            <a:pPr algn="just"/>
            <a:r>
              <a:rPr lang="en-GB" sz="1800" dirty="0">
                <a:effectLst/>
                <a:ea typeface="Calibri" panose="020F0502020204030204" pitchFamily="34" charset="0"/>
                <a:cs typeface="Vrinda" panose="020B0502040204020203" pitchFamily="34" charset="0"/>
              </a:rPr>
              <a:t>Airways, B. (2022) </a:t>
            </a:r>
            <a:r>
              <a:rPr lang="en-GB" sz="1800" i="1" dirty="0">
                <a:effectLst/>
                <a:ea typeface="Calibri" panose="020F0502020204030204" pitchFamily="34" charset="0"/>
                <a:cs typeface="Vrinda" panose="020B0502040204020203" pitchFamily="34" charset="0"/>
              </a:rPr>
              <a:t>Sustainability at British Airways 2023</a:t>
            </a:r>
            <a:r>
              <a:rPr lang="en-GB" sz="1800" dirty="0">
                <a:effectLst/>
                <a:ea typeface="Calibri" panose="020F0502020204030204" pitchFamily="34" charset="0"/>
                <a:cs typeface="Vrinda" panose="020B0502040204020203" pitchFamily="34" charset="0"/>
              </a:rPr>
              <a:t>, </a:t>
            </a:r>
            <a:r>
              <a:rPr lang="en-GB" sz="1800" i="1" dirty="0">
                <a:effectLst/>
                <a:ea typeface="Calibri" panose="020F0502020204030204" pitchFamily="34" charset="0"/>
                <a:cs typeface="Vrinda" panose="020B0502040204020203" pitchFamily="34" charset="0"/>
              </a:rPr>
              <a:t>British Airways</a:t>
            </a:r>
            <a:r>
              <a:rPr lang="en-GB" sz="1800" dirty="0">
                <a:effectLst/>
                <a:ea typeface="Calibri" panose="020F0502020204030204" pitchFamily="34" charset="0"/>
                <a:cs typeface="Vrinda" panose="020B0502040204020203" pitchFamily="34" charset="0"/>
              </a:rPr>
              <a:t>. Available at: https://mediacentre.britishairways.com/factsheets/details/86/Factsheets-3/217?category=1&amp;pgck=L2ZhY3RzaGVldHM- (Accessed: 30 June 2023). </a:t>
            </a:r>
            <a:endParaRPr lang="en-US" sz="1800" dirty="0">
              <a:effectLst/>
              <a:ea typeface="Calibri" panose="020F0502020204030204" pitchFamily="34" charset="0"/>
              <a:cs typeface="Vrinda" panose="020B0502040204020203" pitchFamily="34" charset="0"/>
            </a:endParaRPr>
          </a:p>
          <a:p>
            <a:pPr algn="just"/>
            <a:r>
              <a:rPr lang="en-GB" sz="1800" dirty="0">
                <a:effectLst/>
                <a:ea typeface="Calibri" panose="020F0502020204030204" pitchFamily="34" charset="0"/>
                <a:cs typeface="Vrinda" panose="020B0502040204020203" pitchFamily="34" charset="0"/>
              </a:rPr>
              <a:t>British Airways. (2021) Code of Conduct. Available at: </a:t>
            </a:r>
            <a:r>
              <a:rPr lang="en-GB" sz="1800" u="sng" dirty="0">
                <a:solidFill>
                  <a:srgbClr val="0000FF"/>
                </a:solidFill>
                <a:effectLst/>
                <a:ea typeface="Calibri" panose="020F0502020204030204" pitchFamily="34" charset="0"/>
                <a:cs typeface="Vrinda" panose="020B0502040204020203" pitchFamily="34" charset="0"/>
                <a:hlinkClick r:id="rId2"/>
              </a:rPr>
              <a:t>https://www.britishairways.com/assets/pdfs/information/about-ba/corporate-responsibility/code-of-conduct.pdf</a:t>
            </a:r>
            <a:r>
              <a:rPr lang="en-GB" sz="1800" dirty="0">
                <a:effectLst/>
                <a:ea typeface="Calibri" panose="020F0502020204030204" pitchFamily="34" charset="0"/>
                <a:cs typeface="Vrinda" panose="020B0502040204020203" pitchFamily="34" charset="0"/>
              </a:rPr>
              <a:t> (Accessed: 29 June 2023).</a:t>
            </a:r>
          </a:p>
          <a:p>
            <a:pPr algn="just"/>
            <a:r>
              <a:rPr lang="en-GB" sz="1800" dirty="0">
                <a:effectLst/>
                <a:ea typeface="Calibri" panose="020F0502020204030204" pitchFamily="34" charset="0"/>
                <a:cs typeface="Vrinda" panose="020B0502040204020203" pitchFamily="34" charset="0"/>
              </a:rPr>
              <a:t>Han, H. (2020). Travellers’ pro-environmental behaviour in a green lodging context: Converging value-belief-norm theory and the theory of planned behaviour. </a:t>
            </a:r>
            <a:r>
              <a:rPr lang="en-GB" sz="1800" i="1" dirty="0">
                <a:effectLst/>
                <a:ea typeface="Calibri" panose="020F0502020204030204" pitchFamily="34" charset="0"/>
                <a:cs typeface="Vrinda" panose="020B0502040204020203" pitchFamily="34" charset="0"/>
              </a:rPr>
              <a:t>Tourism Management,</a:t>
            </a:r>
            <a:r>
              <a:rPr lang="en-GB" sz="1800" dirty="0">
                <a:effectLst/>
                <a:ea typeface="Calibri" panose="020F0502020204030204" pitchFamily="34" charset="0"/>
                <a:cs typeface="Vrinda" panose="020B0502040204020203" pitchFamily="34" charset="0"/>
              </a:rPr>
              <a:t> 78, 104011.</a:t>
            </a:r>
            <a:endParaRPr lang="en-US" sz="1800" dirty="0">
              <a:effectLst/>
              <a:ea typeface="Calibri" panose="020F0502020204030204" pitchFamily="34" charset="0"/>
              <a:cs typeface="Vrinda" panose="020B0502040204020203" pitchFamily="34" charset="0"/>
            </a:endParaRPr>
          </a:p>
          <a:p>
            <a:pPr algn="just"/>
            <a:r>
              <a:rPr lang="en-GB" sz="1800" dirty="0">
                <a:effectLst/>
                <a:ea typeface="Calibri" panose="020F0502020204030204" pitchFamily="34" charset="0"/>
                <a:cs typeface="Vrinda" panose="020B0502040204020203" pitchFamily="34" charset="0"/>
              </a:rPr>
              <a:t>Jones, P., Hillier, D., &amp; Comfort, D. (2016). </a:t>
            </a:r>
            <a:r>
              <a:rPr lang="en-GB" sz="1800" i="1" dirty="0">
                <a:effectLst/>
                <a:ea typeface="Calibri" panose="020F0502020204030204" pitchFamily="34" charset="0"/>
                <a:cs typeface="Vrinda" panose="020B0502040204020203" pitchFamily="34" charset="0"/>
              </a:rPr>
              <a:t>Sustainability in the aviation industry: A brief introduction</a:t>
            </a:r>
            <a:r>
              <a:rPr lang="en-GB" sz="1800" dirty="0">
                <a:effectLst/>
                <a:ea typeface="Calibri" panose="020F0502020204030204" pitchFamily="34" charset="0"/>
                <a:cs typeface="Vrinda" panose="020B0502040204020203" pitchFamily="34" charset="0"/>
              </a:rPr>
              <a:t>. In The Sustainable Airline (pp. 1-11). Palgrave Macmillan, Cham.</a:t>
            </a:r>
            <a:endParaRPr lang="en-US" sz="1800" dirty="0"/>
          </a:p>
          <a:p>
            <a:pPr marL="0" indent="0" algn="just">
              <a:buNone/>
            </a:pPr>
            <a:endParaRPr lang="en-US" sz="1800" dirty="0"/>
          </a:p>
          <a:p>
            <a:pPr algn="just"/>
            <a:endParaRPr lang="en-US" sz="1800" dirty="0"/>
          </a:p>
        </p:txBody>
      </p:sp>
    </p:spTree>
    <p:extLst>
      <p:ext uri="{BB962C8B-B14F-4D97-AF65-F5344CB8AC3E}">
        <p14:creationId xmlns:p14="http://schemas.microsoft.com/office/powerpoint/2010/main" val="23584325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5261C-E869-39CE-9019-6CD6522F4C66}"/>
              </a:ext>
            </a:extLst>
          </p:cNvPr>
          <p:cNvSpPr>
            <a:spLocks noGrp="1"/>
          </p:cNvSpPr>
          <p:nvPr>
            <p:ph type="title"/>
          </p:nvPr>
        </p:nvSpPr>
        <p:spPr>
          <a:xfrm>
            <a:off x="1371601" y="762001"/>
            <a:ext cx="9683254" cy="1091754"/>
          </a:xfrm>
        </p:spPr>
        <p:txBody>
          <a:bodyPr/>
          <a:lstStyle/>
          <a:p>
            <a:pPr algn="ctr"/>
            <a:r>
              <a:rPr lang="en-US" b="1" dirty="0">
                <a:latin typeface="Garamond" panose="02020404030301010803" pitchFamily="18" charset="0"/>
              </a:rPr>
              <a:t>Reference</a:t>
            </a:r>
          </a:p>
        </p:txBody>
      </p:sp>
      <p:sp>
        <p:nvSpPr>
          <p:cNvPr id="3" name="Content Placeholder 2">
            <a:extLst>
              <a:ext uri="{FF2B5EF4-FFF2-40B4-BE49-F238E27FC236}">
                <a16:creationId xmlns:a16="http://schemas.microsoft.com/office/drawing/2014/main" id="{A9064373-9F04-E219-D2D1-86D2E32FF260}"/>
              </a:ext>
            </a:extLst>
          </p:cNvPr>
          <p:cNvSpPr>
            <a:spLocks noGrp="1"/>
          </p:cNvSpPr>
          <p:nvPr>
            <p:ph idx="1"/>
          </p:nvPr>
        </p:nvSpPr>
        <p:spPr>
          <a:xfrm>
            <a:off x="1371599" y="2529840"/>
            <a:ext cx="9524997" cy="3346028"/>
          </a:xfrm>
        </p:spPr>
        <p:txBody>
          <a:bodyPr>
            <a:noAutofit/>
          </a:bodyPr>
          <a:lstStyle/>
          <a:p>
            <a:pPr algn="just">
              <a:spcAft>
                <a:spcPts val="800"/>
              </a:spcAft>
            </a:pPr>
            <a:r>
              <a:rPr lang="en-GB" sz="1800" dirty="0">
                <a:effectLst/>
                <a:ea typeface="Calibri" panose="020F0502020204030204" pitchFamily="34" charset="0"/>
                <a:cs typeface="Vrinda" panose="020B0502040204020203" pitchFamily="34" charset="0"/>
              </a:rPr>
              <a:t>Mishra, A., Modi, S. B., &amp; </a:t>
            </a:r>
            <a:r>
              <a:rPr lang="en-GB" sz="1800" dirty="0" err="1">
                <a:effectLst/>
                <a:ea typeface="Calibri" panose="020F0502020204030204" pitchFamily="34" charset="0"/>
                <a:cs typeface="Vrinda" panose="020B0502040204020203" pitchFamily="34" charset="0"/>
              </a:rPr>
              <a:t>Animesh</a:t>
            </a:r>
            <a:r>
              <a:rPr lang="en-GB" sz="1800" dirty="0">
                <a:effectLst/>
                <a:ea typeface="Calibri" panose="020F0502020204030204" pitchFamily="34" charset="0"/>
                <a:cs typeface="Vrinda" panose="020B0502040204020203" pitchFamily="34" charset="0"/>
              </a:rPr>
              <a:t>, A. (2013). The relationship between customer information and firm performance: an empirical study. </a:t>
            </a:r>
            <a:r>
              <a:rPr lang="en-GB" sz="1800" i="1" dirty="0">
                <a:effectLst/>
                <a:ea typeface="Calibri" panose="020F0502020204030204" pitchFamily="34" charset="0"/>
                <a:cs typeface="Vrinda" panose="020B0502040204020203" pitchFamily="34" charset="0"/>
              </a:rPr>
              <a:t>Journal of Operations Management</a:t>
            </a:r>
            <a:r>
              <a:rPr lang="en-GB" sz="1800" dirty="0">
                <a:effectLst/>
                <a:ea typeface="Calibri" panose="020F0502020204030204" pitchFamily="34" charset="0"/>
                <a:cs typeface="Vrinda" panose="020B0502040204020203" pitchFamily="34" charset="0"/>
              </a:rPr>
              <a:t>, 31(6), 365-379.</a:t>
            </a:r>
            <a:endParaRPr lang="en-US" sz="1800" dirty="0">
              <a:effectLst/>
              <a:ea typeface="Calibri" panose="020F0502020204030204" pitchFamily="34" charset="0"/>
              <a:cs typeface="Vrinda" panose="020B0502040204020203" pitchFamily="34" charset="0"/>
            </a:endParaRPr>
          </a:p>
          <a:p>
            <a:pPr algn="just">
              <a:spcAft>
                <a:spcPts val="800"/>
              </a:spcAft>
            </a:pPr>
            <a:r>
              <a:rPr lang="en-GB" sz="1800" dirty="0">
                <a:effectLst/>
                <a:ea typeface="Calibri" panose="020F0502020204030204" pitchFamily="34" charset="0"/>
                <a:cs typeface="Vrinda" panose="020B0502040204020203" pitchFamily="34" charset="0"/>
              </a:rPr>
              <a:t>Nguyen, N., </a:t>
            </a:r>
            <a:r>
              <a:rPr lang="en-GB" sz="1800" dirty="0" err="1">
                <a:effectLst/>
                <a:ea typeface="Calibri" panose="020F0502020204030204" pitchFamily="34" charset="0"/>
                <a:cs typeface="Vrinda" panose="020B0502040204020203" pitchFamily="34" charset="0"/>
              </a:rPr>
              <a:t>Sherif</a:t>
            </a:r>
            <a:r>
              <a:rPr lang="en-GB" sz="1800" dirty="0">
                <a:effectLst/>
                <a:ea typeface="Calibri" panose="020F0502020204030204" pitchFamily="34" charset="0"/>
                <a:cs typeface="Vrinda" panose="020B0502040204020203" pitchFamily="34" charset="0"/>
              </a:rPr>
              <a:t>, J. S., &amp; Newby, M. (2007). Strategies for successful CRM implementation. </a:t>
            </a:r>
            <a:r>
              <a:rPr lang="en-GB" sz="1800" i="1" dirty="0">
                <a:effectLst/>
                <a:ea typeface="Calibri" panose="020F0502020204030204" pitchFamily="34" charset="0"/>
                <a:cs typeface="Vrinda" panose="020B0502040204020203" pitchFamily="34" charset="0"/>
              </a:rPr>
              <a:t>Information Management &amp; Computer Security</a:t>
            </a:r>
            <a:r>
              <a:rPr lang="en-GB" sz="1800" dirty="0">
                <a:effectLst/>
                <a:ea typeface="Calibri" panose="020F0502020204030204" pitchFamily="34" charset="0"/>
                <a:cs typeface="Vrinda" panose="020B0502040204020203" pitchFamily="34" charset="0"/>
              </a:rPr>
              <a:t>.</a:t>
            </a:r>
            <a:endParaRPr lang="en-US" sz="1800" dirty="0">
              <a:effectLst/>
              <a:ea typeface="Calibri" panose="020F0502020204030204" pitchFamily="34" charset="0"/>
              <a:cs typeface="Vrinda" panose="020B0502040204020203" pitchFamily="34" charset="0"/>
            </a:endParaRPr>
          </a:p>
          <a:p>
            <a:pPr algn="just">
              <a:spcAft>
                <a:spcPts val="800"/>
              </a:spcAft>
            </a:pPr>
            <a:r>
              <a:rPr lang="en-GB" sz="1800" dirty="0">
                <a:effectLst/>
                <a:ea typeface="Calibri" panose="020F0502020204030204" pitchFamily="34" charset="0"/>
                <a:cs typeface="Vrinda" panose="020B0502040204020203" pitchFamily="34" charset="0"/>
              </a:rPr>
              <a:t>Parasuraman, A., Zeithaml, V.A., &amp; Berry, L.L. (1998). SERVQUAL: A multiple-item scale for measuring consumer perceptions of service quality</a:t>
            </a:r>
            <a:r>
              <a:rPr lang="en-GB" sz="1800" i="1" dirty="0">
                <a:effectLst/>
                <a:ea typeface="Calibri" panose="020F0502020204030204" pitchFamily="34" charset="0"/>
                <a:cs typeface="Vrinda" panose="020B0502040204020203" pitchFamily="34" charset="0"/>
              </a:rPr>
              <a:t>. Journal of Retailing</a:t>
            </a:r>
            <a:r>
              <a:rPr lang="en-GB" sz="1800" dirty="0">
                <a:effectLst/>
                <a:ea typeface="Calibri" panose="020F0502020204030204" pitchFamily="34" charset="0"/>
                <a:cs typeface="Vrinda" panose="020B0502040204020203" pitchFamily="34" charset="0"/>
              </a:rPr>
              <a:t>, 64(1), 12.</a:t>
            </a:r>
            <a:endParaRPr lang="en-US" sz="1800" dirty="0">
              <a:effectLst/>
              <a:ea typeface="Calibri" panose="020F0502020204030204" pitchFamily="34" charset="0"/>
              <a:cs typeface="Vrinda" panose="020B0502040204020203" pitchFamily="34" charset="0"/>
            </a:endParaRPr>
          </a:p>
          <a:p>
            <a:pPr marL="0" indent="0" algn="just">
              <a:buNone/>
            </a:pPr>
            <a:endParaRPr lang="en-US" sz="1600" dirty="0"/>
          </a:p>
          <a:p>
            <a:pPr algn="just"/>
            <a:endParaRPr lang="en-US" sz="1600" dirty="0"/>
          </a:p>
        </p:txBody>
      </p:sp>
    </p:spTree>
    <p:extLst>
      <p:ext uri="{BB962C8B-B14F-4D97-AF65-F5344CB8AC3E}">
        <p14:creationId xmlns:p14="http://schemas.microsoft.com/office/powerpoint/2010/main" val="422823720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0</TotalTime>
  <Words>1304</Words>
  <Application>Microsoft Office PowerPoint</Application>
  <PresentationFormat>Ecran lat</PresentationFormat>
  <Paragraphs>71</Paragraphs>
  <Slides>14</Slides>
  <Notes>0</Notes>
  <HiddenSlides>0</HiddenSlides>
  <MMClips>0</MMClips>
  <ScaleCrop>false</ScaleCrop>
  <HeadingPairs>
    <vt:vector size="4" baseType="variant">
      <vt:variant>
        <vt:lpstr>Temă</vt:lpstr>
      </vt:variant>
      <vt:variant>
        <vt:i4>1</vt:i4>
      </vt:variant>
      <vt:variant>
        <vt:lpstr>Titluri diapozitive</vt:lpstr>
      </vt:variant>
      <vt:variant>
        <vt:i4>14</vt:i4>
      </vt:variant>
    </vt:vector>
  </HeadingPairs>
  <TitlesOfParts>
    <vt:vector size="15" baseType="lpstr">
      <vt:lpstr>Organic</vt:lpstr>
      <vt:lpstr>BMSW5103 Understanding and Engaging in the Customer Experience</vt:lpstr>
      <vt:lpstr>Table of Contents</vt:lpstr>
      <vt:lpstr>Introduction</vt:lpstr>
      <vt:lpstr>The Role of CRM in British Airways</vt:lpstr>
      <vt:lpstr>Ethical Policies of British Airways </vt:lpstr>
      <vt:lpstr>Sustainability Policies of British Airways </vt:lpstr>
      <vt:lpstr>Customer Experience and Ethical Policies</vt:lpstr>
      <vt:lpstr>Customer Experience and Sustainability Policies </vt:lpstr>
      <vt:lpstr>SERVQUAL Model</vt:lpstr>
      <vt:lpstr>Total Quality Management (TQM)</vt:lpstr>
      <vt:lpstr>Impact of Quality Theories on CRM in British Airways </vt:lpstr>
      <vt:lpstr>Conclusion</vt:lpstr>
      <vt:lpstr>Reference</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BMSW5103 Understanding and Engaging in the Customer Experience</dc:title>
  <dc:creator/>
  <cp:lastModifiedBy>Cosmin Jaleru (2133267)</cp:lastModifiedBy>
  <cp:revision>2</cp:revision>
  <dcterms:created xsi:type="dcterms:W3CDTF">2023-07-18T04:46:29Z</dcterms:created>
  <dcterms:modified xsi:type="dcterms:W3CDTF">2023-07-18T17:50:41Z</dcterms:modified>
</cp:coreProperties>
</file>