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sldIdLst>
    <p:sldId id="256" r:id="rId10"/>
    <p:sldId id="258" r:id="rId11"/>
    <p:sldId id="257" r:id="rId12"/>
    <p:sldId id="259" r:id="rId13"/>
    <p:sldId id="260" r:id="rId14"/>
    <p:sldId id="262" r:id="rId15"/>
    <p:sldId id="265" r:id="rId16"/>
    <p:sldId id="263" r:id="rId17"/>
    <p:sldId id="266" r:id="rId18"/>
    <p:sldId id="264"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67" r:id="rId44"/>
    <p:sldId id="293" r:id="rId45"/>
    <p:sldId id="295" r:id="rId46"/>
    <p:sldId id="296" r:id="rId47"/>
    <p:sldId id="268" r:id="rId48"/>
    <p:sldId id="294" r:id="rId49"/>
    <p:sldId id="297" r:id="rId50"/>
    <p:sldId id="298" r:id="rId51"/>
    <p:sldId id="299" r:id="rId52"/>
    <p:sldId id="300" r:id="rId53"/>
    <p:sldId id="301" r:id="rId54"/>
    <p:sldId id="302" r:id="rId55"/>
    <p:sldId id="303" r:id="rId56"/>
    <p:sldId id="304" r:id="rId57"/>
    <p:sldId id="305" r:id="rId58"/>
    <p:sldId id="306" r:id="rId59"/>
    <p:sldId id="307" r:id="rId60"/>
    <p:sldId id="308" r:id="rId61"/>
    <p:sldId id="309" r:id="rId62"/>
    <p:sldId id="310" r:id="rId63"/>
    <p:sldId id="312" r:id="rId64"/>
    <p:sldId id="313" r:id="rId65"/>
    <p:sldId id="314" r:id="rId66"/>
    <p:sldId id="315" r:id="rId67"/>
    <p:sldId id="261" r:id="rId68"/>
    <p:sldId id="311"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5218E6-ED08-4590-98E6-9CF3EB62083C}" v="123" dt="2024-05-12T16:37:45.2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02"/>
    <p:restoredTop sz="96327"/>
  </p:normalViewPr>
  <p:slideViewPr>
    <p:cSldViewPr snapToGrid="0" snapToObjects="1">
      <p:cViewPr varScale="1">
        <p:scale>
          <a:sx n="82" d="100"/>
          <a:sy n="82" d="100"/>
        </p:scale>
        <p:origin x="52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microsoft.com/office/2016/11/relationships/changesInfo" Target="changesInfos/changesInfo1.xml"/><Relationship Id="rId5" Type="http://schemas.openxmlformats.org/officeDocument/2006/relationships/slideMaster" Target="slideMasters/slideMaster3.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8" Type="http://schemas.openxmlformats.org/officeDocument/2006/relationships/slideMaster" Target="slideMasters/slideMaster6.xml"/><Relationship Id="rId51" Type="http://schemas.openxmlformats.org/officeDocument/2006/relationships/slide" Target="slides/slide42.xml"/><Relationship Id="rId72" Type="http://schemas.openxmlformats.org/officeDocument/2006/relationships/theme" Target="theme/theme1.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4.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tableStyles" Target="tableStyles.xml"/><Relationship Id="rId4" Type="http://schemas.openxmlformats.org/officeDocument/2006/relationships/slideMaster" Target="slideMasters/slideMaster2.xml"/><Relationship Id="rId9" Type="http://schemas.openxmlformats.org/officeDocument/2006/relationships/slideMaster" Target="slideMasters/slideMaster7.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 Type="http://schemas.openxmlformats.org/officeDocument/2006/relationships/slideMaster" Target="slideMasters/slideMaster5.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3B5218E6-ED08-4590-98E6-9CF3EB62083C}"/>
    <pc:docChg chg="modSld">
      <pc:chgData name="Laura Jenkins (IEH)" userId="ae3a07d3-7c51-4381-b786-d01af3331fdb" providerId="ADAL" clId="{3B5218E6-ED08-4590-98E6-9CF3EB62083C}" dt="2024-05-12T16:37:45.281" v="123" actId="20577"/>
      <pc:docMkLst>
        <pc:docMk/>
      </pc:docMkLst>
      <pc:sldChg chg="modSp">
        <pc:chgData name="Laura Jenkins (IEH)" userId="ae3a07d3-7c51-4381-b786-d01af3331fdb" providerId="ADAL" clId="{3B5218E6-ED08-4590-98E6-9CF3EB62083C}" dt="2024-05-12T16:37:45.281" v="123" actId="20577"/>
        <pc:sldMkLst>
          <pc:docMk/>
          <pc:sldMk cId="1451780336" sldId="259"/>
        </pc:sldMkLst>
        <pc:spChg chg="mod">
          <ac:chgData name="Laura Jenkins (IEH)" userId="ae3a07d3-7c51-4381-b786-d01af3331fdb" providerId="ADAL" clId="{3B5218E6-ED08-4590-98E6-9CF3EB62083C}" dt="2024-05-12T16:37:45.281" v="123" actId="20577"/>
          <ac:spMkLst>
            <pc:docMk/>
            <pc:sldMk cId="1451780336" sldId="259"/>
            <ac:spMk id="2" creationId="{D0890FFC-297B-287E-B15F-2F2ADAD711B3}"/>
          </ac:spMkLst>
        </pc:spChg>
      </pc:sldChg>
      <pc:sldChg chg="modAnim">
        <pc:chgData name="Laura Jenkins (IEH)" userId="ae3a07d3-7c51-4381-b786-d01af3331fdb" providerId="ADAL" clId="{3B5218E6-ED08-4590-98E6-9CF3EB62083C}" dt="2024-05-12T16:29:43.738" v="0"/>
        <pc:sldMkLst>
          <pc:docMk/>
          <pc:sldMk cId="699084878" sldId="260"/>
        </pc:sldMkLst>
      </pc:sldChg>
      <pc:sldChg chg="modAnim">
        <pc:chgData name="Laura Jenkins (IEH)" userId="ae3a07d3-7c51-4381-b786-d01af3331fdb" providerId="ADAL" clId="{3B5218E6-ED08-4590-98E6-9CF3EB62083C}" dt="2024-05-12T16:29:46.342" v="1"/>
        <pc:sldMkLst>
          <pc:docMk/>
          <pc:sldMk cId="3614315072" sldId="262"/>
        </pc:sldMkLst>
      </pc:sldChg>
      <pc:sldChg chg="modAnim">
        <pc:chgData name="Laura Jenkins (IEH)" userId="ae3a07d3-7c51-4381-b786-d01af3331fdb" providerId="ADAL" clId="{3B5218E6-ED08-4590-98E6-9CF3EB62083C}" dt="2024-05-12T16:29:53.121" v="3"/>
        <pc:sldMkLst>
          <pc:docMk/>
          <pc:sldMk cId="525553325" sldId="263"/>
        </pc:sldMkLst>
      </pc:sldChg>
      <pc:sldChg chg="modAnim">
        <pc:chgData name="Laura Jenkins (IEH)" userId="ae3a07d3-7c51-4381-b786-d01af3331fdb" providerId="ADAL" clId="{3B5218E6-ED08-4590-98E6-9CF3EB62083C}" dt="2024-05-12T16:31:36.972" v="28"/>
        <pc:sldMkLst>
          <pc:docMk/>
          <pc:sldMk cId="1833667464" sldId="264"/>
        </pc:sldMkLst>
      </pc:sldChg>
      <pc:sldChg chg="modAnim">
        <pc:chgData name="Laura Jenkins (IEH)" userId="ae3a07d3-7c51-4381-b786-d01af3331fdb" providerId="ADAL" clId="{3B5218E6-ED08-4590-98E6-9CF3EB62083C}" dt="2024-05-12T16:29:49.298" v="2"/>
        <pc:sldMkLst>
          <pc:docMk/>
          <pc:sldMk cId="3292518423" sldId="265"/>
        </pc:sldMkLst>
      </pc:sldChg>
      <pc:sldChg chg="modAnim">
        <pc:chgData name="Laura Jenkins (IEH)" userId="ae3a07d3-7c51-4381-b786-d01af3331fdb" providerId="ADAL" clId="{3B5218E6-ED08-4590-98E6-9CF3EB62083C}" dt="2024-05-12T16:31:07.743" v="24"/>
        <pc:sldMkLst>
          <pc:docMk/>
          <pc:sldMk cId="3058171583" sldId="266"/>
        </pc:sldMkLst>
      </pc:sldChg>
      <pc:sldChg chg="modAnim">
        <pc:chgData name="Laura Jenkins (IEH)" userId="ae3a07d3-7c51-4381-b786-d01af3331fdb" providerId="ADAL" clId="{3B5218E6-ED08-4590-98E6-9CF3EB62083C}" dt="2024-05-12T16:35:57.566" v="100"/>
        <pc:sldMkLst>
          <pc:docMk/>
          <pc:sldMk cId="3745354258" sldId="267"/>
        </pc:sldMkLst>
      </pc:sldChg>
      <pc:sldChg chg="modAnim">
        <pc:chgData name="Laura Jenkins (IEH)" userId="ae3a07d3-7c51-4381-b786-d01af3331fdb" providerId="ADAL" clId="{3B5218E6-ED08-4590-98E6-9CF3EB62083C}" dt="2024-05-12T16:36:15.081" v="104"/>
        <pc:sldMkLst>
          <pc:docMk/>
          <pc:sldMk cId="31924097" sldId="268"/>
        </pc:sldMkLst>
      </pc:sldChg>
      <pc:sldChg chg="modSp modAnim">
        <pc:chgData name="Laura Jenkins (IEH)" userId="ae3a07d3-7c51-4381-b786-d01af3331fdb" providerId="ADAL" clId="{3B5218E6-ED08-4590-98E6-9CF3EB62083C}" dt="2024-05-12T16:32:04.916" v="37"/>
        <pc:sldMkLst>
          <pc:docMk/>
          <pc:sldMk cId="983786913" sldId="269"/>
        </pc:sldMkLst>
        <pc:spChg chg="mod">
          <ac:chgData name="Laura Jenkins (IEH)" userId="ae3a07d3-7c51-4381-b786-d01af3331fdb" providerId="ADAL" clId="{3B5218E6-ED08-4590-98E6-9CF3EB62083C}" dt="2024-05-12T16:31:55.197" v="34" actId="20577"/>
          <ac:spMkLst>
            <pc:docMk/>
            <pc:sldMk cId="983786913" sldId="269"/>
            <ac:spMk id="3" creationId="{9D943B55-11CA-80E6-FE31-42ED49EA2F22}"/>
          </ac:spMkLst>
        </pc:spChg>
      </pc:sldChg>
      <pc:sldChg chg="modAnim">
        <pc:chgData name="Laura Jenkins (IEH)" userId="ae3a07d3-7c51-4381-b786-d01af3331fdb" providerId="ADAL" clId="{3B5218E6-ED08-4590-98E6-9CF3EB62083C}" dt="2024-05-12T16:32:09.428" v="38"/>
        <pc:sldMkLst>
          <pc:docMk/>
          <pc:sldMk cId="558417344" sldId="270"/>
        </pc:sldMkLst>
      </pc:sldChg>
      <pc:sldChg chg="modAnim">
        <pc:chgData name="Laura Jenkins (IEH)" userId="ae3a07d3-7c51-4381-b786-d01af3331fdb" providerId="ADAL" clId="{3B5218E6-ED08-4590-98E6-9CF3EB62083C}" dt="2024-05-12T16:32:14.239" v="39"/>
        <pc:sldMkLst>
          <pc:docMk/>
          <pc:sldMk cId="3820208898" sldId="271"/>
        </pc:sldMkLst>
      </pc:sldChg>
      <pc:sldChg chg="modAnim">
        <pc:chgData name="Laura Jenkins (IEH)" userId="ae3a07d3-7c51-4381-b786-d01af3331fdb" providerId="ADAL" clId="{3B5218E6-ED08-4590-98E6-9CF3EB62083C}" dt="2024-05-12T16:32:42.075" v="47"/>
        <pc:sldMkLst>
          <pc:docMk/>
          <pc:sldMk cId="2908895210" sldId="272"/>
        </pc:sldMkLst>
      </pc:sldChg>
      <pc:sldChg chg="modAnim">
        <pc:chgData name="Laura Jenkins (IEH)" userId="ae3a07d3-7c51-4381-b786-d01af3331fdb" providerId="ADAL" clId="{3B5218E6-ED08-4590-98E6-9CF3EB62083C}" dt="2024-05-12T16:32:45.882" v="48"/>
        <pc:sldMkLst>
          <pc:docMk/>
          <pc:sldMk cId="1385187558" sldId="273"/>
        </pc:sldMkLst>
      </pc:sldChg>
      <pc:sldChg chg="modAnim">
        <pc:chgData name="Laura Jenkins (IEH)" userId="ae3a07d3-7c51-4381-b786-d01af3331fdb" providerId="ADAL" clId="{3B5218E6-ED08-4590-98E6-9CF3EB62083C}" dt="2024-05-12T16:32:49.195" v="49"/>
        <pc:sldMkLst>
          <pc:docMk/>
          <pc:sldMk cId="1681175644" sldId="274"/>
        </pc:sldMkLst>
      </pc:sldChg>
      <pc:sldChg chg="modSp mod modAnim">
        <pc:chgData name="Laura Jenkins (IEH)" userId="ae3a07d3-7c51-4381-b786-d01af3331fdb" providerId="ADAL" clId="{3B5218E6-ED08-4590-98E6-9CF3EB62083C}" dt="2024-05-12T16:34:02.979" v="71"/>
        <pc:sldMkLst>
          <pc:docMk/>
          <pc:sldMk cId="1378224575" sldId="275"/>
        </pc:sldMkLst>
        <pc:spChg chg="mod">
          <ac:chgData name="Laura Jenkins (IEH)" userId="ae3a07d3-7c51-4381-b786-d01af3331fdb" providerId="ADAL" clId="{3B5218E6-ED08-4590-98E6-9CF3EB62083C}" dt="2024-05-12T16:32:56.933" v="50" actId="1076"/>
          <ac:spMkLst>
            <pc:docMk/>
            <pc:sldMk cId="1378224575" sldId="275"/>
            <ac:spMk id="6" creationId="{E3CF09E0-AC75-125B-62D5-9EA4D25CFA9B}"/>
          </ac:spMkLst>
        </pc:spChg>
      </pc:sldChg>
      <pc:sldChg chg="modAnim">
        <pc:chgData name="Laura Jenkins (IEH)" userId="ae3a07d3-7c51-4381-b786-d01af3331fdb" providerId="ADAL" clId="{3B5218E6-ED08-4590-98E6-9CF3EB62083C}" dt="2024-05-12T16:34:08.305" v="72"/>
        <pc:sldMkLst>
          <pc:docMk/>
          <pc:sldMk cId="2906969061" sldId="276"/>
        </pc:sldMkLst>
      </pc:sldChg>
      <pc:sldChg chg="modAnim">
        <pc:chgData name="Laura Jenkins (IEH)" userId="ae3a07d3-7c51-4381-b786-d01af3331fdb" providerId="ADAL" clId="{3B5218E6-ED08-4590-98E6-9CF3EB62083C}" dt="2024-05-12T16:34:31.720" v="80"/>
        <pc:sldMkLst>
          <pc:docMk/>
          <pc:sldMk cId="1656169537" sldId="277"/>
        </pc:sldMkLst>
      </pc:sldChg>
      <pc:sldChg chg="modAnim">
        <pc:chgData name="Laura Jenkins (IEH)" userId="ae3a07d3-7c51-4381-b786-d01af3331fdb" providerId="ADAL" clId="{3B5218E6-ED08-4590-98E6-9CF3EB62083C}" dt="2024-05-12T16:34:38.659" v="82"/>
        <pc:sldMkLst>
          <pc:docMk/>
          <pc:sldMk cId="899395418" sldId="278"/>
        </pc:sldMkLst>
      </pc:sldChg>
      <pc:sldChg chg="modAnim">
        <pc:chgData name="Laura Jenkins (IEH)" userId="ae3a07d3-7c51-4381-b786-d01af3331fdb" providerId="ADAL" clId="{3B5218E6-ED08-4590-98E6-9CF3EB62083C}" dt="2024-05-12T16:34:55.936" v="87"/>
        <pc:sldMkLst>
          <pc:docMk/>
          <pc:sldMk cId="1562054402" sldId="280"/>
        </pc:sldMkLst>
      </pc:sldChg>
      <pc:sldChg chg="modAnim">
        <pc:chgData name="Laura Jenkins (IEH)" userId="ae3a07d3-7c51-4381-b786-d01af3331fdb" providerId="ADAL" clId="{3B5218E6-ED08-4590-98E6-9CF3EB62083C}" dt="2024-05-12T16:34:58.883" v="88"/>
        <pc:sldMkLst>
          <pc:docMk/>
          <pc:sldMk cId="2433774295" sldId="281"/>
        </pc:sldMkLst>
      </pc:sldChg>
      <pc:sldChg chg="modAnim">
        <pc:chgData name="Laura Jenkins (IEH)" userId="ae3a07d3-7c51-4381-b786-d01af3331fdb" providerId="ADAL" clId="{3B5218E6-ED08-4590-98E6-9CF3EB62083C}" dt="2024-05-12T16:35:02.257" v="89"/>
        <pc:sldMkLst>
          <pc:docMk/>
          <pc:sldMk cId="2682223016" sldId="282"/>
        </pc:sldMkLst>
      </pc:sldChg>
      <pc:sldChg chg="modAnim">
        <pc:chgData name="Laura Jenkins (IEH)" userId="ae3a07d3-7c51-4381-b786-d01af3331fdb" providerId="ADAL" clId="{3B5218E6-ED08-4590-98E6-9CF3EB62083C}" dt="2024-05-12T16:35:11.414" v="90"/>
        <pc:sldMkLst>
          <pc:docMk/>
          <pc:sldMk cId="935093538" sldId="283"/>
        </pc:sldMkLst>
      </pc:sldChg>
      <pc:sldChg chg="modAnim">
        <pc:chgData name="Laura Jenkins (IEH)" userId="ae3a07d3-7c51-4381-b786-d01af3331fdb" providerId="ADAL" clId="{3B5218E6-ED08-4590-98E6-9CF3EB62083C}" dt="2024-05-12T16:35:15.416" v="91"/>
        <pc:sldMkLst>
          <pc:docMk/>
          <pc:sldMk cId="194558150" sldId="284"/>
        </pc:sldMkLst>
      </pc:sldChg>
      <pc:sldChg chg="modAnim">
        <pc:chgData name="Laura Jenkins (IEH)" userId="ae3a07d3-7c51-4381-b786-d01af3331fdb" providerId="ADAL" clId="{3B5218E6-ED08-4590-98E6-9CF3EB62083C}" dt="2024-05-12T16:35:19.517" v="92"/>
        <pc:sldMkLst>
          <pc:docMk/>
          <pc:sldMk cId="1094019464" sldId="285"/>
        </pc:sldMkLst>
      </pc:sldChg>
      <pc:sldChg chg="modAnim">
        <pc:chgData name="Laura Jenkins (IEH)" userId="ae3a07d3-7c51-4381-b786-d01af3331fdb" providerId="ADAL" clId="{3B5218E6-ED08-4590-98E6-9CF3EB62083C}" dt="2024-05-12T16:35:26.608" v="93"/>
        <pc:sldMkLst>
          <pc:docMk/>
          <pc:sldMk cId="2670282787" sldId="286"/>
        </pc:sldMkLst>
      </pc:sldChg>
      <pc:sldChg chg="modAnim">
        <pc:chgData name="Laura Jenkins (IEH)" userId="ae3a07d3-7c51-4381-b786-d01af3331fdb" providerId="ADAL" clId="{3B5218E6-ED08-4590-98E6-9CF3EB62083C}" dt="2024-05-12T16:35:30.482" v="94"/>
        <pc:sldMkLst>
          <pc:docMk/>
          <pc:sldMk cId="665661842" sldId="287"/>
        </pc:sldMkLst>
      </pc:sldChg>
      <pc:sldChg chg="modAnim">
        <pc:chgData name="Laura Jenkins (IEH)" userId="ae3a07d3-7c51-4381-b786-d01af3331fdb" providerId="ADAL" clId="{3B5218E6-ED08-4590-98E6-9CF3EB62083C}" dt="2024-05-12T16:35:34.378" v="95"/>
        <pc:sldMkLst>
          <pc:docMk/>
          <pc:sldMk cId="387678024" sldId="288"/>
        </pc:sldMkLst>
      </pc:sldChg>
      <pc:sldChg chg="modAnim">
        <pc:chgData name="Laura Jenkins (IEH)" userId="ae3a07d3-7c51-4381-b786-d01af3331fdb" providerId="ADAL" clId="{3B5218E6-ED08-4590-98E6-9CF3EB62083C}" dt="2024-05-12T16:35:39.796" v="96"/>
        <pc:sldMkLst>
          <pc:docMk/>
          <pc:sldMk cId="333681486" sldId="289"/>
        </pc:sldMkLst>
      </pc:sldChg>
      <pc:sldChg chg="modAnim">
        <pc:chgData name="Laura Jenkins (IEH)" userId="ae3a07d3-7c51-4381-b786-d01af3331fdb" providerId="ADAL" clId="{3B5218E6-ED08-4590-98E6-9CF3EB62083C}" dt="2024-05-12T16:35:43.119" v="97"/>
        <pc:sldMkLst>
          <pc:docMk/>
          <pc:sldMk cId="3723487872" sldId="290"/>
        </pc:sldMkLst>
      </pc:sldChg>
      <pc:sldChg chg="modAnim">
        <pc:chgData name="Laura Jenkins (IEH)" userId="ae3a07d3-7c51-4381-b786-d01af3331fdb" providerId="ADAL" clId="{3B5218E6-ED08-4590-98E6-9CF3EB62083C}" dt="2024-05-12T16:35:46.901" v="98"/>
        <pc:sldMkLst>
          <pc:docMk/>
          <pc:sldMk cId="127864545" sldId="291"/>
        </pc:sldMkLst>
      </pc:sldChg>
      <pc:sldChg chg="modAnim">
        <pc:chgData name="Laura Jenkins (IEH)" userId="ae3a07d3-7c51-4381-b786-d01af3331fdb" providerId="ADAL" clId="{3B5218E6-ED08-4590-98E6-9CF3EB62083C}" dt="2024-05-12T16:35:50.360" v="99"/>
        <pc:sldMkLst>
          <pc:docMk/>
          <pc:sldMk cId="2308524834" sldId="292"/>
        </pc:sldMkLst>
      </pc:sldChg>
      <pc:sldChg chg="modAnim">
        <pc:chgData name="Laura Jenkins (IEH)" userId="ae3a07d3-7c51-4381-b786-d01af3331fdb" providerId="ADAL" clId="{3B5218E6-ED08-4590-98E6-9CF3EB62083C}" dt="2024-05-12T16:36:01.824" v="101"/>
        <pc:sldMkLst>
          <pc:docMk/>
          <pc:sldMk cId="2052344672" sldId="293"/>
        </pc:sldMkLst>
      </pc:sldChg>
      <pc:sldChg chg="modAnim">
        <pc:chgData name="Laura Jenkins (IEH)" userId="ae3a07d3-7c51-4381-b786-d01af3331fdb" providerId="ADAL" clId="{3B5218E6-ED08-4590-98E6-9CF3EB62083C}" dt="2024-05-12T16:36:04.490" v="102"/>
        <pc:sldMkLst>
          <pc:docMk/>
          <pc:sldMk cId="1591665413" sldId="295"/>
        </pc:sldMkLst>
      </pc:sldChg>
      <pc:sldChg chg="modAnim">
        <pc:chgData name="Laura Jenkins (IEH)" userId="ae3a07d3-7c51-4381-b786-d01af3331fdb" providerId="ADAL" clId="{3B5218E6-ED08-4590-98E6-9CF3EB62083C}" dt="2024-05-12T16:36:12.065" v="103"/>
        <pc:sldMkLst>
          <pc:docMk/>
          <pc:sldMk cId="2959297342" sldId="296"/>
        </pc:sldMkLst>
      </pc:sldChg>
      <pc:sldChg chg="modAnim">
        <pc:chgData name="Laura Jenkins (IEH)" userId="ae3a07d3-7c51-4381-b786-d01af3331fdb" providerId="ADAL" clId="{3B5218E6-ED08-4590-98E6-9CF3EB62083C}" dt="2024-05-12T16:36:20.531" v="105"/>
        <pc:sldMkLst>
          <pc:docMk/>
          <pc:sldMk cId="3984406975" sldId="297"/>
        </pc:sldMkLst>
      </pc:sldChg>
      <pc:sldChg chg="modAnim">
        <pc:chgData name="Laura Jenkins (IEH)" userId="ae3a07d3-7c51-4381-b786-d01af3331fdb" providerId="ADAL" clId="{3B5218E6-ED08-4590-98E6-9CF3EB62083C}" dt="2024-05-12T16:36:24.338" v="106"/>
        <pc:sldMkLst>
          <pc:docMk/>
          <pc:sldMk cId="3967579186" sldId="299"/>
        </pc:sldMkLst>
      </pc:sldChg>
      <pc:sldChg chg="modAnim">
        <pc:chgData name="Laura Jenkins (IEH)" userId="ae3a07d3-7c51-4381-b786-d01af3331fdb" providerId="ADAL" clId="{3B5218E6-ED08-4590-98E6-9CF3EB62083C}" dt="2024-05-12T16:36:28.379" v="107"/>
        <pc:sldMkLst>
          <pc:docMk/>
          <pc:sldMk cId="864731016" sldId="300"/>
        </pc:sldMkLst>
      </pc:sldChg>
      <pc:sldChg chg="modAnim">
        <pc:chgData name="Laura Jenkins (IEH)" userId="ae3a07d3-7c51-4381-b786-d01af3331fdb" providerId="ADAL" clId="{3B5218E6-ED08-4590-98E6-9CF3EB62083C}" dt="2024-05-12T16:36:41.457" v="108"/>
        <pc:sldMkLst>
          <pc:docMk/>
          <pc:sldMk cId="4218964147" sldId="301"/>
        </pc:sldMkLst>
      </pc:sldChg>
      <pc:sldChg chg="modAnim">
        <pc:chgData name="Laura Jenkins (IEH)" userId="ae3a07d3-7c51-4381-b786-d01af3331fdb" providerId="ADAL" clId="{3B5218E6-ED08-4590-98E6-9CF3EB62083C}" dt="2024-05-12T16:36:47.032" v="109"/>
        <pc:sldMkLst>
          <pc:docMk/>
          <pc:sldMk cId="2396148497" sldId="302"/>
        </pc:sldMkLst>
      </pc:sldChg>
      <pc:sldChg chg="modAnim">
        <pc:chgData name="Laura Jenkins (IEH)" userId="ae3a07d3-7c51-4381-b786-d01af3331fdb" providerId="ADAL" clId="{3B5218E6-ED08-4590-98E6-9CF3EB62083C}" dt="2024-05-12T16:36:49.632" v="110"/>
        <pc:sldMkLst>
          <pc:docMk/>
          <pc:sldMk cId="1178682042" sldId="303"/>
        </pc:sldMkLst>
      </pc:sldChg>
      <pc:sldChg chg="modAnim">
        <pc:chgData name="Laura Jenkins (IEH)" userId="ae3a07d3-7c51-4381-b786-d01af3331fdb" providerId="ADAL" clId="{3B5218E6-ED08-4590-98E6-9CF3EB62083C}" dt="2024-05-12T16:36:52.343" v="111"/>
        <pc:sldMkLst>
          <pc:docMk/>
          <pc:sldMk cId="1641300488" sldId="304"/>
        </pc:sldMkLst>
      </pc:sldChg>
      <pc:sldChg chg="modAnim">
        <pc:chgData name="Laura Jenkins (IEH)" userId="ae3a07d3-7c51-4381-b786-d01af3331fdb" providerId="ADAL" clId="{3B5218E6-ED08-4590-98E6-9CF3EB62083C}" dt="2024-05-12T16:36:55.554" v="112"/>
        <pc:sldMkLst>
          <pc:docMk/>
          <pc:sldMk cId="3812909159" sldId="305"/>
        </pc:sldMkLst>
      </pc:sldChg>
      <pc:sldChg chg="modAnim">
        <pc:chgData name="Laura Jenkins (IEH)" userId="ae3a07d3-7c51-4381-b786-d01af3331fdb" providerId="ADAL" clId="{3B5218E6-ED08-4590-98E6-9CF3EB62083C}" dt="2024-05-12T16:36:58.645" v="113"/>
        <pc:sldMkLst>
          <pc:docMk/>
          <pc:sldMk cId="1192608743" sldId="306"/>
        </pc:sldMkLst>
      </pc:sldChg>
      <pc:sldChg chg="modAnim">
        <pc:chgData name="Laura Jenkins (IEH)" userId="ae3a07d3-7c51-4381-b786-d01af3331fdb" providerId="ADAL" clId="{3B5218E6-ED08-4590-98E6-9CF3EB62083C}" dt="2024-05-12T16:37:01.911" v="114"/>
        <pc:sldMkLst>
          <pc:docMk/>
          <pc:sldMk cId="122536128" sldId="307"/>
        </pc:sldMkLst>
      </pc:sldChg>
      <pc:sldChg chg="modAnim">
        <pc:chgData name="Laura Jenkins (IEH)" userId="ae3a07d3-7c51-4381-b786-d01af3331fdb" providerId="ADAL" clId="{3B5218E6-ED08-4590-98E6-9CF3EB62083C}" dt="2024-05-12T16:37:04.807" v="115"/>
        <pc:sldMkLst>
          <pc:docMk/>
          <pc:sldMk cId="3224007435" sldId="308"/>
        </pc:sldMkLst>
      </pc:sldChg>
      <pc:sldChg chg="modAnim">
        <pc:chgData name="Laura Jenkins (IEH)" userId="ae3a07d3-7c51-4381-b786-d01af3331fdb" providerId="ADAL" clId="{3B5218E6-ED08-4590-98E6-9CF3EB62083C}" dt="2024-05-12T16:37:07.179" v="116"/>
        <pc:sldMkLst>
          <pc:docMk/>
          <pc:sldMk cId="3613951573" sldId="309"/>
        </pc:sldMkLst>
      </pc:sldChg>
      <pc:sldChg chg="modAnim">
        <pc:chgData name="Laura Jenkins (IEH)" userId="ae3a07d3-7c51-4381-b786-d01af3331fdb" providerId="ADAL" clId="{3B5218E6-ED08-4590-98E6-9CF3EB62083C}" dt="2024-05-12T16:37:11.450" v="117"/>
        <pc:sldMkLst>
          <pc:docMk/>
          <pc:sldMk cId="1714073166" sldId="310"/>
        </pc:sldMkLst>
      </pc:sldChg>
      <pc:sldChg chg="modAnim">
        <pc:chgData name="Laura Jenkins (IEH)" userId="ae3a07d3-7c51-4381-b786-d01af3331fdb" providerId="ADAL" clId="{3B5218E6-ED08-4590-98E6-9CF3EB62083C}" dt="2024-05-12T16:37:18.168" v="118"/>
        <pc:sldMkLst>
          <pc:docMk/>
          <pc:sldMk cId="881763998" sldId="314"/>
        </pc:sldMkLst>
      </pc:sldChg>
      <pc:sldChg chg="modAnim">
        <pc:chgData name="Laura Jenkins (IEH)" userId="ae3a07d3-7c51-4381-b786-d01af3331fdb" providerId="ADAL" clId="{3B5218E6-ED08-4590-98E6-9CF3EB62083C}" dt="2024-05-12T16:37:20.911" v="119"/>
        <pc:sldMkLst>
          <pc:docMk/>
          <pc:sldMk cId="2284803665" sldId="31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5/12/2024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hyperlink" Target="https://learning.nspcc.org.uk/news/2021/august/podcast-intersectionality-in-social-work-practice" TargetMode="Externa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hyperlink" Target="http://www.legislation.gov.uk/ukpga/2000/35/section/1" TargetMode="External"/><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9.xml"/><Relationship Id="rId4" Type="http://schemas.openxmlformats.org/officeDocument/2006/relationships/hyperlink" Target="http://www.legislation.gov.uk/ukpga/2008/23/contents"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www.legislation.gov.uk/ukpga/2014/6/contents/enacted" TargetMode="Externa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hyperlink" Target="http://www.legislation.gov.uk/ukpga/2017/16/contents/enacted" TargetMode="Externa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hyperlink" Target="http://www.legislation.gov.uk/nisr/1996/452/contents/made" TargetMode="External"/><Relationship Id="rId2" Type="http://schemas.openxmlformats.org/officeDocument/2006/relationships/hyperlink" Target="http://www.legislation.gov.uk/nisi/1995/755/contents/made" TargetMode="External"/><Relationship Id="rId1" Type="http://schemas.openxmlformats.org/officeDocument/2006/relationships/slideLayout" Target="../slideLayouts/slideLayout19.xml"/><Relationship Id="rId5" Type="http://schemas.openxmlformats.org/officeDocument/2006/relationships/hyperlink" Target="https://www.legislation.gov.uk/nisr/2005/221/contents/made" TargetMode="External"/><Relationship Id="rId4" Type="http://schemas.openxmlformats.org/officeDocument/2006/relationships/hyperlink" Target="https://www.legislation.gov.uk/nia/2002/11/content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legislation.gov.uk/ukpga/1995/36/contents" TargetMode="External"/><Relationship Id="rId2" Type="http://schemas.openxmlformats.org/officeDocument/2006/relationships/hyperlink" Target="http://www.legislation.gov.uk/ukpga/1984/56" TargetMode="External"/><Relationship Id="rId1" Type="http://schemas.openxmlformats.org/officeDocument/2006/relationships/slideLayout" Target="../slideLayouts/slideLayout19.xml"/><Relationship Id="rId4" Type="http://schemas.openxmlformats.org/officeDocument/2006/relationships/hyperlink" Target="http://www.legislation.gov.uk/ssi/2009/210/contents/made"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www.legislation.gov.uk/asp/2014/8/contents/enacted" TargetMode="Externa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hyperlink" Target="http://www.legislation.gov.uk/wsi/2015/1818/made" TargetMode="External"/><Relationship Id="rId2" Type="http://schemas.openxmlformats.org/officeDocument/2006/relationships/hyperlink" Target="http://www.legislation.gov.uk/anaw/2014/4/contents" TargetMode="External"/><Relationship Id="rId1" Type="http://schemas.openxmlformats.org/officeDocument/2006/relationships/slideLayout" Target="../slideLayouts/slideLayout19.xml"/><Relationship Id="rId4" Type="http://schemas.openxmlformats.org/officeDocument/2006/relationships/hyperlink" Target="https://www.legislation.gov.uk/wsi/2015/1820/contents/made"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9.xml"/><Relationship Id="rId1" Type="http://schemas.openxmlformats.org/officeDocument/2006/relationships/video" Target="https://www.youtube.com/embed/JaoVaJEZVhU?feature=oembed"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9.xml.rels><?xml version="1.0" encoding="UTF-8" standalone="yes"?>
<Relationships xmlns="http://schemas.openxmlformats.org/package/2006/relationships"><Relationship Id="rId3" Type="http://schemas.openxmlformats.org/officeDocument/2006/relationships/hyperlink" Target="https://www.centreforsocialpolicy.org/inc/uploads/Young_People_not_in_education,_employment_or_training_(NEETS)_-_Tim_Hobbs.pdf" TargetMode="External"/><Relationship Id="rId2" Type="http://schemas.openxmlformats.org/officeDocument/2006/relationships/hyperlink" Target="https://learning.nspcc.org.uk/children-and-families-at-risk/looked-after-children" TargetMode="External"/><Relationship Id="rId1" Type="http://schemas.openxmlformats.org/officeDocument/2006/relationships/slideLayout" Target="../slideLayouts/slideLayout20.xml"/></Relationships>
</file>

<file path=ppt/slides/_rels/slide60.xml.rels><?xml version="1.0" encoding="UTF-8" standalone="yes"?>
<Relationships xmlns="http://schemas.openxmlformats.org/package/2006/relationships"><Relationship Id="rId3" Type="http://schemas.openxmlformats.org/officeDocument/2006/relationships/hyperlink" Target="https://www.ons.gov.uk/employmentandlabourmarket/peoplenotinwork/unemployment/bulletins/youngpeoplenotineducationemploymentortrainingneet/may2016" TargetMode="External"/><Relationship Id="rId2" Type="http://schemas.openxmlformats.org/officeDocument/2006/relationships/hyperlink" Target="https://assets.ctfassets.net/qq0roodynp09/1dwzhtDnn0c2fMyH7AGZTC/434c31c34cfd896a735c11261e2c98af/DSN6204_Princes_Trust_Youth_Index_2024.pdf" TargetMode="External"/><Relationship Id="rId1" Type="http://schemas.openxmlformats.org/officeDocument/2006/relationships/slideLayout" Target="../slideLayouts/slideLayout20.xml"/><Relationship Id="rId6" Type="http://schemas.openxmlformats.org/officeDocument/2006/relationships/hyperlink" Target="https://www.ons.gov.uk/employmentandlabourmarket/peoplenotinwork/unemployment/bulletins/youngpeoplenotineducationemploymentortrainingneet/latest" TargetMode="External"/><Relationship Id="rId5" Type="http://schemas.openxmlformats.org/officeDocument/2006/relationships/hyperlink" Target="https://globalaffairs.org/bluemarble/why-youth-neets-rise-worldwide-mental-health-cost-of-living#:~:text=There%20are%20many%20factors%20that%20could%20cause%20a,who%20are%20NEET%20feel%20%E2%80%9Chopeless%20about%20their%20future.%E2%80%9D" TargetMode="External"/><Relationship Id="rId4" Type="http://schemas.openxmlformats.org/officeDocument/2006/relationships/hyperlink" Target="https://www.vice.com/en/article/y3weq5/neets-what-do-they-d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1136589-76EE-189A-F914-A71C62285B37}"/>
              </a:ext>
            </a:extLst>
          </p:cNvPr>
          <p:cNvSpPr>
            <a:spLocks noGrp="1"/>
          </p:cNvSpPr>
          <p:nvPr>
            <p:ph idx="1"/>
          </p:nvPr>
        </p:nvSpPr>
        <p:spPr/>
        <p:txBody>
          <a:bodyPr/>
          <a:lstStyle/>
          <a:p>
            <a:pPr marL="0" indent="0" algn="ctr">
              <a:buNone/>
            </a:pPr>
            <a:r>
              <a:rPr lang="en-GB" dirty="0">
                <a:solidFill>
                  <a:schemeClr val="bg1"/>
                </a:solidFill>
              </a:rPr>
              <a:t>ECAY4004</a:t>
            </a:r>
          </a:p>
          <a:p>
            <a:pPr marL="0" indent="0" algn="ctr">
              <a:buNone/>
            </a:pPr>
            <a:r>
              <a:rPr lang="en-GB" dirty="0">
                <a:solidFill>
                  <a:schemeClr val="bg1"/>
                </a:solidFill>
              </a:rPr>
              <a:t>Hard to Reach Groups </a:t>
            </a:r>
          </a:p>
          <a:p>
            <a:pPr marL="0" indent="0" algn="ctr">
              <a:buNone/>
            </a:pPr>
            <a:r>
              <a:rPr lang="en-GB" dirty="0">
                <a:solidFill>
                  <a:schemeClr val="bg1"/>
                </a:solidFill>
              </a:rPr>
              <a:t>Looked After Children and Not in Education, Employment or Training </a:t>
            </a:r>
          </a:p>
        </p:txBody>
      </p:sp>
    </p:spTree>
    <p:extLst>
      <p:ext uri="{BB962C8B-B14F-4D97-AF65-F5344CB8AC3E}">
        <p14:creationId xmlns:p14="http://schemas.microsoft.com/office/powerpoint/2010/main" val="3152381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B85B389-69AF-9799-2414-F2F001C94C27}"/>
              </a:ext>
            </a:extLst>
          </p:cNvPr>
          <p:cNvSpPr txBox="1"/>
          <p:nvPr/>
        </p:nvSpPr>
        <p:spPr>
          <a:xfrm>
            <a:off x="278510" y="1012988"/>
            <a:ext cx="5730404" cy="6186309"/>
          </a:xfrm>
          <a:prstGeom prst="rect">
            <a:avLst/>
          </a:prstGeom>
          <a:noFill/>
        </p:spPr>
        <p:txBody>
          <a:bodyPr wrap="square" rtlCol="0">
            <a:spAutoFit/>
          </a:bodyPr>
          <a:lstStyle/>
          <a:p>
            <a:r>
              <a:rPr lang="en-GB" dirty="0">
                <a:solidFill>
                  <a:schemeClr val="bg1"/>
                </a:solidFill>
              </a:rPr>
              <a:t>Objectives:</a:t>
            </a:r>
          </a:p>
          <a:p>
            <a:endParaRPr lang="en-GB" dirty="0">
              <a:solidFill>
                <a:schemeClr val="bg1"/>
              </a:solidFill>
            </a:endParaRPr>
          </a:p>
          <a:p>
            <a:r>
              <a:rPr lang="en-GB" dirty="0">
                <a:solidFill>
                  <a:schemeClr val="bg1"/>
                </a:solidFill>
              </a:rPr>
              <a:t>In this session, we will be exploring</a:t>
            </a:r>
          </a:p>
          <a:p>
            <a:r>
              <a:rPr lang="en-GB" dirty="0">
                <a:solidFill>
                  <a:schemeClr val="bg1"/>
                </a:solidFill>
              </a:rPr>
              <a:t> </a:t>
            </a:r>
          </a:p>
          <a:p>
            <a:pPr marL="285750" indent="-285750">
              <a:buFont typeface="Arial" panose="020B0604020202020204" pitchFamily="34" charset="0"/>
              <a:buChar char="•"/>
            </a:pPr>
            <a:r>
              <a:rPr lang="en-GB" dirty="0">
                <a:solidFill>
                  <a:schemeClr val="bg1"/>
                </a:solidFill>
              </a:rPr>
              <a:t>Looked after children including:</a:t>
            </a:r>
          </a:p>
          <a:p>
            <a:pPr marL="742950" lvl="1" indent="-285750">
              <a:buFont typeface="Arial" panose="020B0604020202020204" pitchFamily="34" charset="0"/>
              <a:buChar char="•"/>
            </a:pPr>
            <a:r>
              <a:rPr lang="en-GB" dirty="0">
                <a:solidFill>
                  <a:schemeClr val="bg1"/>
                </a:solidFill>
              </a:rPr>
              <a:t>The Language </a:t>
            </a:r>
          </a:p>
          <a:p>
            <a:pPr marL="742950" lvl="1" indent="-285750">
              <a:buFont typeface="Arial" panose="020B0604020202020204" pitchFamily="34" charset="0"/>
              <a:buChar char="•"/>
            </a:pPr>
            <a:r>
              <a:rPr lang="en-GB" dirty="0">
                <a:solidFill>
                  <a:schemeClr val="bg1"/>
                </a:solidFill>
              </a:rPr>
              <a:t>Statistics </a:t>
            </a:r>
          </a:p>
          <a:p>
            <a:pPr marL="742950" lvl="1" indent="-285750">
              <a:buFont typeface="Arial" panose="020B0604020202020204" pitchFamily="34" charset="0"/>
              <a:buChar char="•"/>
            </a:pPr>
            <a:r>
              <a:rPr lang="en-GB" dirty="0">
                <a:solidFill>
                  <a:schemeClr val="bg1"/>
                </a:solidFill>
              </a:rPr>
              <a:t>The Impact</a:t>
            </a:r>
          </a:p>
          <a:p>
            <a:pPr marL="742950" lvl="1" indent="-285750">
              <a:buFont typeface="Arial" panose="020B0604020202020204" pitchFamily="34" charset="0"/>
              <a:buChar char="•"/>
            </a:pPr>
            <a:r>
              <a:rPr lang="en-GB" dirty="0">
                <a:solidFill>
                  <a:schemeClr val="bg1"/>
                </a:solidFill>
              </a:rPr>
              <a:t>Intersectionality </a:t>
            </a:r>
          </a:p>
          <a:p>
            <a:pPr marL="742950" lvl="1" indent="-285750">
              <a:buFont typeface="Arial" panose="020B0604020202020204" pitchFamily="34" charset="0"/>
              <a:buChar char="•"/>
            </a:pPr>
            <a:r>
              <a:rPr lang="en-GB" dirty="0">
                <a:solidFill>
                  <a:schemeClr val="bg1"/>
                </a:solidFill>
              </a:rPr>
              <a:t>Support and Legislation </a:t>
            </a:r>
          </a:p>
          <a:p>
            <a:pPr marL="742950" lvl="1"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Not in Education, Employment and Training (NEET) including:</a:t>
            </a:r>
          </a:p>
          <a:p>
            <a:pPr marL="742950" lvl="1" indent="-285750">
              <a:buFont typeface="Arial" panose="020B0604020202020204" pitchFamily="34" charset="0"/>
              <a:buChar char="•"/>
            </a:pPr>
            <a:r>
              <a:rPr lang="en-GB" dirty="0">
                <a:solidFill>
                  <a:schemeClr val="bg1"/>
                </a:solidFill>
              </a:rPr>
              <a:t>Definition</a:t>
            </a:r>
          </a:p>
          <a:p>
            <a:pPr marL="742950" lvl="1" indent="-285750">
              <a:buFont typeface="Arial" panose="020B0604020202020204" pitchFamily="34" charset="0"/>
              <a:buChar char="•"/>
            </a:pPr>
            <a:r>
              <a:rPr lang="en-GB" dirty="0">
                <a:solidFill>
                  <a:schemeClr val="bg1"/>
                </a:solidFill>
              </a:rPr>
              <a:t>Care leavers </a:t>
            </a:r>
          </a:p>
          <a:p>
            <a:pPr marL="742950" lvl="1" indent="-285750">
              <a:buFont typeface="Arial" panose="020B0604020202020204" pitchFamily="34" charset="0"/>
              <a:buChar char="•"/>
            </a:pPr>
            <a:r>
              <a:rPr lang="en-GB" dirty="0">
                <a:solidFill>
                  <a:schemeClr val="bg1"/>
                </a:solidFill>
              </a:rPr>
              <a:t>UK and Global Perspectives </a:t>
            </a:r>
          </a:p>
          <a:p>
            <a:pPr marL="742950" lvl="1" indent="-285750">
              <a:buFont typeface="Arial" panose="020B0604020202020204" pitchFamily="34" charset="0"/>
              <a:buChar char="•"/>
            </a:pPr>
            <a:r>
              <a:rPr lang="en-GB" dirty="0">
                <a:solidFill>
                  <a:schemeClr val="bg1"/>
                </a:solidFill>
              </a:rPr>
              <a:t>Public Perception and Factors </a:t>
            </a:r>
          </a:p>
          <a:p>
            <a:pPr marL="742950" lvl="1" indent="-285750">
              <a:buFont typeface="Arial" panose="020B0604020202020204" pitchFamily="34" charset="0"/>
              <a:buChar char="•"/>
            </a:pPr>
            <a:r>
              <a:rPr lang="en-GB" dirty="0">
                <a:solidFill>
                  <a:schemeClr val="bg1"/>
                </a:solidFill>
              </a:rPr>
              <a:t>Financial Security </a:t>
            </a:r>
          </a:p>
          <a:p>
            <a:pPr marL="742950" lvl="1" indent="-285750">
              <a:buFont typeface="Arial" panose="020B0604020202020204" pitchFamily="34" charset="0"/>
              <a:buChar char="•"/>
            </a:pPr>
            <a:r>
              <a:rPr lang="en-GB" dirty="0">
                <a:solidFill>
                  <a:schemeClr val="bg1"/>
                </a:solidFill>
              </a:rPr>
              <a:t>Mental Health </a:t>
            </a:r>
          </a:p>
          <a:p>
            <a:pPr marL="742950" lvl="1" indent="-285750">
              <a:buFont typeface="Arial" panose="020B0604020202020204" pitchFamily="34" charset="0"/>
              <a:buChar char="•"/>
            </a:pPr>
            <a:endParaRPr lang="en-GB" dirty="0">
              <a:solidFill>
                <a:schemeClr val="bg1"/>
              </a:solidFill>
            </a:endParaRPr>
          </a:p>
          <a:p>
            <a:r>
              <a:rPr lang="en-GB" dirty="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2296645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890FFC-297B-287E-B15F-2F2ADAD711B3}"/>
              </a:ext>
            </a:extLst>
          </p:cNvPr>
          <p:cNvSpPr>
            <a:spLocks noGrp="1"/>
          </p:cNvSpPr>
          <p:nvPr>
            <p:ph type="title"/>
          </p:nvPr>
        </p:nvSpPr>
        <p:spPr>
          <a:xfrm>
            <a:off x="2555631" y="1441938"/>
            <a:ext cx="8638842" cy="3974124"/>
          </a:xfrm>
        </p:spPr>
        <p:txBody>
          <a:bodyPr vert="horz" lIns="91440" tIns="45720" rIns="91440" bIns="45720" rtlCol="0" anchor="ctr">
            <a:normAutofit/>
          </a:bodyPr>
          <a:lstStyle/>
          <a:p>
            <a:pPr algn="ctr"/>
            <a:r>
              <a:rPr lang="en-US" sz="5400" dirty="0">
                <a:solidFill>
                  <a:schemeClr val="bg1">
                    <a:lumMod val="95000"/>
                    <a:lumOff val="5000"/>
                  </a:schemeClr>
                </a:solidFill>
              </a:rPr>
              <a:t>Looked After Children </a:t>
            </a:r>
            <a:r>
              <a:rPr lang="en-US" sz="5400">
                <a:solidFill>
                  <a:schemeClr val="bg1">
                    <a:lumMod val="95000"/>
                    <a:lumOff val="5000"/>
                  </a:schemeClr>
                </a:solidFill>
              </a:rPr>
              <a:t>(LAC)</a:t>
            </a:r>
            <a:endParaRPr lang="en-US" sz="5400" dirty="0">
              <a:solidFill>
                <a:schemeClr val="bg1">
                  <a:lumMod val="95000"/>
                  <a:lumOff val="5000"/>
                </a:schemeClr>
              </a:solidFill>
            </a:endParaRPr>
          </a:p>
        </p:txBody>
      </p:sp>
    </p:spTree>
    <p:extLst>
      <p:ext uri="{BB962C8B-B14F-4D97-AF65-F5344CB8AC3E}">
        <p14:creationId xmlns:p14="http://schemas.microsoft.com/office/powerpoint/2010/main" val="14517803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fontScale="92500" lnSpcReduction="10000"/>
          </a:bodyPr>
          <a:lstStyle/>
          <a:p>
            <a:r>
              <a:rPr lang="en-GB" dirty="0"/>
              <a:t>A looked after child refers to any child up to the age of 18 who has been in the care of their local authority for more than 24 hours. </a:t>
            </a:r>
          </a:p>
          <a:p>
            <a:r>
              <a:rPr lang="en-GB" dirty="0"/>
              <a:t>This includes children living in a children’s home, those in foster care, and those living away from their parents. </a:t>
            </a:r>
          </a:p>
          <a:p>
            <a:r>
              <a:rPr lang="en-GB" dirty="0"/>
              <a:t>Children may be under the supervision of the local authority for many reasons.</a:t>
            </a:r>
          </a:p>
          <a:p>
            <a:r>
              <a:rPr lang="en-GB" dirty="0"/>
              <a:t>These reasons may include situations where the child is at significant risk of harm, their parents are unable to care for them (due to illness or other factors), or they are unaccompanied asylum-seeking children. </a:t>
            </a:r>
          </a:p>
          <a:p>
            <a:r>
              <a:rPr lang="en-GB" dirty="0"/>
              <a:t>It is essential to provide these children with the necessary care, support, and opportunities to ensure their wellbeing and successful transition into adulthood. </a:t>
            </a:r>
          </a:p>
          <a:p>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69908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Language</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lnSpcReduction="10000"/>
          </a:bodyPr>
          <a:lstStyle/>
          <a:p>
            <a:r>
              <a:rPr lang="en-GB" dirty="0"/>
              <a:t>Looked after children are also often referred to as children in care, children typically prefer this terms opposed to ‘looked after child’. </a:t>
            </a:r>
          </a:p>
          <a:p>
            <a:r>
              <a:rPr lang="en-GB" dirty="0"/>
              <a:t>Language matters when working with children in care.</a:t>
            </a:r>
          </a:p>
          <a:p>
            <a:r>
              <a:rPr lang="en-GB" dirty="0"/>
              <a:t>Looked after children is an official government term and the LAC acronym is itself widely used among professionals, </a:t>
            </a:r>
          </a:p>
          <a:p>
            <a:r>
              <a:rPr lang="en-GB" dirty="0"/>
              <a:t>however, although acronyms can be a helpful shorthand in some context, using terms like LAC and other ‘system’ language rather than child-centric language shifts the focus aware from the child, towards the system or process itself. </a:t>
            </a:r>
          </a:p>
          <a:p>
            <a:r>
              <a:rPr lang="en-GB" dirty="0"/>
              <a:t>This can make children feel like they aren’t seen by people working with them as individuals, ‘like you’re just someone’s job’.</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3614315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Language</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lnSpcReduction="10000"/>
          </a:bodyPr>
          <a:lstStyle/>
          <a:p>
            <a:r>
              <a:rPr lang="en-GB" dirty="0"/>
              <a:t>Children in care and children leaving care often report experiencing stigma and worrying about being labelled or judged if their care background is known. </a:t>
            </a:r>
          </a:p>
          <a:p>
            <a:r>
              <a:rPr lang="en-GB" dirty="0"/>
              <a:t>Labels like LAC can play a large part in ‘othering; children in care, positioning them as different from non-care experienced children. </a:t>
            </a:r>
          </a:p>
          <a:p>
            <a:r>
              <a:rPr lang="en-GB" dirty="0"/>
              <a:t>For example, young people suggested that being called out of class to attend so-called ‘LAC reviews’ exposed their personal lives, whilst making their differences from other students visible. </a:t>
            </a:r>
          </a:p>
          <a:p>
            <a:r>
              <a:rPr lang="en-GB" dirty="0"/>
              <a:t>Children often feel devalued by the language used, feeling excluded from conversations about them and won’t feel safe sharing their opinions and experiences.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3292518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Statistics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4"/>
            <a:ext cx="10788719" cy="5032375"/>
          </a:xfrm>
        </p:spPr>
        <p:txBody>
          <a:bodyPr>
            <a:normAutofit fontScale="92500" lnSpcReduction="10000"/>
          </a:bodyPr>
          <a:lstStyle/>
          <a:p>
            <a:r>
              <a:rPr lang="en-GB" dirty="0"/>
              <a:t>There are many thousands of children in care in the UK, and the overall numbers have been increasing in the past decade. </a:t>
            </a:r>
          </a:p>
          <a:p>
            <a:r>
              <a:rPr lang="en-GB" dirty="0"/>
              <a:t>In 2021/2022, there were approximately 105,400 looked after children in the UK. </a:t>
            </a:r>
          </a:p>
          <a:p>
            <a:r>
              <a:rPr lang="en-GB" dirty="0"/>
              <a:t>In the last 5 years the population of looked after children in the UK has increased by 9%. </a:t>
            </a:r>
          </a:p>
          <a:p>
            <a:r>
              <a:rPr lang="en-GB" dirty="0"/>
              <a:t>However, it is important to note that this UK-wide trend is not reflected in all four nations:</a:t>
            </a:r>
          </a:p>
          <a:p>
            <a:r>
              <a:rPr lang="en-GB" dirty="0"/>
              <a:t>In England, the number of looked after children has increased every year since 2008 </a:t>
            </a:r>
          </a:p>
          <a:p>
            <a:r>
              <a:rPr lang="en-GB" dirty="0"/>
              <a:t>In Northern Ireland, the number of looked after children was the highest recorded in 2022 since the introduction of the Children (Northern Ireland) Order 1995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52555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Statistics</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4"/>
            <a:ext cx="10788719" cy="5032375"/>
          </a:xfrm>
        </p:spPr>
        <p:txBody>
          <a:bodyPr>
            <a:normAutofit/>
          </a:bodyPr>
          <a:lstStyle/>
          <a:p>
            <a:r>
              <a:rPr lang="en-GB" dirty="0"/>
              <a:t>In Scotland, the number of looked after children is down to 12,596 in 2022, from 13,255 in 2021.  </a:t>
            </a:r>
          </a:p>
          <a:p>
            <a:r>
              <a:rPr lang="en-GB" dirty="0"/>
              <a:t>In Wales, the number of looked after children reached a high of 7,245 in 2021, before dropping to 7,080 in 2022.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
        <p:nvSpPr>
          <p:cNvPr id="5" name="Arrow: Up 4">
            <a:extLst>
              <a:ext uri="{FF2B5EF4-FFF2-40B4-BE49-F238E27FC236}">
                <a16:creationId xmlns:a16="http://schemas.microsoft.com/office/drawing/2014/main" id="{ABB2C559-5770-822E-363E-78A16C39DD9F}"/>
              </a:ext>
            </a:extLst>
          </p:cNvPr>
          <p:cNvSpPr/>
          <p:nvPr/>
        </p:nvSpPr>
        <p:spPr>
          <a:xfrm>
            <a:off x="1916482" y="5022937"/>
            <a:ext cx="1515650" cy="160487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Up 5">
            <a:extLst>
              <a:ext uri="{FF2B5EF4-FFF2-40B4-BE49-F238E27FC236}">
                <a16:creationId xmlns:a16="http://schemas.microsoft.com/office/drawing/2014/main" id="{69C5B53F-E53C-6F0A-3C88-490D865B6DD8}"/>
              </a:ext>
            </a:extLst>
          </p:cNvPr>
          <p:cNvSpPr/>
          <p:nvPr/>
        </p:nvSpPr>
        <p:spPr>
          <a:xfrm>
            <a:off x="4198307" y="5022937"/>
            <a:ext cx="1515650" cy="160487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Up 6">
            <a:extLst>
              <a:ext uri="{FF2B5EF4-FFF2-40B4-BE49-F238E27FC236}">
                <a16:creationId xmlns:a16="http://schemas.microsoft.com/office/drawing/2014/main" id="{8BAF5D23-D4AD-9B53-71F4-B5DB67849557}"/>
              </a:ext>
            </a:extLst>
          </p:cNvPr>
          <p:cNvSpPr/>
          <p:nvPr/>
        </p:nvSpPr>
        <p:spPr>
          <a:xfrm rot="10800000">
            <a:off x="6614368" y="4988490"/>
            <a:ext cx="1515650" cy="160487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Up 7">
            <a:extLst>
              <a:ext uri="{FF2B5EF4-FFF2-40B4-BE49-F238E27FC236}">
                <a16:creationId xmlns:a16="http://schemas.microsoft.com/office/drawing/2014/main" id="{B3811B9A-0ED4-2898-424F-7B421FA8275D}"/>
              </a:ext>
            </a:extLst>
          </p:cNvPr>
          <p:cNvSpPr/>
          <p:nvPr/>
        </p:nvSpPr>
        <p:spPr>
          <a:xfrm rot="10800000">
            <a:off x="9259761" y="5022936"/>
            <a:ext cx="1515650" cy="160487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832E416-3098-C19D-442A-A52D800E76C2}"/>
              </a:ext>
            </a:extLst>
          </p:cNvPr>
          <p:cNvSpPr txBox="1"/>
          <p:nvPr/>
        </p:nvSpPr>
        <p:spPr>
          <a:xfrm>
            <a:off x="2014040" y="4161863"/>
            <a:ext cx="1515650" cy="523220"/>
          </a:xfrm>
          <a:prstGeom prst="rect">
            <a:avLst/>
          </a:prstGeom>
          <a:noFill/>
        </p:spPr>
        <p:txBody>
          <a:bodyPr wrap="square" rtlCol="0">
            <a:spAutoFit/>
          </a:bodyPr>
          <a:lstStyle/>
          <a:p>
            <a:r>
              <a:rPr lang="en-GB" sz="2800" dirty="0"/>
              <a:t>England</a:t>
            </a:r>
          </a:p>
        </p:txBody>
      </p:sp>
      <p:sp>
        <p:nvSpPr>
          <p:cNvPr id="10" name="TextBox 9">
            <a:extLst>
              <a:ext uri="{FF2B5EF4-FFF2-40B4-BE49-F238E27FC236}">
                <a16:creationId xmlns:a16="http://schemas.microsoft.com/office/drawing/2014/main" id="{7A090E00-6129-55C1-639D-3B87078D3E03}"/>
              </a:ext>
            </a:extLst>
          </p:cNvPr>
          <p:cNvSpPr txBox="1"/>
          <p:nvPr/>
        </p:nvSpPr>
        <p:spPr>
          <a:xfrm>
            <a:off x="3880250" y="3946420"/>
            <a:ext cx="2151764" cy="954107"/>
          </a:xfrm>
          <a:prstGeom prst="rect">
            <a:avLst/>
          </a:prstGeom>
          <a:noFill/>
        </p:spPr>
        <p:txBody>
          <a:bodyPr wrap="square" rtlCol="0">
            <a:spAutoFit/>
          </a:bodyPr>
          <a:lstStyle/>
          <a:p>
            <a:pPr algn="ctr"/>
            <a:r>
              <a:rPr lang="en-GB" sz="2800" dirty="0"/>
              <a:t>Northern Ireland</a:t>
            </a:r>
          </a:p>
        </p:txBody>
      </p:sp>
      <p:sp>
        <p:nvSpPr>
          <p:cNvPr id="11" name="TextBox 10">
            <a:extLst>
              <a:ext uri="{FF2B5EF4-FFF2-40B4-BE49-F238E27FC236}">
                <a16:creationId xmlns:a16="http://schemas.microsoft.com/office/drawing/2014/main" id="{5CF7F1AF-9858-D1B1-F3FA-7EBAA58F365E}"/>
              </a:ext>
            </a:extLst>
          </p:cNvPr>
          <p:cNvSpPr txBox="1"/>
          <p:nvPr/>
        </p:nvSpPr>
        <p:spPr>
          <a:xfrm>
            <a:off x="6296310" y="4235038"/>
            <a:ext cx="2151764" cy="523220"/>
          </a:xfrm>
          <a:prstGeom prst="rect">
            <a:avLst/>
          </a:prstGeom>
          <a:noFill/>
        </p:spPr>
        <p:txBody>
          <a:bodyPr wrap="square" rtlCol="0">
            <a:spAutoFit/>
          </a:bodyPr>
          <a:lstStyle/>
          <a:p>
            <a:pPr algn="ctr"/>
            <a:r>
              <a:rPr lang="en-GB" sz="2800" dirty="0"/>
              <a:t>Scotland</a:t>
            </a:r>
          </a:p>
        </p:txBody>
      </p:sp>
      <p:sp>
        <p:nvSpPr>
          <p:cNvPr id="12" name="TextBox 11">
            <a:extLst>
              <a:ext uri="{FF2B5EF4-FFF2-40B4-BE49-F238E27FC236}">
                <a16:creationId xmlns:a16="http://schemas.microsoft.com/office/drawing/2014/main" id="{28298B51-171B-739B-87AB-82A892AD6BAD}"/>
              </a:ext>
            </a:extLst>
          </p:cNvPr>
          <p:cNvSpPr txBox="1"/>
          <p:nvPr/>
        </p:nvSpPr>
        <p:spPr>
          <a:xfrm>
            <a:off x="8941704" y="4170638"/>
            <a:ext cx="2151764" cy="523220"/>
          </a:xfrm>
          <a:prstGeom prst="rect">
            <a:avLst/>
          </a:prstGeom>
          <a:noFill/>
        </p:spPr>
        <p:txBody>
          <a:bodyPr wrap="square" rtlCol="0">
            <a:spAutoFit/>
          </a:bodyPr>
          <a:lstStyle/>
          <a:p>
            <a:pPr algn="ctr"/>
            <a:r>
              <a:rPr lang="en-GB" sz="2800" dirty="0"/>
              <a:t>Wales</a:t>
            </a:r>
          </a:p>
        </p:txBody>
      </p:sp>
    </p:spTree>
    <p:extLst>
      <p:ext uri="{BB962C8B-B14F-4D97-AF65-F5344CB8AC3E}">
        <p14:creationId xmlns:p14="http://schemas.microsoft.com/office/powerpoint/2010/main" val="3058171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P spid="8" grpId="0" animBg="1"/>
      <p:bldP spid="9" grpId="0"/>
      <p:bldP spid="10" grpId="0"/>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a:bodyPr>
          <a:lstStyle/>
          <a:p>
            <a:r>
              <a:rPr lang="en-GB" dirty="0"/>
              <a:t>Many children in care have experienced abuse, neglect or other forms of trauma. </a:t>
            </a:r>
          </a:p>
          <a:p>
            <a:r>
              <a:rPr lang="en-GB" dirty="0"/>
              <a:t>There are a variety of reasons why children and young people enter care:</a:t>
            </a:r>
          </a:p>
          <a:p>
            <a:r>
              <a:rPr lang="en-GB" dirty="0"/>
              <a:t>Childrens services may have intervened because they felt the child was at significant risk of harm. </a:t>
            </a:r>
          </a:p>
          <a:p>
            <a:pPr lvl="1"/>
            <a:r>
              <a:rPr lang="en-GB" dirty="0"/>
              <a:t>If this is the case, the child is usually the subject of a court-made legal order. </a:t>
            </a:r>
          </a:p>
          <a:p>
            <a:r>
              <a:rPr lang="en-GB" dirty="0"/>
              <a:t>The Child’s parent might have agreed to this</a:t>
            </a:r>
          </a:p>
          <a:p>
            <a:pPr lvl="1"/>
            <a:r>
              <a:rPr lang="en-GB" dirty="0"/>
              <a:t>For example, they are too unwell to look after their child or if their child has a disability and needs respite care </a:t>
            </a:r>
          </a:p>
          <a:p>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183366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lnSpcReduction="10000"/>
          </a:bodyPr>
          <a:lstStyle/>
          <a:p>
            <a:r>
              <a:rPr lang="en-GB" dirty="0"/>
              <a:t>The child could have been lost, abandoned or there may be no one with parental responsibility available to care for them; </a:t>
            </a:r>
          </a:p>
          <a:p>
            <a:pPr lvl="1"/>
            <a:r>
              <a:rPr lang="en-GB" dirty="0"/>
              <a:t>As is the case for unaccompanied asylum-seeking children</a:t>
            </a:r>
          </a:p>
          <a:p>
            <a:r>
              <a:rPr lang="en-GB" dirty="0"/>
              <a:t>The child may have been charged with a criminal offence and temporarily placed on remand in the care of the local authority. </a:t>
            </a:r>
          </a:p>
          <a:p>
            <a:r>
              <a:rPr lang="en-GB" dirty="0"/>
              <a:t>Children in care come from a range of different backgrounds and have various experiences of care. </a:t>
            </a:r>
          </a:p>
          <a:p>
            <a:r>
              <a:rPr lang="en-GB" dirty="0"/>
              <a:t>Each child has their own different and specific set of needs. </a:t>
            </a:r>
          </a:p>
          <a:p>
            <a:r>
              <a:rPr lang="en-GB" dirty="0"/>
              <a:t>Often in cases of abuse or neglect, children are left with complex emotional and mental health needs, which can increase their vulnerability to abuse. </a:t>
            </a:r>
          </a:p>
          <a:p>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98378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fontScale="92500" lnSpcReduction="10000"/>
          </a:bodyPr>
          <a:lstStyle/>
          <a:p>
            <a:r>
              <a:rPr lang="en-GB" dirty="0"/>
              <a:t>Relationships between family members including siblings are among many children’s most enduring and significant relationships. </a:t>
            </a:r>
          </a:p>
          <a:p>
            <a:r>
              <a:rPr lang="en-GB" dirty="0"/>
              <a:t>However, contact with the care system can lead to separation and estrangement from siblings for many children. </a:t>
            </a:r>
          </a:p>
          <a:p>
            <a:r>
              <a:rPr lang="en-GB" dirty="0"/>
              <a:t>Events such as moving to a new home, new area or new school can also significantly disrupt friendships and other support networks. </a:t>
            </a:r>
          </a:p>
          <a:p>
            <a:endParaRPr lang="en-GB" dirty="0"/>
          </a:p>
          <a:p>
            <a:r>
              <a:rPr lang="en-GB" dirty="0"/>
              <a:t>“I </a:t>
            </a:r>
            <a:r>
              <a:rPr lang="en-GB" b="0" i="0" dirty="0">
                <a:solidFill>
                  <a:srgbClr val="000000"/>
                </a:solidFill>
                <a:effectLst/>
                <a:highlight>
                  <a:srgbClr val="FFFFFF"/>
                </a:highlight>
                <a:latin typeface="NSPCC-Light"/>
              </a:rPr>
              <a:t>moved schools when I went into foster care, and I don’t fit in at all. I’ve got no friends, no one will sit with me in lessons. I just spend lunchtime in the toilets crying. I don’t feel like I can tell my foster carers how depressed I’m feeling, I don’t want to mess this up.” </a:t>
            </a:r>
            <a:r>
              <a:rPr lang="en-GB" b="1" i="0" dirty="0">
                <a:solidFill>
                  <a:srgbClr val="000000"/>
                </a:solidFill>
                <a:effectLst/>
                <a:highlight>
                  <a:srgbClr val="FFFFFF"/>
                </a:highlight>
                <a:latin typeface="NSPCC-Light"/>
              </a:rPr>
              <a:t>Childline counselling session with a girl aged 16</a:t>
            </a:r>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55841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a:bodyPr>
          <a:lstStyle/>
          <a:p>
            <a:r>
              <a:rPr lang="en-GB" dirty="0"/>
              <a:t>There is also a lack of suitable homes available for children in care. </a:t>
            </a:r>
          </a:p>
          <a:p>
            <a:r>
              <a:rPr lang="en-GB" dirty="0"/>
              <a:t>This means children sometimes end up staying in placements which are unable to meet their needs. </a:t>
            </a:r>
          </a:p>
          <a:p>
            <a:r>
              <a:rPr lang="en-GB" dirty="0"/>
              <a:t>Many children move repeatedly in and out of care or between placements. </a:t>
            </a:r>
          </a:p>
          <a:p>
            <a:r>
              <a:rPr lang="en-GB" dirty="0"/>
              <a:t>Placement breakdowns can have a detrimental impact on a child’s emotional wellbeing and mental health. </a:t>
            </a:r>
          </a:p>
          <a:p>
            <a:r>
              <a:rPr lang="en-GB" dirty="0"/>
              <a:t>It can also prevent them forming stable relationships with the adults who could help protect them.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382020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lnSpcReduction="10000"/>
          </a:bodyPr>
          <a:lstStyle/>
          <a:p>
            <a:r>
              <a:rPr lang="en-GB" dirty="0"/>
              <a:t>Many children in care have previous experiences of violence, abuse or neglect. </a:t>
            </a:r>
          </a:p>
          <a:p>
            <a:r>
              <a:rPr lang="en-GB" dirty="0"/>
              <a:t>This can lead to them displaying challenging behaviour and having problems forming secure relationships. </a:t>
            </a:r>
          </a:p>
          <a:p>
            <a:r>
              <a:rPr lang="en-GB" dirty="0"/>
              <a:t>Some find it hard to develop positive peer relationships. </a:t>
            </a:r>
          </a:p>
          <a:p>
            <a:r>
              <a:rPr lang="en-GB" dirty="0"/>
              <a:t>The care system can struggle to provide effective management and interventions to address these problems. </a:t>
            </a:r>
          </a:p>
          <a:p>
            <a:r>
              <a:rPr lang="en-GB" dirty="0"/>
              <a:t>Children may run aware from care for many reasons. These include:</a:t>
            </a:r>
          </a:p>
          <a:p>
            <a:pPr lvl="1"/>
            <a:r>
              <a:rPr lang="en-GB" dirty="0"/>
              <a:t>Wanting to return home to their family</a:t>
            </a:r>
          </a:p>
          <a:p>
            <a:pPr lvl="1"/>
            <a:r>
              <a:rPr lang="en-GB" dirty="0"/>
              <a:t>Being unhappy or bored in the care placement </a:t>
            </a:r>
          </a:p>
          <a:p>
            <a:pPr lvl="1"/>
            <a:r>
              <a:rPr lang="en-GB" dirty="0"/>
              <a:t>Feeling like they didn’t have enough control over their lives.</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2908895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a:bodyPr>
          <a:lstStyle/>
          <a:p>
            <a:r>
              <a:rPr lang="en-GB" b="0" i="0" dirty="0">
                <a:solidFill>
                  <a:srgbClr val="000000"/>
                </a:solidFill>
                <a:effectLst/>
                <a:highlight>
                  <a:srgbClr val="FFFFFF"/>
                </a:highlight>
                <a:latin typeface="NSPCC-Light"/>
              </a:rPr>
              <a:t>“I’m struggling to deal with my mum not turning up to meet-ups. Each time it happens I feel convinced I’ll never see my family again. I end up having panic attacks and running away from placement to cope. Then I get punished for running. My social worker is understanding but I need better ways to cope.” </a:t>
            </a:r>
            <a:r>
              <a:rPr lang="en-GB" b="1" i="0" dirty="0">
                <a:solidFill>
                  <a:srgbClr val="000000"/>
                </a:solidFill>
                <a:effectLst/>
                <a:highlight>
                  <a:srgbClr val="FFFFFF"/>
                </a:highlight>
                <a:latin typeface="NSPCC-Light"/>
              </a:rPr>
              <a:t>Childline counselling session with a boy aged 13</a:t>
            </a:r>
          </a:p>
          <a:p>
            <a:r>
              <a:rPr lang="en-GB" dirty="0">
                <a:solidFill>
                  <a:srgbClr val="000000"/>
                </a:solidFill>
                <a:highlight>
                  <a:srgbClr val="FFFFFF"/>
                </a:highlight>
                <a:latin typeface="NSPCC-Light"/>
              </a:rPr>
              <a:t>Children who go missing from care are at greater risk of physical abuse, grooming and sexual exploitation. </a:t>
            </a:r>
          </a:p>
          <a:p>
            <a:r>
              <a:rPr lang="en-GB" dirty="0">
                <a:solidFill>
                  <a:srgbClr val="000000"/>
                </a:solidFill>
                <a:highlight>
                  <a:srgbClr val="FFFFFF"/>
                </a:highlight>
                <a:latin typeface="NSPCC-Light"/>
              </a:rPr>
              <a:t>Children can also go missing from care as a consequence of exploitation.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138518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a:bodyPr>
          <a:lstStyle/>
          <a:p>
            <a:r>
              <a:rPr lang="en-GB" dirty="0"/>
              <a:t>Evidence suggests that young people living in children’s homes are sometimes specifically targeted for exploitation; </a:t>
            </a:r>
          </a:p>
          <a:p>
            <a:r>
              <a:rPr lang="en-GB" dirty="0"/>
              <a:t>and children who have been trafficked into the UK often go missing within days or weeks of being taken into care due to the ongoing power traffickers hold over them.</a:t>
            </a:r>
          </a:p>
          <a:p>
            <a:r>
              <a:rPr lang="en-GB" dirty="0"/>
              <a:t>Child Trafficking is a form of modern-day slavery. </a:t>
            </a:r>
          </a:p>
          <a:p>
            <a:r>
              <a:rPr lang="en-GB" dirty="0"/>
              <a:t>Many children are trafficked into the UK from overseas, but children can also be trafficked from one part of the UK to another.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168117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2190018"/>
            <a:ext cx="5386647" cy="4395567"/>
          </a:xfrm>
        </p:spPr>
        <p:txBody>
          <a:bodyPr>
            <a:normAutofit/>
          </a:bodyPr>
          <a:lstStyle/>
          <a:p>
            <a:r>
              <a:rPr lang="en-GB" dirty="0"/>
              <a:t>Child sexual exploitation</a:t>
            </a:r>
          </a:p>
          <a:p>
            <a:r>
              <a:rPr lang="en-GB" dirty="0"/>
              <a:t>Criminal activity including:</a:t>
            </a:r>
          </a:p>
          <a:p>
            <a:pPr lvl="1"/>
            <a:r>
              <a:rPr lang="en-GB" dirty="0"/>
              <a:t>Cannabis cultivation </a:t>
            </a:r>
          </a:p>
          <a:p>
            <a:pPr lvl="1"/>
            <a:r>
              <a:rPr lang="en-GB" dirty="0"/>
              <a:t>Street crime – such as pickpocketing, begging and bag theft</a:t>
            </a:r>
          </a:p>
          <a:p>
            <a:pPr lvl="1"/>
            <a:r>
              <a:rPr lang="en-GB" dirty="0"/>
              <a:t>Moving drugs</a:t>
            </a:r>
          </a:p>
          <a:p>
            <a:pPr lvl="1"/>
            <a:r>
              <a:rPr lang="en-GB" dirty="0"/>
              <a:t>Benefit fraud</a:t>
            </a:r>
          </a:p>
          <a:p>
            <a:pPr lvl="1"/>
            <a:r>
              <a:rPr lang="en-GB" dirty="0"/>
              <a:t>Immigration fraud</a:t>
            </a:r>
          </a:p>
          <a:p>
            <a:pPr lvl="1"/>
            <a:r>
              <a:rPr lang="en-GB" dirty="0"/>
              <a:t>Selling pirated goods, such as DVD’s </a:t>
            </a:r>
          </a:p>
          <a:p>
            <a:pPr lvl="1"/>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
        <p:nvSpPr>
          <p:cNvPr id="6" name="TextBox 5">
            <a:extLst>
              <a:ext uri="{FF2B5EF4-FFF2-40B4-BE49-F238E27FC236}">
                <a16:creationId xmlns:a16="http://schemas.microsoft.com/office/drawing/2014/main" id="{E3CF09E0-AC75-125B-62D5-9EA4D25CFA9B}"/>
              </a:ext>
            </a:extLst>
          </p:cNvPr>
          <p:cNvSpPr txBox="1"/>
          <p:nvPr/>
        </p:nvSpPr>
        <p:spPr>
          <a:xfrm>
            <a:off x="826353" y="1394384"/>
            <a:ext cx="6093228" cy="523220"/>
          </a:xfrm>
          <a:prstGeom prst="rect">
            <a:avLst/>
          </a:prstGeom>
          <a:noFill/>
        </p:spPr>
        <p:txBody>
          <a:bodyPr wrap="square">
            <a:spAutoFit/>
          </a:bodyPr>
          <a:lstStyle/>
          <a:p>
            <a:pPr marL="0" indent="0">
              <a:buNone/>
            </a:pPr>
            <a:r>
              <a:rPr lang="en-GB" sz="2800" dirty="0"/>
              <a:t>Children are trafficked for:</a:t>
            </a:r>
          </a:p>
        </p:txBody>
      </p:sp>
      <p:sp>
        <p:nvSpPr>
          <p:cNvPr id="7" name="Content Placeholder 2">
            <a:extLst>
              <a:ext uri="{FF2B5EF4-FFF2-40B4-BE49-F238E27FC236}">
                <a16:creationId xmlns:a16="http://schemas.microsoft.com/office/drawing/2014/main" id="{D3145FB2-F60E-DA37-CE8B-BC215F594379}"/>
              </a:ext>
            </a:extLst>
          </p:cNvPr>
          <p:cNvSpPr txBox="1">
            <a:spLocks/>
          </p:cNvSpPr>
          <p:nvPr/>
        </p:nvSpPr>
        <p:spPr>
          <a:xfrm>
            <a:off x="6473471" y="1394384"/>
            <a:ext cx="5718529" cy="546361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Forced Marriage </a:t>
            </a:r>
          </a:p>
          <a:p>
            <a:r>
              <a:rPr lang="en-GB" dirty="0"/>
              <a:t>Domestic servitude, including:</a:t>
            </a:r>
          </a:p>
          <a:p>
            <a:pPr lvl="1"/>
            <a:r>
              <a:rPr lang="en-GB" dirty="0"/>
              <a:t>Cleaning </a:t>
            </a:r>
          </a:p>
          <a:p>
            <a:pPr lvl="1"/>
            <a:r>
              <a:rPr lang="en-GB" dirty="0"/>
              <a:t>Childcare</a:t>
            </a:r>
          </a:p>
          <a:p>
            <a:pPr lvl="1"/>
            <a:r>
              <a:rPr lang="en-GB" dirty="0"/>
              <a:t>Cooking </a:t>
            </a:r>
          </a:p>
          <a:p>
            <a:r>
              <a:rPr lang="en-GB" dirty="0"/>
              <a:t>Forced labour, including working in:</a:t>
            </a:r>
          </a:p>
          <a:p>
            <a:pPr lvl="1"/>
            <a:r>
              <a:rPr lang="en-GB" dirty="0"/>
              <a:t>Restaurants </a:t>
            </a:r>
          </a:p>
          <a:p>
            <a:pPr lvl="1"/>
            <a:r>
              <a:rPr lang="en-GB" dirty="0"/>
              <a:t>Nail bars </a:t>
            </a:r>
          </a:p>
          <a:p>
            <a:pPr lvl="1"/>
            <a:r>
              <a:rPr lang="en-GB" dirty="0"/>
              <a:t>Factories </a:t>
            </a:r>
          </a:p>
          <a:p>
            <a:pPr lvl="1"/>
            <a:r>
              <a:rPr lang="en-GB" dirty="0"/>
              <a:t>Agriculture </a:t>
            </a:r>
          </a:p>
          <a:p>
            <a:r>
              <a:rPr lang="en-GB" dirty="0"/>
              <a:t>Illegal adoption </a:t>
            </a:r>
          </a:p>
          <a:p>
            <a:r>
              <a:rPr lang="en-GB" dirty="0"/>
              <a:t>Unreported private fostering arrangements (for any exploitive purpose)</a:t>
            </a:r>
          </a:p>
          <a:p>
            <a:pPr lvl="1"/>
            <a:endParaRPr lang="en-GB" dirty="0"/>
          </a:p>
          <a:p>
            <a:pPr lvl="1"/>
            <a:endParaRPr lang="en-GB" dirty="0"/>
          </a:p>
        </p:txBody>
      </p:sp>
    </p:spTree>
    <p:extLst>
      <p:ext uri="{BB962C8B-B14F-4D97-AF65-F5344CB8AC3E}">
        <p14:creationId xmlns:p14="http://schemas.microsoft.com/office/powerpoint/2010/main" val="1378224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Impact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a:bodyPr>
          <a:lstStyle/>
          <a:p>
            <a:r>
              <a:rPr lang="en-GB" dirty="0"/>
              <a:t>Research Suggests that when children in care are compared with children who have not been in care, they tend to have poorer outcomes in a number of areas, such as educational attainment and mental and physical health. </a:t>
            </a:r>
          </a:p>
          <a:p>
            <a:r>
              <a:rPr lang="en-GB" dirty="0"/>
              <a:t>However, this is not necessarily the case when they are compared with other groups of children who are likely to have had similar experiences, such as children in need. </a:t>
            </a:r>
          </a:p>
          <a:p>
            <a:r>
              <a:rPr lang="en-GB" dirty="0" err="1"/>
              <a:t>Sebba</a:t>
            </a:r>
            <a:r>
              <a:rPr lang="en-GB" dirty="0"/>
              <a:t> (2015) considered Government data and found that looked after children who were continuously in care in England had better educational attainment than children in need.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2906969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Intersectionality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fontScale="92500" lnSpcReduction="10000"/>
          </a:bodyPr>
          <a:lstStyle/>
          <a:p>
            <a:r>
              <a:rPr lang="en-GB" dirty="0"/>
              <a:t>Children in Care, like all children, have diverse identities. As well as experiencing prejudice or bias related to being in care, they might experience challenges relating to other parts of their identity, such as:</a:t>
            </a:r>
          </a:p>
          <a:p>
            <a:endParaRPr lang="en-GB" dirty="0"/>
          </a:p>
          <a:p>
            <a:pPr lvl="1"/>
            <a:r>
              <a:rPr lang="en-GB" dirty="0"/>
              <a:t>Ethnicity </a:t>
            </a:r>
          </a:p>
          <a:p>
            <a:pPr lvl="1"/>
            <a:r>
              <a:rPr lang="en-GB" dirty="0"/>
              <a:t>Sexuality </a:t>
            </a:r>
          </a:p>
          <a:p>
            <a:pPr lvl="1"/>
            <a:r>
              <a:rPr lang="en-GB" dirty="0"/>
              <a:t>Gender</a:t>
            </a:r>
          </a:p>
          <a:p>
            <a:pPr lvl="1"/>
            <a:r>
              <a:rPr lang="en-GB" dirty="0"/>
              <a:t>Disability </a:t>
            </a:r>
          </a:p>
          <a:p>
            <a:pPr lvl="1"/>
            <a:r>
              <a:rPr lang="en-GB" dirty="0"/>
              <a:t>Mental health</a:t>
            </a:r>
          </a:p>
          <a:p>
            <a:pPr lvl="1"/>
            <a:r>
              <a:rPr lang="en-GB" dirty="0"/>
              <a:t>Where they live, how much money they have and how much access they have to education. </a:t>
            </a:r>
          </a:p>
          <a:p>
            <a:pPr lvl="1"/>
            <a:endParaRPr lang="en-GB" dirty="0"/>
          </a:p>
          <a:p>
            <a:r>
              <a:rPr lang="en-GB" dirty="0"/>
              <a:t>The way these challenges interact is known as intersectionality.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1656169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Intersectionality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a:bodyPr>
          <a:lstStyle/>
          <a:p>
            <a:r>
              <a:rPr lang="en-GB" dirty="0"/>
              <a:t>For example, Hunter </a:t>
            </a:r>
            <a:r>
              <a:rPr lang="en-GB" i="1" dirty="0"/>
              <a:t>et al. </a:t>
            </a:r>
            <a:r>
              <a:rPr lang="en-GB" dirty="0"/>
              <a:t>(2023) found that while on average care-experienced children had much more youth justice involvement than non-care-experienced children, care-experienced Black and Mixed ethnicity children had even higher levels of involvement. </a:t>
            </a:r>
          </a:p>
          <a:p>
            <a:r>
              <a:rPr lang="en-GB" dirty="0"/>
              <a:t>It can be difficult for children to cope with this, and it can have a negative impact on their welfare. </a:t>
            </a:r>
          </a:p>
          <a:p>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899395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Intersectionality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5625"/>
            <a:ext cx="10788719" cy="4667250"/>
          </a:xfrm>
        </p:spPr>
        <p:txBody>
          <a:bodyPr>
            <a:normAutofit/>
          </a:bodyPr>
          <a:lstStyle/>
          <a:p>
            <a:r>
              <a:rPr lang="en-GB" dirty="0"/>
              <a:t>Please listen to the NSPCC Learning Podcast on Intersectionality in social work practice: </a:t>
            </a:r>
            <a:r>
              <a:rPr lang="en-GB" dirty="0">
                <a:hlinkClick r:id="rId2"/>
              </a:rPr>
              <a:t>Podcast: intersectionality in social work practice | NSPCC Learning</a:t>
            </a:r>
            <a:r>
              <a:rPr lang="en-GB" dirty="0"/>
              <a:t> (the podcast is 30 minutes long)</a:t>
            </a:r>
          </a:p>
          <a:p>
            <a:endParaRPr lang="en-GB" dirty="0"/>
          </a:p>
          <a:p>
            <a:r>
              <a:rPr lang="en-GB" dirty="0"/>
              <a:t>Please take notes on key things that you hear within the podcast and then discuss them with the group.</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2076617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Support</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5029200"/>
          </a:xfrm>
        </p:spPr>
        <p:txBody>
          <a:bodyPr>
            <a:normAutofit/>
          </a:bodyPr>
          <a:lstStyle/>
          <a:p>
            <a:r>
              <a:rPr lang="en-GB" dirty="0"/>
              <a:t>Providing children in and on the edge of care with the support they need, when they need it, can help them to achieve their potential. </a:t>
            </a:r>
          </a:p>
          <a:p>
            <a:pPr marL="0" indent="0">
              <a:buNone/>
            </a:pPr>
            <a:r>
              <a:rPr lang="en-GB" b="1" dirty="0"/>
              <a:t>Deciding whether a child should enter care </a:t>
            </a:r>
          </a:p>
          <a:p>
            <a:r>
              <a:rPr lang="en-GB" dirty="0"/>
              <a:t>Delays in decision-making can prolong children’s experiences of abuse and neglect. </a:t>
            </a:r>
          </a:p>
          <a:p>
            <a:r>
              <a:rPr lang="en-GB" dirty="0"/>
              <a:t>This means that when they do enter care, they can experience greater degrees of difficulty, and the specialist services they require are less likely to have an impact (Davies and Ward, 2021). </a:t>
            </a:r>
          </a:p>
          <a:p>
            <a:r>
              <a:rPr lang="en-GB" dirty="0"/>
              <a:t>The Infant and Family teams (IFT) service helps social workers and judges decide whether a child on a care plan should stay with their birth family or enter care permanently. </a:t>
            </a:r>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156205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Legislation</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a:bodyPr>
          <a:lstStyle/>
          <a:p>
            <a:r>
              <a:rPr lang="en-GB" b="0" i="0" dirty="0">
                <a:solidFill>
                  <a:srgbClr val="000000"/>
                </a:solidFill>
                <a:effectLst/>
                <a:highlight>
                  <a:srgbClr val="FFFFFF"/>
                </a:highlight>
                <a:latin typeface="NSPCC-Regular"/>
              </a:rPr>
              <a:t>There is legislation and guidance in each nation of the UK that sets out how the child protection system works and what agencies’ responsibilities are to children and families who need support.</a:t>
            </a:r>
          </a:p>
          <a:p>
            <a:r>
              <a:rPr lang="en-GB" b="0" i="0" dirty="0">
                <a:solidFill>
                  <a:srgbClr val="000000"/>
                </a:solidFill>
                <a:effectLst/>
                <a:highlight>
                  <a:srgbClr val="FFFFFF"/>
                </a:highlight>
                <a:latin typeface="NSPCC-Regular"/>
              </a:rPr>
              <a:t>There is specific legislation, policy and guidance relating to children in care and care leavers.</a:t>
            </a:r>
          </a:p>
          <a:p>
            <a:r>
              <a:rPr lang="en-GB" dirty="0">
                <a:solidFill>
                  <a:srgbClr val="000000"/>
                </a:solidFill>
                <a:highlight>
                  <a:srgbClr val="FFFFFF"/>
                </a:highlight>
                <a:latin typeface="NSPCC-Regular"/>
              </a:rPr>
              <a:t>These are different depending on the nation in which it is enacted. </a:t>
            </a:r>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243377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Legislation</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fontScale="92500" lnSpcReduction="20000"/>
          </a:bodyPr>
          <a:lstStyle/>
          <a:p>
            <a:pPr marL="0" indent="0">
              <a:buNone/>
            </a:pPr>
            <a:r>
              <a:rPr lang="en-GB" b="1" dirty="0"/>
              <a:t>England and Wales </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2" tooltip="Children Act 1989"/>
              </a:rPr>
              <a:t>Children Act 1989</a:t>
            </a:r>
            <a:r>
              <a:rPr lang="en-GB" b="0" i="0" dirty="0">
                <a:solidFill>
                  <a:srgbClr val="000000"/>
                </a:solidFill>
                <a:effectLst/>
                <a:highlight>
                  <a:srgbClr val="FFFFFF"/>
                </a:highlight>
                <a:latin typeface="NSPCC-Regular"/>
              </a:rPr>
              <a:t> underpins the way the care system works in England and Wales.</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3" tooltip="Children (Leaving Care) Act 2000"/>
              </a:rPr>
              <a:t>Children (Leaving Care) Act 2000</a:t>
            </a:r>
            <a:r>
              <a:rPr lang="en-GB" b="0" i="0" dirty="0">
                <a:solidFill>
                  <a:srgbClr val="000000"/>
                </a:solidFill>
                <a:effectLst/>
                <a:highlight>
                  <a:srgbClr val="FFFFFF"/>
                </a:highlight>
                <a:latin typeface="NSPCC-Regular"/>
              </a:rPr>
              <a:t> introduced new duties in England and Wales around putting in place plans to promote the wellbeing of looked after children after they cease to be in care.</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4" tooltip="Children and Young Persons Act 2008"/>
              </a:rPr>
              <a:t>Children and Young Persons Act 2008</a:t>
            </a:r>
            <a:r>
              <a:rPr lang="en-GB" b="0" i="0" dirty="0">
                <a:solidFill>
                  <a:srgbClr val="000000"/>
                </a:solidFill>
                <a:effectLst/>
                <a:highlight>
                  <a:srgbClr val="FFFFFF"/>
                </a:highlight>
                <a:latin typeface="NSPCC-Regular"/>
              </a:rPr>
              <a:t> introduced reforms to the care system in England and Wales. These included:</a:t>
            </a:r>
          </a:p>
          <a:p>
            <a:pPr lvl="1"/>
            <a:r>
              <a:rPr lang="en-GB" b="0" i="0" dirty="0">
                <a:solidFill>
                  <a:srgbClr val="000000"/>
                </a:solidFill>
                <a:effectLst/>
                <a:highlight>
                  <a:srgbClr val="FFFFFF"/>
                </a:highlight>
                <a:latin typeface="NSPCC-Regular"/>
              </a:rPr>
              <a:t>making it explicit that placement with a parent is the preferred option, followed by kinship care</a:t>
            </a:r>
          </a:p>
          <a:p>
            <a:pPr lvl="1"/>
            <a:r>
              <a:rPr lang="en-GB" b="0" i="0" dirty="0">
                <a:solidFill>
                  <a:srgbClr val="000000"/>
                </a:solidFill>
                <a:effectLst/>
                <a:highlight>
                  <a:srgbClr val="FFFFFF"/>
                </a:highlight>
                <a:latin typeface="NSPCC-Regular"/>
              </a:rPr>
              <a:t>extending local authority duties to children leaving care, including those over 21 who return to education or training</a:t>
            </a:r>
          </a:p>
          <a:p>
            <a:pPr lvl="1"/>
            <a:r>
              <a:rPr lang="en-GB" b="0" i="0" dirty="0">
                <a:solidFill>
                  <a:srgbClr val="000000"/>
                </a:solidFill>
                <a:effectLst/>
                <a:highlight>
                  <a:srgbClr val="FFFFFF"/>
                </a:highlight>
                <a:latin typeface="NSPCC-Regular"/>
              </a:rPr>
              <a:t>requiring children’s services to arrange for looked after children to have an independent visitor where it is considered in the child’s best interests.</a:t>
            </a:r>
          </a:p>
          <a:p>
            <a:pPr lvl="1"/>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268222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Legislation</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a:bodyPr>
          <a:lstStyle/>
          <a:p>
            <a:pPr marL="0" indent="0">
              <a:buNone/>
            </a:pPr>
            <a:r>
              <a:rPr lang="en-GB" b="1" dirty="0"/>
              <a:t>England </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2" tooltip="Children and Families Act 2014"/>
              </a:rPr>
              <a:t>Children and Families Act 2014</a:t>
            </a:r>
            <a:r>
              <a:rPr lang="en-GB" b="0" i="0" dirty="0">
                <a:solidFill>
                  <a:srgbClr val="000000"/>
                </a:solidFill>
                <a:effectLst/>
                <a:highlight>
                  <a:srgbClr val="FFFFFF"/>
                </a:highlight>
                <a:latin typeface="NSPCC-Regular"/>
              </a:rPr>
              <a:t> introduced a number of changes to the care system in England including:</a:t>
            </a:r>
          </a:p>
          <a:p>
            <a:pPr lvl="1"/>
            <a:r>
              <a:rPr lang="en-GB" b="0" i="0" dirty="0">
                <a:solidFill>
                  <a:srgbClr val="000000"/>
                </a:solidFill>
                <a:effectLst/>
                <a:highlight>
                  <a:srgbClr val="FFFFFF"/>
                </a:highlight>
                <a:latin typeface="NSPCC-Regular"/>
              </a:rPr>
              <a:t>introducing ‘fostering for adoption’ to allow approved adopters to foster children while they wait for court approval to adopt</a:t>
            </a:r>
          </a:p>
          <a:p>
            <a:pPr lvl="1"/>
            <a:r>
              <a:rPr lang="en-GB" b="0" i="0" dirty="0">
                <a:solidFill>
                  <a:srgbClr val="000000"/>
                </a:solidFill>
                <a:effectLst/>
                <a:highlight>
                  <a:srgbClr val="FFFFFF"/>
                </a:highlight>
                <a:latin typeface="NSPCC-Regular"/>
              </a:rPr>
              <a:t>setting a 26-week limit for care proceedings</a:t>
            </a:r>
          </a:p>
          <a:p>
            <a:pPr lvl="1"/>
            <a:r>
              <a:rPr lang="en-GB" b="0" i="0" dirty="0">
                <a:solidFill>
                  <a:srgbClr val="000000"/>
                </a:solidFill>
                <a:effectLst/>
                <a:highlight>
                  <a:srgbClr val="FFFFFF"/>
                </a:highlight>
                <a:latin typeface="NSPCC-Regular"/>
              </a:rPr>
              <a:t>establishing ‘staying put’ arrangements to enable young people to continue living with their foster carers if they wish until the age of 21</a:t>
            </a:r>
          </a:p>
          <a:p>
            <a:pPr lvl="1"/>
            <a:r>
              <a:rPr lang="en-GB" b="0" i="0" dirty="0">
                <a:solidFill>
                  <a:srgbClr val="000000"/>
                </a:solidFill>
                <a:effectLst/>
                <a:highlight>
                  <a:srgbClr val="FFFFFF"/>
                </a:highlight>
                <a:latin typeface="NSPCC-Regular"/>
              </a:rPr>
              <a:t>replacing residence and contact orders with child arrangement orders, which specify where a child is to live and who they are to spend time with.</a:t>
            </a:r>
          </a:p>
          <a:p>
            <a:pPr lvl="1"/>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93509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Legislation</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a:bodyPr>
          <a:lstStyle/>
          <a:p>
            <a:pPr marL="0" indent="0">
              <a:buNone/>
            </a:pPr>
            <a:r>
              <a:rPr lang="en-GB" b="1" dirty="0"/>
              <a:t>England </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2" tooltip="Children and Social Work Act 2017"/>
              </a:rPr>
              <a:t>Children and Social Work Act 2017</a:t>
            </a:r>
            <a:r>
              <a:rPr lang="en-GB" b="0" i="0" dirty="0">
                <a:solidFill>
                  <a:srgbClr val="000000"/>
                </a:solidFill>
                <a:effectLst/>
                <a:highlight>
                  <a:srgbClr val="FFFFFF"/>
                </a:highlight>
                <a:latin typeface="NSPCC-Regular"/>
              </a:rPr>
              <a:t> introduced further reforms relating to looked after children, including:</a:t>
            </a:r>
          </a:p>
          <a:p>
            <a:pPr lvl="1"/>
            <a:r>
              <a:rPr lang="en-GB" b="0" i="0" dirty="0">
                <a:solidFill>
                  <a:srgbClr val="000000"/>
                </a:solidFill>
                <a:effectLst/>
                <a:highlight>
                  <a:srgbClr val="FFFFFF"/>
                </a:highlight>
                <a:latin typeface="NSPCC-Regular"/>
              </a:rPr>
              <a:t>setting out seven corporate parenting principles around local authorities’ responsibilities towards looked after children</a:t>
            </a:r>
          </a:p>
          <a:p>
            <a:pPr lvl="1"/>
            <a:r>
              <a:rPr lang="en-GB" b="0" i="0" dirty="0">
                <a:solidFill>
                  <a:srgbClr val="000000"/>
                </a:solidFill>
                <a:effectLst/>
                <a:highlight>
                  <a:srgbClr val="FFFFFF"/>
                </a:highlight>
                <a:latin typeface="NSPCC-Regular"/>
              </a:rPr>
              <a:t>requiring local authorities to publish a ‘local offer’ for care leavers, and provide care leavers with a personal advisor up to the age of 25</a:t>
            </a:r>
          </a:p>
          <a:p>
            <a:pPr lvl="1"/>
            <a:r>
              <a:rPr lang="en-GB" b="0" i="0" dirty="0">
                <a:solidFill>
                  <a:srgbClr val="000000"/>
                </a:solidFill>
                <a:effectLst/>
                <a:highlight>
                  <a:srgbClr val="FFFFFF"/>
                </a:highlight>
                <a:latin typeface="NSPCC-Regular"/>
              </a:rPr>
              <a:t>requiring courts to consider the impact of harm on children and their current and future needs when making decisions about long term placements.</a:t>
            </a:r>
          </a:p>
          <a:p>
            <a:pPr lvl="1"/>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194558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Legislation</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fontScale="92500" lnSpcReduction="20000"/>
          </a:bodyPr>
          <a:lstStyle/>
          <a:p>
            <a:pPr marL="0" indent="0">
              <a:buNone/>
            </a:pPr>
            <a:r>
              <a:rPr lang="en-GB" b="1" dirty="0"/>
              <a:t>Northern Ireland </a:t>
            </a:r>
          </a:p>
          <a:p>
            <a:pPr algn="l"/>
            <a:r>
              <a:rPr lang="en-GB" b="0" i="0" dirty="0">
                <a:solidFill>
                  <a:srgbClr val="000000"/>
                </a:solidFill>
                <a:effectLst/>
                <a:highlight>
                  <a:srgbClr val="FFFFFF"/>
                </a:highlight>
                <a:latin typeface="NSPCC-Regular"/>
              </a:rPr>
              <a:t>In Northern Ireland, </a:t>
            </a:r>
            <a:r>
              <a:rPr lang="en-GB" b="0" i="0" u="none" strike="noStrike" dirty="0">
                <a:solidFill>
                  <a:srgbClr val="108633"/>
                </a:solidFill>
                <a:effectLst/>
                <a:highlight>
                  <a:srgbClr val="FFFFFF"/>
                </a:highlight>
                <a:latin typeface="NSPCC-Regular"/>
                <a:hlinkClick r:id="rId2" tooltip="The Children (Northern Ireland) Order 1995"/>
              </a:rPr>
              <a:t>The Children (Northern Ireland) Order 1995</a:t>
            </a:r>
            <a:r>
              <a:rPr lang="en-GB" b="0" i="0" dirty="0">
                <a:solidFill>
                  <a:srgbClr val="000000"/>
                </a:solidFill>
                <a:effectLst/>
                <a:highlight>
                  <a:srgbClr val="FFFFFF"/>
                </a:highlight>
                <a:latin typeface="NSPCC-Regular"/>
              </a:rPr>
              <a:t> sets out the duties, powers and responsibilities of local authorities regarding looked after children.</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3" tooltip="The Children (Private Arrangements for Fostering) Regulations (Northern Ireland) 1996"/>
              </a:rPr>
              <a:t>Children (Private Arrangements for Fostering) Regulations (Northern Ireland) 1996</a:t>
            </a:r>
            <a:r>
              <a:rPr lang="en-GB" b="0" i="0" dirty="0">
                <a:solidFill>
                  <a:srgbClr val="000000"/>
                </a:solidFill>
                <a:effectLst/>
                <a:highlight>
                  <a:srgbClr val="FFFFFF"/>
                </a:highlight>
                <a:latin typeface="NSPCC-Regular"/>
              </a:rPr>
              <a:t> set out how arrangements should be made for fostering a child privately.</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4" tooltip="Children (Leaving Care) Act (Northern Ireland) 2002"/>
              </a:rPr>
              <a:t>Children (Leaving Care) Act (Northern Ireland) 2002</a:t>
            </a:r>
            <a:r>
              <a:rPr lang="en-GB" b="0" i="0" dirty="0">
                <a:solidFill>
                  <a:srgbClr val="000000"/>
                </a:solidFill>
                <a:effectLst/>
                <a:highlight>
                  <a:srgbClr val="FFFFFF"/>
                </a:highlight>
                <a:latin typeface="NSPCC-Regular"/>
              </a:rPr>
              <a:t> sets out Health and Social Care Trusts’ responsibilities for young people leaving care, including:</a:t>
            </a:r>
          </a:p>
          <a:p>
            <a:pPr lvl="1"/>
            <a:r>
              <a:rPr lang="en-GB" b="0" i="0" dirty="0">
                <a:solidFill>
                  <a:srgbClr val="000000"/>
                </a:solidFill>
                <a:effectLst/>
                <a:highlight>
                  <a:srgbClr val="FFFFFF"/>
                </a:highlight>
                <a:latin typeface="NSPCC-Regular"/>
              </a:rPr>
              <a:t>the duty to assess and meet young people's individual needs</a:t>
            </a:r>
          </a:p>
          <a:p>
            <a:pPr lvl="1"/>
            <a:r>
              <a:rPr lang="en-GB" b="0" i="0" dirty="0">
                <a:solidFill>
                  <a:srgbClr val="000000"/>
                </a:solidFill>
                <a:effectLst/>
                <a:highlight>
                  <a:srgbClr val="FFFFFF"/>
                </a:highlight>
                <a:latin typeface="NSPCC-Regular"/>
              </a:rPr>
              <a:t>providing personal advisers and develop pathway planning for young people up to the age of 21 (or beyond if continuing in education)</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5" tooltip="The Children (Leaving Care) Regulations (Northern Ireland) 2005"/>
              </a:rPr>
              <a:t>Children (Leaving Care) Regulations (Northern Ireland) 2005</a:t>
            </a:r>
            <a:r>
              <a:rPr lang="en-GB" b="0" i="0" dirty="0">
                <a:solidFill>
                  <a:srgbClr val="000000"/>
                </a:solidFill>
                <a:effectLst/>
                <a:highlight>
                  <a:srgbClr val="FFFFFF"/>
                </a:highlight>
                <a:latin typeface="NSPCC-Regular"/>
              </a:rPr>
              <a:t> provides more detail on assessing and meeting the needs of young people preparing to leave care and care leavers.</a:t>
            </a:r>
          </a:p>
          <a:p>
            <a:pPr lvl="1"/>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1094019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Legislation</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a:bodyPr>
          <a:lstStyle/>
          <a:p>
            <a:pPr marL="0" indent="0">
              <a:buNone/>
            </a:pPr>
            <a:r>
              <a:rPr lang="en-GB" b="1" dirty="0"/>
              <a:t>Scotland</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2" tooltip="Foster Children (Scotland) Act 1984"/>
              </a:rPr>
              <a:t>Foster Children (Scotland) Act 1984</a:t>
            </a:r>
            <a:r>
              <a:rPr lang="en-GB" b="0" i="0" dirty="0">
                <a:solidFill>
                  <a:srgbClr val="000000"/>
                </a:solidFill>
                <a:effectLst/>
                <a:highlight>
                  <a:srgbClr val="FFFFFF"/>
                </a:highlight>
                <a:latin typeface="NSPCC-Regular"/>
              </a:rPr>
              <a:t> sets out provisions for foster care in Scotland.</a:t>
            </a:r>
          </a:p>
          <a:p>
            <a:pPr algn="l"/>
            <a:r>
              <a:rPr lang="en-GB" b="0" i="0" dirty="0">
                <a:solidFill>
                  <a:srgbClr val="000000"/>
                </a:solidFill>
                <a:effectLst/>
                <a:highlight>
                  <a:srgbClr val="FFFFFF"/>
                </a:highlight>
                <a:latin typeface="NSPCC-Regular"/>
              </a:rPr>
              <a:t>In Scotland, the </a:t>
            </a:r>
            <a:r>
              <a:rPr lang="en-GB" b="0" i="0" u="none" strike="noStrike" dirty="0">
                <a:solidFill>
                  <a:srgbClr val="108633"/>
                </a:solidFill>
                <a:effectLst/>
                <a:highlight>
                  <a:srgbClr val="FFFFFF"/>
                </a:highlight>
                <a:latin typeface="NSPCC-Regular"/>
                <a:hlinkClick r:id="rId3" tooltip="Children (Scotland) Act 1995"/>
              </a:rPr>
              <a:t>Children (Scotland) Act 1995</a:t>
            </a:r>
            <a:r>
              <a:rPr lang="en-GB" b="0" i="0" dirty="0">
                <a:solidFill>
                  <a:srgbClr val="000000"/>
                </a:solidFill>
                <a:effectLst/>
                <a:highlight>
                  <a:srgbClr val="FFFFFF"/>
                </a:highlight>
                <a:latin typeface="NSPCC-Regular"/>
              </a:rPr>
              <a:t> sets out the duties, powers and responsibilities local authorities hold in respect of looked after children and care leavers.</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4" tooltip="Looked After Children (Scotland) Regulations 2009"/>
              </a:rPr>
              <a:t>Looked After Children (Scotland) Regulations 2009</a:t>
            </a:r>
            <a:r>
              <a:rPr lang="en-GB" b="0" i="0" dirty="0">
                <a:solidFill>
                  <a:srgbClr val="000000"/>
                </a:solidFill>
                <a:effectLst/>
                <a:highlight>
                  <a:srgbClr val="FFFFFF"/>
                </a:highlight>
                <a:latin typeface="NSPCC-Regular"/>
              </a:rPr>
              <a:t> introduces:</a:t>
            </a:r>
          </a:p>
          <a:p>
            <a:pPr lvl="1"/>
            <a:r>
              <a:rPr lang="en-GB" b="0" i="0" dirty="0">
                <a:solidFill>
                  <a:srgbClr val="000000"/>
                </a:solidFill>
                <a:effectLst/>
                <a:highlight>
                  <a:srgbClr val="FFFFFF"/>
                </a:highlight>
                <a:latin typeface="NSPCC-Regular"/>
              </a:rPr>
              <a:t>provisions about care planning, fostering, kinship care and emergency measures</a:t>
            </a:r>
          </a:p>
          <a:p>
            <a:pPr lvl="1"/>
            <a:r>
              <a:rPr lang="en-GB" b="0" i="0" dirty="0">
                <a:solidFill>
                  <a:srgbClr val="000000"/>
                </a:solidFill>
                <a:effectLst/>
                <a:highlight>
                  <a:srgbClr val="FFFFFF"/>
                </a:highlight>
                <a:latin typeface="NSPCC-Regular"/>
              </a:rPr>
              <a:t>clarity on when a child can be classed as ‘looked after’ but still live with their parents.</a:t>
            </a:r>
          </a:p>
          <a:p>
            <a:pPr lvl="1"/>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267028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Legislation</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a:bodyPr>
          <a:lstStyle/>
          <a:p>
            <a:pPr marL="0" indent="0">
              <a:buNone/>
            </a:pPr>
            <a:r>
              <a:rPr lang="en-GB" b="1" dirty="0"/>
              <a:t>Scotland</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2" tooltip="Children and Young People (Scotland) Act 2014"/>
              </a:rPr>
              <a:t>Children and Young People (Scotland) Act 2014</a:t>
            </a:r>
            <a:r>
              <a:rPr lang="en-GB" b="0" i="0" dirty="0">
                <a:solidFill>
                  <a:srgbClr val="000000"/>
                </a:solidFill>
                <a:effectLst/>
                <a:highlight>
                  <a:srgbClr val="FFFFFF"/>
                </a:highlight>
                <a:latin typeface="NSPCC-Regular"/>
              </a:rPr>
              <a:t> introduces reforms, including:</a:t>
            </a:r>
          </a:p>
          <a:p>
            <a:pPr lvl="1"/>
            <a:r>
              <a:rPr lang="en-GB" b="0" i="0" dirty="0">
                <a:solidFill>
                  <a:srgbClr val="000000"/>
                </a:solidFill>
                <a:effectLst/>
                <a:highlight>
                  <a:srgbClr val="FFFFFF"/>
                </a:highlight>
                <a:latin typeface="NSPCC-Regular"/>
              </a:rPr>
              <a:t>setting out the law on corporate parenting</a:t>
            </a:r>
          </a:p>
          <a:p>
            <a:pPr lvl="1"/>
            <a:r>
              <a:rPr lang="en-GB" b="0" i="0" dirty="0">
                <a:solidFill>
                  <a:srgbClr val="000000"/>
                </a:solidFill>
                <a:effectLst/>
                <a:highlight>
                  <a:srgbClr val="FFFFFF"/>
                </a:highlight>
                <a:latin typeface="NSPCC-Regular"/>
              </a:rPr>
              <a:t>the provision of aftercare to young people leaving care on or after their 16th birthday</a:t>
            </a:r>
          </a:p>
          <a:p>
            <a:pPr lvl="1"/>
            <a:r>
              <a:rPr lang="en-GB" b="0" i="0" dirty="0">
                <a:solidFill>
                  <a:srgbClr val="000000"/>
                </a:solidFill>
                <a:effectLst/>
                <a:highlight>
                  <a:srgbClr val="FFFFFF"/>
                </a:highlight>
                <a:latin typeface="NSPCC-Regular"/>
              </a:rPr>
              <a:t>making it clear that a young person who is looked after in foster, kinship or residential care is eligible to continuing care in their current placement until they turn 21.</a:t>
            </a:r>
          </a:p>
          <a:p>
            <a:pPr lvl="1"/>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665661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Legislation</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lnSpcReduction="10000"/>
          </a:bodyPr>
          <a:lstStyle/>
          <a:p>
            <a:pPr marL="0" indent="0">
              <a:buNone/>
            </a:pPr>
            <a:r>
              <a:rPr lang="en-GB" b="1" dirty="0"/>
              <a:t>Wales</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2" tooltip="Social Services and Well-being (Wales) Act 2014"/>
              </a:rPr>
              <a:t>Social Services and Well-being (Wales) Act 2014</a:t>
            </a:r>
            <a:r>
              <a:rPr lang="en-GB" b="0" i="0" dirty="0">
                <a:solidFill>
                  <a:srgbClr val="000000"/>
                </a:solidFill>
                <a:effectLst/>
                <a:highlight>
                  <a:srgbClr val="FFFFFF"/>
                </a:highlight>
                <a:latin typeface="NSPCC-Regular"/>
              </a:rPr>
              <a:t> covers local authorities’ duties to children in their care, and family and friends’ care. It includes a requirement to support for children and young people leaving care which is equivalent to the support a non-care-experienced child might reasonably expect from their parents.</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3" tooltip="The Care Planning, Placement and Case Review (Wales) Regulations 2015"/>
              </a:rPr>
              <a:t>Care Planning, Placement and Case Review (Wales) Regulations 2015</a:t>
            </a:r>
            <a:r>
              <a:rPr lang="en-GB" b="0" i="0" dirty="0">
                <a:solidFill>
                  <a:srgbClr val="000000"/>
                </a:solidFill>
                <a:effectLst/>
                <a:highlight>
                  <a:srgbClr val="FFFFFF"/>
                </a:highlight>
                <a:latin typeface="NSPCC-Regular"/>
              </a:rPr>
              <a:t> set out the responsibilities of local authorities to plan looked after children’s care.</a:t>
            </a:r>
          </a:p>
          <a:p>
            <a:pPr algn="l"/>
            <a:r>
              <a:rPr lang="en-GB" b="0" i="0" dirty="0">
                <a:solidFill>
                  <a:srgbClr val="000000"/>
                </a:solidFill>
                <a:effectLst/>
                <a:highlight>
                  <a:srgbClr val="FFFFFF"/>
                </a:highlight>
                <a:latin typeface="NSPCC-Regular"/>
              </a:rPr>
              <a:t>The </a:t>
            </a:r>
            <a:r>
              <a:rPr lang="en-GB" b="0" i="0" u="none" strike="noStrike" dirty="0">
                <a:solidFill>
                  <a:srgbClr val="108633"/>
                </a:solidFill>
                <a:effectLst/>
                <a:highlight>
                  <a:srgbClr val="FFFFFF"/>
                </a:highlight>
                <a:latin typeface="NSPCC-Regular"/>
                <a:hlinkClick r:id="rId4" tooltip="The Care Leavers (Wales) Regulations 2015"/>
              </a:rPr>
              <a:t>Care Leavers (Wales) Regulations 2015</a:t>
            </a:r>
            <a:r>
              <a:rPr lang="en-GB" b="0" i="0" dirty="0">
                <a:solidFill>
                  <a:srgbClr val="000000"/>
                </a:solidFill>
                <a:effectLst/>
                <a:highlight>
                  <a:srgbClr val="FFFFFF"/>
                </a:highlight>
                <a:latin typeface="NSPCC-Regular"/>
              </a:rPr>
              <a:t> make provision about the support to be provided to young people who are no longer looked after by a local authority.</a:t>
            </a:r>
          </a:p>
          <a:p>
            <a:pPr lvl="1"/>
            <a:endParaRPr lang="en-GB" dirty="0"/>
          </a:p>
        </p:txBody>
      </p:sp>
      <p:sp>
        <p:nvSpPr>
          <p:cNvPr id="4" name="TextBox 3">
            <a:extLst>
              <a:ext uri="{FF2B5EF4-FFF2-40B4-BE49-F238E27FC236}">
                <a16:creationId xmlns:a16="http://schemas.microsoft.com/office/drawing/2014/main" id="{2F1FB3D4-35AE-191B-71E8-AC24647F8550}"/>
              </a:ext>
            </a:extLst>
          </p:cNvPr>
          <p:cNvSpPr txBox="1"/>
          <p:nvPr/>
        </p:nvSpPr>
        <p:spPr>
          <a:xfrm>
            <a:off x="10546080" y="6258480"/>
            <a:ext cx="1645920" cy="369332"/>
          </a:xfrm>
          <a:prstGeom prst="rect">
            <a:avLst/>
          </a:prstGeom>
          <a:noFill/>
        </p:spPr>
        <p:txBody>
          <a:bodyPr wrap="square" rtlCol="0">
            <a:spAutoFit/>
          </a:bodyPr>
          <a:lstStyle/>
          <a:p>
            <a:r>
              <a:rPr lang="en-GB" dirty="0"/>
              <a:t>(NSPCC, 2024)</a:t>
            </a:r>
          </a:p>
        </p:txBody>
      </p:sp>
    </p:spTree>
    <p:extLst>
      <p:ext uri="{BB962C8B-B14F-4D97-AF65-F5344CB8AC3E}">
        <p14:creationId xmlns:p14="http://schemas.microsoft.com/office/powerpoint/2010/main" val="387678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Hard to Reach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a:bodyPr>
          <a:lstStyle/>
          <a:p>
            <a:r>
              <a:rPr lang="en-GB" dirty="0"/>
              <a:t>Looked after children can be hard to reach for several reasons:</a:t>
            </a:r>
          </a:p>
          <a:p>
            <a:r>
              <a:rPr lang="en-GB" b="1" i="0" dirty="0">
                <a:solidFill>
                  <a:srgbClr val="111111"/>
                </a:solidFill>
                <a:effectLst/>
                <a:highlight>
                  <a:srgbClr val="FFFFFF"/>
                </a:highlight>
                <a:latin typeface="-apple-system"/>
              </a:rPr>
              <a:t>Trauma and Trust Issues</a:t>
            </a:r>
            <a:r>
              <a:rPr lang="en-GB" b="0" i="0" dirty="0">
                <a:solidFill>
                  <a:srgbClr val="111111"/>
                </a:solidFill>
                <a:effectLst/>
                <a:highlight>
                  <a:srgbClr val="FFFFFF"/>
                </a:highlight>
                <a:latin typeface="-apple-system"/>
              </a:rPr>
              <a:t>: Many looked after children have experienced trauma, abuse, or neglect. As a result, they may struggle with trust and have difficulty forming meaningful connections with adults or professionals.</a:t>
            </a:r>
          </a:p>
          <a:p>
            <a:r>
              <a:rPr lang="en-GB" b="1" i="0" dirty="0">
                <a:solidFill>
                  <a:srgbClr val="111111"/>
                </a:solidFill>
                <a:effectLst/>
                <a:highlight>
                  <a:srgbClr val="FFFFFF"/>
                </a:highlight>
                <a:latin typeface="-apple-system"/>
              </a:rPr>
              <a:t>Frequent Changes in Placement</a:t>
            </a:r>
            <a:r>
              <a:rPr lang="en-GB" b="0" i="0" dirty="0">
                <a:solidFill>
                  <a:srgbClr val="111111"/>
                </a:solidFill>
                <a:effectLst/>
                <a:highlight>
                  <a:srgbClr val="FFFFFF"/>
                </a:highlight>
                <a:latin typeface="-apple-system"/>
              </a:rPr>
              <a:t>: Looked after children often experience multiple placements, such as moving between foster homes, residential care, or other settings. These frequent changes can disrupt their stability and make it harder for professionals to maintain consistent contact.</a:t>
            </a:r>
          </a:p>
          <a:p>
            <a:endParaRPr lang="en-GB" dirty="0"/>
          </a:p>
        </p:txBody>
      </p:sp>
    </p:spTree>
    <p:extLst>
      <p:ext uri="{BB962C8B-B14F-4D97-AF65-F5344CB8AC3E}">
        <p14:creationId xmlns:p14="http://schemas.microsoft.com/office/powerpoint/2010/main" val="333681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Hard to Reach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lnSpcReduction="10000"/>
          </a:bodyPr>
          <a:lstStyle/>
          <a:p>
            <a:r>
              <a:rPr lang="en-GB" b="1" i="0" dirty="0">
                <a:solidFill>
                  <a:srgbClr val="111111"/>
                </a:solidFill>
                <a:effectLst/>
                <a:highlight>
                  <a:srgbClr val="FFFFFF"/>
                </a:highlight>
                <a:latin typeface="-apple-system"/>
              </a:rPr>
              <a:t>Emotional and Behavioural Difficulties</a:t>
            </a:r>
            <a:r>
              <a:rPr lang="en-GB" b="0" i="0" dirty="0">
                <a:solidFill>
                  <a:srgbClr val="111111"/>
                </a:solidFill>
                <a:effectLst/>
                <a:highlight>
                  <a:srgbClr val="FFFFFF"/>
                </a:highlight>
                <a:latin typeface="-apple-system"/>
              </a:rPr>
              <a:t>: Some looked after children exhibit emotional and behavioural difficulties due to their past experiences. These challenges can affect their ability to engage with professionals or participate in services.</a:t>
            </a:r>
          </a:p>
          <a:p>
            <a:r>
              <a:rPr lang="en-GB" b="1" i="0" dirty="0">
                <a:solidFill>
                  <a:srgbClr val="111111"/>
                </a:solidFill>
                <a:effectLst/>
                <a:highlight>
                  <a:srgbClr val="FFFFFF"/>
                </a:highlight>
                <a:latin typeface="-apple-system"/>
              </a:rPr>
              <a:t>Lack of Advocacy</a:t>
            </a:r>
            <a:r>
              <a:rPr lang="en-GB" b="0" i="0" dirty="0">
                <a:solidFill>
                  <a:srgbClr val="111111"/>
                </a:solidFill>
                <a:effectLst/>
                <a:highlight>
                  <a:srgbClr val="FFFFFF"/>
                </a:highlight>
                <a:latin typeface="-apple-system"/>
              </a:rPr>
              <a:t>: Looked after children may not have a consistent advocate or someone who actively supports their needs. Without proper advocacy, they might not receive the necessary services or interventions.</a:t>
            </a:r>
          </a:p>
          <a:p>
            <a:r>
              <a:rPr lang="en-GB" b="1" i="0" dirty="0">
                <a:solidFill>
                  <a:srgbClr val="111111"/>
                </a:solidFill>
                <a:effectLst/>
                <a:highlight>
                  <a:srgbClr val="FFFFFF"/>
                </a:highlight>
                <a:latin typeface="-apple-system"/>
              </a:rPr>
              <a:t>Disengagement from Education</a:t>
            </a:r>
            <a:r>
              <a:rPr lang="en-GB" b="0" i="0" dirty="0">
                <a:solidFill>
                  <a:srgbClr val="111111"/>
                </a:solidFill>
                <a:effectLst/>
                <a:highlight>
                  <a:srgbClr val="FFFFFF"/>
                </a:highlight>
                <a:latin typeface="-apple-system"/>
              </a:rPr>
              <a:t>: Some looked after children struggle with education due to disrupted schooling, missed classes, or gaps in learning. This disengagement can make it harder to reach them through educational channels.</a:t>
            </a:r>
          </a:p>
          <a:p>
            <a:endParaRPr lang="en-GB" dirty="0"/>
          </a:p>
        </p:txBody>
      </p:sp>
    </p:spTree>
    <p:extLst>
      <p:ext uri="{BB962C8B-B14F-4D97-AF65-F5344CB8AC3E}">
        <p14:creationId xmlns:p14="http://schemas.microsoft.com/office/powerpoint/2010/main" val="372348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Hard to Reach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a:bodyPr>
          <a:lstStyle/>
          <a:p>
            <a:r>
              <a:rPr lang="en-GB" b="1" i="0" dirty="0">
                <a:solidFill>
                  <a:srgbClr val="111111"/>
                </a:solidFill>
                <a:effectLst/>
                <a:highlight>
                  <a:srgbClr val="FFFFFF"/>
                </a:highlight>
                <a:latin typeface="-apple-system"/>
              </a:rPr>
              <a:t>Hidden Population</a:t>
            </a:r>
            <a:r>
              <a:rPr lang="en-GB" b="0" i="0" dirty="0">
                <a:solidFill>
                  <a:srgbClr val="111111"/>
                </a:solidFill>
                <a:effectLst/>
                <a:highlight>
                  <a:srgbClr val="FFFFFF"/>
                </a:highlight>
                <a:latin typeface="-apple-system"/>
              </a:rPr>
              <a:t>: Looked after children are often an invisible or hidden population. They may not actively seek help or disclose their status, making it challenging for professionals to identify and engage with them.</a:t>
            </a:r>
          </a:p>
          <a:p>
            <a:r>
              <a:rPr lang="en-GB" b="1" i="0" dirty="0">
                <a:solidFill>
                  <a:srgbClr val="111111"/>
                </a:solidFill>
                <a:effectLst/>
                <a:highlight>
                  <a:srgbClr val="FFFFFF"/>
                </a:highlight>
                <a:latin typeface="-apple-system"/>
              </a:rPr>
              <a:t>Stigma and Shame</a:t>
            </a:r>
            <a:r>
              <a:rPr lang="en-GB" b="0" i="0" dirty="0">
                <a:solidFill>
                  <a:srgbClr val="111111"/>
                </a:solidFill>
                <a:effectLst/>
                <a:highlight>
                  <a:srgbClr val="FFFFFF"/>
                </a:highlight>
                <a:latin typeface="-apple-system"/>
              </a:rPr>
              <a:t>: There can be stigma associated with being a looked after child. Some children may feel ashamed or embarrassed about their situation, leading them to avoid seeking support.</a:t>
            </a:r>
          </a:p>
          <a:p>
            <a:r>
              <a:rPr lang="en-GB" b="1" i="0" dirty="0">
                <a:solidFill>
                  <a:srgbClr val="111111"/>
                </a:solidFill>
                <a:effectLst/>
                <a:highlight>
                  <a:srgbClr val="FFFFFF"/>
                </a:highlight>
                <a:latin typeface="-apple-system"/>
              </a:rPr>
              <a:t>Communication Barriers</a:t>
            </a:r>
            <a:r>
              <a:rPr lang="en-GB" b="0" i="0" dirty="0">
                <a:solidFill>
                  <a:srgbClr val="111111"/>
                </a:solidFill>
                <a:effectLst/>
                <a:highlight>
                  <a:srgbClr val="FFFFFF"/>
                </a:highlight>
                <a:latin typeface="-apple-system"/>
              </a:rPr>
              <a:t>: Communication difficulties, language barriers, or cognitive impairments can hinder effective engagement with looked after children.</a:t>
            </a:r>
          </a:p>
          <a:p>
            <a:endParaRPr lang="en-GB" dirty="0"/>
          </a:p>
        </p:txBody>
      </p:sp>
    </p:spTree>
    <p:extLst>
      <p:ext uri="{BB962C8B-B14F-4D97-AF65-F5344CB8AC3E}">
        <p14:creationId xmlns:p14="http://schemas.microsoft.com/office/powerpoint/2010/main" val="127864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Looked After Children: Hard to Reach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fontScale="92500" lnSpcReduction="10000"/>
          </a:bodyPr>
          <a:lstStyle/>
          <a:p>
            <a:r>
              <a:rPr lang="en-GB" b="1" i="0" dirty="0">
                <a:solidFill>
                  <a:srgbClr val="111111"/>
                </a:solidFill>
                <a:effectLst/>
                <a:highlight>
                  <a:srgbClr val="FFFFFF"/>
                </a:highlight>
                <a:latin typeface="-apple-system"/>
              </a:rPr>
              <a:t>Complex Family Dynamics</a:t>
            </a:r>
            <a:r>
              <a:rPr lang="en-GB" b="0" i="0" dirty="0">
                <a:solidFill>
                  <a:srgbClr val="111111"/>
                </a:solidFill>
                <a:effectLst/>
                <a:highlight>
                  <a:srgbClr val="FFFFFF"/>
                </a:highlight>
                <a:latin typeface="-apple-system"/>
              </a:rPr>
              <a:t>: The involvement of birth families, extended family members, and legal guardians can create complex dynamics. Professionals must navigate these relationships to reach and support the child effectively.</a:t>
            </a:r>
          </a:p>
          <a:p>
            <a:r>
              <a:rPr lang="en-GB" b="1" i="0" dirty="0">
                <a:solidFill>
                  <a:srgbClr val="111111"/>
                </a:solidFill>
                <a:effectLst/>
                <a:highlight>
                  <a:srgbClr val="FFFFFF"/>
                </a:highlight>
                <a:latin typeface="-apple-system"/>
              </a:rPr>
              <a:t>High Staff Turnover</a:t>
            </a:r>
            <a:r>
              <a:rPr lang="en-GB" b="0" i="0" dirty="0">
                <a:solidFill>
                  <a:srgbClr val="111111"/>
                </a:solidFill>
                <a:effectLst/>
                <a:highlight>
                  <a:srgbClr val="FFFFFF"/>
                </a:highlight>
                <a:latin typeface="-apple-system"/>
              </a:rPr>
              <a:t>: Professionals working with looked after children may experience high turnover rates, affecting continuity and consistency in their interactions with the child.</a:t>
            </a:r>
          </a:p>
          <a:p>
            <a:endParaRPr lang="en-GB" dirty="0"/>
          </a:p>
          <a:p>
            <a:r>
              <a:rPr lang="en-GB" b="0" i="0" dirty="0">
                <a:solidFill>
                  <a:srgbClr val="111111"/>
                </a:solidFill>
                <a:effectLst/>
                <a:highlight>
                  <a:srgbClr val="FFFFFF"/>
                </a:highlight>
                <a:latin typeface="-apple-system"/>
              </a:rPr>
              <a:t>Efforts to reach looked after children should involve a holistic approach, including building trust, providing consistent support, and addressing their unique needs. Professionals, caregivers, and communities play a crucial role in ensuring these vulnerable children receive the care and attention they deserve.</a:t>
            </a:r>
            <a:endParaRPr lang="en-GB" dirty="0"/>
          </a:p>
        </p:txBody>
      </p:sp>
    </p:spTree>
    <p:extLst>
      <p:ext uri="{BB962C8B-B14F-4D97-AF65-F5344CB8AC3E}">
        <p14:creationId xmlns:p14="http://schemas.microsoft.com/office/powerpoint/2010/main" val="230852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1A023B-A781-8D71-6D55-008D94D6AD4A}"/>
              </a:ext>
            </a:extLst>
          </p:cNvPr>
          <p:cNvSpPr>
            <a:spLocks noGrp="1"/>
          </p:cNvSpPr>
          <p:nvPr>
            <p:ph type="title"/>
          </p:nvPr>
        </p:nvSpPr>
        <p:spPr>
          <a:xfrm>
            <a:off x="2555631" y="1441938"/>
            <a:ext cx="9231816" cy="3974124"/>
          </a:xfrm>
        </p:spPr>
        <p:txBody>
          <a:bodyPr vert="horz" lIns="91440" tIns="45720" rIns="91440" bIns="45720" rtlCol="0" anchor="ctr">
            <a:normAutofit/>
          </a:bodyPr>
          <a:lstStyle/>
          <a:p>
            <a:pPr algn="ctr"/>
            <a:r>
              <a:rPr lang="en-US" sz="5400" dirty="0">
                <a:solidFill>
                  <a:schemeClr val="bg1">
                    <a:lumMod val="95000"/>
                    <a:lumOff val="5000"/>
                  </a:schemeClr>
                </a:solidFill>
              </a:rPr>
              <a:t>Not in Education, Employment, or Training (NEET)</a:t>
            </a:r>
          </a:p>
        </p:txBody>
      </p:sp>
    </p:spTree>
    <p:extLst>
      <p:ext uri="{BB962C8B-B14F-4D97-AF65-F5344CB8AC3E}">
        <p14:creationId xmlns:p14="http://schemas.microsoft.com/office/powerpoint/2010/main" val="37453542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NEET: Definition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fontScale="92500" lnSpcReduction="20000"/>
          </a:bodyPr>
          <a:lstStyle/>
          <a:p>
            <a:r>
              <a:rPr lang="en-GB" dirty="0">
                <a:solidFill>
                  <a:srgbClr val="111111"/>
                </a:solidFill>
                <a:highlight>
                  <a:srgbClr val="FFFFFF"/>
                </a:highlight>
                <a:latin typeface="-apple-system"/>
              </a:rPr>
              <a:t>NEET, an acronym for ‘Not in Education, Employment, or Training’ refers to a person who is unemployed and not currently receiving an education or vocational training. </a:t>
            </a:r>
          </a:p>
          <a:p>
            <a:r>
              <a:rPr lang="en-GB" dirty="0">
                <a:solidFill>
                  <a:srgbClr val="111111"/>
                </a:solidFill>
                <a:highlight>
                  <a:srgbClr val="FFFFFF"/>
                </a:highlight>
                <a:latin typeface="-apple-system"/>
              </a:rPr>
              <a:t>The classification originated in the United Kingdom in the late 1990’s and has since been adopted, to varying degrees. </a:t>
            </a:r>
          </a:p>
          <a:p>
            <a:r>
              <a:rPr lang="en-GB" dirty="0">
                <a:solidFill>
                  <a:srgbClr val="111111"/>
                </a:solidFill>
                <a:highlight>
                  <a:srgbClr val="FFFFFF"/>
                </a:highlight>
                <a:latin typeface="-apple-system"/>
              </a:rPr>
              <a:t>In the United Kingdom, the NEET category includes individuals aged between 16-24 (some 16- and 17-year-olds are still of compulsory school age). </a:t>
            </a:r>
          </a:p>
          <a:p>
            <a:r>
              <a:rPr lang="en-GB" dirty="0">
                <a:solidFill>
                  <a:srgbClr val="111111"/>
                </a:solidFill>
                <a:highlight>
                  <a:srgbClr val="FFFFFF"/>
                </a:highlight>
                <a:latin typeface="-apple-system"/>
              </a:rPr>
              <a:t>The subgroup of NEETs ages 16-18 is often of particular focus. </a:t>
            </a:r>
          </a:p>
          <a:p>
            <a:r>
              <a:rPr lang="en-GB" dirty="0">
                <a:solidFill>
                  <a:srgbClr val="111111"/>
                </a:solidFill>
                <a:highlight>
                  <a:srgbClr val="FFFFFF"/>
                </a:highlight>
                <a:latin typeface="-apple-system"/>
              </a:rPr>
              <a:t>The NEET category encompasses both the unemployed (those without a job and actively seeking one). </a:t>
            </a:r>
          </a:p>
          <a:p>
            <a:r>
              <a:rPr lang="en-GB" dirty="0">
                <a:solidFill>
                  <a:srgbClr val="111111"/>
                </a:solidFill>
                <a:highlight>
                  <a:srgbClr val="FFFFFF"/>
                </a:highlight>
                <a:latin typeface="-apple-system"/>
              </a:rPr>
              <a:t>It is important to recognise that NEETs may face various challenges, and efforts are made to support their transition into education, employment, or training. </a:t>
            </a:r>
            <a:endParaRPr lang="en-GB" dirty="0"/>
          </a:p>
        </p:txBody>
      </p:sp>
    </p:spTree>
    <p:extLst>
      <p:ext uri="{BB962C8B-B14F-4D97-AF65-F5344CB8AC3E}">
        <p14:creationId xmlns:p14="http://schemas.microsoft.com/office/powerpoint/2010/main" val="2052344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NEET: Definition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lnSpcReduction="10000"/>
          </a:bodyPr>
          <a:lstStyle/>
          <a:p>
            <a:pPr marL="0" indent="0">
              <a:buNone/>
            </a:pPr>
            <a:r>
              <a:rPr lang="en-GB" b="1" dirty="0"/>
              <a:t>Education and Training </a:t>
            </a:r>
          </a:p>
          <a:p>
            <a:r>
              <a:rPr lang="en-GB" dirty="0"/>
              <a:t>A person is considered to be in education or training of the following apply:</a:t>
            </a:r>
          </a:p>
          <a:p>
            <a:endParaRPr lang="en-GB" dirty="0"/>
          </a:p>
          <a:p>
            <a:r>
              <a:rPr lang="en-GB" dirty="0"/>
              <a:t>The are enrolled on an education course and are still attending or waiting for term to (re)start </a:t>
            </a:r>
          </a:p>
          <a:p>
            <a:r>
              <a:rPr lang="en-GB" dirty="0"/>
              <a:t>They are doing an apprenticeship </a:t>
            </a:r>
          </a:p>
          <a:p>
            <a:r>
              <a:rPr lang="en-GB" dirty="0"/>
              <a:t>They are on a government supported employment or training programme </a:t>
            </a:r>
          </a:p>
          <a:p>
            <a:r>
              <a:rPr lang="en-GB" dirty="0"/>
              <a:t>They are working or studying towards a qualification </a:t>
            </a:r>
          </a:p>
          <a:p>
            <a:r>
              <a:rPr lang="en-GB" dirty="0"/>
              <a:t>They have had job-related training or education in the last 4 weeks. </a:t>
            </a:r>
          </a:p>
        </p:txBody>
      </p:sp>
      <p:sp>
        <p:nvSpPr>
          <p:cNvPr id="4" name="TextBox 3">
            <a:extLst>
              <a:ext uri="{FF2B5EF4-FFF2-40B4-BE49-F238E27FC236}">
                <a16:creationId xmlns:a16="http://schemas.microsoft.com/office/drawing/2014/main" id="{88B1E01D-B3F5-EBE1-4159-D427628C5992}"/>
              </a:ext>
            </a:extLst>
          </p:cNvPr>
          <p:cNvSpPr txBox="1"/>
          <p:nvPr/>
        </p:nvSpPr>
        <p:spPr>
          <a:xfrm>
            <a:off x="10163695" y="6443146"/>
            <a:ext cx="2028305" cy="369332"/>
          </a:xfrm>
          <a:prstGeom prst="rect">
            <a:avLst/>
          </a:prstGeom>
          <a:noFill/>
        </p:spPr>
        <p:txBody>
          <a:bodyPr wrap="square" rtlCol="0">
            <a:spAutoFit/>
          </a:bodyPr>
          <a:lstStyle/>
          <a:p>
            <a:r>
              <a:rPr lang="en-GB" dirty="0"/>
              <a:t>(ONS, 2016)</a:t>
            </a:r>
          </a:p>
        </p:txBody>
      </p:sp>
    </p:spTree>
    <p:extLst>
      <p:ext uri="{BB962C8B-B14F-4D97-AF65-F5344CB8AC3E}">
        <p14:creationId xmlns:p14="http://schemas.microsoft.com/office/powerpoint/2010/main" val="159166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D94E-429B-5889-95FE-4B7C90110FDB}"/>
              </a:ext>
            </a:extLst>
          </p:cNvPr>
          <p:cNvSpPr>
            <a:spLocks noGrp="1"/>
          </p:cNvSpPr>
          <p:nvPr>
            <p:ph type="title"/>
          </p:nvPr>
        </p:nvSpPr>
        <p:spPr/>
        <p:txBody>
          <a:bodyPr/>
          <a:lstStyle/>
          <a:p>
            <a:r>
              <a:rPr lang="en-GB" dirty="0"/>
              <a:t>NEET: Definition </a:t>
            </a:r>
          </a:p>
        </p:txBody>
      </p:sp>
      <p:sp>
        <p:nvSpPr>
          <p:cNvPr id="3" name="Content Placeholder 2">
            <a:extLst>
              <a:ext uri="{FF2B5EF4-FFF2-40B4-BE49-F238E27FC236}">
                <a16:creationId xmlns:a16="http://schemas.microsoft.com/office/drawing/2014/main" id="{9D943B55-11CA-80E6-FE31-42ED49EA2F22}"/>
              </a:ext>
            </a:extLst>
          </p:cNvPr>
          <p:cNvSpPr>
            <a:spLocks noGrp="1"/>
          </p:cNvSpPr>
          <p:nvPr>
            <p:ph idx="1"/>
          </p:nvPr>
        </p:nvSpPr>
        <p:spPr>
          <a:xfrm>
            <a:off x="947651" y="1828800"/>
            <a:ext cx="10788719" cy="4799012"/>
          </a:xfrm>
        </p:spPr>
        <p:txBody>
          <a:bodyPr>
            <a:normAutofit fontScale="92500" lnSpcReduction="10000"/>
          </a:bodyPr>
          <a:lstStyle/>
          <a:p>
            <a:pPr marL="0" indent="0">
              <a:buNone/>
            </a:pPr>
            <a:r>
              <a:rPr lang="en-GB" b="1" dirty="0"/>
              <a:t>Employment</a:t>
            </a:r>
          </a:p>
          <a:p>
            <a:r>
              <a:rPr lang="en-GB" dirty="0"/>
              <a:t>‘In employment’ includes all people in some form of paid work, including those working part-time. </a:t>
            </a:r>
          </a:p>
          <a:p>
            <a:r>
              <a:rPr lang="en-GB" dirty="0"/>
              <a:t>People not in employment are classed as either unemployed or economically inactive. </a:t>
            </a:r>
          </a:p>
          <a:p>
            <a:r>
              <a:rPr lang="en-GB" dirty="0"/>
              <a:t>Unemployed people are those who have been looking for work in the past 4 weeks and who are available to start work within the next 2 weeks. </a:t>
            </a:r>
          </a:p>
          <a:p>
            <a:r>
              <a:rPr lang="en-GB" dirty="0"/>
              <a:t>Economically inactive people are those who have not been looking for work and/or who are not available to start work. </a:t>
            </a:r>
          </a:p>
          <a:p>
            <a:r>
              <a:rPr lang="en-GB" dirty="0"/>
              <a:t>Examples of economically inactive people include those not looking for work because they are students and those who are looking after dependants at home.</a:t>
            </a:r>
          </a:p>
        </p:txBody>
      </p:sp>
      <p:sp>
        <p:nvSpPr>
          <p:cNvPr id="4" name="TextBox 3">
            <a:extLst>
              <a:ext uri="{FF2B5EF4-FFF2-40B4-BE49-F238E27FC236}">
                <a16:creationId xmlns:a16="http://schemas.microsoft.com/office/drawing/2014/main" id="{40388C86-1BF3-2DCC-712C-62B5797B60A9}"/>
              </a:ext>
            </a:extLst>
          </p:cNvPr>
          <p:cNvSpPr txBox="1"/>
          <p:nvPr/>
        </p:nvSpPr>
        <p:spPr>
          <a:xfrm>
            <a:off x="10163695" y="6443146"/>
            <a:ext cx="2028305" cy="369332"/>
          </a:xfrm>
          <a:prstGeom prst="rect">
            <a:avLst/>
          </a:prstGeom>
          <a:noFill/>
        </p:spPr>
        <p:txBody>
          <a:bodyPr wrap="square" rtlCol="0">
            <a:spAutoFit/>
          </a:bodyPr>
          <a:lstStyle/>
          <a:p>
            <a:r>
              <a:rPr lang="en-GB" dirty="0"/>
              <a:t>(ONS, 2016)</a:t>
            </a:r>
          </a:p>
        </p:txBody>
      </p:sp>
    </p:spTree>
    <p:extLst>
      <p:ext uri="{BB962C8B-B14F-4D97-AF65-F5344CB8AC3E}">
        <p14:creationId xmlns:p14="http://schemas.microsoft.com/office/powerpoint/2010/main" val="295929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2C63-3ED5-7123-FB9D-7B9B4E5D84D9}"/>
              </a:ext>
            </a:extLst>
          </p:cNvPr>
          <p:cNvSpPr>
            <a:spLocks noGrp="1"/>
          </p:cNvSpPr>
          <p:nvPr>
            <p:ph type="title"/>
          </p:nvPr>
        </p:nvSpPr>
        <p:spPr/>
        <p:txBody>
          <a:bodyPr/>
          <a:lstStyle/>
          <a:p>
            <a:r>
              <a:rPr lang="en-GB" dirty="0"/>
              <a:t>NEET: Care Leavers </a:t>
            </a:r>
          </a:p>
        </p:txBody>
      </p:sp>
      <p:sp>
        <p:nvSpPr>
          <p:cNvPr id="3" name="Content Placeholder 2">
            <a:extLst>
              <a:ext uri="{FF2B5EF4-FFF2-40B4-BE49-F238E27FC236}">
                <a16:creationId xmlns:a16="http://schemas.microsoft.com/office/drawing/2014/main" id="{68135C7E-F94D-A9AA-6C35-B527BB166BD7}"/>
              </a:ext>
            </a:extLst>
          </p:cNvPr>
          <p:cNvSpPr>
            <a:spLocks noGrp="1"/>
          </p:cNvSpPr>
          <p:nvPr>
            <p:ph idx="1"/>
          </p:nvPr>
        </p:nvSpPr>
        <p:spPr>
          <a:xfrm>
            <a:off x="814647" y="1667683"/>
            <a:ext cx="11377353" cy="5190317"/>
          </a:xfrm>
        </p:spPr>
        <p:txBody>
          <a:bodyPr>
            <a:normAutofit fontScale="92500" lnSpcReduction="20000"/>
          </a:bodyPr>
          <a:lstStyle/>
          <a:p>
            <a:r>
              <a:rPr lang="en-GB" dirty="0"/>
              <a:t>Children leaving care are less likely to be in education, training or employment England, Northern Ireland and Scotland collect data on what children go on to do after leaving care. Data on care leavers is no longer published for Wales. </a:t>
            </a:r>
          </a:p>
          <a:p>
            <a:r>
              <a:rPr lang="en-GB" dirty="0"/>
              <a:t>In England in 2022, 35% of care leavers aged 19 were not in education, training or employment. This compares to 16% of 18-year-olds in 2022 and 15% of 19-24-year-olds in the general population in October - December 2022. </a:t>
            </a:r>
          </a:p>
          <a:p>
            <a:r>
              <a:rPr lang="en-GB" dirty="0"/>
              <a:t>In Northern Ireland in 2021/22, 25% of care leavers aged 19 were not in education, training or employment. This compares to 8% of 16-24-year-olds in the general population in January – March 2022. </a:t>
            </a:r>
          </a:p>
          <a:p>
            <a:r>
              <a:rPr lang="en-GB" dirty="0"/>
              <a:t>In Scotland data is collected for the number of school leavers who go on to a “positive destination” (education, employment, training, voluntary work or an agreement with a trusted professional that they will take part in a programme of learning and activity). </a:t>
            </a:r>
          </a:p>
          <a:p>
            <a:r>
              <a:rPr lang="en-GB" dirty="0"/>
              <a:t>In 2021/22, 15% of school leavers who had been looked after within the year had not gone on to some form of positive destination. This compares to 4% of all school leavers.</a:t>
            </a:r>
          </a:p>
        </p:txBody>
      </p:sp>
    </p:spTree>
    <p:extLst>
      <p:ext uri="{BB962C8B-B14F-4D97-AF65-F5344CB8AC3E}">
        <p14:creationId xmlns:p14="http://schemas.microsoft.com/office/powerpoint/2010/main" val="3192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2C63-3ED5-7123-FB9D-7B9B4E5D84D9}"/>
              </a:ext>
            </a:extLst>
          </p:cNvPr>
          <p:cNvSpPr>
            <a:spLocks noGrp="1"/>
          </p:cNvSpPr>
          <p:nvPr>
            <p:ph type="title"/>
          </p:nvPr>
        </p:nvSpPr>
        <p:spPr>
          <a:xfrm>
            <a:off x="2826327" y="365125"/>
            <a:ext cx="8910043" cy="1325563"/>
          </a:xfrm>
        </p:spPr>
        <p:txBody>
          <a:bodyPr>
            <a:normAutofit fontScale="90000"/>
          </a:bodyPr>
          <a:lstStyle/>
          <a:p>
            <a:r>
              <a:rPr lang="en-GB" dirty="0"/>
              <a:t>NEET: seasonally adjusted trends in the proportion of young people NEET UK</a:t>
            </a:r>
          </a:p>
        </p:txBody>
      </p:sp>
      <p:pic>
        <p:nvPicPr>
          <p:cNvPr id="5" name="Content Placeholder 4">
            <a:extLst>
              <a:ext uri="{FF2B5EF4-FFF2-40B4-BE49-F238E27FC236}">
                <a16:creationId xmlns:a16="http://schemas.microsoft.com/office/drawing/2014/main" id="{88C038C8-75F9-711B-5953-9C593C27AE2F}"/>
              </a:ext>
            </a:extLst>
          </p:cNvPr>
          <p:cNvPicPr>
            <a:picLocks noGrp="1" noChangeAspect="1"/>
          </p:cNvPicPr>
          <p:nvPr>
            <p:ph idx="1"/>
          </p:nvPr>
        </p:nvPicPr>
        <p:blipFill>
          <a:blip r:embed="rId2"/>
          <a:stretch>
            <a:fillRect/>
          </a:stretch>
        </p:blipFill>
        <p:spPr>
          <a:xfrm>
            <a:off x="1427618" y="2079695"/>
            <a:ext cx="9868777" cy="4263551"/>
          </a:xfrm>
        </p:spPr>
      </p:pic>
      <p:sp>
        <p:nvSpPr>
          <p:cNvPr id="6" name="TextBox 5">
            <a:extLst>
              <a:ext uri="{FF2B5EF4-FFF2-40B4-BE49-F238E27FC236}">
                <a16:creationId xmlns:a16="http://schemas.microsoft.com/office/drawing/2014/main" id="{211059FD-20BC-5941-0906-9826787E893B}"/>
              </a:ext>
            </a:extLst>
          </p:cNvPr>
          <p:cNvSpPr txBox="1"/>
          <p:nvPr/>
        </p:nvSpPr>
        <p:spPr>
          <a:xfrm>
            <a:off x="8992200" y="6362921"/>
            <a:ext cx="3199800" cy="369332"/>
          </a:xfrm>
          <a:prstGeom prst="rect">
            <a:avLst/>
          </a:prstGeom>
          <a:noFill/>
        </p:spPr>
        <p:txBody>
          <a:bodyPr wrap="square" rtlCol="0">
            <a:spAutoFit/>
          </a:bodyPr>
          <a:lstStyle/>
          <a:p>
            <a:r>
              <a:rPr lang="en-GB" dirty="0"/>
              <a:t>(Centre for Social Policy, 2016)</a:t>
            </a:r>
          </a:p>
        </p:txBody>
      </p:sp>
    </p:spTree>
    <p:extLst>
      <p:ext uri="{BB962C8B-B14F-4D97-AF65-F5344CB8AC3E}">
        <p14:creationId xmlns:p14="http://schemas.microsoft.com/office/powerpoint/2010/main" val="36979714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2C63-3ED5-7123-FB9D-7B9B4E5D84D9}"/>
              </a:ext>
            </a:extLst>
          </p:cNvPr>
          <p:cNvSpPr>
            <a:spLocks noGrp="1"/>
          </p:cNvSpPr>
          <p:nvPr>
            <p:ph type="title"/>
          </p:nvPr>
        </p:nvSpPr>
        <p:spPr>
          <a:xfrm>
            <a:off x="2826327" y="365125"/>
            <a:ext cx="8910043" cy="1325563"/>
          </a:xfrm>
        </p:spPr>
        <p:txBody>
          <a:bodyPr>
            <a:normAutofit/>
          </a:bodyPr>
          <a:lstStyle/>
          <a:p>
            <a:r>
              <a:rPr lang="en-GB" dirty="0"/>
              <a:t>NEET: Global Perspective </a:t>
            </a:r>
          </a:p>
        </p:txBody>
      </p:sp>
      <p:sp>
        <p:nvSpPr>
          <p:cNvPr id="6" name="TextBox 5">
            <a:extLst>
              <a:ext uri="{FF2B5EF4-FFF2-40B4-BE49-F238E27FC236}">
                <a16:creationId xmlns:a16="http://schemas.microsoft.com/office/drawing/2014/main" id="{211059FD-20BC-5941-0906-9826787E893B}"/>
              </a:ext>
            </a:extLst>
          </p:cNvPr>
          <p:cNvSpPr txBox="1"/>
          <p:nvPr/>
        </p:nvSpPr>
        <p:spPr>
          <a:xfrm>
            <a:off x="8992200" y="6362921"/>
            <a:ext cx="3199800" cy="369332"/>
          </a:xfrm>
          <a:prstGeom prst="rect">
            <a:avLst/>
          </a:prstGeom>
          <a:noFill/>
        </p:spPr>
        <p:txBody>
          <a:bodyPr wrap="square" rtlCol="0">
            <a:spAutoFit/>
          </a:bodyPr>
          <a:lstStyle/>
          <a:p>
            <a:r>
              <a:rPr lang="en-GB" dirty="0"/>
              <a:t>(Centre for Social Policy, 2016)</a:t>
            </a:r>
          </a:p>
        </p:txBody>
      </p:sp>
      <p:sp>
        <p:nvSpPr>
          <p:cNvPr id="4" name="Content Placeholder 3">
            <a:extLst>
              <a:ext uri="{FF2B5EF4-FFF2-40B4-BE49-F238E27FC236}">
                <a16:creationId xmlns:a16="http://schemas.microsoft.com/office/drawing/2014/main" id="{83C6CA9E-47FC-C49C-5AF0-040E9D927D9F}"/>
              </a:ext>
            </a:extLst>
          </p:cNvPr>
          <p:cNvSpPr>
            <a:spLocks noGrp="1"/>
          </p:cNvSpPr>
          <p:nvPr>
            <p:ph idx="1"/>
          </p:nvPr>
        </p:nvSpPr>
        <p:spPr>
          <a:xfrm>
            <a:off x="1113905" y="1825625"/>
            <a:ext cx="10622465" cy="4667250"/>
          </a:xfrm>
        </p:spPr>
        <p:txBody>
          <a:bodyPr>
            <a:normAutofit fontScale="85000" lnSpcReduction="10000"/>
          </a:bodyPr>
          <a:lstStyle/>
          <a:p>
            <a:r>
              <a:rPr lang="en-GB" dirty="0"/>
              <a:t>More than a fifth of people worldwide between the ages of 15 and 24 years old – 21.7%, were considered NEETs in 2023, according to the international Labour Organisation. </a:t>
            </a:r>
          </a:p>
          <a:p>
            <a:r>
              <a:rPr lang="en-GB" dirty="0"/>
              <a:t>According to the Organisation for Economic Co-operation and Development (OECD), South Africa, Turkey, and Columbia had the three highest youth NEET rates of the countries where it collected data. </a:t>
            </a:r>
          </a:p>
          <a:p>
            <a:r>
              <a:rPr lang="en-GB" dirty="0"/>
              <a:t>The Netherlands, Norway, and Iceland had the three lowest youth NEET rates. </a:t>
            </a:r>
          </a:p>
          <a:p>
            <a:r>
              <a:rPr lang="en-GB" dirty="0"/>
              <a:t>South Africa, though, is a particularly illustrative example. In 2022, the country had one of the globes highest percentages of NEETs – 42%. </a:t>
            </a:r>
          </a:p>
          <a:p>
            <a:r>
              <a:rPr lang="en-GB" dirty="0"/>
              <a:t>The overall economy of South Africa helps explain this high rate of NEET youths. </a:t>
            </a:r>
          </a:p>
          <a:p>
            <a:r>
              <a:rPr lang="en-GB" dirty="0"/>
              <a:t>The country has one of the highest unemployment rates – at nearly 30%, and the country’s average annual household income is $9,338,less than a third of the global average</a:t>
            </a:r>
          </a:p>
        </p:txBody>
      </p:sp>
    </p:spTree>
    <p:extLst>
      <p:ext uri="{BB962C8B-B14F-4D97-AF65-F5344CB8AC3E}">
        <p14:creationId xmlns:p14="http://schemas.microsoft.com/office/powerpoint/2010/main" val="398440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2C63-3ED5-7123-FB9D-7B9B4E5D84D9}"/>
              </a:ext>
            </a:extLst>
          </p:cNvPr>
          <p:cNvSpPr>
            <a:spLocks noGrp="1"/>
          </p:cNvSpPr>
          <p:nvPr>
            <p:ph type="title"/>
          </p:nvPr>
        </p:nvSpPr>
        <p:spPr>
          <a:xfrm>
            <a:off x="2826327" y="365125"/>
            <a:ext cx="8910043" cy="1325563"/>
          </a:xfrm>
        </p:spPr>
        <p:txBody>
          <a:bodyPr>
            <a:normAutofit/>
          </a:bodyPr>
          <a:lstStyle/>
          <a:p>
            <a:r>
              <a:rPr lang="en-GB" dirty="0"/>
              <a:t>NEET: Global Perspective </a:t>
            </a:r>
          </a:p>
        </p:txBody>
      </p:sp>
      <p:pic>
        <p:nvPicPr>
          <p:cNvPr id="8" name="Picture 7">
            <a:extLst>
              <a:ext uri="{FF2B5EF4-FFF2-40B4-BE49-F238E27FC236}">
                <a16:creationId xmlns:a16="http://schemas.microsoft.com/office/drawing/2014/main" id="{5568C54B-392B-1B16-759A-239EAA236851}"/>
              </a:ext>
            </a:extLst>
          </p:cNvPr>
          <p:cNvPicPr>
            <a:picLocks noChangeAspect="1"/>
          </p:cNvPicPr>
          <p:nvPr/>
        </p:nvPicPr>
        <p:blipFill>
          <a:blip r:embed="rId2"/>
          <a:stretch>
            <a:fillRect/>
          </a:stretch>
        </p:blipFill>
        <p:spPr>
          <a:xfrm>
            <a:off x="1614842" y="1198298"/>
            <a:ext cx="9973100" cy="5659702"/>
          </a:xfrm>
          <a:prstGeom prst="rect">
            <a:avLst/>
          </a:prstGeom>
        </p:spPr>
      </p:pic>
    </p:spTree>
    <p:extLst>
      <p:ext uri="{BB962C8B-B14F-4D97-AF65-F5344CB8AC3E}">
        <p14:creationId xmlns:p14="http://schemas.microsoft.com/office/powerpoint/2010/main" val="25736714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2C63-3ED5-7123-FB9D-7B9B4E5D84D9}"/>
              </a:ext>
            </a:extLst>
          </p:cNvPr>
          <p:cNvSpPr>
            <a:spLocks noGrp="1"/>
          </p:cNvSpPr>
          <p:nvPr>
            <p:ph type="title"/>
          </p:nvPr>
        </p:nvSpPr>
        <p:spPr>
          <a:xfrm>
            <a:off x="2826327" y="365125"/>
            <a:ext cx="8910043" cy="1325563"/>
          </a:xfrm>
        </p:spPr>
        <p:txBody>
          <a:bodyPr>
            <a:normAutofit/>
          </a:bodyPr>
          <a:lstStyle/>
          <a:p>
            <a:r>
              <a:rPr lang="en-GB" dirty="0"/>
              <a:t>NEET: Global Perspective </a:t>
            </a:r>
          </a:p>
        </p:txBody>
      </p:sp>
      <p:sp>
        <p:nvSpPr>
          <p:cNvPr id="6" name="TextBox 5">
            <a:extLst>
              <a:ext uri="{FF2B5EF4-FFF2-40B4-BE49-F238E27FC236}">
                <a16:creationId xmlns:a16="http://schemas.microsoft.com/office/drawing/2014/main" id="{211059FD-20BC-5941-0906-9826787E893B}"/>
              </a:ext>
            </a:extLst>
          </p:cNvPr>
          <p:cNvSpPr txBox="1"/>
          <p:nvPr/>
        </p:nvSpPr>
        <p:spPr>
          <a:xfrm>
            <a:off x="8992200" y="6362921"/>
            <a:ext cx="3199800" cy="369332"/>
          </a:xfrm>
          <a:prstGeom prst="rect">
            <a:avLst/>
          </a:prstGeom>
          <a:noFill/>
        </p:spPr>
        <p:txBody>
          <a:bodyPr wrap="square" rtlCol="0">
            <a:spAutoFit/>
          </a:bodyPr>
          <a:lstStyle/>
          <a:p>
            <a:r>
              <a:rPr lang="en-GB" dirty="0"/>
              <a:t>(Centre for Social Policy, 2016)</a:t>
            </a:r>
          </a:p>
        </p:txBody>
      </p:sp>
      <p:sp>
        <p:nvSpPr>
          <p:cNvPr id="4" name="Content Placeholder 3">
            <a:extLst>
              <a:ext uri="{FF2B5EF4-FFF2-40B4-BE49-F238E27FC236}">
                <a16:creationId xmlns:a16="http://schemas.microsoft.com/office/drawing/2014/main" id="{83C6CA9E-47FC-C49C-5AF0-040E9D927D9F}"/>
              </a:ext>
            </a:extLst>
          </p:cNvPr>
          <p:cNvSpPr>
            <a:spLocks noGrp="1"/>
          </p:cNvSpPr>
          <p:nvPr>
            <p:ph idx="1"/>
          </p:nvPr>
        </p:nvSpPr>
        <p:spPr>
          <a:xfrm>
            <a:off x="1113905" y="1825625"/>
            <a:ext cx="10622465" cy="4667250"/>
          </a:xfrm>
        </p:spPr>
        <p:txBody>
          <a:bodyPr>
            <a:normAutofit/>
          </a:bodyPr>
          <a:lstStyle/>
          <a:p>
            <a:r>
              <a:rPr lang="en-GB" dirty="0"/>
              <a:t>Many of the county’s young NEET’s live in economically disadvantaged areas, which includes low-income urban neighbourhoods and rural communities, and they’re ‘overwhelmingly Black Africans’ according to the South African Government.</a:t>
            </a:r>
          </a:p>
          <a:p>
            <a:r>
              <a:rPr lang="en-GB" dirty="0"/>
              <a:t>South Africa’s government noted that most young NEETs have a 12th grade education or below, meaning that a lack of education could be a barrier to access for those young people. </a:t>
            </a:r>
          </a:p>
          <a:p>
            <a:r>
              <a:rPr lang="en-GB" dirty="0"/>
              <a:t>To combat this, they said, diverse educational and training programs need to be offered to assist those who did not complete schooling. </a:t>
            </a:r>
          </a:p>
          <a:p>
            <a:pPr marL="0" indent="0">
              <a:buNone/>
            </a:pPr>
            <a:endParaRPr lang="en-GB" dirty="0"/>
          </a:p>
        </p:txBody>
      </p:sp>
    </p:spTree>
    <p:extLst>
      <p:ext uri="{BB962C8B-B14F-4D97-AF65-F5344CB8AC3E}">
        <p14:creationId xmlns:p14="http://schemas.microsoft.com/office/powerpoint/2010/main" val="3967579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Public Perception </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lnSpcReduction="10000"/>
          </a:bodyPr>
          <a:lstStyle/>
          <a:p>
            <a:r>
              <a:rPr lang="en-GB" dirty="0"/>
              <a:t>A study by Sokolich (2024) found that many young people want to participate in the ‘workforce’ but are faced with barriers, including financial or health barriers.</a:t>
            </a:r>
          </a:p>
          <a:p>
            <a:r>
              <a:rPr lang="en-GB" dirty="0"/>
              <a:t>The study found that mainstream society has labelled these individuals as ‘lazy’, which has become oppressive to those who want to work but feel like they can’t. </a:t>
            </a:r>
          </a:p>
          <a:p>
            <a:r>
              <a:rPr lang="en-GB" dirty="0"/>
              <a:t>Theis (2024) suggests that it is considered a social norm for the younger population to work more menial jobs and living in small flats while trying to figure out their identity and what their role is within society. </a:t>
            </a:r>
          </a:p>
          <a:p>
            <a:r>
              <a:rPr lang="en-GB" dirty="0"/>
              <a:t>However, Theis (2024) argues that some people are opting to live a nomadic lifestyle, away from capitalist society. </a:t>
            </a:r>
          </a:p>
        </p:txBody>
      </p:sp>
    </p:spTree>
    <p:extLst>
      <p:ext uri="{BB962C8B-B14F-4D97-AF65-F5344CB8AC3E}">
        <p14:creationId xmlns:p14="http://schemas.microsoft.com/office/powerpoint/2010/main" val="86473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Factors</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lnSpcReduction="10000"/>
          </a:bodyPr>
          <a:lstStyle/>
          <a:p>
            <a:r>
              <a:rPr lang="en-GB" dirty="0"/>
              <a:t>Young people’s decisions regarding work and education can be influenced by various factors. </a:t>
            </a:r>
          </a:p>
          <a:p>
            <a:pPr marL="0" indent="0">
              <a:buNone/>
            </a:pPr>
            <a:r>
              <a:rPr lang="en-GB" b="1" dirty="0"/>
              <a:t>Economic Factors </a:t>
            </a:r>
          </a:p>
          <a:p>
            <a:r>
              <a:rPr lang="en-GB" dirty="0"/>
              <a:t>Many young people face financial challenges, such as the cost of education, living expenses, and student loans. These financial burdens can discourage young people pursuing further education or training. </a:t>
            </a:r>
          </a:p>
          <a:p>
            <a:r>
              <a:rPr lang="en-GB" dirty="0"/>
              <a:t>Within the current economic climate, economic instability and job market fluctuations can make young people hesitant to commit to education or work. </a:t>
            </a:r>
          </a:p>
          <a:p>
            <a:r>
              <a:rPr lang="en-GB" dirty="0"/>
              <a:t>They may fear that investing time and money in education will not lead to stable employment. </a:t>
            </a:r>
          </a:p>
        </p:txBody>
      </p:sp>
      <p:sp>
        <p:nvSpPr>
          <p:cNvPr id="4" name="TextBox 3">
            <a:extLst>
              <a:ext uri="{FF2B5EF4-FFF2-40B4-BE49-F238E27FC236}">
                <a16:creationId xmlns:a16="http://schemas.microsoft.com/office/drawing/2014/main" id="{F2900AB6-D28C-E6CA-35C5-3C9C9C189DAA}"/>
              </a:ext>
            </a:extLst>
          </p:cNvPr>
          <p:cNvSpPr txBox="1"/>
          <p:nvPr/>
        </p:nvSpPr>
        <p:spPr>
          <a:xfrm>
            <a:off x="10446327" y="6425738"/>
            <a:ext cx="1562793" cy="365760"/>
          </a:xfrm>
          <a:prstGeom prst="rect">
            <a:avLst/>
          </a:prstGeom>
          <a:noFill/>
        </p:spPr>
        <p:txBody>
          <a:bodyPr wrap="square" rtlCol="0">
            <a:spAutoFit/>
          </a:bodyPr>
          <a:lstStyle/>
          <a:p>
            <a:r>
              <a:rPr lang="en-GB" dirty="0"/>
              <a:t>(ONS, 2024)</a:t>
            </a:r>
          </a:p>
        </p:txBody>
      </p:sp>
    </p:spTree>
    <p:extLst>
      <p:ext uri="{BB962C8B-B14F-4D97-AF65-F5344CB8AC3E}">
        <p14:creationId xmlns:p14="http://schemas.microsoft.com/office/powerpoint/2010/main" val="421896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Factors</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a:bodyPr>
          <a:lstStyle/>
          <a:p>
            <a:pPr marL="0" indent="0">
              <a:buNone/>
            </a:pPr>
            <a:r>
              <a:rPr lang="en-GB" b="1" dirty="0"/>
              <a:t>Social and Personal Factors </a:t>
            </a:r>
          </a:p>
          <a:p>
            <a:r>
              <a:rPr lang="en-GB" dirty="0"/>
              <a:t>Some young people may lack confidence in their abilities, which can hinder their pursuit of education or employment. </a:t>
            </a:r>
          </a:p>
          <a:p>
            <a:r>
              <a:rPr lang="en-GB" dirty="0"/>
              <a:t>Cultural and familial expectations can influence career choices. Pressure to follow a specific path (e.g., becoming a doctor, lawyer, or engineer) may discourage exploration of other options. </a:t>
            </a:r>
          </a:p>
          <a:p>
            <a:r>
              <a:rPr lang="en-GB" dirty="0"/>
              <a:t>Health issues, mental health challenges, or disabilities can impact a young person’s ability to engage in education or work. </a:t>
            </a:r>
          </a:p>
          <a:p>
            <a:r>
              <a:rPr lang="en-GB" dirty="0"/>
              <a:t>Family responsibilities, caring for siblings, or other personal circumstances may divert attention away from education or work. </a:t>
            </a:r>
          </a:p>
        </p:txBody>
      </p:sp>
      <p:sp>
        <p:nvSpPr>
          <p:cNvPr id="4" name="TextBox 3">
            <a:extLst>
              <a:ext uri="{FF2B5EF4-FFF2-40B4-BE49-F238E27FC236}">
                <a16:creationId xmlns:a16="http://schemas.microsoft.com/office/drawing/2014/main" id="{D7D64C75-7E7D-A07F-C08D-30CCE8AB96B6}"/>
              </a:ext>
            </a:extLst>
          </p:cNvPr>
          <p:cNvSpPr txBox="1"/>
          <p:nvPr/>
        </p:nvSpPr>
        <p:spPr>
          <a:xfrm>
            <a:off x="10446327" y="6425738"/>
            <a:ext cx="1562793" cy="365760"/>
          </a:xfrm>
          <a:prstGeom prst="rect">
            <a:avLst/>
          </a:prstGeom>
          <a:noFill/>
        </p:spPr>
        <p:txBody>
          <a:bodyPr wrap="square" rtlCol="0">
            <a:spAutoFit/>
          </a:bodyPr>
          <a:lstStyle/>
          <a:p>
            <a:r>
              <a:rPr lang="en-GB" dirty="0"/>
              <a:t>(ONS, 2024)</a:t>
            </a:r>
          </a:p>
        </p:txBody>
      </p:sp>
    </p:spTree>
    <p:extLst>
      <p:ext uri="{BB962C8B-B14F-4D97-AF65-F5344CB8AC3E}">
        <p14:creationId xmlns:p14="http://schemas.microsoft.com/office/powerpoint/2010/main" val="239614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Factors</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a:bodyPr>
          <a:lstStyle/>
          <a:p>
            <a:pPr marL="0" indent="0">
              <a:buNone/>
            </a:pPr>
            <a:r>
              <a:rPr lang="en-GB" b="1" dirty="0"/>
              <a:t>Education System Challenges </a:t>
            </a:r>
          </a:p>
          <a:p>
            <a:r>
              <a:rPr lang="en-GB" dirty="0"/>
              <a:t>Some young people feel that the education system doesn’t adequately prepare them for the real world. They may lack practical skills needed for employment. </a:t>
            </a:r>
          </a:p>
          <a:p>
            <a:r>
              <a:rPr lang="en-GB" dirty="0"/>
              <a:t>If education doesn’t align with the interests or career goals, young people may opt out of formal education. </a:t>
            </a:r>
          </a:p>
          <a:p>
            <a:r>
              <a:rPr lang="en-GB" dirty="0"/>
              <a:t>The pressure of standardised exams and high-stakes assessments can lead to stress and disengagement from education. </a:t>
            </a:r>
          </a:p>
        </p:txBody>
      </p:sp>
      <p:sp>
        <p:nvSpPr>
          <p:cNvPr id="4" name="TextBox 3">
            <a:extLst>
              <a:ext uri="{FF2B5EF4-FFF2-40B4-BE49-F238E27FC236}">
                <a16:creationId xmlns:a16="http://schemas.microsoft.com/office/drawing/2014/main" id="{A16C9685-A4F1-625D-B8CF-8A1348C519C2}"/>
              </a:ext>
            </a:extLst>
          </p:cNvPr>
          <p:cNvSpPr txBox="1"/>
          <p:nvPr/>
        </p:nvSpPr>
        <p:spPr>
          <a:xfrm>
            <a:off x="10446327" y="6425738"/>
            <a:ext cx="1562793" cy="365760"/>
          </a:xfrm>
          <a:prstGeom prst="rect">
            <a:avLst/>
          </a:prstGeom>
          <a:noFill/>
        </p:spPr>
        <p:txBody>
          <a:bodyPr wrap="square" rtlCol="0">
            <a:spAutoFit/>
          </a:bodyPr>
          <a:lstStyle/>
          <a:p>
            <a:r>
              <a:rPr lang="en-GB" dirty="0"/>
              <a:t>(ONS, 2024)</a:t>
            </a:r>
          </a:p>
        </p:txBody>
      </p:sp>
    </p:spTree>
    <p:extLst>
      <p:ext uri="{BB962C8B-B14F-4D97-AF65-F5344CB8AC3E}">
        <p14:creationId xmlns:p14="http://schemas.microsoft.com/office/powerpoint/2010/main" val="117868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Factors</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a:bodyPr>
          <a:lstStyle/>
          <a:p>
            <a:pPr marL="0" indent="0">
              <a:buNone/>
            </a:pPr>
            <a:r>
              <a:rPr lang="en-GB" b="1" dirty="0"/>
              <a:t>Changing Work Landscape </a:t>
            </a:r>
          </a:p>
          <a:p>
            <a:r>
              <a:rPr lang="en-GB" dirty="0"/>
              <a:t>The rise of gig work and freelance opportunities has shifted the traditional employment landscape. Some young people prefer flexible work arrangements over traditional 9-5 jobs. </a:t>
            </a:r>
          </a:p>
          <a:p>
            <a:r>
              <a:rPr lang="en-GB" dirty="0"/>
              <a:t>Entrepreneurial aspirations may lead </a:t>
            </a:r>
            <a:r>
              <a:rPr lang="en-GB" dirty="0" err="1"/>
              <a:t>yung</a:t>
            </a:r>
            <a:r>
              <a:rPr lang="en-GB" dirty="0"/>
              <a:t> individuals to start their own businesses rather than pursuing formal education or traditional employment </a:t>
            </a:r>
          </a:p>
        </p:txBody>
      </p:sp>
      <p:sp>
        <p:nvSpPr>
          <p:cNvPr id="4" name="TextBox 3">
            <a:extLst>
              <a:ext uri="{FF2B5EF4-FFF2-40B4-BE49-F238E27FC236}">
                <a16:creationId xmlns:a16="http://schemas.microsoft.com/office/drawing/2014/main" id="{840AE729-66C2-2C43-D90D-22627D637D20}"/>
              </a:ext>
            </a:extLst>
          </p:cNvPr>
          <p:cNvSpPr txBox="1"/>
          <p:nvPr/>
        </p:nvSpPr>
        <p:spPr>
          <a:xfrm>
            <a:off x="10446327" y="6425738"/>
            <a:ext cx="1562793" cy="365760"/>
          </a:xfrm>
          <a:prstGeom prst="rect">
            <a:avLst/>
          </a:prstGeom>
          <a:noFill/>
        </p:spPr>
        <p:txBody>
          <a:bodyPr wrap="square" rtlCol="0">
            <a:spAutoFit/>
          </a:bodyPr>
          <a:lstStyle/>
          <a:p>
            <a:r>
              <a:rPr lang="en-GB" dirty="0"/>
              <a:t>(ONS, 2024)</a:t>
            </a:r>
          </a:p>
        </p:txBody>
      </p:sp>
    </p:spTree>
    <p:extLst>
      <p:ext uri="{BB962C8B-B14F-4D97-AF65-F5344CB8AC3E}">
        <p14:creationId xmlns:p14="http://schemas.microsoft.com/office/powerpoint/2010/main" val="1641300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Factors</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a:bodyPr>
          <a:lstStyle/>
          <a:p>
            <a:pPr marL="0" indent="0">
              <a:buNone/>
            </a:pPr>
            <a:r>
              <a:rPr lang="en-GB" b="1" dirty="0"/>
              <a:t>Technology and Digitalisation </a:t>
            </a:r>
          </a:p>
          <a:p>
            <a:r>
              <a:rPr lang="en-GB" dirty="0"/>
              <a:t>The Internet provides access to vast amounts of information and learning resources. Some young people may choose self-directed learning over formal education. </a:t>
            </a:r>
          </a:p>
          <a:p>
            <a:r>
              <a:rPr lang="en-GB" dirty="0"/>
              <a:t>The pandemic has normalised remote work, allowing young people to explore work opportunities without geographical constraints. </a:t>
            </a:r>
          </a:p>
        </p:txBody>
      </p:sp>
      <p:sp>
        <p:nvSpPr>
          <p:cNvPr id="4" name="TextBox 3">
            <a:extLst>
              <a:ext uri="{FF2B5EF4-FFF2-40B4-BE49-F238E27FC236}">
                <a16:creationId xmlns:a16="http://schemas.microsoft.com/office/drawing/2014/main" id="{42243B2D-FDDA-66AD-504E-9A0B2F0FCB10}"/>
              </a:ext>
            </a:extLst>
          </p:cNvPr>
          <p:cNvSpPr txBox="1"/>
          <p:nvPr/>
        </p:nvSpPr>
        <p:spPr>
          <a:xfrm>
            <a:off x="10446327" y="6442363"/>
            <a:ext cx="1562793" cy="365760"/>
          </a:xfrm>
          <a:prstGeom prst="rect">
            <a:avLst/>
          </a:prstGeom>
          <a:noFill/>
        </p:spPr>
        <p:txBody>
          <a:bodyPr wrap="square" rtlCol="0">
            <a:spAutoFit/>
          </a:bodyPr>
          <a:lstStyle/>
          <a:p>
            <a:r>
              <a:rPr lang="en-GB" dirty="0"/>
              <a:t>(ONS, 2024)</a:t>
            </a:r>
          </a:p>
        </p:txBody>
      </p:sp>
    </p:spTree>
    <p:extLst>
      <p:ext uri="{BB962C8B-B14F-4D97-AF65-F5344CB8AC3E}">
        <p14:creationId xmlns:p14="http://schemas.microsoft.com/office/powerpoint/2010/main" val="381290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Factors</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a:bodyPr>
          <a:lstStyle/>
          <a:p>
            <a:pPr marL="0" indent="0">
              <a:buNone/>
            </a:pPr>
            <a:r>
              <a:rPr lang="en-GB" b="1" dirty="0"/>
              <a:t>Social Trends and Norms </a:t>
            </a:r>
          </a:p>
          <a:p>
            <a:r>
              <a:rPr lang="en-GB" dirty="0"/>
              <a:t>Taking a gap year to travel, volunteer, or explore personal interests has become more common. </a:t>
            </a:r>
          </a:p>
          <a:p>
            <a:r>
              <a:rPr lang="en-GB" dirty="0"/>
              <a:t>Some young people prioritize experiences, personal growth, and unconventional paths over traditional education or work </a:t>
            </a:r>
          </a:p>
          <a:p>
            <a:endParaRPr lang="en-GB" dirty="0"/>
          </a:p>
          <a:p>
            <a:r>
              <a:rPr lang="en-GB" dirty="0"/>
              <a:t>Individual circumstances vary, and not all young people fit into these categories. </a:t>
            </a:r>
          </a:p>
          <a:p>
            <a:r>
              <a:rPr lang="en-GB" dirty="0"/>
              <a:t>It is essential to consider the unique context and motivations of each person when discussing their choices regarding work and education. </a:t>
            </a:r>
          </a:p>
        </p:txBody>
      </p:sp>
      <p:sp>
        <p:nvSpPr>
          <p:cNvPr id="4" name="TextBox 3">
            <a:extLst>
              <a:ext uri="{FF2B5EF4-FFF2-40B4-BE49-F238E27FC236}">
                <a16:creationId xmlns:a16="http://schemas.microsoft.com/office/drawing/2014/main" id="{B651BA23-7F49-48CE-47E4-8DB0632FFC4B}"/>
              </a:ext>
            </a:extLst>
          </p:cNvPr>
          <p:cNvSpPr txBox="1"/>
          <p:nvPr/>
        </p:nvSpPr>
        <p:spPr>
          <a:xfrm>
            <a:off x="10446327" y="6425738"/>
            <a:ext cx="1562793" cy="365760"/>
          </a:xfrm>
          <a:prstGeom prst="rect">
            <a:avLst/>
          </a:prstGeom>
          <a:noFill/>
        </p:spPr>
        <p:txBody>
          <a:bodyPr wrap="square" rtlCol="0">
            <a:spAutoFit/>
          </a:bodyPr>
          <a:lstStyle/>
          <a:p>
            <a:r>
              <a:rPr lang="en-GB" dirty="0"/>
              <a:t>(ONS, 2024)</a:t>
            </a:r>
          </a:p>
        </p:txBody>
      </p:sp>
    </p:spTree>
    <p:extLst>
      <p:ext uri="{BB962C8B-B14F-4D97-AF65-F5344CB8AC3E}">
        <p14:creationId xmlns:p14="http://schemas.microsoft.com/office/powerpoint/2010/main" val="119260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The Prince’s Trust</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lnSpcReduction="10000"/>
          </a:bodyPr>
          <a:lstStyle/>
          <a:p>
            <a:r>
              <a:rPr lang="en-GB" dirty="0"/>
              <a:t>The Prince’s Trust NatWest Youth Index (2024) highlights the current key trends and findings between the relationships between financial confidence, work and education. </a:t>
            </a:r>
          </a:p>
          <a:p>
            <a:r>
              <a:rPr lang="en-GB" dirty="0"/>
              <a:t>They also consider the ‘detrimental impact’ on young people’s wellbeing and aspirations for the future. </a:t>
            </a:r>
          </a:p>
          <a:p>
            <a:r>
              <a:rPr lang="en-GB" dirty="0"/>
              <a:t>They state that as a society, we should not underestimate the devastating impact of the cost-of-living crisis and the pandemic on the daily lives and future aspirations of young people. </a:t>
            </a:r>
          </a:p>
          <a:p>
            <a:r>
              <a:rPr lang="en-GB" dirty="0"/>
              <a:t>Happiness and confidence with money has hit the lowest level on record, with over half of the young people aged between 16 and 24 are worried they’ll never be financially secure. </a:t>
            </a:r>
          </a:p>
        </p:txBody>
      </p:sp>
      <p:sp>
        <p:nvSpPr>
          <p:cNvPr id="5" name="TextBox 4">
            <a:extLst>
              <a:ext uri="{FF2B5EF4-FFF2-40B4-BE49-F238E27FC236}">
                <a16:creationId xmlns:a16="http://schemas.microsoft.com/office/drawing/2014/main" id="{363327C9-A980-DB26-C896-54942F5D3290}"/>
              </a:ext>
            </a:extLst>
          </p:cNvPr>
          <p:cNvSpPr txBox="1"/>
          <p:nvPr/>
        </p:nvSpPr>
        <p:spPr>
          <a:xfrm>
            <a:off x="7758259" y="6258480"/>
            <a:ext cx="4451466" cy="369332"/>
          </a:xfrm>
          <a:prstGeom prst="rect">
            <a:avLst/>
          </a:prstGeom>
          <a:noFill/>
        </p:spPr>
        <p:txBody>
          <a:bodyPr wrap="square">
            <a:spAutoFit/>
          </a:bodyPr>
          <a:lstStyle/>
          <a:p>
            <a:r>
              <a:rPr lang="en-GB" dirty="0"/>
              <a:t>(Prince’s Trust NatWest Youth Index, 2024)</a:t>
            </a:r>
          </a:p>
        </p:txBody>
      </p:sp>
    </p:spTree>
    <p:extLst>
      <p:ext uri="{BB962C8B-B14F-4D97-AF65-F5344CB8AC3E}">
        <p14:creationId xmlns:p14="http://schemas.microsoft.com/office/powerpoint/2010/main" val="122536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Financial Security </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a:bodyPr>
          <a:lstStyle/>
          <a:p>
            <a:r>
              <a:rPr lang="en-GB" dirty="0"/>
              <a:t>Financial security is the top priority for the majority of young people surveyed by the Prince’s Trust NatWest Youth Index (2024). </a:t>
            </a:r>
          </a:p>
          <a:p>
            <a:r>
              <a:rPr lang="en-GB" dirty="0"/>
              <a:t>Half of young people (49%) state the cost of living has had a worse impact on their life than the pandemic. </a:t>
            </a:r>
          </a:p>
          <a:p>
            <a:r>
              <a:rPr lang="en-GB" dirty="0"/>
              <a:t>Over half of young people (53%) worry that the cost of living means they’ll never be financially secure. </a:t>
            </a:r>
          </a:p>
          <a:p>
            <a:r>
              <a:rPr lang="en-GB" dirty="0"/>
              <a:t>Due to the cost of living, a third of young people (34%) say that worrying about money has made their mental health worse. This rises to 44% among young people who are NEET </a:t>
            </a:r>
          </a:p>
          <a:p>
            <a:endParaRPr lang="en-GB" dirty="0"/>
          </a:p>
        </p:txBody>
      </p:sp>
      <p:sp>
        <p:nvSpPr>
          <p:cNvPr id="5" name="TextBox 4">
            <a:extLst>
              <a:ext uri="{FF2B5EF4-FFF2-40B4-BE49-F238E27FC236}">
                <a16:creationId xmlns:a16="http://schemas.microsoft.com/office/drawing/2014/main" id="{EB6EC357-E441-9BC9-D033-BC2682CCF6BE}"/>
              </a:ext>
            </a:extLst>
          </p:cNvPr>
          <p:cNvSpPr txBox="1"/>
          <p:nvPr/>
        </p:nvSpPr>
        <p:spPr>
          <a:xfrm>
            <a:off x="7758259" y="6258480"/>
            <a:ext cx="4451466" cy="369332"/>
          </a:xfrm>
          <a:prstGeom prst="rect">
            <a:avLst/>
          </a:prstGeom>
          <a:noFill/>
        </p:spPr>
        <p:txBody>
          <a:bodyPr wrap="square">
            <a:spAutoFit/>
          </a:bodyPr>
          <a:lstStyle/>
          <a:p>
            <a:r>
              <a:rPr lang="en-GB" dirty="0"/>
              <a:t>(Prince’s Trust NatWest Youth Index, 2024)</a:t>
            </a:r>
          </a:p>
        </p:txBody>
      </p:sp>
    </p:spTree>
    <p:extLst>
      <p:ext uri="{BB962C8B-B14F-4D97-AF65-F5344CB8AC3E}">
        <p14:creationId xmlns:p14="http://schemas.microsoft.com/office/powerpoint/2010/main" val="3224007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Mental Health </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964276" y="1825625"/>
            <a:ext cx="10772094" cy="4667250"/>
          </a:xfrm>
        </p:spPr>
        <p:txBody>
          <a:bodyPr>
            <a:normAutofit/>
          </a:bodyPr>
          <a:lstStyle/>
          <a:p>
            <a:r>
              <a:rPr lang="en-GB" dirty="0"/>
              <a:t>Young people are missing school and work due to experiencing mental health problems in their lives.</a:t>
            </a:r>
          </a:p>
          <a:p>
            <a:r>
              <a:rPr lang="en-GB" dirty="0"/>
              <a:t>Others are worried that their mental health will stop them achieving their career goals and say their mental health has worsened during the past year. </a:t>
            </a:r>
          </a:p>
          <a:p>
            <a:r>
              <a:rPr lang="en-GB" dirty="0"/>
              <a:t>Mental health is preventing young people from applying for jobs (18%) attending interviews (12%) or asking for help with writing a CV (10%). </a:t>
            </a:r>
          </a:p>
          <a:p>
            <a:r>
              <a:rPr lang="en-GB" dirty="0"/>
              <a:t>Almost two thirds of young people (62%) think that having a job is good for their mental health</a:t>
            </a:r>
          </a:p>
          <a:p>
            <a:r>
              <a:rPr lang="en-GB" dirty="0"/>
              <a:t>NEET young people report the lowest overall wellbeing scores. </a:t>
            </a:r>
          </a:p>
        </p:txBody>
      </p:sp>
      <p:sp>
        <p:nvSpPr>
          <p:cNvPr id="4" name="TextBox 3">
            <a:extLst>
              <a:ext uri="{FF2B5EF4-FFF2-40B4-BE49-F238E27FC236}">
                <a16:creationId xmlns:a16="http://schemas.microsoft.com/office/drawing/2014/main" id="{EF45A76E-D59C-44CA-3F60-CB00F10FDFCF}"/>
              </a:ext>
            </a:extLst>
          </p:cNvPr>
          <p:cNvSpPr txBox="1"/>
          <p:nvPr/>
        </p:nvSpPr>
        <p:spPr>
          <a:xfrm>
            <a:off x="7758259" y="6258480"/>
            <a:ext cx="4451466" cy="369332"/>
          </a:xfrm>
          <a:prstGeom prst="rect">
            <a:avLst/>
          </a:prstGeom>
          <a:noFill/>
        </p:spPr>
        <p:txBody>
          <a:bodyPr wrap="square">
            <a:spAutoFit/>
          </a:bodyPr>
          <a:lstStyle/>
          <a:p>
            <a:r>
              <a:rPr lang="en-GB" dirty="0"/>
              <a:t>(Prince’s Trust NatWest Youth Index, 2024)</a:t>
            </a:r>
          </a:p>
        </p:txBody>
      </p:sp>
    </p:spTree>
    <p:extLst>
      <p:ext uri="{BB962C8B-B14F-4D97-AF65-F5344CB8AC3E}">
        <p14:creationId xmlns:p14="http://schemas.microsoft.com/office/powerpoint/2010/main" val="3613951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Mental Health </a:t>
            </a:r>
          </a:p>
        </p:txBody>
      </p:sp>
      <p:sp>
        <p:nvSpPr>
          <p:cNvPr id="3" name="Content Placeholder 2">
            <a:extLst>
              <a:ext uri="{FF2B5EF4-FFF2-40B4-BE49-F238E27FC236}">
                <a16:creationId xmlns:a16="http://schemas.microsoft.com/office/drawing/2014/main" id="{23B15D7F-B1AA-AE4F-42F0-CC136ECB3230}"/>
              </a:ext>
            </a:extLst>
          </p:cNvPr>
          <p:cNvSpPr>
            <a:spLocks noGrp="1"/>
          </p:cNvSpPr>
          <p:nvPr>
            <p:ph idx="1"/>
          </p:nvPr>
        </p:nvSpPr>
        <p:spPr>
          <a:xfrm>
            <a:off x="665017" y="1246908"/>
            <a:ext cx="11544707" cy="5611091"/>
          </a:xfrm>
        </p:spPr>
        <p:txBody>
          <a:bodyPr>
            <a:normAutofit fontScale="85000" lnSpcReduction="20000"/>
          </a:bodyPr>
          <a:lstStyle/>
          <a:p>
            <a:r>
              <a:rPr lang="en-GB" dirty="0"/>
              <a:t>The findings show that young people who are NEET are more likely to experience poor mental health and worry about the cost of living that those that are in work, training of education. </a:t>
            </a:r>
          </a:p>
          <a:p>
            <a:r>
              <a:rPr lang="en-GB" dirty="0"/>
              <a:t>This in turn can impact their ability to find work, with many finding it harder to get back into employment the longer they are out. </a:t>
            </a:r>
          </a:p>
          <a:p>
            <a:r>
              <a:rPr lang="en-GB" dirty="0"/>
              <a:t>One in four NEET young people (27%) would like to work but are unable to due to their mental health. </a:t>
            </a:r>
          </a:p>
          <a:p>
            <a:r>
              <a:rPr lang="en-GB" dirty="0"/>
              <a:t>41 per cent of NEET young people feel worthless because they don’t have a job, and 32 per cent say they have experienced a mental health problem due to being unemployed. </a:t>
            </a:r>
          </a:p>
          <a:p>
            <a:r>
              <a:rPr lang="en-GB" dirty="0"/>
              <a:t>More than two fifths of NEET young people (44%) say their mental health has got much worse due to worrying about money, compared with 32 per cent of those in work, education or training. </a:t>
            </a:r>
          </a:p>
          <a:p>
            <a:r>
              <a:rPr lang="en-GB" dirty="0"/>
              <a:t>Half of young people who are NEET (51%) say that the uncertainty of the past few years has made them feel hopeless about their future, compared with 39 per cent of those in work, education, or training. </a:t>
            </a:r>
          </a:p>
          <a:p>
            <a:r>
              <a:rPr lang="en-GB" dirty="0"/>
              <a:t>More than half of young people (52%) say the longer they are unemployed, the harder it is to find work, while 45 per cent feel being out of work means they have lost confidence in their skills. </a:t>
            </a:r>
          </a:p>
        </p:txBody>
      </p:sp>
      <p:sp>
        <p:nvSpPr>
          <p:cNvPr id="4" name="TextBox 3">
            <a:extLst>
              <a:ext uri="{FF2B5EF4-FFF2-40B4-BE49-F238E27FC236}">
                <a16:creationId xmlns:a16="http://schemas.microsoft.com/office/drawing/2014/main" id="{EF45A76E-D59C-44CA-3F60-CB00F10FDFCF}"/>
              </a:ext>
            </a:extLst>
          </p:cNvPr>
          <p:cNvSpPr txBox="1"/>
          <p:nvPr/>
        </p:nvSpPr>
        <p:spPr>
          <a:xfrm>
            <a:off x="7575379" y="6443146"/>
            <a:ext cx="4451466" cy="369332"/>
          </a:xfrm>
          <a:prstGeom prst="rect">
            <a:avLst/>
          </a:prstGeom>
          <a:noFill/>
        </p:spPr>
        <p:txBody>
          <a:bodyPr wrap="square">
            <a:spAutoFit/>
          </a:bodyPr>
          <a:lstStyle/>
          <a:p>
            <a:r>
              <a:rPr lang="en-GB" dirty="0"/>
              <a:t>(Prince’s Trust NatWest Youth Index, 2024)</a:t>
            </a:r>
          </a:p>
        </p:txBody>
      </p:sp>
    </p:spTree>
    <p:extLst>
      <p:ext uri="{BB962C8B-B14F-4D97-AF65-F5344CB8AC3E}">
        <p14:creationId xmlns:p14="http://schemas.microsoft.com/office/powerpoint/2010/main" val="1714073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857D7-93A8-13A6-545B-9A5ABE678690}"/>
              </a:ext>
            </a:extLst>
          </p:cNvPr>
          <p:cNvSpPr>
            <a:spLocks noGrp="1"/>
          </p:cNvSpPr>
          <p:nvPr>
            <p:ph type="title"/>
          </p:nvPr>
        </p:nvSpPr>
        <p:spPr/>
        <p:txBody>
          <a:bodyPr/>
          <a:lstStyle/>
          <a:p>
            <a:r>
              <a:rPr lang="en-GB" dirty="0"/>
              <a:t>NEET: Mental Health </a:t>
            </a:r>
          </a:p>
        </p:txBody>
      </p:sp>
      <p:pic>
        <p:nvPicPr>
          <p:cNvPr id="5" name="Online Media 4" title="It's time to address the issues that make young people's mental health worse.">
            <a:hlinkClick r:id="" action="ppaction://media"/>
            <a:extLst>
              <a:ext uri="{FF2B5EF4-FFF2-40B4-BE49-F238E27FC236}">
                <a16:creationId xmlns:a16="http://schemas.microsoft.com/office/drawing/2014/main" id="{B93D0B8E-42B7-48FD-E136-D9A4752EFA07}"/>
              </a:ext>
            </a:extLst>
          </p:cNvPr>
          <p:cNvPicPr>
            <a:picLocks noGrp="1" noRot="1" noChangeAspect="1"/>
          </p:cNvPicPr>
          <p:nvPr>
            <p:ph idx="1"/>
            <a:videoFile r:link="rId1"/>
          </p:nvPr>
        </p:nvPicPr>
        <p:blipFill>
          <a:blip r:embed="rId3"/>
          <a:stretch>
            <a:fillRect/>
          </a:stretch>
        </p:blipFill>
        <p:spPr>
          <a:xfrm>
            <a:off x="859714" y="365125"/>
            <a:ext cx="11148914" cy="6294005"/>
          </a:xfrm>
          <a:prstGeom prst="rect">
            <a:avLst/>
          </a:prstGeom>
        </p:spPr>
      </p:pic>
    </p:spTree>
    <p:extLst>
      <p:ext uri="{BB962C8B-B14F-4D97-AF65-F5344CB8AC3E}">
        <p14:creationId xmlns:p14="http://schemas.microsoft.com/office/powerpoint/2010/main" val="4084902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FF9AC-EEB9-CFC2-F433-3CCF96BB3D91}"/>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653060E-9139-B138-042A-A6764B0DAC2A}"/>
              </a:ext>
            </a:extLst>
          </p:cNvPr>
          <p:cNvSpPr>
            <a:spLocks noGrp="1"/>
          </p:cNvSpPr>
          <p:nvPr>
            <p:ph idx="1"/>
          </p:nvPr>
        </p:nvSpPr>
        <p:spPr>
          <a:xfrm>
            <a:off x="964276" y="1825625"/>
            <a:ext cx="10772094" cy="4667250"/>
          </a:xfrm>
        </p:spPr>
        <p:txBody>
          <a:bodyPr/>
          <a:lstStyle/>
          <a:p>
            <a:r>
              <a:rPr lang="en-GB" dirty="0"/>
              <a:t>Using a device, please research WHAT support is available to people who are NEET. </a:t>
            </a:r>
          </a:p>
          <a:p>
            <a:endParaRPr lang="en-GB" dirty="0"/>
          </a:p>
          <a:p>
            <a:r>
              <a:rPr lang="en-GB" dirty="0"/>
              <a:t>You could look at either financial support, or mental health support</a:t>
            </a:r>
          </a:p>
          <a:p>
            <a:endParaRPr lang="en-GB" dirty="0"/>
          </a:p>
          <a:p>
            <a:r>
              <a:rPr lang="en-GB" dirty="0"/>
              <a:t>Discuss with the group. </a:t>
            </a:r>
          </a:p>
        </p:txBody>
      </p:sp>
    </p:spTree>
    <p:extLst>
      <p:ext uri="{BB962C8B-B14F-4D97-AF65-F5344CB8AC3E}">
        <p14:creationId xmlns:p14="http://schemas.microsoft.com/office/powerpoint/2010/main" val="20484283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FF9AC-EEB9-CFC2-F433-3CCF96BB3D91}"/>
              </a:ext>
            </a:extLst>
          </p:cNvPr>
          <p:cNvSpPr>
            <a:spLocks noGrp="1"/>
          </p:cNvSpPr>
          <p:nvPr>
            <p:ph type="title"/>
          </p:nvPr>
        </p:nvSpPr>
        <p:spPr/>
        <p:txBody>
          <a:bodyPr/>
          <a:lstStyle/>
          <a:p>
            <a:r>
              <a:rPr lang="en-GB" dirty="0"/>
              <a:t>NEET: Hard to Reach </a:t>
            </a:r>
          </a:p>
        </p:txBody>
      </p:sp>
      <p:sp>
        <p:nvSpPr>
          <p:cNvPr id="3" name="Content Placeholder 2">
            <a:extLst>
              <a:ext uri="{FF2B5EF4-FFF2-40B4-BE49-F238E27FC236}">
                <a16:creationId xmlns:a16="http://schemas.microsoft.com/office/drawing/2014/main" id="{1653060E-9139-B138-042A-A6764B0DAC2A}"/>
              </a:ext>
            </a:extLst>
          </p:cNvPr>
          <p:cNvSpPr>
            <a:spLocks noGrp="1"/>
          </p:cNvSpPr>
          <p:nvPr>
            <p:ph idx="1"/>
          </p:nvPr>
        </p:nvSpPr>
        <p:spPr>
          <a:xfrm>
            <a:off x="964276" y="1825625"/>
            <a:ext cx="10772094" cy="4667250"/>
          </a:xfrm>
        </p:spPr>
        <p:txBody>
          <a:bodyPr/>
          <a:lstStyle/>
          <a:p>
            <a:r>
              <a:rPr lang="en-GB" b="1" i="0" dirty="0">
                <a:solidFill>
                  <a:srgbClr val="111111"/>
                </a:solidFill>
                <a:effectLst/>
                <a:highlight>
                  <a:srgbClr val="FFFFFF"/>
                </a:highlight>
                <a:latin typeface="-apple-system"/>
              </a:rPr>
              <a:t>Social Isolation</a:t>
            </a:r>
            <a:r>
              <a:rPr lang="en-GB" b="0" i="0" dirty="0">
                <a:solidFill>
                  <a:srgbClr val="111111"/>
                </a:solidFill>
                <a:effectLst/>
                <a:highlight>
                  <a:srgbClr val="FFFFFF"/>
                </a:highlight>
                <a:latin typeface="-apple-system"/>
              </a:rPr>
              <a:t>: NEET individuals often experience social isolation due to their disconnection from educational institutions, workplaces, and social networks. This isolation can make it challenging to engage with them.</a:t>
            </a:r>
          </a:p>
          <a:p>
            <a:r>
              <a:rPr lang="en-GB" b="1" i="0" dirty="0">
                <a:solidFill>
                  <a:srgbClr val="111111"/>
                </a:solidFill>
                <a:effectLst/>
                <a:highlight>
                  <a:srgbClr val="FFFFFF"/>
                </a:highlight>
                <a:latin typeface="-apple-system"/>
              </a:rPr>
              <a:t>Lack of Motivation</a:t>
            </a:r>
            <a:r>
              <a:rPr lang="en-GB" b="0" i="0" dirty="0">
                <a:solidFill>
                  <a:srgbClr val="111111"/>
                </a:solidFill>
                <a:effectLst/>
                <a:highlight>
                  <a:srgbClr val="FFFFFF"/>
                </a:highlight>
                <a:latin typeface="-apple-system"/>
              </a:rPr>
              <a:t>: Some NEET individuals may lack motivation to seek education, employment, or training. They might face mental health issues, lack self-confidence, or have negative experiences that discourage them from participating in these activities.</a:t>
            </a:r>
          </a:p>
          <a:p>
            <a:r>
              <a:rPr lang="en-GB" b="1" i="0" dirty="0">
                <a:solidFill>
                  <a:srgbClr val="111111"/>
                </a:solidFill>
                <a:effectLst/>
                <a:highlight>
                  <a:srgbClr val="FFFFFF"/>
                </a:highlight>
                <a:latin typeface="-apple-system"/>
              </a:rPr>
              <a:t>Barriers</a:t>
            </a:r>
            <a:r>
              <a:rPr lang="en-GB" b="0" i="0" dirty="0">
                <a:solidFill>
                  <a:srgbClr val="111111"/>
                </a:solidFill>
                <a:effectLst/>
                <a:highlight>
                  <a:srgbClr val="FFFFFF"/>
                </a:highlight>
                <a:latin typeface="-apple-system"/>
              </a:rPr>
              <a:t>: Various barriers prevent NEET individuals from accessing opportunities. These barriers include financial constraints, lack of transportation, family responsibilities, health issues, and discrimination.</a:t>
            </a:r>
          </a:p>
          <a:p>
            <a:endParaRPr lang="en-GB" dirty="0"/>
          </a:p>
        </p:txBody>
      </p:sp>
    </p:spTree>
    <p:extLst>
      <p:ext uri="{BB962C8B-B14F-4D97-AF65-F5344CB8AC3E}">
        <p14:creationId xmlns:p14="http://schemas.microsoft.com/office/powerpoint/2010/main" val="881763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FF9AC-EEB9-CFC2-F433-3CCF96BB3D91}"/>
              </a:ext>
            </a:extLst>
          </p:cNvPr>
          <p:cNvSpPr>
            <a:spLocks noGrp="1"/>
          </p:cNvSpPr>
          <p:nvPr>
            <p:ph type="title"/>
          </p:nvPr>
        </p:nvSpPr>
        <p:spPr/>
        <p:txBody>
          <a:bodyPr/>
          <a:lstStyle/>
          <a:p>
            <a:r>
              <a:rPr lang="en-GB" dirty="0"/>
              <a:t>NEET: Hard to Reach </a:t>
            </a:r>
          </a:p>
        </p:txBody>
      </p:sp>
      <p:sp>
        <p:nvSpPr>
          <p:cNvPr id="3" name="Content Placeholder 2">
            <a:extLst>
              <a:ext uri="{FF2B5EF4-FFF2-40B4-BE49-F238E27FC236}">
                <a16:creationId xmlns:a16="http://schemas.microsoft.com/office/drawing/2014/main" id="{1653060E-9139-B138-042A-A6764B0DAC2A}"/>
              </a:ext>
            </a:extLst>
          </p:cNvPr>
          <p:cNvSpPr>
            <a:spLocks noGrp="1"/>
          </p:cNvSpPr>
          <p:nvPr>
            <p:ph idx="1"/>
          </p:nvPr>
        </p:nvSpPr>
        <p:spPr>
          <a:xfrm>
            <a:off x="964276" y="1825625"/>
            <a:ext cx="10772094" cy="4667250"/>
          </a:xfrm>
        </p:spPr>
        <p:txBody>
          <a:bodyPr>
            <a:normAutofit/>
          </a:bodyPr>
          <a:lstStyle/>
          <a:p>
            <a:r>
              <a:rPr lang="en-GB" b="1" i="0" dirty="0">
                <a:solidFill>
                  <a:srgbClr val="111111"/>
                </a:solidFill>
                <a:effectLst/>
                <a:highlight>
                  <a:srgbClr val="FFFFFF"/>
                </a:highlight>
                <a:latin typeface="-apple-system"/>
              </a:rPr>
              <a:t>Stigma</a:t>
            </a:r>
            <a:r>
              <a:rPr lang="en-GB" b="0" i="0" dirty="0">
                <a:solidFill>
                  <a:srgbClr val="111111"/>
                </a:solidFill>
                <a:effectLst/>
                <a:highlight>
                  <a:srgbClr val="FFFFFF"/>
                </a:highlight>
                <a:latin typeface="-apple-system"/>
              </a:rPr>
              <a:t>: There is often a stigma associated with being NEET, which can lead to feelings of shame or embarrassment. As a result, NEET individuals may avoid seeking help or participating in programs.</a:t>
            </a:r>
          </a:p>
          <a:p>
            <a:r>
              <a:rPr lang="en-GB" b="1" i="0" dirty="0">
                <a:solidFill>
                  <a:srgbClr val="111111"/>
                </a:solidFill>
                <a:effectLst/>
                <a:highlight>
                  <a:srgbClr val="FFFFFF"/>
                </a:highlight>
                <a:latin typeface="-apple-system"/>
              </a:rPr>
              <a:t>Complex Circumstances</a:t>
            </a:r>
            <a:r>
              <a:rPr lang="en-GB" b="0" i="0" dirty="0">
                <a:solidFill>
                  <a:srgbClr val="111111"/>
                </a:solidFill>
                <a:effectLst/>
                <a:highlight>
                  <a:srgbClr val="FFFFFF"/>
                </a:highlight>
                <a:latin typeface="-apple-system"/>
              </a:rPr>
              <a:t>: NEET status can result from complex life circumstances, such as family breakdowns, substance abuse, or homelessness. Addressing these underlying issues requires a holistic approach.</a:t>
            </a:r>
          </a:p>
          <a:p>
            <a:r>
              <a:rPr lang="en-GB" b="1" i="0" dirty="0">
                <a:solidFill>
                  <a:srgbClr val="111111"/>
                </a:solidFill>
                <a:effectLst/>
                <a:highlight>
                  <a:srgbClr val="FFFFFF"/>
                </a:highlight>
                <a:latin typeface="-apple-system"/>
              </a:rPr>
              <a:t>Limited Outreach Efforts</a:t>
            </a:r>
            <a:r>
              <a:rPr lang="en-GB" b="0" i="0" dirty="0">
                <a:solidFill>
                  <a:srgbClr val="111111"/>
                </a:solidFill>
                <a:effectLst/>
                <a:highlight>
                  <a:srgbClr val="FFFFFF"/>
                </a:highlight>
                <a:latin typeface="-apple-system"/>
              </a:rPr>
              <a:t>: Outreach efforts to engage NEET individuals are often insufficient. Effective outreach strategies should involve community organizations, social services, and educational institutions.</a:t>
            </a:r>
          </a:p>
          <a:p>
            <a:endParaRPr lang="en-GB" dirty="0"/>
          </a:p>
        </p:txBody>
      </p:sp>
    </p:spTree>
    <p:extLst>
      <p:ext uri="{BB962C8B-B14F-4D97-AF65-F5344CB8AC3E}">
        <p14:creationId xmlns:p14="http://schemas.microsoft.com/office/powerpoint/2010/main" val="228480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5A9D4-6C13-ED66-69AB-305922FC899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18E525-86F1-43E6-A8D9-9BBD482356C9}"/>
              </a:ext>
            </a:extLst>
          </p:cNvPr>
          <p:cNvSpPr>
            <a:spLocks noGrp="1"/>
          </p:cNvSpPr>
          <p:nvPr>
            <p:ph idx="1"/>
          </p:nvPr>
        </p:nvSpPr>
        <p:spPr>
          <a:xfrm>
            <a:off x="610200" y="1455392"/>
            <a:ext cx="11581800" cy="5402608"/>
          </a:xfrm>
        </p:spPr>
        <p:txBody>
          <a:bodyPr>
            <a:normAutofit/>
          </a:bodyPr>
          <a:lstStyle/>
          <a:p>
            <a:r>
              <a:rPr lang="en-GB" sz="1600" dirty="0"/>
              <a:t>NSPCC (2024) </a:t>
            </a:r>
            <a:r>
              <a:rPr lang="en-GB" sz="1600" i="1" dirty="0"/>
              <a:t>Children in Care </a:t>
            </a:r>
            <a:r>
              <a:rPr lang="en-GB" sz="1600" dirty="0"/>
              <a:t>Available at: </a:t>
            </a:r>
            <a:r>
              <a:rPr lang="en-GB" sz="1600" dirty="0">
                <a:hlinkClick r:id="rId2"/>
              </a:rPr>
              <a:t>Looked after children | NSPCC Learning</a:t>
            </a:r>
            <a:r>
              <a:rPr lang="en-GB" sz="1600" dirty="0"/>
              <a:t> </a:t>
            </a:r>
          </a:p>
          <a:p>
            <a:r>
              <a:rPr lang="en-GB" sz="1600" dirty="0" err="1"/>
              <a:t>Sebba</a:t>
            </a:r>
            <a:r>
              <a:rPr lang="en-GB" sz="1600" dirty="0"/>
              <a:t>, J. et al (2015) </a:t>
            </a:r>
            <a:r>
              <a:rPr lang="en-GB" sz="1600" i="1" dirty="0"/>
              <a:t>The educational progress of looked after children in England: linking care and educational data (PDF). </a:t>
            </a:r>
            <a:r>
              <a:rPr lang="en-GB" sz="1600" dirty="0"/>
              <a:t>Oxford: Rees Centre.</a:t>
            </a:r>
          </a:p>
          <a:p>
            <a:r>
              <a:rPr lang="en-GB" sz="1600" dirty="0"/>
              <a:t>Rahilly, T. and Hendry, E. (eds) (2014)</a:t>
            </a:r>
            <a:r>
              <a:rPr lang="en-GB" sz="1600" i="1" dirty="0"/>
              <a:t> Promoting the wellbeing of children in care: messages from research. </a:t>
            </a:r>
            <a:r>
              <a:rPr lang="en-GB" sz="1600" dirty="0"/>
              <a:t>London: NSPCC.</a:t>
            </a:r>
          </a:p>
          <a:p>
            <a:r>
              <a:rPr lang="en-GB" sz="1600" dirty="0"/>
              <a:t>All Party Parliamentary Group for Runaway and Missing Children and Adults and All Party Parliamentary Group for Looked after Children and Care Leavers (2012)</a:t>
            </a:r>
            <a:r>
              <a:rPr lang="en-GB" sz="1600" i="1" dirty="0"/>
              <a:t> Report from the joint inquiry into children who go missing from care</a:t>
            </a:r>
            <a:r>
              <a:rPr lang="en-GB" sz="1600" dirty="0"/>
              <a:t>. [Accessed 06/02/2024].</a:t>
            </a:r>
          </a:p>
          <a:p>
            <a:r>
              <a:rPr lang="en-GB" sz="1600" dirty="0" err="1"/>
              <a:t>Bazalgette</a:t>
            </a:r>
            <a:r>
              <a:rPr lang="en-GB" sz="1600" dirty="0"/>
              <a:t>, L., Rahilly, T. and Trevelyan, G. (2015) </a:t>
            </a:r>
            <a:r>
              <a:rPr lang="en-GB" sz="1600" i="1" dirty="0"/>
              <a:t>Achieving emotional wellbeing for looked after children: a whole system approach</a:t>
            </a:r>
            <a:r>
              <a:rPr lang="en-GB" sz="1600" dirty="0"/>
              <a:t>. [London]: NSPCC.</a:t>
            </a:r>
          </a:p>
          <a:p>
            <a:r>
              <a:rPr lang="en-GB" sz="1600" dirty="0"/>
              <a:t>Rahilly, T. and Hendry, E. (eds) (2014) </a:t>
            </a:r>
            <a:r>
              <a:rPr lang="en-GB" sz="1600" i="1" dirty="0"/>
              <a:t>Promoting the wellbeing of children in care: messages from research</a:t>
            </a:r>
            <a:r>
              <a:rPr lang="en-GB" sz="1600" dirty="0"/>
              <a:t>. London: NSPCC.#</a:t>
            </a:r>
          </a:p>
          <a:p>
            <a:r>
              <a:rPr lang="en-GB" sz="1600" dirty="0"/>
              <a:t>Hunter, K., Francis, B. and Fitzpatrick, C. (2023) ) </a:t>
            </a:r>
            <a:r>
              <a:rPr lang="en-GB" sz="1600" i="1" dirty="0"/>
              <a:t>Care experience, ethnicity and youth justice involvement: key trends and policy implications (PDF). </a:t>
            </a:r>
            <a:r>
              <a:rPr lang="en-GB" sz="1600" dirty="0"/>
              <a:t>Manchester: ADRUK</a:t>
            </a:r>
          </a:p>
          <a:p>
            <a:r>
              <a:rPr lang="en-GB" sz="1600" dirty="0"/>
              <a:t>Davies, C. and Ward, H. (2012) </a:t>
            </a:r>
            <a:r>
              <a:rPr lang="en-GB" sz="1600" i="1" dirty="0"/>
              <a:t>Safeguarding children across services: messages from research. </a:t>
            </a:r>
            <a:r>
              <a:rPr lang="en-GB" sz="1600" dirty="0"/>
              <a:t>London: Jessica Kingsley.</a:t>
            </a:r>
          </a:p>
          <a:p>
            <a:r>
              <a:rPr lang="en-GB" sz="1600" dirty="0"/>
              <a:t>Centre for Social Policy (2016) </a:t>
            </a:r>
            <a:r>
              <a:rPr lang="en-GB" sz="1600" i="1" dirty="0"/>
              <a:t>Young People not In Education, Employment or Training (NEET) </a:t>
            </a:r>
            <a:r>
              <a:rPr lang="en-GB" sz="1600" dirty="0"/>
              <a:t>Available at: </a:t>
            </a:r>
            <a:r>
              <a:rPr lang="en-GB" sz="1600" dirty="0">
                <a:hlinkClick r:id="rId3"/>
              </a:rPr>
              <a:t>Young_People_not_in_education,_employment_or_training_(NEETS)_-_Tim_Hobbs.pdf (centreforsocialpolicy.org)</a:t>
            </a:r>
            <a:r>
              <a:rPr lang="en-GB" sz="1600" dirty="0"/>
              <a:t> </a:t>
            </a:r>
          </a:p>
          <a:p>
            <a:endParaRPr lang="en-GB" sz="1500" dirty="0"/>
          </a:p>
        </p:txBody>
      </p:sp>
    </p:spTree>
    <p:extLst>
      <p:ext uri="{BB962C8B-B14F-4D97-AF65-F5344CB8AC3E}">
        <p14:creationId xmlns:p14="http://schemas.microsoft.com/office/powerpoint/2010/main" val="223590441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5A9D4-6C13-ED66-69AB-305922FC899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18E525-86F1-43E6-A8D9-9BBD482356C9}"/>
              </a:ext>
            </a:extLst>
          </p:cNvPr>
          <p:cNvSpPr>
            <a:spLocks noGrp="1"/>
          </p:cNvSpPr>
          <p:nvPr>
            <p:ph idx="1"/>
          </p:nvPr>
        </p:nvSpPr>
        <p:spPr>
          <a:xfrm>
            <a:off x="610200" y="1455392"/>
            <a:ext cx="11581800" cy="5402608"/>
          </a:xfrm>
        </p:spPr>
        <p:txBody>
          <a:bodyPr>
            <a:normAutofit/>
          </a:bodyPr>
          <a:lstStyle/>
          <a:p>
            <a:r>
              <a:rPr lang="en-GB" sz="2000" dirty="0"/>
              <a:t>Prince’s Trust NatWest Youth Index (2024) Available at: </a:t>
            </a:r>
            <a:r>
              <a:rPr lang="en-GB" sz="2000" dirty="0">
                <a:hlinkClick r:id="rId2"/>
              </a:rPr>
              <a:t>DSN6204_Princes_Trust_Youth_Index_2024.pdf (ctfassets.net)</a:t>
            </a:r>
            <a:endParaRPr lang="en-GB" sz="2000" dirty="0"/>
          </a:p>
          <a:p>
            <a:r>
              <a:rPr lang="en-GB" sz="2000" dirty="0"/>
              <a:t>ONS (2016) </a:t>
            </a:r>
            <a:r>
              <a:rPr lang="en-GB" sz="2000" i="1" dirty="0"/>
              <a:t>Young People not in Education, Employment or Training (NEET) </a:t>
            </a:r>
            <a:r>
              <a:rPr lang="en-GB" sz="2000" dirty="0"/>
              <a:t>Available at: </a:t>
            </a:r>
            <a:r>
              <a:rPr lang="en-GB" sz="2000" dirty="0">
                <a:hlinkClick r:id="rId3"/>
              </a:rPr>
              <a:t>Young people not in education, employment or training (NEET) - Office for National Statistics (ons.gov.uk)</a:t>
            </a:r>
            <a:endParaRPr lang="en-GB" sz="2000" dirty="0"/>
          </a:p>
          <a:p>
            <a:r>
              <a:rPr lang="en-GB" sz="2000" dirty="0"/>
              <a:t>Theis, A. (2024) </a:t>
            </a:r>
            <a:r>
              <a:rPr lang="en-GB" sz="2000" i="1" dirty="0"/>
              <a:t>We Asked NEETs What They Do All Day </a:t>
            </a:r>
            <a:r>
              <a:rPr lang="en-GB" sz="2000" dirty="0"/>
              <a:t>Available at: </a:t>
            </a:r>
            <a:r>
              <a:rPr lang="en-GB" sz="2000" dirty="0">
                <a:hlinkClick r:id="rId4"/>
              </a:rPr>
              <a:t>We Asked NEETs What They Do All Day (vice.com)</a:t>
            </a:r>
            <a:endParaRPr lang="en-GB" sz="2000" dirty="0"/>
          </a:p>
          <a:p>
            <a:r>
              <a:rPr lang="en-GB" sz="2000" dirty="0"/>
              <a:t>Sokolich, E. (2024) </a:t>
            </a:r>
            <a:r>
              <a:rPr lang="en-GB" sz="2000" i="1" dirty="0"/>
              <a:t>1 in 5 Young People Around the World are NEETs. </a:t>
            </a:r>
            <a:r>
              <a:rPr lang="en-GB" sz="2000" dirty="0"/>
              <a:t>Available at: </a:t>
            </a:r>
            <a:r>
              <a:rPr lang="en-GB" sz="2000" dirty="0">
                <a:hlinkClick r:id="rId5"/>
              </a:rPr>
              <a:t>1 in 5 young people around the world are NEETs. What does that mean? (globalaffairs.org)</a:t>
            </a:r>
            <a:endParaRPr lang="en-GB" sz="2000" dirty="0"/>
          </a:p>
          <a:p>
            <a:r>
              <a:rPr lang="en-GB" sz="2000" dirty="0"/>
              <a:t>ONS (2024) </a:t>
            </a:r>
            <a:r>
              <a:rPr lang="en-GB" sz="2000" i="1" dirty="0"/>
              <a:t>Young People not in Education, Employment or Training (NEET), UK </a:t>
            </a:r>
            <a:r>
              <a:rPr lang="en-GB" sz="2000" dirty="0"/>
              <a:t>Available at: </a:t>
            </a:r>
            <a:r>
              <a:rPr lang="en-GB" sz="2000" dirty="0">
                <a:hlinkClick r:id="rId6"/>
              </a:rPr>
              <a:t>Young people not in education, employment or training (NEET), UK - Office for National Statistics (ons.gov.uk)</a:t>
            </a:r>
            <a:endParaRPr lang="en-GB" sz="2000" dirty="0"/>
          </a:p>
          <a:p>
            <a:endParaRPr lang="en-GB" sz="1500" dirty="0"/>
          </a:p>
        </p:txBody>
      </p:sp>
    </p:spTree>
    <p:extLst>
      <p:ext uri="{BB962C8B-B14F-4D97-AF65-F5344CB8AC3E}">
        <p14:creationId xmlns:p14="http://schemas.microsoft.com/office/powerpoint/2010/main" val="418917729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818</TotalTime>
  <Words>6104</Words>
  <Application>Microsoft Office PowerPoint</Application>
  <PresentationFormat>Widescreen</PresentationFormat>
  <Paragraphs>393</Paragraphs>
  <Slides>60</Slides>
  <Notes>0</Notes>
  <HiddenSlides>0</HiddenSlides>
  <MMClips>1</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60</vt:i4>
      </vt:variant>
    </vt:vector>
  </HeadingPairs>
  <TitlesOfParts>
    <vt:vector size="73" baseType="lpstr">
      <vt:lpstr>-apple-system</vt:lpstr>
      <vt:lpstr>Arial</vt:lpstr>
      <vt:lpstr>Calibri</vt:lpstr>
      <vt:lpstr>Calibri Light</vt:lpstr>
      <vt:lpstr>NSPCC-Light</vt:lpstr>
      <vt:lpstr>NSPCC-Regular</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Looked After Children (LAC)</vt:lpstr>
      <vt:lpstr>Looked After Children </vt:lpstr>
      <vt:lpstr>Looked After Children: Language</vt:lpstr>
      <vt:lpstr>Looked After Children: Language</vt:lpstr>
      <vt:lpstr>Looked After Children: Statistics </vt:lpstr>
      <vt:lpstr>Looked After Children: Statistics</vt:lpstr>
      <vt:lpstr>Looked After Children: Impact </vt:lpstr>
      <vt:lpstr>Looked After Children: Impact </vt:lpstr>
      <vt:lpstr>Looked After Children: Impact </vt:lpstr>
      <vt:lpstr>Looked After Children: Impact </vt:lpstr>
      <vt:lpstr>Looked After Children: Impact </vt:lpstr>
      <vt:lpstr>Looked After Children: Impact </vt:lpstr>
      <vt:lpstr>Looked After Children: Impact </vt:lpstr>
      <vt:lpstr>Looked After Children: Impact </vt:lpstr>
      <vt:lpstr>Looked After Children: Impact </vt:lpstr>
      <vt:lpstr>Looked After Children: Intersectionality </vt:lpstr>
      <vt:lpstr>Looked After Children: Intersectionality </vt:lpstr>
      <vt:lpstr>Looked After Children: Intersectionality </vt:lpstr>
      <vt:lpstr>Looked After Children: Support</vt:lpstr>
      <vt:lpstr>Looked After Children: Legislation</vt:lpstr>
      <vt:lpstr>Looked After Children: Legislation</vt:lpstr>
      <vt:lpstr>Looked After Children: Legislation</vt:lpstr>
      <vt:lpstr>Looked After Children: Legislation</vt:lpstr>
      <vt:lpstr>Looked After Children: Legislation</vt:lpstr>
      <vt:lpstr>Looked After Children: Legislation</vt:lpstr>
      <vt:lpstr>Looked After Children: Legislation</vt:lpstr>
      <vt:lpstr>Looked After Children: Legislation</vt:lpstr>
      <vt:lpstr>Looked After Children: Hard to Reach </vt:lpstr>
      <vt:lpstr>Looked After Children: Hard to Reach </vt:lpstr>
      <vt:lpstr>Looked After Children: Hard to Reach </vt:lpstr>
      <vt:lpstr>Looked After Children: Hard to Reach </vt:lpstr>
      <vt:lpstr>Not in Education, Employment, or Training (NEET)</vt:lpstr>
      <vt:lpstr>NEET: Definition </vt:lpstr>
      <vt:lpstr>NEET: Definition </vt:lpstr>
      <vt:lpstr>NEET: Definition </vt:lpstr>
      <vt:lpstr>NEET: Care Leavers </vt:lpstr>
      <vt:lpstr>NEET: seasonally adjusted trends in the proportion of young people NEET UK</vt:lpstr>
      <vt:lpstr>NEET: Global Perspective </vt:lpstr>
      <vt:lpstr>NEET: Global Perspective </vt:lpstr>
      <vt:lpstr>NEET: Global Perspective </vt:lpstr>
      <vt:lpstr>NEET: Public Perception </vt:lpstr>
      <vt:lpstr>NEET: Factors</vt:lpstr>
      <vt:lpstr>NEET: Factors</vt:lpstr>
      <vt:lpstr>NEET: Factors</vt:lpstr>
      <vt:lpstr>NEET: Factors</vt:lpstr>
      <vt:lpstr>NEET: Factors</vt:lpstr>
      <vt:lpstr>NEET: Factors</vt:lpstr>
      <vt:lpstr>NEET: The Prince’s Trust</vt:lpstr>
      <vt:lpstr>NEET: Financial Security </vt:lpstr>
      <vt:lpstr>NEET: Mental Health </vt:lpstr>
      <vt:lpstr>NEET: Mental Health </vt:lpstr>
      <vt:lpstr>NEET: Mental Health </vt:lpstr>
      <vt:lpstr>TASK</vt:lpstr>
      <vt:lpstr>NEET: Hard to Reach </vt:lpstr>
      <vt:lpstr>NEET: Hard to Reach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Laura Jenkins (IEH)</cp:lastModifiedBy>
  <cp:revision>19</cp:revision>
  <dcterms:created xsi:type="dcterms:W3CDTF">2021-03-09T15:35:42Z</dcterms:created>
  <dcterms:modified xsi:type="dcterms:W3CDTF">2024-05-12T16:37:53Z</dcterms:modified>
</cp:coreProperties>
</file>