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2" r:id="rId5"/>
  </p:sldMasterIdLst>
  <p:notesMasterIdLst>
    <p:notesMasterId r:id="rId36"/>
  </p:notesMasterIdLst>
  <p:sldIdLst>
    <p:sldId id="431" r:id="rId6"/>
    <p:sldId id="406" r:id="rId7"/>
    <p:sldId id="351" r:id="rId8"/>
    <p:sldId id="328" r:id="rId9"/>
    <p:sldId id="330" r:id="rId10"/>
    <p:sldId id="259" r:id="rId11"/>
    <p:sldId id="270" r:id="rId12"/>
    <p:sldId id="273" r:id="rId13"/>
    <p:sldId id="274" r:id="rId14"/>
    <p:sldId id="275" r:id="rId15"/>
    <p:sldId id="331" r:id="rId16"/>
    <p:sldId id="332" r:id="rId17"/>
    <p:sldId id="333" r:id="rId18"/>
    <p:sldId id="334" r:id="rId19"/>
    <p:sldId id="335" r:id="rId20"/>
    <p:sldId id="336" r:id="rId21"/>
    <p:sldId id="337" r:id="rId22"/>
    <p:sldId id="338" r:id="rId23"/>
    <p:sldId id="339" r:id="rId24"/>
    <p:sldId id="340" r:id="rId25"/>
    <p:sldId id="341" r:id="rId26"/>
    <p:sldId id="342" r:id="rId27"/>
    <p:sldId id="343" r:id="rId28"/>
    <p:sldId id="344" r:id="rId29"/>
    <p:sldId id="345" r:id="rId30"/>
    <p:sldId id="346" r:id="rId31"/>
    <p:sldId id="347" r:id="rId32"/>
    <p:sldId id="348" r:id="rId33"/>
    <p:sldId id="432" r:id="rId34"/>
    <p:sldId id="433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64" autoAdjust="0"/>
    <p:restoredTop sz="94619" autoAdjust="0"/>
  </p:normalViewPr>
  <p:slideViewPr>
    <p:cSldViewPr snapToGrid="0">
      <p:cViewPr varScale="1">
        <p:scale>
          <a:sx n="103" d="100"/>
          <a:sy n="103" d="100"/>
        </p:scale>
        <p:origin x="11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98454-4E01-4517-A69A-23D1FCFC291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13084-1D99-4316-B850-67761B9D5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415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013084-1D99-4316-B850-67761B9D51A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221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8578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8691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353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396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7143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8669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0356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12058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429666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628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651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636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>
                <a:solidFill>
                  <a:srgbClr val="FFFFFF"/>
                </a:solidFill>
              </a:rPr>
              <a:t>Counselling Skills and Approaches ECPS5019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Week 3 Skills Session </a:t>
            </a:r>
          </a:p>
          <a:p>
            <a:pPr marL="0" indent="0">
              <a:buNone/>
            </a:pPr>
            <a:endParaRPr lang="en-GB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" r="-1" b="1715"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61" y="2093976"/>
            <a:ext cx="6713552" cy="4570784"/>
          </a:xfrm>
        </p:spPr>
        <p:txBody>
          <a:bodyPr rtlCol="0" anchor="t">
            <a:normAutofit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Q &amp; A – Read about Motivational Interviewing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Check in – 9:30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Final Agreement of Contract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Case Scenarios/personal information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Overview of Motivational Interviewing Skills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Triad Work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Reflective Practice/Observation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52FF1B8-145F-47AA-9F6F-7DA3201AA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8BF45-1805-4686-8580-F4106069C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9243" y="1419225"/>
            <a:ext cx="6798608" cy="2346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Recap of Active Listening Skills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FE8A8C-8C1F-40A1-8A45-9D05B0DD8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1EF8C3-8F8A-447D-A5FF-C12426825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B511BAF-6DC3-420A-8603-96945C66A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AD645BB0-EAC1-6AB3-1D17-76E836916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700" y="2049354"/>
            <a:ext cx="3053422" cy="305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015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AC09A83-97D2-4A01-BE24-D31FC8524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-239698" y="10"/>
            <a:ext cx="12191980" cy="6857990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49155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6F1618-2105-417E-BBE5-0198202BD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63546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Empathy</a:t>
            </a:r>
          </a:p>
          <a:p>
            <a:r>
              <a:rPr lang="en-GB" sz="4000" dirty="0"/>
              <a:t>Congruence</a:t>
            </a:r>
          </a:p>
          <a:p>
            <a:r>
              <a:rPr lang="en-GB" sz="4000" dirty="0"/>
              <a:t>Unconditional positive regard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027340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Empathy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Demonstrating an understanding of client’s issues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Tuning in to their perspective 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Accepting the person on their terms/worldview. 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Healing state for client when this is present </a:t>
            </a:r>
          </a:p>
          <a:p>
            <a:pPr lvl="3">
              <a:buFont typeface="Wingdings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846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Congruence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Demonstrating authenticity – external matching internal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Allows client to see own positive qualities – in a way may not have been seen before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Allows trust building</a:t>
            </a:r>
            <a:endParaRPr lang="en-GB" sz="2800" dirty="0"/>
          </a:p>
          <a:p>
            <a:pPr lvl="3">
              <a:buFont typeface="Wingdings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043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9E66-5830-CC97-B28F-0D5FCE579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core conditions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E6078-9C72-3DCC-50B6-D900E96850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Conditions for the therapist:</a:t>
            </a:r>
          </a:p>
          <a:p>
            <a:pPr marL="0" indent="0" algn="ctr">
              <a:buNone/>
            </a:pPr>
            <a:endParaRPr lang="en-GB" sz="1600" dirty="0"/>
          </a:p>
          <a:p>
            <a:r>
              <a:rPr lang="en-GB" sz="4000" dirty="0"/>
              <a:t>Unconditional positive regard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Warmth, caring, interest – which is healing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Non-judgemental – acceptance for who they are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/>
              <a:t>Your acceptance leads to client self-acceptance </a:t>
            </a:r>
            <a:endParaRPr lang="en-GB" sz="3200" dirty="0"/>
          </a:p>
          <a:p>
            <a:pPr lvl="3">
              <a:buFont typeface="Wingdings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87262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DFA1F-2004-7922-C9F5-89ABCB187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Counselling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E94C2-3AB8-398A-99D8-C911684ADB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5037"/>
            <a:ext cx="10058400" cy="46490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ACTIVE LISTENING SKILLS – </a:t>
            </a:r>
          </a:p>
          <a:p>
            <a:endParaRPr lang="en-GB" sz="4000" dirty="0"/>
          </a:p>
          <a:p>
            <a:r>
              <a:rPr lang="en-GB" sz="4000" dirty="0"/>
              <a:t>paraphrasing</a:t>
            </a:r>
          </a:p>
          <a:p>
            <a:r>
              <a:rPr lang="en-GB" sz="4000" dirty="0"/>
              <a:t>summarising</a:t>
            </a:r>
          </a:p>
          <a:p>
            <a:r>
              <a:rPr lang="en-GB" sz="4000" dirty="0"/>
              <a:t>silence</a:t>
            </a:r>
          </a:p>
          <a:p>
            <a:r>
              <a:rPr lang="en-GB" sz="4000" dirty="0"/>
              <a:t>questions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064573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1A49E9-1EE6-40E5-BC63-DAF4A3F942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437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536989-E94A-4EDD-9598-A2B5559239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856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FCB647-3200-4BF0-BEC0-BA2ADFB6E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2712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CCD896-25CA-4D6B-BA27-75F580B9FB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485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518CB5-7435-4366-8957-C49369002E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9781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4257-2F6A-4290-8A9F-0E0083592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AD0A8-7A36-4134-B92C-0BC81FF46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1F257A-27E5-41A8-9E88-BFEDA20AAB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88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9DF677-1AAD-4274-9413-EF96C0B9A0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2ED3A5-A27E-4C24-A44D-E1CBA7064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2D927-DA0F-4AB6-85E7-474964F35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894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0D9306-ED05-4B7D-8BF1-5E2FB7C91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8635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5AB4-30DE-4BE2-B19C-E7C7090B3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4C2E3-5DBE-4047-AB6E-2A5882B29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CEC892-FCB8-43C1-AA28-6FD18BD44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194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5E6349-1745-43B4-BD25-A6BB0BB6D3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620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F7D184-20B9-463F-A70E-F4F85A113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D313B2-8149-44F5-BA57-406C4030A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9F739-8401-43CF-A94C-AA2BFB1DC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401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2FA573-C7E1-4922-A151-EB94B54AB6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222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CE33DB-9642-488D-9332-87904E09D0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9942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A9B251-36A1-4A5C-82FE-2A2993FC1F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9965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14A585-FAB9-4E47-A366-D2AFF380D7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4531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B5992AA-9C5A-407A-AA7A-9372690E8E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7467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64569F-651C-4813-B3B8-318FB4E73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B2BE6A-4D68-428B-A82F-9143B4CD0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58E47-925B-4ED1-9573-259843857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6123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12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488746-03E3-4516-A4DC-EFA3E31B0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-102636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949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9B1C8-C83F-6329-B4FD-EE04B5C28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3D465-4E22-2959-AD4F-07F67B281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chemeClr val="tx2"/>
                </a:solidFill>
              </a:rPr>
              <a:t>Skills Groups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29" name="Picture 28" descr="A group of yellow figures and a red figure on the other side">
            <a:extLst>
              <a:ext uri="{FF2B5EF4-FFF2-40B4-BE49-F238E27FC236}">
                <a16:creationId xmlns:a16="http://schemas.microsoft.com/office/drawing/2014/main" id="{4F7C8218-AC9F-901E-6AE4-BDFA4DB9B0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580" r="8958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5356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6E3405-7537-2A9D-7C06-A408B46B9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endParaRPr lang="en-GB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53BDA-8E4C-3BE8-8A1C-EAE472CC5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2"/>
                </a:solidFill>
              </a:rPr>
              <a:t>Reflective Practice  &amp; Closing Rounds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BD22F3-BAE0-6AC5-D1CD-4895AFE756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84" r="38736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1931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2455B2D-BAB7-438A-85DA-0266A24CB79F}">
  <ds:schemaRefs>
    <ds:schemaRef ds:uri="16c05727-aa75-4e4a-9b5f-8a80a1165891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{26663FD1-C94B-41EA-BAAD-1D9AFAA671FA}tf11964407_win32</Template>
  <TotalTime>0</TotalTime>
  <Words>191</Words>
  <Application>Microsoft Office PowerPoint</Application>
  <PresentationFormat>Widescreen</PresentationFormat>
  <Paragraphs>54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Calibri</vt:lpstr>
      <vt:lpstr>Century Gothic</vt:lpstr>
      <vt:lpstr>Franklin Gothic Book</vt:lpstr>
      <vt:lpstr>Franklin Gothic Demi</vt:lpstr>
      <vt:lpstr>Garamond</vt:lpstr>
      <vt:lpstr>Wingdings</vt:lpstr>
      <vt:lpstr>Wingdings 2</vt:lpstr>
      <vt:lpstr>DividendVTI</vt:lpstr>
      <vt:lpstr>Savon</vt:lpstr>
      <vt:lpstr>Counselling Skills and Approaches ECPS5019</vt:lpstr>
      <vt:lpstr>Schedule for the Day </vt:lpstr>
      <vt:lpstr>Recap of Active Listening Skills </vt:lpstr>
      <vt:lpstr>PowerPoint Presentation</vt:lpstr>
      <vt:lpstr>PowerPoint Presentation</vt:lpstr>
      <vt:lpstr>Person-centred core conditions</vt:lpstr>
      <vt:lpstr>Person-centred core conditions</vt:lpstr>
      <vt:lpstr>Person-centred core conditions</vt:lpstr>
      <vt:lpstr>Person-centred core conditions</vt:lpstr>
      <vt:lpstr>Basic Counselling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Skills</dc:title>
  <dc:creator>Ruth Groff</dc:creator>
  <cp:lastModifiedBy>Ruth Groff</cp:lastModifiedBy>
  <cp:revision>20</cp:revision>
  <dcterms:created xsi:type="dcterms:W3CDTF">2022-01-24T18:35:43Z</dcterms:created>
  <dcterms:modified xsi:type="dcterms:W3CDTF">2023-10-19T12:14:10Z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