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F0C7374-8C45-7641-A5D2-E18928E70076}" v="2" dt="2026-03-13T23:10:54.84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rina Holomkova (2513906)" userId="347f43a7-40a5-432f-95e0-82a2ccf2f180" providerId="ADAL" clId="{AEF219CF-4B9F-4723-B43A-B03959C133BB}"/>
    <pc:docChg chg="modSld">
      <pc:chgData name="Darina Holomkova (2513906)" userId="347f43a7-40a5-432f-95e0-82a2ccf2f180" providerId="ADAL" clId="{AEF219CF-4B9F-4723-B43A-B03959C133BB}" dt="2026-03-13T23:10:54.845" v="1" actId="113"/>
      <pc:docMkLst>
        <pc:docMk/>
      </pc:docMkLst>
      <pc:sldChg chg="modSp mod">
        <pc:chgData name="Darina Holomkova (2513906)" userId="347f43a7-40a5-432f-95e0-82a2ccf2f180" providerId="ADAL" clId="{AEF219CF-4B9F-4723-B43A-B03959C133BB}" dt="2026-03-13T23:10:54.845" v="1" actId="113"/>
        <pc:sldMkLst>
          <pc:docMk/>
          <pc:sldMk cId="2251055303" sldId="263"/>
        </pc:sldMkLst>
        <pc:spChg chg="mod">
          <ac:chgData name="Darina Holomkova (2513906)" userId="347f43a7-40a5-432f-95e0-82a2ccf2f180" providerId="ADAL" clId="{AEF219CF-4B9F-4723-B43A-B03959C133BB}" dt="2026-03-13T23:10:54.845" v="1" actId="113"/>
          <ac:spMkLst>
            <pc:docMk/>
            <pc:sldMk cId="2251055303" sldId="263"/>
            <ac:spMk id="3" creationId="{4CDD1B3D-9078-A76D-973F-7FAED0B88C43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9D3B3C7E-BC2D-4436-8B03-AC421FA66787}"/>
              </a:ext>
            </a:extLst>
          </p:cNvPr>
          <p:cNvSpPr/>
          <p:nvPr/>
        </p:nvSpPr>
        <p:spPr>
          <a:xfrm>
            <a:off x="160920" y="157606"/>
            <a:ext cx="11870161" cy="654278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66887E-4265-46F7-9DE0-605FFFC9076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035130" y="1066800"/>
            <a:ext cx="8112369" cy="2073119"/>
          </a:xfrm>
        </p:spPr>
        <p:txBody>
          <a:bodyPr anchor="b">
            <a:normAutofit/>
          </a:bodyPr>
          <a:lstStyle>
            <a:lvl1pPr algn="ctr">
              <a:lnSpc>
                <a:spcPct val="110000"/>
              </a:lnSpc>
              <a:defRPr sz="2800" cap="all" spc="39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EDB1A74-54F5-45CA-8922-87FFD57515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75804" y="4876802"/>
            <a:ext cx="7821637" cy="1028697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6BE6EF-9D0F-4ABF-B92C-E967FE3F16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4AB150-954C-4F02-89AC-DA7163D75C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279965" y="6245352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E16270-CBD7-4ACC-BFC5-9CADE72266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79B5D0C1-066E-4C02-A6B8-59FAE4A19724}"/>
              </a:ext>
            </a:extLst>
          </p:cNvPr>
          <p:cNvGrpSpPr/>
          <p:nvPr/>
        </p:nvGrpSpPr>
        <p:grpSpPr>
          <a:xfrm>
            <a:off x="5662258" y="4240546"/>
            <a:ext cx="867485" cy="115439"/>
            <a:chOff x="8910933" y="1861308"/>
            <a:chExt cx="867485" cy="115439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D4386904-AFDC-449E-8D1B-906B305EBDA7}"/>
                </a:ext>
              </a:extLst>
            </p:cNvPr>
            <p:cNvSpPr/>
            <p:nvPr/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F70778F2-11E8-428C-8324-479CA9D6FE92}"/>
                </a:ext>
              </a:extLst>
            </p:cNvPr>
            <p:cNvCxnSpPr/>
            <p:nvPr/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4A0BE89E-CB2D-48BA-A8D2-533FAAAA725F}"/>
                </a:ext>
              </a:extLst>
            </p:cNvPr>
            <p:cNvCxnSpPr/>
            <p:nvPr/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7116424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6CE7638-D991-46E7-BF2C-67D1AC8296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723900"/>
            <a:ext cx="10134600" cy="128848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7C6B9C-4923-4DAB-9748-D5CD289EB9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28700" y="2161903"/>
            <a:ext cx="10134600" cy="396934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578CF6-4B33-40E4-B881-5F4C568378E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94765" y="6245032"/>
            <a:ext cx="5244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2"/>
                </a:solidFill>
              </a:defRPr>
            </a:lvl1pPr>
          </a:lstStyle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AE857E-F564-4539-9984-10435B6140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54841" y="6245032"/>
            <a:ext cx="26593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/>
                </a:solidFill>
              </a:defRPr>
            </a:lvl1pPr>
          </a:lstStyle>
          <a:p>
            <a:fld id="{C485584D-7D79-4248-9986-4CA35242F944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1EABEF-B998-4B11-A878-8F492F8E398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279964" y="6245033"/>
            <a:ext cx="411222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EB54D17-3792-403D-9127-495845021D2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custGeom>
            <a:avLst/>
            <a:gdLst>
              <a:gd name="connsiteX0" fmla="*/ 160920 w 12192000"/>
              <a:gd name="connsiteY0" fmla="*/ 157606 h 6858000"/>
              <a:gd name="connsiteX1" fmla="*/ 160920 w 12192000"/>
              <a:gd name="connsiteY1" fmla="*/ 6700394 h 6858000"/>
              <a:gd name="connsiteX2" fmla="*/ 12031081 w 12192000"/>
              <a:gd name="connsiteY2" fmla="*/ 6700394 h 6858000"/>
              <a:gd name="connsiteX3" fmla="*/ 12031081 w 12192000"/>
              <a:gd name="connsiteY3" fmla="*/ 157606 h 6858000"/>
              <a:gd name="connsiteX4" fmla="*/ 0 w 12192000"/>
              <a:gd name="connsiteY4" fmla="*/ 0 h 6858000"/>
              <a:gd name="connsiteX5" fmla="*/ 12192000 w 12192000"/>
              <a:gd name="connsiteY5" fmla="*/ 0 h 6858000"/>
              <a:gd name="connsiteX6" fmla="*/ 12192000 w 12192000"/>
              <a:gd name="connsiteY6" fmla="*/ 6858000 h 6858000"/>
              <a:gd name="connsiteX7" fmla="*/ 0 w 12192000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858000">
                <a:moveTo>
                  <a:pt x="160920" y="157606"/>
                </a:moveTo>
                <a:lnTo>
                  <a:pt x="160920" y="6700394"/>
                </a:lnTo>
                <a:lnTo>
                  <a:pt x="12031081" y="6700394"/>
                </a:lnTo>
                <a:lnTo>
                  <a:pt x="12031081" y="157606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0205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1" r:id="rId1"/>
  </p:sldLayoutIdLst>
  <p:txStyles>
    <p:titleStyle>
      <a:lvl1pPr algn="l" defTabSz="914400" rtl="0" eaLnBrk="1" latinLnBrk="0" hangingPunct="1">
        <a:lnSpc>
          <a:spcPct val="110000"/>
        </a:lnSpc>
        <a:spcBef>
          <a:spcPct val="0"/>
        </a:spcBef>
        <a:buNone/>
        <a:defRPr sz="3200" kern="1200" cap="none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FontTx/>
        <a:buNone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274320" indent="-228600" algn="l" defTabSz="914400" rtl="0" eaLnBrk="1" latinLnBrk="0" hangingPunct="1">
        <a:lnSpc>
          <a:spcPct val="11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274320" indent="0" algn="l" defTabSz="914400" rtl="0" eaLnBrk="1" latinLnBrk="0" hangingPunct="1">
        <a:lnSpc>
          <a:spcPct val="110000"/>
        </a:lnSpc>
        <a:spcBef>
          <a:spcPts val="500"/>
        </a:spcBef>
        <a:buFontTx/>
        <a:buNone/>
        <a:defRPr sz="1600" kern="1200">
          <a:solidFill>
            <a:schemeClr val="tx2"/>
          </a:solidFill>
          <a:latin typeface="+mn-lt"/>
          <a:ea typeface="+mn-ea"/>
          <a:cs typeface="+mn-cs"/>
        </a:defRPr>
      </a:lvl3pPr>
      <a:lvl4pPr marL="54864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548640" indent="0" algn="l" defTabSz="914400" rtl="0" eaLnBrk="1" latinLnBrk="0" hangingPunct="1">
        <a:lnSpc>
          <a:spcPct val="110000"/>
        </a:lnSpc>
        <a:spcBef>
          <a:spcPts val="500"/>
        </a:spcBef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905C695-F54E-4EF8-8AEF-811D460E7A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85CD2A3-2099-476E-9A85-55DC735FA2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159026"/>
            <a:ext cx="5938866" cy="654278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84F7FF-3AA8-732B-532B-278F4F5483E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01616" y="6362485"/>
            <a:ext cx="4612277" cy="336489"/>
          </a:xfrm>
        </p:spPr>
        <p:txBody>
          <a:bodyPr>
            <a:normAutofit fontScale="90000"/>
          </a:bodyPr>
          <a:lstStyle/>
          <a:p>
            <a:r>
              <a:rPr lang="en-GB" i="0">
                <a:effectLst/>
                <a:latin typeface="UICTFontTextStyleEmphasizedBody"/>
              </a:rPr>
              <a:t>Reflective Presentation – Digital Skills for Personal Development and Business Growth</a:t>
            </a:r>
            <a:br>
              <a:rPr lang="en-GB">
                <a:effectLst/>
                <a:latin typeface=".AppleSystemUIFont"/>
              </a:rPr>
            </a:br>
            <a:br>
              <a:rPr lang="en-GB">
                <a:effectLst/>
                <a:latin typeface=".AppleSystemUIFont"/>
              </a:rPr>
            </a:br>
            <a:br>
              <a:rPr lang="en-GB">
                <a:effectLst/>
                <a:latin typeface=".AppleSystemUIFont"/>
              </a:rPr>
            </a:br>
            <a:br>
              <a:rPr lang="en-GB">
                <a:effectLst/>
                <a:latin typeface=".AppleSystemUIFont"/>
              </a:rPr>
            </a:br>
            <a:r>
              <a:rPr lang="en-GB">
                <a:latin typeface=".AppleSystemUIFont"/>
              </a:rPr>
              <a:t>Student number:2513906</a:t>
            </a:r>
            <a:br>
              <a:rPr lang="en-GB">
                <a:latin typeface=".AppleSystemUIFont"/>
              </a:rPr>
            </a:br>
            <a:r>
              <a:rPr lang="en-GB">
                <a:latin typeface=".AppleSystemUIFont"/>
              </a:rPr>
              <a:t>Student name : </a:t>
            </a:r>
            <a:r>
              <a:rPr lang="en-GB" err="1">
                <a:latin typeface=".AppleSystemUIFont"/>
              </a:rPr>
              <a:t>darina</a:t>
            </a:r>
            <a:r>
              <a:rPr lang="en-GB">
                <a:latin typeface=".AppleSystemUIFont"/>
              </a:rPr>
              <a:t> </a:t>
            </a:r>
            <a:r>
              <a:rPr lang="en-GB" err="1">
                <a:latin typeface=".AppleSystemUIFont"/>
              </a:rPr>
              <a:t>holomkova</a:t>
            </a:r>
            <a:br>
              <a:rPr lang="en-GB">
                <a:latin typeface=".AppleSystemUIFont"/>
              </a:rPr>
            </a:br>
            <a:r>
              <a:rPr lang="en-GB">
                <a:latin typeface=".AppleSystemUIFont"/>
              </a:rPr>
              <a:t>Lecture : Scott James </a:t>
            </a:r>
            <a:r>
              <a:rPr lang="en-GB" i="0">
                <a:effectLst/>
                <a:latin typeface="UICTFontTextStyleEmphasizedBody"/>
              </a:rPr>
              <a:t>Module:</a:t>
            </a:r>
            <a:r>
              <a:rPr lang="en-GB" i="0">
                <a:effectLst/>
                <a:latin typeface="UICTFontTextStyleBody"/>
              </a:rPr>
              <a:t> BMSW400</a:t>
            </a:r>
            <a:br>
              <a:rPr lang="en-GB">
                <a:effectLst/>
                <a:latin typeface=".AppleSystemUIFont"/>
              </a:rPr>
            </a:br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B175F4C-A98E-E86E-9BB1-CA4E7D5FF57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986" r="32209" b="-1"/>
          <a:stretch>
            <a:fillRect/>
          </a:stretch>
        </p:blipFill>
        <p:spPr>
          <a:xfrm>
            <a:off x="20" y="10"/>
            <a:ext cx="5938847" cy="6857990"/>
          </a:xfrm>
          <a:prstGeom prst="rect">
            <a:avLst/>
          </a:pr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E92979E8-2E86-433E-A7E4-5F102E45A8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631691" y="4237480"/>
            <a:ext cx="867485" cy="115439"/>
            <a:chOff x="8910933" y="1861308"/>
            <a:chExt cx="867485" cy="115439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CDDEF0D5-EF9F-43D4-BF40-27A3121E02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71438B34-2B34-4614-B3B4-D09927150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2C691BDB-93D3-4721-903C-45DD9590F1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3235495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E5A724-8538-68DF-28DD-99F5469E65A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30437" y="-498549"/>
            <a:ext cx="8112369" cy="2073119"/>
          </a:xfrm>
        </p:spPr>
        <p:txBody>
          <a:bodyPr/>
          <a:lstStyle/>
          <a:p>
            <a:r>
              <a:rPr lang="en-GB" b="1" i="0">
                <a:effectLst/>
                <a:latin typeface="UICTFontTextStyleEmphasizedBody"/>
              </a:rPr>
              <a:t>Introduction</a:t>
            </a:r>
            <a:br>
              <a:rPr lang="en-GB">
                <a:effectLst/>
                <a:latin typeface=".AppleSystemUIFont"/>
              </a:rPr>
            </a:b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1A4EBC-3897-1440-ABFD-1BAA389FAC6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33181" y="1369223"/>
            <a:ext cx="7821637" cy="1028697"/>
          </a:xfrm>
        </p:spPr>
        <p:txBody>
          <a:bodyPr>
            <a:normAutofit fontScale="25000" lnSpcReduction="20000"/>
          </a:bodyPr>
          <a:lstStyle/>
          <a:p>
            <a:r>
              <a:rPr lang="en-GB" sz="10800" b="1" i="0">
                <a:effectLst/>
                <a:latin typeface="UICTFontTextStyleBody"/>
              </a:rPr>
              <a:t>Hello everyone.</a:t>
            </a:r>
            <a:endParaRPr lang="en-GB" sz="10800" b="1">
              <a:effectLst/>
              <a:latin typeface=".AppleSystemUIFont"/>
            </a:endParaRPr>
          </a:p>
          <a:p>
            <a:br>
              <a:rPr lang="en-GB" sz="10800" b="1">
                <a:effectLst/>
                <a:latin typeface=".AppleSystemUIFont"/>
              </a:rPr>
            </a:br>
            <a:endParaRPr lang="en-GB" sz="10800" b="1">
              <a:effectLst/>
              <a:latin typeface=".AppleSystemUIFont"/>
            </a:endParaRPr>
          </a:p>
          <a:p>
            <a:r>
              <a:rPr lang="en-GB" sz="10800" b="1" i="0">
                <a:effectLst/>
                <a:latin typeface="UICTFontTextStyleBody"/>
              </a:rPr>
              <a:t>Today I will talk about the digital skills I developed during this module.</a:t>
            </a:r>
            <a:endParaRPr lang="en-GB" sz="10800" b="1">
              <a:effectLst/>
              <a:latin typeface=".AppleSystemUIFont"/>
            </a:endParaRPr>
          </a:p>
          <a:p>
            <a:br>
              <a:rPr lang="en-GB" sz="10800" b="1">
                <a:effectLst/>
                <a:latin typeface=".AppleSystemUIFont"/>
              </a:rPr>
            </a:br>
            <a:endParaRPr lang="en-GB" sz="10800" b="1">
              <a:effectLst/>
              <a:latin typeface=".AppleSystemUIFont"/>
            </a:endParaRPr>
          </a:p>
          <a:p>
            <a:r>
              <a:rPr lang="en-GB" sz="10800" b="1" i="0">
                <a:effectLst/>
                <a:latin typeface="UICTFontTextStyleBody"/>
              </a:rPr>
              <a:t>In this presentation I will briefly explain:</a:t>
            </a:r>
            <a:endParaRPr lang="en-GB" sz="10800" b="1">
              <a:effectLst/>
              <a:latin typeface=".AppleSystemUIFont"/>
            </a:endParaRPr>
          </a:p>
          <a:p>
            <a:r>
              <a:rPr lang="en-GB" sz="10800" b="1" i="0">
                <a:effectLst/>
                <a:latin typeface="UICTFontTextStyleBody"/>
              </a:rPr>
              <a:t>• My </a:t>
            </a:r>
            <a:r>
              <a:rPr lang="en-GB" sz="10800" b="1" i="0">
                <a:effectLst/>
                <a:latin typeface="UICTFontTextStyleEmphasizedBody"/>
              </a:rPr>
              <a:t>JISC digital skills results</a:t>
            </a:r>
            <a:endParaRPr lang="en-GB" sz="10800" b="1">
              <a:effectLst/>
              <a:latin typeface=".AppleSystemUIFont"/>
            </a:endParaRPr>
          </a:p>
          <a:p>
            <a:r>
              <a:rPr lang="en-GB" sz="10800" b="1" i="0">
                <a:effectLst/>
                <a:latin typeface="UICTFontTextStyleBody"/>
              </a:rPr>
              <a:t>• What I learned from </a:t>
            </a:r>
            <a:r>
              <a:rPr lang="en-GB" sz="10800" b="1" i="0">
                <a:effectLst/>
                <a:latin typeface="UICTFontTextStyleEmphasizedBody"/>
              </a:rPr>
              <a:t>LinkedIn Learning courses</a:t>
            </a:r>
            <a:endParaRPr lang="en-GB" sz="10800" b="1">
              <a:effectLst/>
              <a:latin typeface=".AppleSystemUIFont"/>
            </a:endParaRPr>
          </a:p>
          <a:p>
            <a:r>
              <a:rPr lang="en-GB" sz="10800" b="1" i="0">
                <a:effectLst/>
                <a:latin typeface="UICTFontTextStyleBody"/>
              </a:rPr>
              <a:t>• Why </a:t>
            </a:r>
            <a:r>
              <a:rPr lang="en-GB" sz="10800" b="1" i="0">
                <a:effectLst/>
                <a:latin typeface="UICTFontTextStyleEmphasizedBody"/>
              </a:rPr>
              <a:t>digital skills are important</a:t>
            </a:r>
            <a:endParaRPr lang="en-GB" sz="10800" b="1">
              <a:effectLst/>
              <a:latin typeface=".AppleSystemUIFont"/>
            </a:endParaRPr>
          </a:p>
          <a:p>
            <a:r>
              <a:rPr lang="en-GB" sz="10800" b="1" i="0">
                <a:effectLst/>
                <a:latin typeface="UICTFontTextStyleBody"/>
              </a:rPr>
              <a:t>• And how these skills will help my </a:t>
            </a:r>
            <a:r>
              <a:rPr lang="en-GB" sz="10800" b="1" i="0">
                <a:effectLst/>
                <a:latin typeface="UICTFontTextStyleEmphasizedBody"/>
              </a:rPr>
              <a:t>studies and future career</a:t>
            </a:r>
            <a:endParaRPr lang="en-GB" sz="10800" b="1">
              <a:effectLst/>
              <a:latin typeface=".AppleSystemUIFont"/>
            </a:endParaRPr>
          </a:p>
          <a:p>
            <a:endParaRPr lang="en-US"/>
          </a:p>
        </p:txBody>
      </p:sp>
      <p:pic>
        <p:nvPicPr>
          <p:cNvPr id="4" name="Picture 3" descr="Noticias MmQuinto">
            <a:extLst>
              <a:ext uri="{FF2B5EF4-FFF2-40B4-BE49-F238E27FC236}">
                <a16:creationId xmlns:a16="http://schemas.microsoft.com/office/drawing/2014/main" id="{AA6EE7CD-B731-BD51-22A9-64DB5524E7F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33503" y="1163877"/>
            <a:ext cx="1821315" cy="14393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17555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D8EACB7-D372-470B-B76E-A829D00310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5">
            <a:extLst>
              <a:ext uri="{FF2B5EF4-FFF2-40B4-BE49-F238E27FC236}">
                <a16:creationId xmlns:a16="http://schemas.microsoft.com/office/drawing/2014/main" id="{FBE11A49-02A1-4D4C-9A49-CDF496B109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3900" y="723900"/>
            <a:ext cx="4614421" cy="5494694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  <a:gd name="connsiteX4" fmla="*/ 0 w 6096000"/>
              <a:gd name="connsiteY4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58886 w 6096000"/>
              <a:gd name="connsiteY3" fmla="*/ 6858000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37115 w 6096000"/>
              <a:gd name="connsiteY3" fmla="*/ 5889172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3037115" y="5889172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7ABEA5-F507-43D8-D4C0-8E43CE93D60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36846" y="-671625"/>
            <a:ext cx="3931320" cy="1648454"/>
          </a:xfrm>
        </p:spPr>
        <p:txBody>
          <a:bodyPr>
            <a:normAutofit/>
          </a:bodyPr>
          <a:lstStyle/>
          <a:p>
            <a:r>
              <a:rPr lang="en-GB" b="1" i="0">
                <a:effectLst/>
                <a:latin typeface="UICTFontTextStyleEmphasizedBody"/>
              </a:rPr>
              <a:t> Why Digital Skills Matter?</a:t>
            </a:r>
            <a:endParaRPr lang="en-GB">
              <a:effectLst/>
              <a:latin typeface=".AppleSystemUIFont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1A979DD-BA66-4168-65F4-F6C20C19CD7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544347" y="1213946"/>
            <a:ext cx="9993241" cy="163227"/>
          </a:xfrm>
        </p:spPr>
        <p:txBody>
          <a:bodyPr>
            <a:normAutofit fontScale="25000" lnSpcReduction="20000"/>
          </a:bodyPr>
          <a:lstStyle/>
          <a:p>
            <a:r>
              <a:rPr lang="en-GB" sz="12000" b="0" i="0">
                <a:effectLst/>
                <a:latin typeface="UICTFontTextStyleBody"/>
              </a:rPr>
              <a:t>Digital skills are very important today.</a:t>
            </a:r>
            <a:endParaRPr lang="en-GB" sz="12000">
              <a:effectLst/>
              <a:latin typeface=".AppleSystemUIFont"/>
            </a:endParaRPr>
          </a:p>
          <a:p>
            <a:r>
              <a:rPr lang="en-GB" sz="12000" b="0" i="0">
                <a:effectLst/>
                <a:latin typeface="UICTFontTextStyleBody"/>
              </a:rPr>
              <a:t>Students and employees use technology every day for communication, research, and completing tasks.</a:t>
            </a:r>
            <a:endParaRPr lang="en-GB" sz="12000">
              <a:effectLst/>
              <a:latin typeface=".AppleSystemUIFont"/>
            </a:endParaRPr>
          </a:p>
          <a:p>
            <a:r>
              <a:rPr lang="en-GB" sz="12000" b="0" i="0">
                <a:effectLst/>
                <a:latin typeface="UICTFontTextStyleBody"/>
              </a:rPr>
              <a:t>Good digital skills help people:</a:t>
            </a:r>
            <a:endParaRPr lang="en-GB" sz="12000">
              <a:effectLst/>
              <a:latin typeface=".AppleSystemUIFont"/>
            </a:endParaRPr>
          </a:p>
          <a:p>
            <a:r>
              <a:rPr lang="en-GB" sz="12000" b="0" i="0">
                <a:effectLst/>
                <a:latin typeface="UICTFontTextStyleBody"/>
              </a:rPr>
              <a:t>• work faster</a:t>
            </a:r>
            <a:endParaRPr lang="en-GB" sz="12000">
              <a:effectLst/>
              <a:latin typeface=".AppleSystemUIFont"/>
            </a:endParaRPr>
          </a:p>
          <a:p>
            <a:r>
              <a:rPr lang="en-GB" sz="12000" b="0" i="0">
                <a:effectLst/>
                <a:latin typeface="UICTFontTextStyleBody"/>
              </a:rPr>
              <a:t>• communicate better</a:t>
            </a:r>
            <a:endParaRPr lang="en-GB" sz="12000">
              <a:effectLst/>
              <a:latin typeface=".AppleSystemUIFont"/>
            </a:endParaRPr>
          </a:p>
          <a:p>
            <a:r>
              <a:rPr lang="en-GB" sz="12000" b="0" i="0">
                <a:effectLst/>
                <a:latin typeface="UICTFontTextStyleBody"/>
              </a:rPr>
              <a:t>• organise information</a:t>
            </a:r>
            <a:endParaRPr lang="en-GB" sz="12000">
              <a:effectLst/>
              <a:latin typeface=".AppleSystemUIFont"/>
            </a:endParaRPr>
          </a:p>
          <a:p>
            <a:r>
              <a:rPr lang="en-GB" sz="12000" b="0" i="0">
                <a:effectLst/>
                <a:latin typeface="UICTFontTextStyleBody"/>
              </a:rPr>
              <a:t>• solve problems using technology</a:t>
            </a:r>
            <a:endParaRPr lang="en-GB" sz="12000">
              <a:effectLst/>
              <a:latin typeface=".AppleSystemUIFont"/>
            </a:endParaRPr>
          </a:p>
          <a:p>
            <a:br>
              <a:rPr lang="en-GB" sz="12000">
                <a:effectLst/>
                <a:latin typeface=".AppleSystemUIFont"/>
              </a:rPr>
            </a:br>
            <a:endParaRPr lang="en-GB" sz="12000">
              <a:effectLst/>
              <a:latin typeface=".AppleSystemUIFont"/>
            </a:endParaRPr>
          </a:p>
          <a:p>
            <a:r>
              <a:rPr lang="en-GB" sz="12000" b="0" i="0">
                <a:effectLst/>
                <a:latin typeface="UICTFontTextStyleBody"/>
              </a:rPr>
              <a:t>Because of this, developing digital skills is very important for both </a:t>
            </a:r>
            <a:r>
              <a:rPr lang="en-GB" sz="12000" b="1" i="0">
                <a:effectLst/>
                <a:latin typeface="UICTFontTextStyleEmphasizedBody"/>
              </a:rPr>
              <a:t>education and business</a:t>
            </a:r>
            <a:r>
              <a:rPr lang="en-GB" sz="12000" b="0" i="0">
                <a:effectLst/>
                <a:latin typeface="UICTFontTextStyleBody"/>
              </a:rPr>
              <a:t>.</a:t>
            </a:r>
            <a:endParaRPr lang="en-GB" sz="12000">
              <a:effectLst/>
              <a:latin typeface=".AppleSystemUIFont"/>
            </a:endParaRPr>
          </a:p>
          <a:p>
            <a:endParaRPr lang="en-US"/>
          </a:p>
        </p:txBody>
      </p:sp>
      <p:pic>
        <p:nvPicPr>
          <p:cNvPr id="4" name="Picture 3" descr="What I Did When I Found Emojis in Strings Always Lost the Last Byte ...">
            <a:extLst>
              <a:ext uri="{FF2B5EF4-FFF2-40B4-BE49-F238E27FC236}">
                <a16:creationId xmlns:a16="http://schemas.microsoft.com/office/drawing/2014/main" id="{8B73C387-69F5-1E26-557A-61531B6828B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96485" y="-898382"/>
            <a:ext cx="3829481" cy="3829481"/>
          </a:xfrm>
          <a:prstGeom prst="rect">
            <a:avLst/>
          </a:pr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F1732D3A-CFF0-45BE-AD79-F83D0272C6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614258" y="3871114"/>
            <a:ext cx="867485" cy="115439"/>
            <a:chOff x="8910933" y="1861308"/>
            <a:chExt cx="867485" cy="115439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C892F72C-7FB6-49C8-A402-D5DC42DB67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FC92C2E1-605F-49BD-8AC8-DC52B3015E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38BE2E0F-EE6D-4748-AB8F-724D0DDC6E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0" name="Picture 9" descr="Ampoule Idée Siècle Des Lumières · Images vectorielles gratuites sur ...">
            <a:extLst>
              <a:ext uri="{FF2B5EF4-FFF2-40B4-BE49-F238E27FC236}">
                <a16:creationId xmlns:a16="http://schemas.microsoft.com/office/drawing/2014/main" id="{DD61A881-4913-C567-51C7-423BA66EEE0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0307" y="2931099"/>
            <a:ext cx="3460517" cy="38704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34616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09F27A-A2BB-D446-26CD-1939BE3C2D7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39815" y="-373025"/>
            <a:ext cx="8112369" cy="1325526"/>
          </a:xfrm>
        </p:spPr>
        <p:txBody>
          <a:bodyPr/>
          <a:lstStyle/>
          <a:p>
            <a:r>
              <a:rPr lang="en-GB" b="1" i="0">
                <a:effectLst/>
                <a:latin typeface="UICTFontTextStyleEmphasizedBody"/>
              </a:rPr>
              <a:t>JISC Digital Skills Assessment</a:t>
            </a:r>
            <a:endParaRPr lang="en-GB">
              <a:effectLst/>
              <a:latin typeface=".AppleSystemUIFont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15F455-4BE8-E348-10BF-B2083547468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5572" y="1805175"/>
            <a:ext cx="7821637" cy="1028697"/>
          </a:xfrm>
        </p:spPr>
        <p:txBody>
          <a:bodyPr>
            <a:noAutofit/>
          </a:bodyPr>
          <a:lstStyle/>
          <a:p>
            <a:r>
              <a:rPr lang="en-GB" sz="1800" b="0" i="0">
                <a:effectLst/>
                <a:latin typeface="UICTFontTextStyleBody"/>
              </a:rPr>
              <a:t>I completed the </a:t>
            </a:r>
            <a:r>
              <a:rPr lang="en-GB" sz="1800" b="1" i="0">
                <a:effectLst/>
                <a:latin typeface="UICTFontTextStyleEmphasizedBody"/>
              </a:rPr>
              <a:t>JISC Digital Capability Tool</a:t>
            </a:r>
            <a:r>
              <a:rPr lang="en-GB" sz="1800" b="0" i="0">
                <a:effectLst/>
                <a:latin typeface="UICTFontTextStyleBody"/>
              </a:rPr>
              <a:t> to assess my digital skills.</a:t>
            </a:r>
            <a:endParaRPr lang="en-GB" sz="1800">
              <a:effectLst/>
              <a:latin typeface=".AppleSystemUIFont"/>
            </a:endParaRPr>
          </a:p>
          <a:p>
            <a:r>
              <a:rPr lang="en-GB" sz="1800" b="0" i="0">
                <a:effectLst/>
                <a:latin typeface="UICTFontTextStyleBody"/>
              </a:rPr>
              <a:t>This online tool asks questions about how confident you feel using different digital technologies.</a:t>
            </a:r>
            <a:endParaRPr lang="en-GB" sz="1800">
              <a:effectLst/>
              <a:latin typeface=".AppleSystemUIFont"/>
            </a:endParaRPr>
          </a:p>
          <a:p>
            <a:br>
              <a:rPr lang="en-GB" sz="1800">
                <a:effectLst/>
                <a:latin typeface=".AppleSystemUIFont"/>
              </a:rPr>
            </a:br>
            <a:endParaRPr lang="en-GB" sz="1800">
              <a:effectLst/>
              <a:latin typeface=".AppleSystemUIFont"/>
            </a:endParaRPr>
          </a:p>
          <a:p>
            <a:r>
              <a:rPr lang="en-GB" sz="1800" b="0" i="0">
                <a:effectLst/>
                <a:latin typeface="UICTFontTextStyleBody"/>
              </a:rPr>
              <a:t>The results help you understand:</a:t>
            </a:r>
            <a:endParaRPr lang="en-GB" sz="1800">
              <a:effectLst/>
              <a:latin typeface=".AppleSystemUIFont"/>
            </a:endParaRPr>
          </a:p>
          <a:p>
            <a:r>
              <a:rPr lang="en-GB" sz="1800" b="0" i="0">
                <a:effectLst/>
                <a:latin typeface="UICTFontTextStyleBody"/>
              </a:rPr>
              <a:t>• your </a:t>
            </a:r>
            <a:r>
              <a:rPr lang="en-GB" sz="1800" b="1" i="0">
                <a:effectLst/>
                <a:latin typeface="UICTFontTextStyleEmphasizedBody"/>
              </a:rPr>
              <a:t>strengths</a:t>
            </a:r>
            <a:endParaRPr lang="en-GB" sz="1800">
              <a:effectLst/>
              <a:latin typeface=".AppleSystemUIFont"/>
            </a:endParaRPr>
          </a:p>
          <a:p>
            <a:r>
              <a:rPr lang="en-GB" sz="1800" b="0" i="0">
                <a:effectLst/>
                <a:latin typeface="UICTFontTextStyleBody"/>
              </a:rPr>
              <a:t>• and the areas where you can </a:t>
            </a:r>
            <a:r>
              <a:rPr lang="en-GB" sz="1800" b="1" i="0">
                <a:effectLst/>
                <a:latin typeface="UICTFontTextStyleEmphasizedBody"/>
              </a:rPr>
              <a:t>improve</a:t>
            </a:r>
            <a:endParaRPr lang="en-GB" sz="1800">
              <a:effectLst/>
              <a:latin typeface=".AppleSystemUIFont"/>
            </a:endParaRPr>
          </a:p>
          <a:p>
            <a:br>
              <a:rPr lang="en-GB" sz="1800">
                <a:effectLst/>
                <a:latin typeface=".AppleSystemUIFont"/>
              </a:rPr>
            </a:br>
            <a:endParaRPr lang="en-GB" sz="1800">
              <a:effectLst/>
              <a:latin typeface=".AppleSystemUIFont"/>
            </a:endParaRPr>
          </a:p>
          <a:p>
            <a:r>
              <a:rPr lang="en-GB" sz="1800" b="0" i="0">
                <a:effectLst/>
                <a:latin typeface="UICTFontTextStyleBody"/>
              </a:rPr>
              <a:t>The assessment helped me reflect on my digital abilities and think about how I can continue developing my skills.</a:t>
            </a:r>
            <a:endParaRPr lang="en-GB" sz="1800">
              <a:effectLst/>
              <a:latin typeface=".AppleSystemUIFont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C0667A8-7B50-4336-DFD2-0E34C24A267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07906" y="792416"/>
            <a:ext cx="4484094" cy="6034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79925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F23209-AF27-7D8D-DA8D-D51EE8024E7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96516" y="0"/>
            <a:ext cx="8112369" cy="2073119"/>
          </a:xfrm>
        </p:spPr>
        <p:txBody>
          <a:bodyPr/>
          <a:lstStyle/>
          <a:p>
            <a:r>
              <a:rPr lang="en-GB" b="1" i="0" u="sng">
                <a:effectLst/>
                <a:latin typeface="UICTFontTextStyleEmphasizedBody"/>
              </a:rPr>
              <a:t>My Strengths and Areas for Improvement</a:t>
            </a:r>
            <a:br>
              <a:rPr lang="en-GB" u="sng">
                <a:effectLst/>
                <a:latin typeface=".AppleSystemUIFont"/>
              </a:rPr>
            </a:br>
            <a:br>
              <a:rPr lang="en-GB" u="sng">
                <a:effectLst/>
                <a:latin typeface=".AppleSystemUIFont"/>
              </a:rPr>
            </a:br>
            <a:endParaRPr lang="en-US" u="sng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E34A2FA-E1A6-B351-90AF-D14205D8359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4885" y="82617"/>
            <a:ext cx="4341627" cy="992045"/>
          </a:xfrm>
        </p:spPr>
        <p:txBody>
          <a:bodyPr>
            <a:noAutofit/>
          </a:bodyPr>
          <a:lstStyle/>
          <a:p>
            <a:pPr rtl="1"/>
            <a:r>
              <a:rPr lang="en-GB" b="0" i="0">
                <a:effectLst/>
                <a:latin typeface="UICTFontTextStyleBody"/>
              </a:rPr>
              <a:t>The results showed that I have strong skills in:</a:t>
            </a:r>
            <a:br>
              <a:rPr lang="en-GB">
                <a:effectLst/>
                <a:latin typeface=".AppleSystemUIFont"/>
              </a:rPr>
            </a:br>
            <a:endParaRPr lang="en-GB">
              <a:effectLst/>
              <a:latin typeface=".AppleSystemUIFont"/>
            </a:endParaRPr>
          </a:p>
          <a:p>
            <a:pPr rtl="1"/>
            <a:r>
              <a:rPr lang="en-GB" b="1" i="0">
                <a:effectLst/>
                <a:latin typeface="UICTFontTextStyleEmphasizedBody"/>
              </a:rPr>
              <a:t>Digital identity management</a:t>
            </a:r>
            <a:endParaRPr lang="en-GB">
              <a:effectLst/>
              <a:latin typeface=".AppleSystemUIFont"/>
            </a:endParaRPr>
          </a:p>
          <a:p>
            <a:pPr rtl="1"/>
            <a:r>
              <a:rPr lang="en-GB" b="0" i="0">
                <a:effectLst/>
                <a:latin typeface="UICTFontTextStyleBody"/>
              </a:rPr>
              <a:t>This means I understand how to manage my online profile and present myself professionally.</a:t>
            </a:r>
            <a:endParaRPr lang="en-GB">
              <a:effectLst/>
              <a:latin typeface=".AppleSystemUIFont"/>
            </a:endParaRPr>
          </a:p>
          <a:p>
            <a:pPr rtl="1"/>
            <a:br>
              <a:rPr lang="en-GB">
                <a:effectLst/>
                <a:latin typeface=".AppleSystemUIFont"/>
              </a:rPr>
            </a:br>
            <a:r>
              <a:rPr lang="en-GB" b="1" i="0">
                <a:effectLst/>
                <a:latin typeface="UICTFontTextStyleEmphasizedBody"/>
              </a:rPr>
              <a:t>Digital wellbeing</a:t>
            </a:r>
            <a:endParaRPr lang="en-GB">
              <a:latin typeface=".AppleSystemUIFont"/>
            </a:endParaRPr>
          </a:p>
          <a:p>
            <a:pPr rtl="1"/>
            <a:r>
              <a:rPr lang="en-GB" b="0" i="0">
                <a:effectLst/>
                <a:latin typeface="UICTFontTextStyleBody"/>
              </a:rPr>
              <a:t>I try to manage my screen time and use technology in a balanced way.</a:t>
            </a:r>
            <a:endParaRPr lang="en-GB">
              <a:effectLst/>
              <a:latin typeface=".AppleSystemUIFont"/>
            </a:endParaRPr>
          </a:p>
          <a:p>
            <a:pPr rtl="1"/>
            <a:br>
              <a:rPr lang="en-GB">
                <a:effectLst/>
                <a:latin typeface=".AppleSystemUIFont"/>
              </a:rPr>
            </a:br>
            <a:r>
              <a:rPr lang="en-GB" b="0" i="0">
                <a:effectLst/>
                <a:latin typeface="UICTFontTextStyleBody"/>
              </a:rPr>
              <a:t>I also feel comfortable using </a:t>
            </a:r>
            <a:r>
              <a:rPr lang="en-GB" b="1" i="0">
                <a:effectLst/>
                <a:latin typeface="UICTFontTextStyleEmphasizedBody"/>
              </a:rPr>
              <a:t>digital communication tools</a:t>
            </a:r>
            <a:r>
              <a:rPr lang="en-GB" b="0" i="0">
                <a:effectLst/>
                <a:latin typeface="UICTFontTextStyleBody"/>
              </a:rPr>
              <a:t> like email and online learning platforms.</a:t>
            </a:r>
            <a:endParaRPr lang="en-GB">
              <a:effectLst/>
              <a:latin typeface=".AppleSystemUIFont"/>
            </a:endParaRPr>
          </a:p>
          <a:p>
            <a:pPr rtl="1"/>
            <a:br>
              <a:rPr lang="en-GB">
                <a:effectLst/>
                <a:latin typeface=".AppleSystemUIFont"/>
              </a:rPr>
            </a:br>
            <a:r>
              <a:rPr lang="en-GB" b="0" i="0">
                <a:effectLst/>
                <a:latin typeface="UICTFontTextStyleBody"/>
              </a:rPr>
              <a:t>These strengths help me complete my university work effectively.</a:t>
            </a:r>
            <a:endParaRPr lang="en-GB">
              <a:effectLst/>
              <a:latin typeface=".AppleSystemUIFont"/>
            </a:endParaRPr>
          </a:p>
          <a:p>
            <a:pPr rtl="1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4690795-D9E8-252B-AA22-A67152FA2BB2}"/>
              </a:ext>
            </a:extLst>
          </p:cNvPr>
          <p:cNvSpPr txBox="1"/>
          <p:nvPr/>
        </p:nvSpPr>
        <p:spPr>
          <a:xfrm>
            <a:off x="6633534" y="1136655"/>
            <a:ext cx="5558466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>
                <a:effectLst/>
                <a:latin typeface="UICTFontTextStyleBody"/>
              </a:rPr>
              <a:t>The assessment also showed areas where I need to improve.</a:t>
            </a:r>
            <a:endParaRPr lang="en-GB">
              <a:effectLst/>
              <a:latin typeface=".AppleSystemUIFont"/>
            </a:endParaRPr>
          </a:p>
          <a:p>
            <a:endParaRPr lang="en-GB">
              <a:effectLst/>
              <a:latin typeface=".AppleSystemUIFont"/>
            </a:endParaRPr>
          </a:p>
          <a:p>
            <a:r>
              <a:rPr lang="en-GB" b="0" i="0">
                <a:effectLst/>
                <a:latin typeface="UICTFontTextStyleBody"/>
              </a:rPr>
              <a:t>These include:</a:t>
            </a:r>
            <a:endParaRPr lang="en-GB">
              <a:effectLst/>
              <a:latin typeface=".AppleSystemUIFont"/>
            </a:endParaRPr>
          </a:p>
          <a:p>
            <a:r>
              <a:rPr lang="en-GB" b="1" i="0">
                <a:effectLst/>
                <a:latin typeface="UICTFontTextStyleEmphasizedBody"/>
              </a:rPr>
              <a:t>Data literacy</a:t>
            </a:r>
            <a:endParaRPr lang="en-GB">
              <a:effectLst/>
              <a:latin typeface=".AppleSystemUIFont"/>
            </a:endParaRPr>
          </a:p>
          <a:p>
            <a:r>
              <a:rPr lang="en-GB" b="0" i="0">
                <a:effectLst/>
                <a:latin typeface="UICTFontTextStyleBody"/>
              </a:rPr>
              <a:t>Understanding and analysing information using digital tools.</a:t>
            </a:r>
            <a:endParaRPr lang="en-GB">
              <a:effectLst/>
              <a:latin typeface=".AppleSystemUIFont"/>
            </a:endParaRPr>
          </a:p>
          <a:p>
            <a:br>
              <a:rPr lang="en-GB">
                <a:effectLst/>
                <a:latin typeface=".AppleSystemUIFont"/>
              </a:rPr>
            </a:br>
            <a:endParaRPr lang="en-GB">
              <a:effectLst/>
              <a:latin typeface=".AppleSystemUIFont"/>
            </a:endParaRPr>
          </a:p>
          <a:p>
            <a:r>
              <a:rPr lang="en-GB" b="1" i="0">
                <a:effectLst/>
                <a:latin typeface="UICTFontTextStyleEmphasizedBody"/>
              </a:rPr>
              <a:t>Digital creation</a:t>
            </a:r>
            <a:endParaRPr lang="en-GB">
              <a:effectLst/>
              <a:latin typeface=".AppleSystemUIFont"/>
            </a:endParaRPr>
          </a:p>
          <a:p>
            <a:r>
              <a:rPr lang="en-GB" b="0" i="0">
                <a:effectLst/>
                <a:latin typeface="UICTFontTextStyleBody"/>
              </a:rPr>
              <a:t>Creating digital content such as presentations and reports.</a:t>
            </a:r>
            <a:endParaRPr lang="en-GB">
              <a:effectLst/>
              <a:latin typeface=".AppleSystemUIFont"/>
            </a:endParaRPr>
          </a:p>
          <a:p>
            <a:br>
              <a:rPr lang="en-GB">
                <a:effectLst/>
                <a:latin typeface=".AppleSystemUIFont"/>
              </a:rPr>
            </a:br>
            <a:endParaRPr lang="en-GB">
              <a:effectLst/>
              <a:latin typeface=".AppleSystemUIFont"/>
            </a:endParaRPr>
          </a:p>
          <a:p>
            <a:r>
              <a:rPr lang="en-GB" b="1" i="0">
                <a:effectLst/>
                <a:latin typeface="UICTFontTextStyleEmphasizedBody"/>
              </a:rPr>
              <a:t>Problem solving</a:t>
            </a:r>
            <a:endParaRPr lang="en-GB">
              <a:effectLst/>
              <a:latin typeface=".AppleSystemUIFont"/>
            </a:endParaRPr>
          </a:p>
          <a:p>
            <a:r>
              <a:rPr lang="en-GB" b="0" i="0">
                <a:effectLst/>
                <a:latin typeface="UICTFontTextStyleBody"/>
              </a:rPr>
              <a:t>Handling technical problems when they happen.</a:t>
            </a:r>
            <a:endParaRPr lang="en-GB">
              <a:effectLst/>
              <a:latin typeface=".AppleSystemUIFont"/>
            </a:endParaRPr>
          </a:p>
          <a:p>
            <a:br>
              <a:rPr lang="en-GB">
                <a:effectLst/>
                <a:latin typeface=".AppleSystemUIFont"/>
              </a:rPr>
            </a:br>
            <a:endParaRPr lang="en-GB">
              <a:effectLst/>
              <a:latin typeface=".AppleSystemUIFont"/>
            </a:endParaRPr>
          </a:p>
          <a:p>
            <a:r>
              <a:rPr lang="en-GB" b="0" i="0">
                <a:effectLst/>
                <a:latin typeface="UICTFontTextStyleBody"/>
              </a:rPr>
              <a:t>Improving these skills will help me become more confident when using technology.</a:t>
            </a:r>
            <a:endParaRPr lang="en-GB">
              <a:effectLst/>
              <a:latin typeface=".AppleSystemUIFont"/>
            </a:endParaRPr>
          </a:p>
          <a:p>
            <a:pPr algn="l"/>
            <a:endParaRPr lang="en-US"/>
          </a:p>
        </p:txBody>
      </p:sp>
      <p:sp>
        <p:nvSpPr>
          <p:cNvPr id="8" name="Left-Right Arrow Callout 7">
            <a:extLst>
              <a:ext uri="{FF2B5EF4-FFF2-40B4-BE49-F238E27FC236}">
                <a16:creationId xmlns:a16="http://schemas.microsoft.com/office/drawing/2014/main" id="{DA026BC2-1AFE-5B51-3356-D54F18AFA8E9}"/>
              </a:ext>
            </a:extLst>
          </p:cNvPr>
          <p:cNvSpPr/>
          <p:nvPr/>
        </p:nvSpPr>
        <p:spPr>
          <a:xfrm>
            <a:off x="3896516" y="3646061"/>
            <a:ext cx="2937539" cy="890498"/>
          </a:xfrm>
          <a:prstGeom prst="leftRightArrow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68976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989C71-0B8E-6727-0974-295D352C55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859797" y="-1036560"/>
            <a:ext cx="8112369" cy="2073119"/>
          </a:xfrm>
        </p:spPr>
        <p:txBody>
          <a:bodyPr/>
          <a:lstStyle/>
          <a:p>
            <a:r>
              <a:rPr lang="en-GB" b="1" i="0">
                <a:effectLst/>
                <a:latin typeface="UICTFontTextStyleEmphasizedBody"/>
              </a:rPr>
              <a:t>My Action Plan</a:t>
            </a:r>
            <a:endParaRPr lang="en-GB">
              <a:effectLst/>
              <a:latin typeface=".AppleSystemUIFont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EB33B59-515D-9119-35EB-50EE2F9498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1051022" y="522210"/>
            <a:ext cx="7821637" cy="1028697"/>
          </a:xfrm>
        </p:spPr>
        <p:txBody>
          <a:bodyPr>
            <a:noAutofit/>
          </a:bodyPr>
          <a:lstStyle/>
          <a:p>
            <a:r>
              <a:rPr lang="en-GB" sz="1800" b="0" i="0">
                <a:effectLst/>
                <a:latin typeface="UICTFontTextStyleBody"/>
              </a:rPr>
              <a:t>To improve my skills, I created a SMART action plan.</a:t>
            </a:r>
            <a:endParaRPr lang="en-GB" sz="1800">
              <a:effectLst/>
              <a:latin typeface=".AppleSystemUIFont"/>
            </a:endParaRPr>
          </a:p>
          <a:p>
            <a:r>
              <a:rPr lang="en-GB" sz="1800" b="1" i="0">
                <a:effectLst/>
                <a:latin typeface="UICTFontTextStyleEmphasizedBody"/>
              </a:rPr>
              <a:t>Goal 1 – Improve Data Skills</a:t>
            </a:r>
            <a:endParaRPr lang="en-GB" sz="1800">
              <a:effectLst/>
              <a:latin typeface=".AppleSystemUIFont"/>
            </a:endParaRPr>
          </a:p>
          <a:p>
            <a:r>
              <a:rPr lang="en-GB" sz="1800" b="0" i="0">
                <a:effectLst/>
                <a:latin typeface="UICTFontTextStyleBody"/>
              </a:rPr>
              <a:t>• Learn how to analyse data using Microsoft Excel</a:t>
            </a:r>
            <a:endParaRPr lang="en-GB" sz="1800">
              <a:effectLst/>
              <a:latin typeface=".AppleSystemUIFont"/>
            </a:endParaRPr>
          </a:p>
          <a:p>
            <a:r>
              <a:rPr lang="en-GB" sz="1800" b="0" i="0">
                <a:effectLst/>
                <a:latin typeface="UICTFontTextStyleBody"/>
              </a:rPr>
              <a:t>• Practise formulas and charts</a:t>
            </a:r>
            <a:endParaRPr lang="en-GB" sz="1800">
              <a:effectLst/>
              <a:latin typeface=".AppleSystemUIFont"/>
            </a:endParaRPr>
          </a:p>
          <a:p>
            <a:r>
              <a:rPr lang="en-GB" sz="1800" b="0" i="0">
                <a:effectLst/>
                <a:latin typeface="UICTFontTextStyleBody"/>
              </a:rPr>
              <a:t>• Complete training on LinkedIn Learning</a:t>
            </a:r>
            <a:endParaRPr lang="en-GB" sz="1800">
              <a:effectLst/>
              <a:latin typeface=".AppleSystemUIFont"/>
            </a:endParaRPr>
          </a:p>
          <a:p>
            <a:br>
              <a:rPr lang="en-GB" sz="1800">
                <a:effectLst/>
                <a:latin typeface=".AppleSystemUIFont"/>
              </a:rPr>
            </a:br>
            <a:endParaRPr lang="en-GB" sz="1800">
              <a:effectLst/>
              <a:latin typeface=".AppleSystemUIFont"/>
            </a:endParaRPr>
          </a:p>
          <a:p>
            <a:r>
              <a:rPr lang="en-GB" sz="1800" b="1" i="0">
                <a:effectLst/>
                <a:latin typeface="UICTFontTextStyleEmphasizedBody"/>
              </a:rPr>
              <a:t>Goal 2 – Improve Digital Creation</a:t>
            </a:r>
            <a:endParaRPr lang="en-GB" sz="1800">
              <a:effectLst/>
              <a:latin typeface=".AppleSystemUIFont"/>
            </a:endParaRPr>
          </a:p>
          <a:p>
            <a:r>
              <a:rPr lang="en-GB" sz="1800" b="0" i="0">
                <a:effectLst/>
                <a:latin typeface="UICTFontTextStyleBody"/>
              </a:rPr>
              <a:t>• Improve my ability to create presentations and digital reports</a:t>
            </a:r>
            <a:endParaRPr lang="en-GB" sz="1800">
              <a:effectLst/>
              <a:latin typeface=".AppleSystemUIFont"/>
            </a:endParaRPr>
          </a:p>
          <a:p>
            <a:r>
              <a:rPr lang="en-GB" sz="1800" b="0" i="0">
                <a:effectLst/>
                <a:latin typeface="UICTFontTextStyleBody"/>
              </a:rPr>
              <a:t>• Practise using PowerPoint and other digital tools</a:t>
            </a:r>
            <a:endParaRPr lang="en-GB" sz="1800">
              <a:effectLst/>
              <a:latin typeface=".AppleSystemUIFont"/>
            </a:endParaRPr>
          </a:p>
          <a:p>
            <a:br>
              <a:rPr lang="en-GB" sz="1800">
                <a:effectLst/>
                <a:latin typeface=".AppleSystemUIFont"/>
              </a:rPr>
            </a:br>
            <a:endParaRPr lang="en-GB" sz="1800">
              <a:effectLst/>
              <a:latin typeface=".AppleSystemUIFont"/>
            </a:endParaRPr>
          </a:p>
          <a:p>
            <a:r>
              <a:rPr lang="en-GB" sz="1800" b="0" i="0">
                <a:effectLst/>
                <a:latin typeface="UICTFontTextStyleBody"/>
              </a:rPr>
              <a:t>These goals will help me continue improving my digital skills.</a:t>
            </a:r>
            <a:endParaRPr lang="en-GB" sz="1800">
              <a:effectLst/>
              <a:latin typeface=".AppleSystemUIFont"/>
            </a:endParaRPr>
          </a:p>
        </p:txBody>
      </p:sp>
      <p:pic>
        <p:nvPicPr>
          <p:cNvPr id="4" name="Picture 3" descr="Premium Royalty Free Image - ID: 27906">
            <a:extLst>
              <a:ext uri="{FF2B5EF4-FFF2-40B4-BE49-F238E27FC236}">
                <a16:creationId xmlns:a16="http://schemas.microsoft.com/office/drawing/2014/main" id="{93ABF333-FBC3-A24E-1DBF-008AE8C4B08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15981" y="1632316"/>
            <a:ext cx="4173681" cy="35933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26984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9EB54D17-3792-403D-9127-495845021D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160920 w 12192000"/>
              <a:gd name="connsiteY0" fmla="*/ 157606 h 6858000"/>
              <a:gd name="connsiteX1" fmla="*/ 160920 w 12192000"/>
              <a:gd name="connsiteY1" fmla="*/ 6700394 h 6858000"/>
              <a:gd name="connsiteX2" fmla="*/ 12031081 w 12192000"/>
              <a:gd name="connsiteY2" fmla="*/ 6700394 h 6858000"/>
              <a:gd name="connsiteX3" fmla="*/ 12031081 w 12192000"/>
              <a:gd name="connsiteY3" fmla="*/ 157606 h 6858000"/>
              <a:gd name="connsiteX4" fmla="*/ 0 w 12192000"/>
              <a:gd name="connsiteY4" fmla="*/ 0 h 6858000"/>
              <a:gd name="connsiteX5" fmla="*/ 12192000 w 12192000"/>
              <a:gd name="connsiteY5" fmla="*/ 0 h 6858000"/>
              <a:gd name="connsiteX6" fmla="*/ 12192000 w 12192000"/>
              <a:gd name="connsiteY6" fmla="*/ 6858000 h 6858000"/>
              <a:gd name="connsiteX7" fmla="*/ 0 w 12192000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858000">
                <a:moveTo>
                  <a:pt x="160920" y="157606"/>
                </a:moveTo>
                <a:lnTo>
                  <a:pt x="160920" y="6700394"/>
                </a:lnTo>
                <a:lnTo>
                  <a:pt x="12031081" y="6700394"/>
                </a:lnTo>
                <a:lnTo>
                  <a:pt x="12031081" y="157606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51A01047-632B-4F57-9CDB-AA680D5BBB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5">
            <a:extLst>
              <a:ext uri="{FF2B5EF4-FFF2-40B4-BE49-F238E27FC236}">
                <a16:creationId xmlns:a16="http://schemas.microsoft.com/office/drawing/2014/main" id="{48EF695B-E7DE-4164-862A-9CD06DFB0E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5679" y="723900"/>
            <a:ext cx="4580642" cy="5494694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  <a:gd name="connsiteX4" fmla="*/ 0 w 6096000"/>
              <a:gd name="connsiteY4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58886 w 6096000"/>
              <a:gd name="connsiteY3" fmla="*/ 6858000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37115 w 6096000"/>
              <a:gd name="connsiteY3" fmla="*/ 5889172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3037115" y="5889172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6B3FBE-0D50-5AAA-0DB4-FDA25B0CB02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098302" y="1000366"/>
            <a:ext cx="3995397" cy="1239627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2700" b="1" i="0" cap="none">
                <a:effectLst/>
              </a:rPr>
              <a:t>LinkedIn Learning </a:t>
            </a:r>
            <a:br>
              <a:rPr lang="en-US" sz="2700" cap="none">
                <a:effectLst/>
              </a:rPr>
            </a:br>
            <a:endParaRPr lang="en-US" sz="2700" cap="none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E7846EF-1395-0228-99A2-B4E3D311013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027416" y="1760153"/>
            <a:ext cx="3950677" cy="2469140"/>
          </a:xfrm>
        </p:spPr>
        <p:txBody>
          <a:bodyPr vert="horz" lIns="91440" tIns="45720" rIns="91440" bIns="45720" rtlCol="0">
            <a:normAutofit fontScale="25000" lnSpcReduction="20000"/>
          </a:bodyPr>
          <a:lstStyle/>
          <a:p>
            <a:r>
              <a:rPr lang="en-US" sz="7600" b="0" i="0">
                <a:effectLst/>
              </a:rPr>
              <a:t>During this module I also completed several courses on LinkedIn Learning to improve my skills in Microsoft Office 365. These courses helped me gain a better understanding of how to use these tools effectively for academic and professional work.</a:t>
            </a:r>
            <a:endParaRPr lang="en-US" sz="7600">
              <a:effectLst/>
            </a:endParaRPr>
          </a:p>
          <a:p>
            <a:br>
              <a:rPr lang="en-US" sz="7600">
                <a:effectLst/>
              </a:rPr>
            </a:br>
            <a:endParaRPr lang="en-US" sz="7600">
              <a:effectLst/>
            </a:endParaRPr>
          </a:p>
          <a:p>
            <a:r>
              <a:rPr lang="en-US" sz="7600" b="0" i="0">
                <a:effectLst/>
              </a:rPr>
              <a:t>The courses helped me develop skills in:</a:t>
            </a:r>
            <a:endParaRPr lang="en-US" sz="7600">
              <a:effectLst/>
            </a:endParaRPr>
          </a:p>
          <a:p>
            <a:r>
              <a:rPr lang="en-US" sz="7600" b="0" i="0">
                <a:effectLst/>
              </a:rPr>
              <a:t>• Outlook – managing emails and scheduling meetings</a:t>
            </a:r>
            <a:endParaRPr lang="en-US" sz="7600">
              <a:effectLst/>
            </a:endParaRPr>
          </a:p>
          <a:p>
            <a:r>
              <a:rPr lang="en-US" sz="7600" b="0" i="0">
                <a:effectLst/>
              </a:rPr>
              <a:t>• Word – creating clear and professional documents</a:t>
            </a:r>
            <a:endParaRPr lang="en-US" sz="7600">
              <a:effectLst/>
            </a:endParaRPr>
          </a:p>
          <a:p>
            <a:r>
              <a:rPr lang="en-US" sz="7600" b="0" i="0">
                <a:effectLst/>
              </a:rPr>
              <a:t>• Excel – </a:t>
            </a:r>
            <a:r>
              <a:rPr lang="en-GB" sz="7600" b="0" i="0">
                <a:effectLst/>
              </a:rPr>
              <a:t>organising</a:t>
            </a:r>
            <a:r>
              <a:rPr lang="en-US" sz="7600" b="0" i="0">
                <a:effectLst/>
              </a:rPr>
              <a:t> and </a:t>
            </a:r>
            <a:r>
              <a:rPr lang="en-GB" sz="7600" b="0" i="0">
                <a:effectLst/>
              </a:rPr>
              <a:t>analysing </a:t>
            </a:r>
            <a:r>
              <a:rPr lang="en-US" sz="7600" b="0" i="0">
                <a:effectLst/>
              </a:rPr>
              <a:t>information</a:t>
            </a:r>
            <a:endParaRPr lang="en-US" sz="7600">
              <a:effectLst/>
            </a:endParaRPr>
          </a:p>
          <a:p>
            <a:r>
              <a:rPr lang="en-US" sz="7600" b="0" i="0">
                <a:effectLst/>
              </a:rPr>
              <a:t>• PowerPoint – creating clear and effective presentations.</a:t>
            </a:r>
            <a:endParaRPr lang="en-US" sz="7600">
              <a:effectLst/>
            </a:endParaRPr>
          </a:p>
          <a:p>
            <a:endParaRPr lang="en-US" sz="8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ECEAB7D-FA5D-440B-6C3A-BF7A3EA056E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36845" y="3581341"/>
            <a:ext cx="2632783" cy="241557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30036A9-FC30-F8A9-CB42-0E5205151C3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5429" y="3581341"/>
            <a:ext cx="2632783" cy="197458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2783C95-2867-0D6E-01D3-B77A90B71E5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35316" y="1280991"/>
            <a:ext cx="2632783" cy="1954841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C074450-7C83-2A7E-754A-6DF57EEEAB9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900" y="1300737"/>
            <a:ext cx="2632783" cy="1935095"/>
          </a:xfrm>
          <a:prstGeom prst="rect">
            <a:avLst/>
          </a:prstGeom>
        </p:spPr>
      </p:pic>
      <p:grpSp>
        <p:nvGrpSpPr>
          <p:cNvPr id="26" name="Group 25">
            <a:extLst>
              <a:ext uri="{FF2B5EF4-FFF2-40B4-BE49-F238E27FC236}">
                <a16:creationId xmlns:a16="http://schemas.microsoft.com/office/drawing/2014/main" id="{D5ADB088-C125-457F-9C61-DFE21DCEF4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62258" y="2543656"/>
            <a:ext cx="867485" cy="115439"/>
            <a:chOff x="8910933" y="1861308"/>
            <a:chExt cx="867485" cy="115439"/>
          </a:xfrm>
        </p:grpSpPr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6DE177E3-7A50-4A27-B466-79375BA19D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6F53D207-3550-41FA-BBC0-A5220E7346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6EF5A581-4EC8-4E1B-BF64-8A1FE8530F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3785342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D86EC6-B865-D135-47A6-8332ABFEFC7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19258" y="-928322"/>
            <a:ext cx="8112369" cy="2073119"/>
          </a:xfrm>
        </p:spPr>
        <p:txBody>
          <a:bodyPr/>
          <a:lstStyle/>
          <a:p>
            <a:r>
              <a:rPr lang="en-GB" b="1" i="0">
                <a:effectLst/>
                <a:latin typeface="UICTFontTextStyleEmphasizedBody"/>
              </a:rPr>
              <a:t>Conclusion</a:t>
            </a:r>
            <a:br>
              <a:rPr lang="en-GB">
                <a:effectLst/>
                <a:latin typeface=".AppleSystemUIFont"/>
              </a:rPr>
            </a:b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CDD1B3D-9078-A76D-973F-7FAED0B88C4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106326" y="701774"/>
            <a:ext cx="12404651" cy="1749621"/>
          </a:xfrm>
        </p:spPr>
        <p:txBody>
          <a:bodyPr>
            <a:noAutofit/>
          </a:bodyPr>
          <a:lstStyle/>
          <a:p>
            <a:r>
              <a:rPr lang="en-GB" sz="3600" i="0">
                <a:effectLst/>
                <a:latin typeface="UICTFontTextStyleBody"/>
              </a:rPr>
              <a:t>Overall, this module helped me understand my digital skills more clearly.</a:t>
            </a:r>
            <a:endParaRPr lang="en-GB" sz="3600">
              <a:effectLst/>
              <a:latin typeface=".AppleSystemUIFont"/>
            </a:endParaRPr>
          </a:p>
          <a:p>
            <a:r>
              <a:rPr lang="en-GB" sz="3600" i="0">
                <a:effectLst/>
                <a:latin typeface="UICTFontTextStyleBody"/>
              </a:rPr>
              <a:t>I learned that I already have strengths in communication and digital identity management.</a:t>
            </a:r>
            <a:endParaRPr lang="en-GB" sz="3600">
              <a:effectLst/>
              <a:latin typeface=".AppleSystemUIFont"/>
            </a:endParaRPr>
          </a:p>
          <a:p>
            <a:br>
              <a:rPr lang="en-GB" sz="3600">
                <a:effectLst/>
                <a:latin typeface=".AppleSystemUIFont"/>
              </a:rPr>
            </a:br>
            <a:r>
              <a:rPr lang="en-GB" sz="3600" i="0">
                <a:effectLst/>
                <a:latin typeface="UICTFontTextStyleBody"/>
              </a:rPr>
              <a:t>However, I also identified areas where I need to improve, especially data skills and digital creation.</a:t>
            </a:r>
            <a:endParaRPr lang="en-GB" sz="3600">
              <a:effectLst/>
              <a:latin typeface=".AppleSystemUIFont"/>
            </a:endParaRPr>
          </a:p>
          <a:p>
            <a:br>
              <a:rPr lang="en-GB" sz="3600">
                <a:effectLst/>
                <a:latin typeface=".AppleSystemUIFont"/>
              </a:rPr>
            </a:br>
            <a:r>
              <a:rPr lang="en-GB" sz="3600" i="0">
                <a:effectLst/>
                <a:latin typeface="UICTFontTextStyleBody"/>
              </a:rPr>
              <a:t>By continuing to develop these skills, I will be better prepared for both </a:t>
            </a:r>
            <a:r>
              <a:rPr lang="en-GB" sz="3600" i="0">
                <a:effectLst/>
                <a:latin typeface="UICTFontTextStyleEmphasizedBody"/>
              </a:rPr>
              <a:t>academic success and future employment</a:t>
            </a:r>
            <a:r>
              <a:rPr lang="en-GB" sz="3600" i="0">
                <a:effectLst/>
                <a:latin typeface="UICTFontTextStyleBody"/>
              </a:rPr>
              <a:t>.</a:t>
            </a:r>
            <a:endParaRPr lang="en-GB" sz="3600">
              <a:effectLst/>
              <a:latin typeface=".AppleSystemUIFont"/>
            </a:endParaRPr>
          </a:p>
          <a:p>
            <a:endParaRPr lang="en-US" sz="3600"/>
          </a:p>
        </p:txBody>
      </p:sp>
    </p:spTree>
    <p:extLst>
      <p:ext uri="{BB962C8B-B14F-4D97-AF65-F5344CB8AC3E}">
        <p14:creationId xmlns:p14="http://schemas.microsoft.com/office/powerpoint/2010/main" val="22510553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00BC2B-49AD-0FD1-3DDF-F387A71F27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 rot="10800000" flipV="1">
            <a:off x="2035130" y="-265813"/>
            <a:ext cx="8112369" cy="1332614"/>
          </a:xfrm>
        </p:spPr>
        <p:txBody>
          <a:bodyPr/>
          <a:lstStyle/>
          <a:p>
            <a:r>
              <a:rPr lang="en-GB"/>
              <a:t>References list 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D6E7A34-87D7-8585-BF85-F3F2F6BE950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7665" y="1391687"/>
            <a:ext cx="10169778" cy="941570"/>
          </a:xfrm>
        </p:spPr>
        <p:txBody>
          <a:bodyPr>
            <a:normAutofit fontScale="25000" lnSpcReduction="20000"/>
          </a:bodyPr>
          <a:lstStyle/>
          <a:p>
            <a:r>
              <a:rPr lang="en-GB" err="1"/>
              <a:t>Haleem</a:t>
            </a:r>
            <a:r>
              <a:rPr lang="en-GB"/>
              <a:t>, A., Javaid</a:t>
            </a:r>
            <a:r>
              <a:rPr lang="en-GB" sz="8400"/>
              <a:t>, M., </a:t>
            </a:r>
            <a:r>
              <a:rPr lang="en-GB" sz="8400" err="1"/>
              <a:t>Qadri</a:t>
            </a:r>
            <a:r>
              <a:rPr lang="en-GB" sz="8400"/>
              <a:t>, M.A. and </a:t>
            </a:r>
            <a:r>
              <a:rPr lang="en-GB" sz="8400" err="1"/>
              <a:t>Suman</a:t>
            </a:r>
            <a:r>
              <a:rPr lang="en-GB" sz="8400"/>
              <a:t>, R., 2022. Understanding the role of digital technologies in education: A review. Sustainable Operations and Computers, 3, pp.275–285. Available at: https://</a:t>
            </a:r>
            <a:r>
              <a:rPr lang="en-GB" sz="8400" err="1"/>
              <a:t>www.sciencedirect.com</a:t>
            </a:r>
            <a:r>
              <a:rPr lang="en-GB" sz="8400"/>
              <a:t>/science/article/</a:t>
            </a:r>
            <a:r>
              <a:rPr lang="en-GB" sz="8400" err="1"/>
              <a:t>pii</a:t>
            </a:r>
            <a:r>
              <a:rPr lang="en-GB" sz="8400"/>
              <a:t>/S2666412722000137.</a:t>
            </a:r>
          </a:p>
          <a:p>
            <a:r>
              <a:rPr lang="en-GB" sz="8400"/>
              <a:t>Microsoft, n.d. 5 reasons why you should start using Microsoft Teams today. Available at: https://pulse.microsoft.com/en/work-productivity-en/na/fa2-reasons-why-you-should-start-using-microsoft-teams-today/.</a:t>
            </a:r>
          </a:p>
          <a:p>
            <a:r>
              <a:rPr lang="en-GB" sz="8400"/>
              <a:t>Kaplan, 2024. What is Microsoft Excel used for and is it still relevant? Available at: https://</a:t>
            </a:r>
            <a:r>
              <a:rPr lang="en-GB" sz="8400" err="1"/>
              <a:t>kaplan.co.uk</a:t>
            </a:r>
            <a:r>
              <a:rPr lang="en-GB" sz="8400"/>
              <a:t>/blog/features/is-microsoft-excel-still-relevant.</a:t>
            </a:r>
          </a:p>
          <a:p>
            <a:r>
              <a:rPr lang="en-GB" sz="8400"/>
              <a:t>IRIS Connect, 2025. The importance of self-reflection. Available at: https://</a:t>
            </a:r>
            <a:r>
              <a:rPr lang="en-GB" sz="8400" err="1"/>
              <a:t>blog.irisconnect.com</a:t>
            </a:r>
            <a:r>
              <a:rPr lang="en-GB" sz="8400"/>
              <a:t>/uk/community/blog/importance-of-self-reflection/.</a:t>
            </a:r>
          </a:p>
          <a:p>
            <a:endParaRPr lang="en-GB" sz="8400"/>
          </a:p>
          <a:p>
            <a:r>
              <a:rPr lang="en-GB" sz="8400"/>
              <a:t>FD Capital, 2023. The importance of a strong LinkedIn profile. Available at: https://</a:t>
            </a:r>
            <a:r>
              <a:rPr lang="en-GB" sz="8400" err="1"/>
              <a:t>www.fdcapital.co.uk</a:t>
            </a:r>
            <a:r>
              <a:rPr lang="en-GB" sz="8400"/>
              <a:t>/the-importance-of-a-strong-linkedin-profile/.</a:t>
            </a:r>
          </a:p>
          <a:p>
            <a:r>
              <a:rPr lang="en-GB" sz="8400" err="1"/>
              <a:t>Jisc</a:t>
            </a:r>
            <a:r>
              <a:rPr lang="en-GB" sz="8400"/>
              <a:t>, n.d. Discovery tool. Available at: https://digitalcapability.jisc.ac.uk/our-service/discovery-tool/.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5133824"/>
      </p:ext>
    </p:extLst>
  </p:cSld>
  <p:clrMapOvr>
    <a:masterClrMapping/>
  </p:clrMapOvr>
</p:sld>
</file>

<file path=ppt/theme/theme1.xml><?xml version="1.0" encoding="utf-8"?>
<a:theme xmlns:a="http://schemas.openxmlformats.org/drawingml/2006/main" name="AdornVTI">
  <a:themeElements>
    <a:clrScheme name="GC1">
      <a:dk1>
        <a:sysClr val="windowText" lastClr="000000"/>
      </a:dk1>
      <a:lt1>
        <a:sysClr val="window" lastClr="FFFFFF"/>
      </a:lt1>
      <a:dk2>
        <a:srgbClr val="2C2830"/>
      </a:dk2>
      <a:lt2>
        <a:srgbClr val="E0DCE1"/>
      </a:lt2>
      <a:accent1>
        <a:srgbClr val="908193"/>
      </a:accent1>
      <a:accent2>
        <a:srgbClr val="A08889"/>
      </a:accent2>
      <a:accent3>
        <a:srgbClr val="B48C7E"/>
      </a:accent3>
      <a:accent4>
        <a:srgbClr val="809C9B"/>
      </a:accent4>
      <a:accent5>
        <a:srgbClr val="899F91"/>
      </a:accent5>
      <a:accent6>
        <a:srgbClr val="728274"/>
      </a:accent6>
      <a:hlink>
        <a:srgbClr val="837585"/>
      </a:hlink>
      <a:folHlink>
        <a:srgbClr val="677E83"/>
      </a:folHlink>
    </a:clrScheme>
    <a:fontScheme name="Bembo">
      <a:majorFont>
        <a:latin typeface="Bembo"/>
        <a:ea typeface=""/>
        <a:cs typeface=""/>
      </a:majorFont>
      <a:minorFont>
        <a:latin typeface="Bemb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dornVTI" id="{497E3FA9-5A27-4D12-9D04-917BEF3D1303}" vid="{34192A01-61CA-4566-9818-841C607496F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AdornVTI</vt:lpstr>
      <vt:lpstr>Reflective Presentation – Digital Skills for Personal Development and Business Growth    Student number:2513906 Student name : darina holomkova Lecture : Scott James Module: BMSW400 </vt:lpstr>
      <vt:lpstr>Introduction </vt:lpstr>
      <vt:lpstr> Why Digital Skills Matter?</vt:lpstr>
      <vt:lpstr>JISC Digital Skills Assessment</vt:lpstr>
      <vt:lpstr>My Strengths and Areas for Improvement  </vt:lpstr>
      <vt:lpstr>My Action Plan</vt:lpstr>
      <vt:lpstr>LinkedIn Learning  </vt:lpstr>
      <vt:lpstr>Conclusion </vt:lpstr>
      <vt:lpstr>References list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Reflective Presentation – Digital Skills for Personal Development and Business Growth    Student number:2513906 Student name : darina holomkova Lecture : Scott James Module: BMSW400 </dc:title>
  <dc:creator>Darina Holomkova (2513906)</dc:creator>
  <cp:revision>1</cp:revision>
  <dcterms:created xsi:type="dcterms:W3CDTF">2026-03-13T20:58:25Z</dcterms:created>
  <dcterms:modified xsi:type="dcterms:W3CDTF">2026-03-13T23:10:56Z</dcterms:modified>
</cp:coreProperties>
</file>