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 id="258" r:id="rId3"/>
    <p:sldId id="257" r:id="rId4"/>
    <p:sldId id="259" r:id="rId5"/>
    <p:sldId id="260" r:id="rId6"/>
    <p:sldId id="26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7C9D01-8788-552E-7758-9F5C8F171600}" v="25" dt="2025-06-12T12:32:37.916"/>
    <p1510:client id="{325A15A1-213D-8F20-36A8-F60392297A24}" v="753" dt="2025-06-13T23:30:31.391"/>
    <p1510:client id="{55DE7D06-5C38-3D44-46EB-64B5C9411307}" v="179" dt="2025-06-13T22:25:20.850"/>
    <p1510:client id="{643C0E05-2163-BEB8-85AE-1F39675F6868}" v="69" dt="2025-06-12T13:08:56.795"/>
    <p1510:client id="{6EE0E005-77B2-C2C3-70B6-275DB0FA34FC}" v="42" dt="2025-06-12T12:39:13.485"/>
    <p1510:client id="{C9FED541-305E-56DF-6F65-3B8681AE5665}" v="8" dt="2025-06-13T19:10:24.489"/>
    <p1510:client id="{D6BC074C-0881-853B-FAC9-D3C546CA9B64}" v="39" dt="2025-06-12T12:29:14.5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dirty="0"/>
              <a:t>Click to edit Master title style</a:t>
            </a:r>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6/13/2025</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dirty="0"/>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25132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1154954" y="2603500"/>
            <a:ext cx="8825659" cy="34163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19C9CA7B-DFD4-44B5-8C60-D14B8CD1FB59}" type="datetimeFigureOut">
              <a:rPr lang="en-US" dirty="0"/>
              <a:t>6/13/2025</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403780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6/13/2025</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000661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3BDB8791-F1B0-41E7-B7FD-A781E65C4266}" type="datetimeFigureOut">
              <a:rPr lang="en-US" dirty="0"/>
              <a:t>6/13/2025</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66928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FDD63B2-E120-4ED8-B27B-C685F510A5FE}" type="datetimeFigureOut">
              <a:rPr lang="en-US" dirty="0"/>
              <a:t>6/13/2025</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163384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dirty="0"/>
              <a:t>Click to edit Master title style</a:t>
            </a:r>
          </a:p>
        </p:txBody>
      </p:sp>
      <p:sp>
        <p:nvSpPr>
          <p:cNvPr id="3" name="Date Placeholder 2"/>
          <p:cNvSpPr>
            <a:spLocks noGrp="1"/>
          </p:cNvSpPr>
          <p:nvPr>
            <p:ph type="dt" sz="half" idx="10"/>
          </p:nvPr>
        </p:nvSpPr>
        <p:spPr/>
        <p:txBody>
          <a:bodyPr/>
          <a:lstStyle/>
          <a:p>
            <a:fld id="{7AA18ACC-A947-437B-A130-35BD54FDF1E9}" type="datetimeFigureOut">
              <a:rPr lang="en-US" dirty="0"/>
              <a:t>6/13/2025</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557069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6/13/2025</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47862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dirty="0"/>
              <a:t>Click to edit Master title style</a:t>
            </a:r>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6/13/2025</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2052912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dirty="0"/>
              <a:t>Click to edit Master title style</a:t>
            </a:r>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6/13/2025</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50698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6/13/2025</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907999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dirty="0"/>
              <a:t>Click to edit Master title style</a:t>
            </a:r>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6/13/2025</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792391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dirty="0"/>
              <a:t>Click to edit Master title style</a:t>
            </a:r>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6/13/2025</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428098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6/13/2025</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7797556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dirty="0"/>
              <a:t>Click to edit Master title style</a:t>
            </a:r>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6/13/2025</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31247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dirty="0"/>
              <a:t>Click to edit Master title style</a:t>
            </a:r>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6/13/2025</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088322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dirty="0"/>
              <a:t>Click to edit Master title style</a:t>
            </a:r>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6/13/2025</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016374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dirty="0"/>
              <a:t>Click to edit Master title style</a:t>
            </a:r>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6/13/2025</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47515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dirty="0"/>
              <a:t>Click to edit Master title style</a:t>
            </a:r>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6/13/2025</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dirty="0"/>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5918176"/>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 id="2147483816" r:id="rId12"/>
    <p:sldLayoutId id="2147483817" r:id="rId13"/>
    <p:sldLayoutId id="2147483818" r:id="rId14"/>
    <p:sldLayoutId id="2147483819" r:id="rId15"/>
    <p:sldLayoutId id="2147483820" r:id="rId16"/>
    <p:sldLayoutId id="2147483821"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s://libguides.derby.ac.uk/c.php?g=704238&amp;p=5069255" TargetMode="External"/><Relationship Id="rId7" Type="http://schemas.openxmlformats.org/officeDocument/2006/relationships/hyperlink" Target="https://civilservicelocal.blog.gov.uk/2020/10/13/how-time-management-techniques-and-a-sense-of-awe-can-increase-our-well-being/" TargetMode="Externa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hyperlink" Target="https://www.jacr.org/article/S1546-1440(08)00581-4/fulltext" TargetMode="External"/><Relationship Id="rId5" Type="http://schemas.openxmlformats.org/officeDocument/2006/relationships/hyperlink" Target="https://pmc.ncbi.nlm.nih.gov/articles/PMC11967054/#_ad93_" TargetMode="External"/><Relationship Id="rId4" Type="http://schemas.openxmlformats.org/officeDocument/2006/relationships/hyperlink" Target="https://dash.harvard.edu/entities/publication/91e0263f-5c89-4441-82cd-84fafc3219e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6" name="Group 85">
            <a:extLst>
              <a:ext uri="{FF2B5EF4-FFF2-40B4-BE49-F238E27FC236}">
                <a16:creationId xmlns:a16="http://schemas.microsoft.com/office/drawing/2014/main" id="{6503EB0F-2257-4A3E-A73B-E1DE769B459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87" name="Rectangle 86">
              <a:extLst>
                <a:ext uri="{FF2B5EF4-FFF2-40B4-BE49-F238E27FC236}">
                  <a16:creationId xmlns:a16="http://schemas.microsoft.com/office/drawing/2014/main" id="{77012B2A-0D78-433A-8C68-8889D3DCD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8" name="Freeform 5">
              <a:extLst>
                <a:ext uri="{FF2B5EF4-FFF2-40B4-BE49-F238E27FC236}">
                  <a16:creationId xmlns:a16="http://schemas.microsoft.com/office/drawing/2014/main" id="{119D0202-ED3F-47CC-90E9-4E963BCDAB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90" name="Rectangle 89">
            <a:extLst>
              <a:ext uri="{FF2B5EF4-FFF2-40B4-BE49-F238E27FC236}">
                <a16:creationId xmlns:a16="http://schemas.microsoft.com/office/drawing/2014/main" id="{670D6F2B-93AF-47D6-9378-5E54BE0AC6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pSp>
        <p:nvGrpSpPr>
          <p:cNvPr id="92" name="Group 91">
            <a:extLst>
              <a:ext uri="{FF2B5EF4-FFF2-40B4-BE49-F238E27FC236}">
                <a16:creationId xmlns:a16="http://schemas.microsoft.com/office/drawing/2014/main" id="{260EE1B3-DDB2-44D7-943C-63D9CEF2735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93" name="Rectangle 92">
              <a:extLst>
                <a:ext uri="{FF2B5EF4-FFF2-40B4-BE49-F238E27FC236}">
                  <a16:creationId xmlns:a16="http://schemas.microsoft.com/office/drawing/2014/main" id="{072909CE-AD29-4CE7-A9A7-05D21672C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4" name="Freeform 5">
              <a:extLst>
                <a:ext uri="{FF2B5EF4-FFF2-40B4-BE49-F238E27FC236}">
                  <a16:creationId xmlns:a16="http://schemas.microsoft.com/office/drawing/2014/main" id="{B8DBF1C0-B8F1-4AAC-8704-256BA0E9D63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pic>
        <p:nvPicPr>
          <p:cNvPr id="8" name="Imagen 7" descr="Organization South Africa Time Zone Universal Time Time &amp; Attendance Clocks  PNG">
            <a:extLst>
              <a:ext uri="{FF2B5EF4-FFF2-40B4-BE49-F238E27FC236}">
                <a16:creationId xmlns:a16="http://schemas.microsoft.com/office/drawing/2014/main" id="{01C87AD6-6781-F677-0AFA-4AFED1E522FD}"/>
              </a:ext>
            </a:extLst>
          </p:cNvPr>
          <p:cNvPicPr>
            <a:picLocks noChangeAspect="1"/>
          </p:cNvPicPr>
          <p:nvPr/>
        </p:nvPicPr>
        <p:blipFill>
          <a:blip r:embed="rId3">
            <a:duotone>
              <a:prstClr val="black"/>
              <a:schemeClr val="accent5">
                <a:tint val="45000"/>
                <a:satMod val="400000"/>
              </a:schemeClr>
            </a:duotone>
            <a:alphaModFix amt="25000"/>
          </a:blip>
          <a:srcRect t="9845" r="9090" b="-1"/>
          <a:stretch>
            <a:fillRect/>
          </a:stretch>
        </p:blipFill>
        <p:spPr>
          <a:xfrm>
            <a:off x="474133" y="475488"/>
            <a:ext cx="11243734" cy="5909733"/>
          </a:xfrm>
          <a:prstGeom prst="rect">
            <a:avLst/>
          </a:prstGeom>
        </p:spPr>
      </p:pic>
      <p:sp>
        <p:nvSpPr>
          <p:cNvPr id="2" name="Title 1"/>
          <p:cNvSpPr>
            <a:spLocks noGrp="1"/>
          </p:cNvSpPr>
          <p:nvPr>
            <p:ph type="title"/>
          </p:nvPr>
        </p:nvSpPr>
        <p:spPr>
          <a:xfrm>
            <a:off x="2894614" y="762638"/>
            <a:ext cx="8827245" cy="2677648"/>
          </a:xfrm>
        </p:spPr>
        <p:txBody>
          <a:bodyPr vert="horz" lIns="91440" tIns="45720" rIns="91440" bIns="45720" rtlCol="0" anchor="b">
            <a:normAutofit/>
          </a:bodyPr>
          <a:lstStyle/>
          <a:p>
            <a:r>
              <a:rPr lang="en-US" sz="5400"/>
              <a:t>Time management </a:t>
            </a:r>
          </a:p>
        </p:txBody>
      </p:sp>
      <p:sp>
        <p:nvSpPr>
          <p:cNvPr id="96" name="Rectangle 95">
            <a:extLst>
              <a:ext uri="{FF2B5EF4-FFF2-40B4-BE49-F238E27FC236}">
                <a16:creationId xmlns:a16="http://schemas.microsoft.com/office/drawing/2014/main" id="{B70F7E59-C971-4F55-8E3A-1E583B65F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7" name="Slide Number Placeholder 5">
            <a:extLst>
              <a:ext uri="{FF2B5EF4-FFF2-40B4-BE49-F238E27FC236}">
                <a16:creationId xmlns:a16="http://schemas.microsoft.com/office/drawing/2014/main" id="{3E119B68-6B9B-9EB9-70D8-A1D7054D0FCD}"/>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a:spcAft>
                <a:spcPts val="600"/>
              </a:spcAft>
            </a:pPr>
            <a:fld id="{CC057153-B650-4DEB-B370-79DDCFDCE934}" type="slidenum">
              <a:rPr lang="en-US"/>
              <a:pPr>
                <a:spcAft>
                  <a:spcPts val="600"/>
                </a:spcAft>
              </a:pPr>
              <a:t>1</a:t>
            </a:fld>
            <a:r>
              <a:rPr lang="en-US"/>
              <a:t>/5</a:t>
            </a:r>
          </a:p>
        </p:txBody>
      </p:sp>
      <p:sp>
        <p:nvSpPr>
          <p:cNvPr id="7" name="Date Placeholder 3">
            <a:extLst>
              <a:ext uri="{FF2B5EF4-FFF2-40B4-BE49-F238E27FC236}">
                <a16:creationId xmlns:a16="http://schemas.microsoft.com/office/drawing/2014/main" id="{2F6AD2DB-3635-2D07-A681-48C453BE0042}"/>
              </a:ext>
            </a:extLst>
          </p:cNvPr>
          <p:cNvSpPr>
            <a:spLocks noGrp="1"/>
          </p:cNvSpPr>
          <p:nvPr>
            <p:ph type="dt" sz="half" idx="10"/>
          </p:nvPr>
        </p:nvSpPr>
        <p:spPr>
          <a:xfrm rot="5400000">
            <a:off x="10158984" y="1792224"/>
            <a:ext cx="990599" cy="304799"/>
          </a:xfrm>
        </p:spPr>
        <p:txBody>
          <a:bodyPr vert="horz" lIns="91440" tIns="45720" rIns="91440" bIns="45720" rtlCol="0" anchor="t">
            <a:normAutofit/>
          </a:bodyPr>
          <a:lstStyle/>
          <a:p>
            <a:pPr algn="l">
              <a:spcAft>
                <a:spcPts val="600"/>
              </a:spcAft>
            </a:pPr>
            <a:fld id="{2D59978A-4095-4BD7-B18D-6945F898D63E}" type="datetime1">
              <a:rPr lang="en-US" b="0">
                <a:solidFill>
                  <a:schemeClr val="bg1">
                    <a:alpha val="60000"/>
                  </a:schemeClr>
                </a:solidFill>
              </a:rPr>
              <a:pPr algn="l">
                <a:spcAft>
                  <a:spcPts val="600"/>
                </a:spcAft>
              </a:pPr>
              <a:t>6/13/2025</a:t>
            </a:fld>
            <a:endParaRPr lang="en-US" b="0">
              <a:solidFill>
                <a:schemeClr val="bg1">
                  <a:alpha val="60000"/>
                </a:schemeClr>
              </a:solidFill>
            </a:endParaRPr>
          </a:p>
        </p:txBody>
      </p:sp>
      <p:sp>
        <p:nvSpPr>
          <p:cNvPr id="15" name="Footer Placeholder 4">
            <a:extLst>
              <a:ext uri="{FF2B5EF4-FFF2-40B4-BE49-F238E27FC236}">
                <a16:creationId xmlns:a16="http://schemas.microsoft.com/office/drawing/2014/main" id="{18AD93C8-890C-5045-9EBC-77BCFC6DB795}"/>
              </a:ext>
            </a:extLst>
          </p:cNvPr>
          <p:cNvSpPr>
            <a:spLocks noGrp="1"/>
          </p:cNvSpPr>
          <p:nvPr>
            <p:ph type="ftr" sz="quarter" idx="11"/>
          </p:nvPr>
        </p:nvSpPr>
        <p:spPr>
          <a:xfrm rot="5400000">
            <a:off x="8951976" y="3227832"/>
            <a:ext cx="3859795" cy="304801"/>
          </a:xfrm>
        </p:spPr>
        <p:txBody>
          <a:bodyPr vert="horz" lIns="91440" tIns="45720" rIns="91440" bIns="45720" rtlCol="0" anchor="ctr">
            <a:normAutofit/>
          </a:bodyPr>
          <a:lstStyle/>
          <a:p>
            <a:pPr>
              <a:lnSpc>
                <a:spcPct val="90000"/>
              </a:lnSpc>
              <a:spcAft>
                <a:spcPts val="600"/>
              </a:spcAft>
            </a:pPr>
            <a:r>
              <a:rPr lang="en-US" sz="500" b="0" i="0" kern="1200">
                <a:solidFill>
                  <a:schemeClr val="bg1">
                    <a:alpha val="60000"/>
                  </a:schemeClr>
                </a:solidFill>
                <a:latin typeface="+mn-lt"/>
                <a:ea typeface="+mn-ea"/>
                <a:cs typeface="+mn-cs"/>
              </a:rPr>
              <a:t>
              </a:t>
            </a:r>
          </a:p>
        </p:txBody>
      </p:sp>
      <p:pic>
        <p:nvPicPr>
          <p:cNvPr id="10" name="Picture 4" descr="Homepage | University of Wales Trinity Saint David">
            <a:extLst>
              <a:ext uri="{FF2B5EF4-FFF2-40B4-BE49-F238E27FC236}">
                <a16:creationId xmlns:a16="http://schemas.microsoft.com/office/drawing/2014/main" id="{5E27EB05-2AE0-35B5-108C-83F76BCCE69E}"/>
              </a:ext>
            </a:extLst>
          </p:cNvPr>
          <p:cNvPicPr>
            <a:picLocks noChangeAspect="1"/>
          </p:cNvPicPr>
          <p:nvPr/>
        </p:nvPicPr>
        <p:blipFill>
          <a:blip r:embed="rId4"/>
          <a:stretch>
            <a:fillRect/>
          </a:stretch>
        </p:blipFill>
        <p:spPr>
          <a:xfrm>
            <a:off x="501596" y="569479"/>
            <a:ext cx="2962880" cy="1046053"/>
          </a:xfrm>
          <a:prstGeom prst="rect">
            <a:avLst/>
          </a:prstGeom>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5" name="Group 54">
            <a:extLst>
              <a:ext uri="{FF2B5EF4-FFF2-40B4-BE49-F238E27FC236}">
                <a16:creationId xmlns:a16="http://schemas.microsoft.com/office/drawing/2014/main" id="{6503EB0F-2257-4A3E-A73B-E1DE769B459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56" name="Rectangle 55">
              <a:extLst>
                <a:ext uri="{FF2B5EF4-FFF2-40B4-BE49-F238E27FC236}">
                  <a16:creationId xmlns:a16="http://schemas.microsoft.com/office/drawing/2014/main" id="{77012B2A-0D78-433A-8C68-8889D3DCD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57" name="Freeform 5">
              <a:extLst>
                <a:ext uri="{FF2B5EF4-FFF2-40B4-BE49-F238E27FC236}">
                  <a16:creationId xmlns:a16="http://schemas.microsoft.com/office/drawing/2014/main" id="{119D0202-ED3F-47CC-90E9-4E963BCDAB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59" name="Rectangle 58">
            <a:extLst>
              <a:ext uri="{FF2B5EF4-FFF2-40B4-BE49-F238E27FC236}">
                <a16:creationId xmlns:a16="http://schemas.microsoft.com/office/drawing/2014/main" id="{670D6F2B-93AF-47D6-9378-5E54BE0AC6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pSp>
        <p:nvGrpSpPr>
          <p:cNvPr id="61" name="Group 60">
            <a:extLst>
              <a:ext uri="{FF2B5EF4-FFF2-40B4-BE49-F238E27FC236}">
                <a16:creationId xmlns:a16="http://schemas.microsoft.com/office/drawing/2014/main" id="{260EE1B3-DDB2-44D7-943C-63D9CEF2735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62" name="Rectangle 61">
              <a:extLst>
                <a:ext uri="{FF2B5EF4-FFF2-40B4-BE49-F238E27FC236}">
                  <a16:creationId xmlns:a16="http://schemas.microsoft.com/office/drawing/2014/main" id="{072909CE-AD29-4CE7-A9A7-05D21672C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Freeform 5">
              <a:extLst>
                <a:ext uri="{FF2B5EF4-FFF2-40B4-BE49-F238E27FC236}">
                  <a16:creationId xmlns:a16="http://schemas.microsoft.com/office/drawing/2014/main" id="{B8DBF1C0-B8F1-4AAC-8704-256BA0E9D63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pic>
        <p:nvPicPr>
          <p:cNvPr id="5" name="Imagen 4" descr="What is Time Management? Definition, Skills, and Consequences">
            <a:extLst>
              <a:ext uri="{FF2B5EF4-FFF2-40B4-BE49-F238E27FC236}">
                <a16:creationId xmlns:a16="http://schemas.microsoft.com/office/drawing/2014/main" id="{8C3BC5AB-291E-6ACE-458A-D37CD1730F0D}"/>
              </a:ext>
            </a:extLst>
          </p:cNvPr>
          <p:cNvPicPr>
            <a:picLocks noChangeAspect="1"/>
          </p:cNvPicPr>
          <p:nvPr/>
        </p:nvPicPr>
        <p:blipFill>
          <a:blip r:embed="rId3">
            <a:duotone>
              <a:prstClr val="black"/>
              <a:schemeClr val="accent5">
                <a:tint val="45000"/>
                <a:satMod val="400000"/>
              </a:schemeClr>
            </a:duotone>
            <a:alphaModFix amt="25000"/>
          </a:blip>
          <a:srcRect t="720" r="1" b="1"/>
          <a:stretch>
            <a:fillRect/>
          </a:stretch>
        </p:blipFill>
        <p:spPr>
          <a:xfrm>
            <a:off x="474133" y="475488"/>
            <a:ext cx="11243734" cy="5909733"/>
          </a:xfrm>
          <a:prstGeom prst="rect">
            <a:avLst/>
          </a:prstGeom>
        </p:spPr>
      </p:pic>
      <p:sp>
        <p:nvSpPr>
          <p:cNvPr id="2" name="Title 1">
            <a:extLst>
              <a:ext uri="{FF2B5EF4-FFF2-40B4-BE49-F238E27FC236}">
                <a16:creationId xmlns:a16="http://schemas.microsoft.com/office/drawing/2014/main" id="{C7312A1B-2F8B-F848-BC78-D3281C512E3B}"/>
              </a:ext>
            </a:extLst>
          </p:cNvPr>
          <p:cNvSpPr>
            <a:spLocks noGrp="1"/>
          </p:cNvSpPr>
          <p:nvPr>
            <p:ph type="title"/>
          </p:nvPr>
        </p:nvSpPr>
        <p:spPr>
          <a:xfrm>
            <a:off x="738011" y="2717960"/>
            <a:ext cx="10394377" cy="2735157"/>
          </a:xfrm>
        </p:spPr>
        <p:txBody>
          <a:bodyPr vert="horz" lIns="91440" tIns="45720" rIns="91440" bIns="45720" rtlCol="0" anchor="b">
            <a:normAutofit/>
          </a:bodyPr>
          <a:lstStyle/>
          <a:p>
            <a:pPr>
              <a:lnSpc>
                <a:spcPct val="90000"/>
              </a:lnSpc>
            </a:pPr>
            <a:r>
              <a:rPr lang="en-US" sz="2400" dirty="0"/>
              <a:t>time management is essential for success in almost anything in life especially in school, college and university. The students who prefer manage their own time well planning the assignments having time for their self, they enjoy and perform better in studies.</a:t>
            </a:r>
          </a:p>
        </p:txBody>
      </p:sp>
      <p:sp>
        <p:nvSpPr>
          <p:cNvPr id="4" name="Title 1">
            <a:extLst>
              <a:ext uri="{FF2B5EF4-FFF2-40B4-BE49-F238E27FC236}">
                <a16:creationId xmlns:a16="http://schemas.microsoft.com/office/drawing/2014/main" id="{822E39BD-08D3-8F72-9137-89693603AF84}"/>
              </a:ext>
            </a:extLst>
          </p:cNvPr>
          <p:cNvSpPr txBox="1">
            <a:spLocks/>
          </p:cNvSpPr>
          <p:nvPr/>
        </p:nvSpPr>
        <p:spPr bwMode="gray">
          <a:xfrm>
            <a:off x="1528765" y="1988173"/>
            <a:ext cx="8827245" cy="8614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1000"/>
              </a:spcBef>
              <a:buClr>
                <a:schemeClr val="accent1"/>
              </a:buClr>
              <a:buSzPct val="80000"/>
            </a:pPr>
            <a:r>
              <a:rPr lang="en-US" sz="1800" cap="all" dirty="0">
                <a:solidFill>
                  <a:schemeClr val="accent1">
                    <a:lumMod val="60000"/>
                    <a:lumOff val="40000"/>
                  </a:schemeClr>
                </a:solidFill>
                <a:latin typeface="+mn-lt"/>
                <a:ea typeface="+mn-ea"/>
                <a:cs typeface="+mn-cs"/>
              </a:rPr>
              <a:t>dd</a:t>
            </a:r>
          </a:p>
        </p:txBody>
      </p:sp>
      <p:sp>
        <p:nvSpPr>
          <p:cNvPr id="65" name="Rectangle 64">
            <a:extLst>
              <a:ext uri="{FF2B5EF4-FFF2-40B4-BE49-F238E27FC236}">
                <a16:creationId xmlns:a16="http://schemas.microsoft.com/office/drawing/2014/main" id="{B70F7E59-C971-4F55-8E3A-1E583B65F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5">
            <a:extLst>
              <a:ext uri="{FF2B5EF4-FFF2-40B4-BE49-F238E27FC236}">
                <a16:creationId xmlns:a16="http://schemas.microsoft.com/office/drawing/2014/main" id="{3E93F8FC-83F0-A305-EDFC-B0433A037D51}"/>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a:spcAft>
                <a:spcPts val="600"/>
              </a:spcAft>
            </a:pPr>
            <a:fld id="{CC057153-B650-4DEB-B370-79DDCFDCE934}" type="slidenum">
              <a:rPr lang="en-US"/>
              <a:pPr>
                <a:spcAft>
                  <a:spcPts val="600"/>
                </a:spcAft>
              </a:pPr>
              <a:t>2</a:t>
            </a:fld>
            <a:r>
              <a:rPr lang="en-US"/>
              <a:t>/5</a:t>
            </a:r>
          </a:p>
        </p:txBody>
      </p:sp>
      <p:pic>
        <p:nvPicPr>
          <p:cNvPr id="12" name="Picture 4" descr="Homepage | University of Wales Trinity Saint David">
            <a:extLst>
              <a:ext uri="{FF2B5EF4-FFF2-40B4-BE49-F238E27FC236}">
                <a16:creationId xmlns:a16="http://schemas.microsoft.com/office/drawing/2014/main" id="{0A15E544-FED8-3102-7377-84769E8C23AF}"/>
              </a:ext>
            </a:extLst>
          </p:cNvPr>
          <p:cNvPicPr>
            <a:picLocks noChangeAspect="1"/>
          </p:cNvPicPr>
          <p:nvPr/>
        </p:nvPicPr>
        <p:blipFill>
          <a:blip r:embed="rId4"/>
          <a:stretch>
            <a:fillRect/>
          </a:stretch>
        </p:blipFill>
        <p:spPr>
          <a:xfrm>
            <a:off x="501596" y="569479"/>
            <a:ext cx="2962880" cy="1046053"/>
          </a:xfrm>
          <a:prstGeom prst="rect">
            <a:avLst/>
          </a:prstGeom>
        </p:spPr>
      </p:pic>
    </p:spTree>
    <p:extLst>
      <p:ext uri="{BB962C8B-B14F-4D97-AF65-F5344CB8AC3E}">
        <p14:creationId xmlns:p14="http://schemas.microsoft.com/office/powerpoint/2010/main" val="4613050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2C6E0B7-C37D-4D54-8F3E-8D9F9097F6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4" name="Freeform: Shape 13">
            <a:extLst>
              <a:ext uri="{FF2B5EF4-FFF2-40B4-BE49-F238E27FC236}">
                <a16:creationId xmlns:a16="http://schemas.microsoft.com/office/drawing/2014/main" id="{B7B653ED-BC47-4D34-B612-473D6AFAD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6290102" y="977273"/>
            <a:ext cx="6053670" cy="4903455"/>
          </a:xfrm>
          <a:custGeom>
            <a:avLst/>
            <a:gdLst>
              <a:gd name="connsiteX0" fmla="*/ 6053670 w 6053670"/>
              <a:gd name="connsiteY0" fmla="*/ 1098 h 4903455"/>
              <a:gd name="connsiteX1" fmla="*/ 6053670 w 6053670"/>
              <a:gd name="connsiteY1" fmla="*/ 424590 h 4903455"/>
              <a:gd name="connsiteX2" fmla="*/ 6053670 w 6053670"/>
              <a:gd name="connsiteY2" fmla="*/ 1254558 h 4903455"/>
              <a:gd name="connsiteX3" fmla="*/ 6053670 w 6053670"/>
              <a:gd name="connsiteY3" fmla="*/ 4903455 h 4903455"/>
              <a:gd name="connsiteX4" fmla="*/ 0 w 6053670"/>
              <a:gd name="connsiteY4" fmla="*/ 4903455 h 4903455"/>
              <a:gd name="connsiteX5" fmla="*/ 0 w 6053670"/>
              <a:gd name="connsiteY5" fmla="*/ 1249853 h 4903455"/>
              <a:gd name="connsiteX6" fmla="*/ 0 w 6053670"/>
              <a:gd name="connsiteY6" fmla="*/ 424590 h 4903455"/>
              <a:gd name="connsiteX7" fmla="*/ 0 w 6053670"/>
              <a:gd name="connsiteY7" fmla="*/ 0 h 4903455"/>
              <a:gd name="connsiteX8" fmla="*/ 35717 w 6053670"/>
              <a:gd name="connsiteY8" fmla="*/ 5488 h 4903455"/>
              <a:gd name="connsiteX9" fmla="*/ 140445 w 6053670"/>
              <a:gd name="connsiteY9" fmla="*/ 21641 h 4903455"/>
              <a:gd name="connsiteX10" fmla="*/ 216722 w 6053670"/>
              <a:gd name="connsiteY10" fmla="*/ 32932 h 4903455"/>
              <a:gd name="connsiteX11" fmla="*/ 307527 w 6053670"/>
              <a:gd name="connsiteY11" fmla="*/ 44850 h 4903455"/>
              <a:gd name="connsiteX12" fmla="*/ 415282 w 6053670"/>
              <a:gd name="connsiteY12" fmla="*/ 59121 h 4903455"/>
              <a:gd name="connsiteX13" fmla="*/ 534539 w 6053670"/>
              <a:gd name="connsiteY13" fmla="*/ 74175 h 4903455"/>
              <a:gd name="connsiteX14" fmla="*/ 668931 w 6053670"/>
              <a:gd name="connsiteY14" fmla="*/ 90014 h 4903455"/>
              <a:gd name="connsiteX15" fmla="*/ 815430 w 6053670"/>
              <a:gd name="connsiteY15" fmla="*/ 106794 h 4903455"/>
              <a:gd name="connsiteX16" fmla="*/ 974641 w 6053670"/>
              <a:gd name="connsiteY16" fmla="*/ 123574 h 4903455"/>
              <a:gd name="connsiteX17" fmla="*/ 1144144 w 6053670"/>
              <a:gd name="connsiteY17" fmla="*/ 140667 h 4903455"/>
              <a:gd name="connsiteX18" fmla="*/ 1326965 w 6053670"/>
              <a:gd name="connsiteY18" fmla="*/ 156506 h 4903455"/>
              <a:gd name="connsiteX19" fmla="*/ 1518261 w 6053670"/>
              <a:gd name="connsiteY19" fmla="*/ 171717 h 4903455"/>
              <a:gd name="connsiteX20" fmla="*/ 1720453 w 6053670"/>
              <a:gd name="connsiteY20" fmla="*/ 185518 h 4903455"/>
              <a:gd name="connsiteX21" fmla="*/ 1931121 w 6053670"/>
              <a:gd name="connsiteY21" fmla="*/ 198690 h 4903455"/>
              <a:gd name="connsiteX22" fmla="*/ 2150869 w 6053670"/>
              <a:gd name="connsiteY22" fmla="*/ 211079 h 4903455"/>
              <a:gd name="connsiteX23" fmla="*/ 2263467 w 6053670"/>
              <a:gd name="connsiteY23" fmla="*/ 215470 h 4903455"/>
              <a:gd name="connsiteX24" fmla="*/ 2378487 w 6053670"/>
              <a:gd name="connsiteY24" fmla="*/ 220332 h 4903455"/>
              <a:gd name="connsiteX25" fmla="*/ 2495323 w 6053670"/>
              <a:gd name="connsiteY25" fmla="*/ 224879 h 4903455"/>
              <a:gd name="connsiteX26" fmla="*/ 2612764 w 6053670"/>
              <a:gd name="connsiteY26" fmla="*/ 227859 h 4903455"/>
              <a:gd name="connsiteX27" fmla="*/ 2732627 w 6053670"/>
              <a:gd name="connsiteY27" fmla="*/ 230525 h 4903455"/>
              <a:gd name="connsiteX28" fmla="*/ 2853700 w 6053670"/>
              <a:gd name="connsiteY28" fmla="*/ 233348 h 4903455"/>
              <a:gd name="connsiteX29" fmla="*/ 2977195 w 6053670"/>
              <a:gd name="connsiteY29" fmla="*/ 235229 h 4903455"/>
              <a:gd name="connsiteX30" fmla="*/ 3101900 w 6053670"/>
              <a:gd name="connsiteY30" fmla="*/ 235229 h 4903455"/>
              <a:gd name="connsiteX31" fmla="*/ 3227817 w 6053670"/>
              <a:gd name="connsiteY31" fmla="*/ 236170 h 4903455"/>
              <a:gd name="connsiteX32" fmla="*/ 3354944 w 6053670"/>
              <a:gd name="connsiteY32" fmla="*/ 235229 h 4903455"/>
              <a:gd name="connsiteX33" fmla="*/ 3483887 w 6053670"/>
              <a:gd name="connsiteY33" fmla="*/ 233348 h 4903455"/>
              <a:gd name="connsiteX34" fmla="*/ 3612830 w 6053670"/>
              <a:gd name="connsiteY34" fmla="*/ 231623 h 4903455"/>
              <a:gd name="connsiteX35" fmla="*/ 3743589 w 6053670"/>
              <a:gd name="connsiteY35" fmla="*/ 227859 h 4903455"/>
              <a:gd name="connsiteX36" fmla="*/ 3875559 w 6053670"/>
              <a:gd name="connsiteY36" fmla="*/ 223938 h 4903455"/>
              <a:gd name="connsiteX37" fmla="*/ 4007529 w 6053670"/>
              <a:gd name="connsiteY37" fmla="*/ 219391 h 4903455"/>
              <a:gd name="connsiteX38" fmla="*/ 4140710 w 6053670"/>
              <a:gd name="connsiteY38" fmla="*/ 212961 h 4903455"/>
              <a:gd name="connsiteX39" fmla="*/ 4275102 w 6053670"/>
              <a:gd name="connsiteY39" fmla="*/ 205277 h 4903455"/>
              <a:gd name="connsiteX40" fmla="*/ 4410098 w 6053670"/>
              <a:gd name="connsiteY40" fmla="*/ 197907 h 4903455"/>
              <a:gd name="connsiteX41" fmla="*/ 4545096 w 6053670"/>
              <a:gd name="connsiteY41" fmla="*/ 188498 h 4903455"/>
              <a:gd name="connsiteX42" fmla="*/ 4681909 w 6053670"/>
              <a:gd name="connsiteY42" fmla="*/ 177207 h 4903455"/>
              <a:gd name="connsiteX43" fmla="*/ 4816905 w 6053670"/>
              <a:gd name="connsiteY43" fmla="*/ 165916 h 4903455"/>
              <a:gd name="connsiteX44" fmla="*/ 4954323 w 6053670"/>
              <a:gd name="connsiteY44" fmla="*/ 152899 h 4903455"/>
              <a:gd name="connsiteX45" fmla="*/ 5092347 w 6053670"/>
              <a:gd name="connsiteY45" fmla="*/ 138629 h 4903455"/>
              <a:gd name="connsiteX46" fmla="*/ 5228555 w 6053670"/>
              <a:gd name="connsiteY46" fmla="*/ 123574 h 4903455"/>
              <a:gd name="connsiteX47" fmla="*/ 5366578 w 6053670"/>
              <a:gd name="connsiteY47" fmla="*/ 106010 h 4903455"/>
              <a:gd name="connsiteX48" fmla="*/ 5503997 w 6053670"/>
              <a:gd name="connsiteY48" fmla="*/ 87192 h 4903455"/>
              <a:gd name="connsiteX49" fmla="*/ 5642020 w 6053670"/>
              <a:gd name="connsiteY49" fmla="*/ 68530 h 4903455"/>
              <a:gd name="connsiteX50" fmla="*/ 5779438 w 6053670"/>
              <a:gd name="connsiteY50" fmla="*/ 46733 h 4903455"/>
              <a:gd name="connsiteX51" fmla="*/ 5916251 w 6053670"/>
              <a:gd name="connsiteY51" fmla="*/ 24464 h 4903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4903455">
                <a:moveTo>
                  <a:pt x="6053670" y="1098"/>
                </a:moveTo>
                <a:lnTo>
                  <a:pt x="6053670" y="424590"/>
                </a:lnTo>
                <a:lnTo>
                  <a:pt x="6053670" y="1254558"/>
                </a:lnTo>
                <a:lnTo>
                  <a:pt x="6053670" y="4903455"/>
                </a:lnTo>
                <a:lnTo>
                  <a:pt x="0" y="4903455"/>
                </a:lnTo>
                <a:lnTo>
                  <a:pt x="0" y="1249853"/>
                </a:lnTo>
                <a:lnTo>
                  <a:pt x="0" y="424590"/>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0" y="235229"/>
                </a:lnTo>
                <a:lnTo>
                  <a:pt x="3227817" y="236170"/>
                </a:lnTo>
                <a:lnTo>
                  <a:pt x="3354944" y="235229"/>
                </a:lnTo>
                <a:lnTo>
                  <a:pt x="3483887" y="233348"/>
                </a:lnTo>
                <a:lnTo>
                  <a:pt x="3612830" y="231623"/>
                </a:lnTo>
                <a:lnTo>
                  <a:pt x="3743589" y="227859"/>
                </a:lnTo>
                <a:lnTo>
                  <a:pt x="3875559" y="223938"/>
                </a:lnTo>
                <a:lnTo>
                  <a:pt x="4007529"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16" name="Freeform 5">
            <a:extLst>
              <a:ext uri="{FF2B5EF4-FFF2-40B4-BE49-F238E27FC236}">
                <a16:creationId xmlns:a16="http://schemas.microsoft.com/office/drawing/2014/main" id="{B93D812D-BB26-4FDD-A218-F6F71E737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18" name="Freeform 5">
            <a:extLst>
              <a:ext uri="{FF2B5EF4-FFF2-40B4-BE49-F238E27FC236}">
                <a16:creationId xmlns:a16="http://schemas.microsoft.com/office/drawing/2014/main" id="{EEA99C6C-BC37-4408-9F74-3DDB1060B7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537676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2" name="Title 1">
            <a:extLst>
              <a:ext uri="{FF2B5EF4-FFF2-40B4-BE49-F238E27FC236}">
                <a16:creationId xmlns:a16="http://schemas.microsoft.com/office/drawing/2014/main" id="{EA1B897D-3244-0433-9D11-9C9CFE8DD5E1}"/>
              </a:ext>
            </a:extLst>
          </p:cNvPr>
          <p:cNvSpPr>
            <a:spLocks noGrp="1"/>
          </p:cNvSpPr>
          <p:nvPr>
            <p:ph type="title"/>
          </p:nvPr>
        </p:nvSpPr>
        <p:spPr>
          <a:xfrm>
            <a:off x="941023" y="2052624"/>
            <a:ext cx="5353907" cy="429002"/>
          </a:xfrm>
        </p:spPr>
        <p:txBody>
          <a:bodyPr vert="horz" lIns="91440" tIns="45720" rIns="91440" bIns="45720" rtlCol="0" anchor="ctr">
            <a:noAutofit/>
          </a:bodyPr>
          <a:lstStyle/>
          <a:p>
            <a:r>
              <a:rPr lang="en-GB" sz="2000" dirty="0">
                <a:solidFill>
                  <a:srgbClr val="FFFFFE"/>
                </a:solidFill>
                <a:latin typeface="Arial"/>
                <a:cs typeface="Arial"/>
              </a:rPr>
              <a:t>What skills you need for manage your time</a:t>
            </a:r>
            <a:r>
              <a:rPr lang="en-US" sz="2000" dirty="0">
                <a:solidFill>
                  <a:srgbClr val="FFFFFE"/>
                </a:solidFill>
                <a:latin typeface="Arial"/>
                <a:cs typeface="Arial"/>
              </a:rPr>
              <a:t>?</a:t>
            </a:r>
            <a:endParaRPr lang="es-ES" sz="2000" dirty="0">
              <a:latin typeface="Arial"/>
              <a:cs typeface="Arial"/>
            </a:endParaRPr>
          </a:p>
        </p:txBody>
      </p:sp>
      <p:sp>
        <p:nvSpPr>
          <p:cNvPr id="20" name="Rectangle 19">
            <a:extLst>
              <a:ext uri="{FF2B5EF4-FFF2-40B4-BE49-F238E27FC236}">
                <a16:creationId xmlns:a16="http://schemas.microsoft.com/office/drawing/2014/main" id="{924C0032-B592-45AB-AD23-5A4BD369B6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2" name="Oval 21">
            <a:extLst>
              <a:ext uri="{FF2B5EF4-FFF2-40B4-BE49-F238E27FC236}">
                <a16:creationId xmlns:a16="http://schemas.microsoft.com/office/drawing/2014/main" id="{89BF1F84-E7C7-42A7-911D-8E48AF6711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a:extLst>
              <a:ext uri="{FF2B5EF4-FFF2-40B4-BE49-F238E27FC236}">
                <a16:creationId xmlns:a16="http://schemas.microsoft.com/office/drawing/2014/main" id="{0C3CFCFE-6522-4333-8CB1-16DB80E7E9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8642B8FB-6456-389C-006C-7F207BC95B39}"/>
              </a:ext>
            </a:extLst>
          </p:cNvPr>
          <p:cNvSpPr>
            <a:spLocks noGrp="1"/>
          </p:cNvSpPr>
          <p:nvPr>
            <p:ph idx="1"/>
          </p:nvPr>
        </p:nvSpPr>
        <p:spPr>
          <a:xfrm>
            <a:off x="595966" y="2648773"/>
            <a:ext cx="6072776" cy="3437929"/>
          </a:xfrm>
        </p:spPr>
        <p:txBody>
          <a:bodyPr vert="horz" lIns="91440" tIns="45720" rIns="91440" bIns="45720" rtlCol="0" anchor="ctr">
            <a:normAutofit/>
          </a:bodyPr>
          <a:lstStyle/>
          <a:p>
            <a:pPr marL="0" indent="0">
              <a:buNone/>
            </a:pPr>
            <a:endParaRPr lang="en-GB" dirty="0">
              <a:solidFill>
                <a:srgbClr val="FFFFFE"/>
              </a:solidFill>
              <a:latin typeface="Arial"/>
              <a:cs typeface="Arial"/>
            </a:endParaRPr>
          </a:p>
          <a:p>
            <a:pPr marL="0" indent="0">
              <a:buNone/>
            </a:pPr>
            <a:endParaRPr lang="en-GB">
              <a:solidFill>
                <a:srgbClr val="FFFFFE"/>
              </a:solidFill>
              <a:latin typeface="Arial"/>
              <a:cs typeface="Arial"/>
            </a:endParaRPr>
          </a:p>
          <a:p>
            <a:pPr marL="0" indent="0">
              <a:buNone/>
            </a:pPr>
            <a:r>
              <a:rPr lang="en-GB" dirty="0">
                <a:solidFill>
                  <a:srgbClr val="FFFFFE"/>
                </a:solidFill>
                <a:latin typeface="Arial"/>
                <a:ea typeface="+mn-lt"/>
                <a:cs typeface="+mn-lt"/>
              </a:rPr>
              <a:t>Long hours are not a substitute for efficiency. Tasks not worth doing at all are not worth doing well </a:t>
            </a:r>
            <a:r>
              <a:rPr lang="en-GB" dirty="0">
                <a:solidFill>
                  <a:srgbClr val="FFFFFE"/>
                </a:solidFill>
                <a:latin typeface="Arial"/>
                <a:ea typeface="+mn-lt"/>
                <a:cs typeface="Arial"/>
              </a:rPr>
              <a:t>(Margulis, A. 2007).</a:t>
            </a:r>
          </a:p>
          <a:p>
            <a:pPr marL="0" indent="0">
              <a:buNone/>
            </a:pPr>
            <a:r>
              <a:rPr lang="en-GB" dirty="0">
                <a:solidFill>
                  <a:srgbClr val="FFFFFE"/>
                </a:solidFill>
                <a:latin typeface="Arial"/>
                <a:ea typeface="+mn-lt"/>
                <a:cs typeface="+mn-lt"/>
              </a:rPr>
              <a:t>(Margulis, A. 2007). The road to success: A carer manual- how to advance to the top. Academic press </a:t>
            </a:r>
          </a:p>
          <a:p>
            <a:pPr marL="0" indent="0">
              <a:buNone/>
            </a:pPr>
            <a:endParaRPr lang="en-GB">
              <a:solidFill>
                <a:srgbClr val="FFFFFE"/>
              </a:solidFill>
              <a:latin typeface="Arial"/>
              <a:ea typeface="+mn-lt"/>
              <a:cs typeface="+mn-lt"/>
            </a:endParaRPr>
          </a:p>
        </p:txBody>
      </p:sp>
      <p:pic>
        <p:nvPicPr>
          <p:cNvPr id="6" name="Imagen 5" descr="6 Effective Time Management Techniques for Business Owners">
            <a:extLst>
              <a:ext uri="{FF2B5EF4-FFF2-40B4-BE49-F238E27FC236}">
                <a16:creationId xmlns:a16="http://schemas.microsoft.com/office/drawing/2014/main" id="{79B2E777-5D46-17DA-E2B2-7E9A60B3CF03}"/>
              </a:ext>
            </a:extLst>
          </p:cNvPr>
          <p:cNvPicPr>
            <a:picLocks noChangeAspect="1"/>
          </p:cNvPicPr>
          <p:nvPr/>
        </p:nvPicPr>
        <p:blipFill>
          <a:blip r:embed="rId2"/>
          <a:stretch>
            <a:fillRect/>
          </a:stretch>
        </p:blipFill>
        <p:spPr>
          <a:xfrm>
            <a:off x="7023576" y="1349598"/>
            <a:ext cx="5029634" cy="3759935"/>
          </a:xfrm>
          <a:prstGeom prst="rect">
            <a:avLst/>
          </a:prstGeom>
        </p:spPr>
      </p:pic>
      <p:sp>
        <p:nvSpPr>
          <p:cNvPr id="5" name="Slide Number Placeholder 5">
            <a:extLst>
              <a:ext uri="{FF2B5EF4-FFF2-40B4-BE49-F238E27FC236}">
                <a16:creationId xmlns:a16="http://schemas.microsoft.com/office/drawing/2014/main" id="{72D4FF88-1E98-1E59-5BEC-04BD3E5A264F}"/>
              </a:ext>
            </a:extLst>
          </p:cNvPr>
          <p:cNvSpPr>
            <a:spLocks noGrp="1"/>
          </p:cNvSpPr>
          <p:nvPr>
            <p:ph type="sldNum" sz="quarter" idx="12"/>
          </p:nvPr>
        </p:nvSpPr>
        <p:spPr>
          <a:xfrm>
            <a:off x="10352540" y="295729"/>
            <a:ext cx="838199" cy="767687"/>
          </a:xfrm>
        </p:spPr>
        <p:txBody>
          <a:bodyPr>
            <a:normAutofit/>
          </a:bodyPr>
          <a:lstStyle/>
          <a:p>
            <a:pPr>
              <a:spcAft>
                <a:spcPts val="600"/>
              </a:spcAft>
            </a:pPr>
            <a:fld id="{CC057153-B650-4DEB-B370-79DDCFDCE934}" type="slidenum">
              <a:rPr lang="en-US">
                <a:solidFill>
                  <a:srgbClr val="FFFFFE"/>
                </a:solidFill>
              </a:rPr>
              <a:pPr>
                <a:spcAft>
                  <a:spcPts val="600"/>
                </a:spcAft>
              </a:pPr>
              <a:t>3</a:t>
            </a:fld>
            <a:r>
              <a:rPr lang="en-US">
                <a:solidFill>
                  <a:srgbClr val="FFFFFE"/>
                </a:solidFill>
              </a:rPr>
              <a:t>/5</a:t>
            </a:r>
          </a:p>
        </p:txBody>
      </p:sp>
      <p:pic>
        <p:nvPicPr>
          <p:cNvPr id="9" name="Picture 4" descr="Homepage | University of Wales Trinity Saint David">
            <a:extLst>
              <a:ext uri="{FF2B5EF4-FFF2-40B4-BE49-F238E27FC236}">
                <a16:creationId xmlns:a16="http://schemas.microsoft.com/office/drawing/2014/main" id="{ED1DCC08-7C08-4A67-330A-E01CC29DFE17}"/>
              </a:ext>
            </a:extLst>
          </p:cNvPr>
          <p:cNvPicPr>
            <a:picLocks noChangeAspect="1"/>
          </p:cNvPicPr>
          <p:nvPr/>
        </p:nvPicPr>
        <p:blipFill>
          <a:blip r:embed="rId3"/>
          <a:stretch>
            <a:fillRect/>
          </a:stretch>
        </p:blipFill>
        <p:spPr>
          <a:xfrm>
            <a:off x="501596" y="569479"/>
            <a:ext cx="2962880" cy="1046053"/>
          </a:xfrm>
          <a:prstGeom prst="rect">
            <a:avLst/>
          </a:prstGeom>
        </p:spPr>
      </p:pic>
    </p:spTree>
    <p:extLst>
      <p:ext uri="{BB962C8B-B14F-4D97-AF65-F5344CB8AC3E}">
        <p14:creationId xmlns:p14="http://schemas.microsoft.com/office/powerpoint/2010/main" val="4076694938"/>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D1DE3271-DD99-4DEF-AF9F-84397884C8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27" name="Freeform: Shape 26">
            <a:extLst>
              <a:ext uri="{FF2B5EF4-FFF2-40B4-BE49-F238E27FC236}">
                <a16:creationId xmlns:a16="http://schemas.microsoft.com/office/drawing/2014/main" id="{E06A31CE-F9B6-4BA2-8685-60F3524D07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950898" y="638067"/>
            <a:ext cx="6053670" cy="5581866"/>
          </a:xfrm>
          <a:custGeom>
            <a:avLst/>
            <a:gdLst>
              <a:gd name="connsiteX0" fmla="*/ 6053670 w 6053670"/>
              <a:gd name="connsiteY0" fmla="*/ 1098 h 5581866"/>
              <a:gd name="connsiteX1" fmla="*/ 6053670 w 6053670"/>
              <a:gd name="connsiteY1" fmla="*/ 514028 h 5581866"/>
              <a:gd name="connsiteX2" fmla="*/ 6053670 w 6053670"/>
              <a:gd name="connsiteY2" fmla="*/ 1254558 h 5581866"/>
              <a:gd name="connsiteX3" fmla="*/ 6053670 w 6053670"/>
              <a:gd name="connsiteY3" fmla="*/ 5581866 h 5581866"/>
              <a:gd name="connsiteX4" fmla="*/ 0 w 6053670"/>
              <a:gd name="connsiteY4" fmla="*/ 5581866 h 5581866"/>
              <a:gd name="connsiteX5" fmla="*/ 0 w 6053670"/>
              <a:gd name="connsiteY5" fmla="*/ 1249853 h 5581866"/>
              <a:gd name="connsiteX6" fmla="*/ 0 w 6053670"/>
              <a:gd name="connsiteY6" fmla="*/ 514028 h 5581866"/>
              <a:gd name="connsiteX7" fmla="*/ 0 w 6053670"/>
              <a:gd name="connsiteY7" fmla="*/ 0 h 5581866"/>
              <a:gd name="connsiteX8" fmla="*/ 35717 w 6053670"/>
              <a:gd name="connsiteY8" fmla="*/ 5488 h 5581866"/>
              <a:gd name="connsiteX9" fmla="*/ 140445 w 6053670"/>
              <a:gd name="connsiteY9" fmla="*/ 21641 h 5581866"/>
              <a:gd name="connsiteX10" fmla="*/ 216722 w 6053670"/>
              <a:gd name="connsiteY10" fmla="*/ 32932 h 5581866"/>
              <a:gd name="connsiteX11" fmla="*/ 307527 w 6053670"/>
              <a:gd name="connsiteY11" fmla="*/ 44850 h 5581866"/>
              <a:gd name="connsiteX12" fmla="*/ 415282 w 6053670"/>
              <a:gd name="connsiteY12" fmla="*/ 59121 h 5581866"/>
              <a:gd name="connsiteX13" fmla="*/ 534539 w 6053670"/>
              <a:gd name="connsiteY13" fmla="*/ 74175 h 5581866"/>
              <a:gd name="connsiteX14" fmla="*/ 668931 w 6053670"/>
              <a:gd name="connsiteY14" fmla="*/ 90014 h 5581866"/>
              <a:gd name="connsiteX15" fmla="*/ 815430 w 6053670"/>
              <a:gd name="connsiteY15" fmla="*/ 106794 h 5581866"/>
              <a:gd name="connsiteX16" fmla="*/ 974641 w 6053670"/>
              <a:gd name="connsiteY16" fmla="*/ 123574 h 5581866"/>
              <a:gd name="connsiteX17" fmla="*/ 1144144 w 6053670"/>
              <a:gd name="connsiteY17" fmla="*/ 140667 h 5581866"/>
              <a:gd name="connsiteX18" fmla="*/ 1326965 w 6053670"/>
              <a:gd name="connsiteY18" fmla="*/ 156506 h 5581866"/>
              <a:gd name="connsiteX19" fmla="*/ 1518261 w 6053670"/>
              <a:gd name="connsiteY19" fmla="*/ 171717 h 5581866"/>
              <a:gd name="connsiteX20" fmla="*/ 1720453 w 6053670"/>
              <a:gd name="connsiteY20" fmla="*/ 185518 h 5581866"/>
              <a:gd name="connsiteX21" fmla="*/ 1931121 w 6053670"/>
              <a:gd name="connsiteY21" fmla="*/ 198690 h 5581866"/>
              <a:gd name="connsiteX22" fmla="*/ 2150869 w 6053670"/>
              <a:gd name="connsiteY22" fmla="*/ 211079 h 5581866"/>
              <a:gd name="connsiteX23" fmla="*/ 2263467 w 6053670"/>
              <a:gd name="connsiteY23" fmla="*/ 215470 h 5581866"/>
              <a:gd name="connsiteX24" fmla="*/ 2378487 w 6053670"/>
              <a:gd name="connsiteY24" fmla="*/ 220332 h 5581866"/>
              <a:gd name="connsiteX25" fmla="*/ 2495323 w 6053670"/>
              <a:gd name="connsiteY25" fmla="*/ 224879 h 5581866"/>
              <a:gd name="connsiteX26" fmla="*/ 2612764 w 6053670"/>
              <a:gd name="connsiteY26" fmla="*/ 227859 h 5581866"/>
              <a:gd name="connsiteX27" fmla="*/ 2732627 w 6053670"/>
              <a:gd name="connsiteY27" fmla="*/ 230525 h 5581866"/>
              <a:gd name="connsiteX28" fmla="*/ 2853700 w 6053670"/>
              <a:gd name="connsiteY28" fmla="*/ 233348 h 5581866"/>
              <a:gd name="connsiteX29" fmla="*/ 2977195 w 6053670"/>
              <a:gd name="connsiteY29" fmla="*/ 235229 h 5581866"/>
              <a:gd name="connsiteX30" fmla="*/ 3101900 w 6053670"/>
              <a:gd name="connsiteY30" fmla="*/ 235229 h 5581866"/>
              <a:gd name="connsiteX31" fmla="*/ 3227817 w 6053670"/>
              <a:gd name="connsiteY31" fmla="*/ 236170 h 5581866"/>
              <a:gd name="connsiteX32" fmla="*/ 3354944 w 6053670"/>
              <a:gd name="connsiteY32" fmla="*/ 235229 h 5581866"/>
              <a:gd name="connsiteX33" fmla="*/ 3483887 w 6053670"/>
              <a:gd name="connsiteY33" fmla="*/ 233348 h 5581866"/>
              <a:gd name="connsiteX34" fmla="*/ 3612830 w 6053670"/>
              <a:gd name="connsiteY34" fmla="*/ 231623 h 5581866"/>
              <a:gd name="connsiteX35" fmla="*/ 3743589 w 6053670"/>
              <a:gd name="connsiteY35" fmla="*/ 227859 h 5581866"/>
              <a:gd name="connsiteX36" fmla="*/ 3875559 w 6053670"/>
              <a:gd name="connsiteY36" fmla="*/ 223938 h 5581866"/>
              <a:gd name="connsiteX37" fmla="*/ 4007529 w 6053670"/>
              <a:gd name="connsiteY37" fmla="*/ 219391 h 5581866"/>
              <a:gd name="connsiteX38" fmla="*/ 4140710 w 6053670"/>
              <a:gd name="connsiteY38" fmla="*/ 212961 h 5581866"/>
              <a:gd name="connsiteX39" fmla="*/ 4275102 w 6053670"/>
              <a:gd name="connsiteY39" fmla="*/ 205277 h 5581866"/>
              <a:gd name="connsiteX40" fmla="*/ 4410098 w 6053670"/>
              <a:gd name="connsiteY40" fmla="*/ 197907 h 5581866"/>
              <a:gd name="connsiteX41" fmla="*/ 4545096 w 6053670"/>
              <a:gd name="connsiteY41" fmla="*/ 188498 h 5581866"/>
              <a:gd name="connsiteX42" fmla="*/ 4681909 w 6053670"/>
              <a:gd name="connsiteY42" fmla="*/ 177207 h 5581866"/>
              <a:gd name="connsiteX43" fmla="*/ 4816905 w 6053670"/>
              <a:gd name="connsiteY43" fmla="*/ 165916 h 5581866"/>
              <a:gd name="connsiteX44" fmla="*/ 4954323 w 6053670"/>
              <a:gd name="connsiteY44" fmla="*/ 152899 h 5581866"/>
              <a:gd name="connsiteX45" fmla="*/ 5092347 w 6053670"/>
              <a:gd name="connsiteY45" fmla="*/ 138629 h 5581866"/>
              <a:gd name="connsiteX46" fmla="*/ 5228555 w 6053670"/>
              <a:gd name="connsiteY46" fmla="*/ 123574 h 5581866"/>
              <a:gd name="connsiteX47" fmla="*/ 5366578 w 6053670"/>
              <a:gd name="connsiteY47" fmla="*/ 106010 h 5581866"/>
              <a:gd name="connsiteX48" fmla="*/ 5503997 w 6053670"/>
              <a:gd name="connsiteY48" fmla="*/ 87192 h 5581866"/>
              <a:gd name="connsiteX49" fmla="*/ 5642020 w 6053670"/>
              <a:gd name="connsiteY49" fmla="*/ 68530 h 5581866"/>
              <a:gd name="connsiteX50" fmla="*/ 5779438 w 6053670"/>
              <a:gd name="connsiteY50" fmla="*/ 46733 h 5581866"/>
              <a:gd name="connsiteX51" fmla="*/ 5916251 w 6053670"/>
              <a:gd name="connsiteY51" fmla="*/ 24464 h 5581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5581866">
                <a:moveTo>
                  <a:pt x="6053670" y="1098"/>
                </a:moveTo>
                <a:lnTo>
                  <a:pt x="6053670" y="514028"/>
                </a:lnTo>
                <a:lnTo>
                  <a:pt x="6053670" y="1254558"/>
                </a:lnTo>
                <a:lnTo>
                  <a:pt x="6053670" y="5581866"/>
                </a:lnTo>
                <a:lnTo>
                  <a:pt x="0" y="5581866"/>
                </a:lnTo>
                <a:lnTo>
                  <a:pt x="0" y="1249853"/>
                </a:lnTo>
                <a:lnTo>
                  <a:pt x="0" y="514028"/>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0" y="235229"/>
                </a:lnTo>
                <a:lnTo>
                  <a:pt x="3227817" y="236170"/>
                </a:lnTo>
                <a:lnTo>
                  <a:pt x="3354944" y="235229"/>
                </a:lnTo>
                <a:lnTo>
                  <a:pt x="3483887" y="233348"/>
                </a:lnTo>
                <a:lnTo>
                  <a:pt x="3612830" y="231623"/>
                </a:lnTo>
                <a:lnTo>
                  <a:pt x="3743589" y="227859"/>
                </a:lnTo>
                <a:lnTo>
                  <a:pt x="3875559" y="223938"/>
                </a:lnTo>
                <a:lnTo>
                  <a:pt x="4007529"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29" name="Freeform 5">
            <a:extLst>
              <a:ext uri="{FF2B5EF4-FFF2-40B4-BE49-F238E27FC236}">
                <a16:creationId xmlns:a16="http://schemas.microsoft.com/office/drawing/2014/main" id="{8ADF14A3-1454-4B74-8B4A-CB197D7A79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31" name="Freeform 5">
            <a:extLst>
              <a:ext uri="{FF2B5EF4-FFF2-40B4-BE49-F238E27FC236}">
                <a16:creationId xmlns:a16="http://schemas.microsoft.com/office/drawing/2014/main" id="{EC19D556-0251-4E87-AE24-890965BAD5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C77E1BDA-60C7-66CD-E479-0FF5B8E6A0B1}"/>
              </a:ext>
            </a:extLst>
          </p:cNvPr>
          <p:cNvSpPr>
            <a:spLocks noGrp="1"/>
          </p:cNvSpPr>
          <p:nvPr>
            <p:ph type="title"/>
          </p:nvPr>
        </p:nvSpPr>
        <p:spPr>
          <a:xfrm>
            <a:off x="1127929" y="2527077"/>
            <a:ext cx="3838476" cy="644661"/>
          </a:xfrm>
        </p:spPr>
        <p:txBody>
          <a:bodyPr vert="horz" lIns="91440" tIns="45720" rIns="91440" bIns="45720" rtlCol="0" anchor="ctr">
            <a:noAutofit/>
          </a:bodyPr>
          <a:lstStyle/>
          <a:p>
            <a:pPr>
              <a:lnSpc>
                <a:spcPct val="90000"/>
              </a:lnSpc>
            </a:pPr>
            <a:r>
              <a:rPr lang="en-US" sz="2700" dirty="0">
                <a:solidFill>
                  <a:schemeClr val="tx1"/>
                </a:solidFill>
                <a:latin typeface="Arial"/>
                <a:cs typeface="Arial"/>
              </a:rPr>
              <a:t>Why do I need to manage my time?</a:t>
            </a:r>
            <a:br>
              <a:rPr lang="en-US" sz="2700" dirty="0">
                <a:latin typeface="Arial"/>
                <a:cs typeface="Arial"/>
              </a:rPr>
            </a:br>
            <a:endParaRPr lang="en-US" sz="2700" dirty="0">
              <a:solidFill>
                <a:schemeClr val="tx1"/>
              </a:solidFill>
              <a:latin typeface="Arial"/>
              <a:cs typeface="Arial"/>
            </a:endParaRPr>
          </a:p>
        </p:txBody>
      </p:sp>
      <p:sp>
        <p:nvSpPr>
          <p:cNvPr id="33" name="Rectangle 32">
            <a:extLst>
              <a:ext uri="{FF2B5EF4-FFF2-40B4-BE49-F238E27FC236}">
                <a16:creationId xmlns:a16="http://schemas.microsoft.com/office/drawing/2014/main" id="{CBC3C8C6-98E2-45EF-AEFC-30C0DBA0E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Content Placeholder 2">
            <a:extLst>
              <a:ext uri="{FF2B5EF4-FFF2-40B4-BE49-F238E27FC236}">
                <a16:creationId xmlns:a16="http://schemas.microsoft.com/office/drawing/2014/main" id="{AFDAD40D-EF5D-4235-7A4A-4F5FA440FDA4}"/>
              </a:ext>
            </a:extLst>
          </p:cNvPr>
          <p:cNvSpPr>
            <a:spLocks noGrp="1"/>
          </p:cNvSpPr>
          <p:nvPr>
            <p:ph idx="1"/>
          </p:nvPr>
        </p:nvSpPr>
        <p:spPr>
          <a:xfrm>
            <a:off x="567212" y="2893187"/>
            <a:ext cx="4399193" cy="3337290"/>
          </a:xfrm>
        </p:spPr>
        <p:txBody>
          <a:bodyPr vert="horz" lIns="91440" tIns="45720" rIns="91440" bIns="45720" rtlCol="0" anchor="ctr">
            <a:normAutofit/>
          </a:bodyPr>
          <a:lstStyle/>
          <a:p>
            <a:pPr marL="0" indent="0">
              <a:buNone/>
            </a:pPr>
            <a:endParaRPr lang="en-GB" dirty="0">
              <a:solidFill>
                <a:schemeClr val="tx1"/>
              </a:solidFill>
              <a:latin typeface="Arial"/>
              <a:cs typeface="Arial"/>
            </a:endParaRPr>
          </a:p>
          <a:p>
            <a:pPr marL="285750" indent="-285750"/>
            <a:r>
              <a:rPr lang="en-GB" dirty="0">
                <a:solidFill>
                  <a:schemeClr val="tx1"/>
                </a:solidFill>
                <a:latin typeface="Arial"/>
                <a:cs typeface="Arial"/>
              </a:rPr>
              <a:t>Better focus </a:t>
            </a:r>
          </a:p>
          <a:p>
            <a:pPr marL="285750" indent="-285750"/>
            <a:r>
              <a:rPr lang="en-GB" dirty="0">
                <a:solidFill>
                  <a:schemeClr val="tx1"/>
                </a:solidFill>
                <a:latin typeface="Arial"/>
                <a:cs typeface="Arial"/>
              </a:rPr>
              <a:t>Work life balance </a:t>
            </a:r>
          </a:p>
          <a:p>
            <a:pPr marL="285750" indent="-285750"/>
            <a:r>
              <a:rPr lang="en-GB" dirty="0">
                <a:solidFill>
                  <a:schemeClr val="tx1"/>
                </a:solidFill>
                <a:latin typeface="Arial"/>
                <a:ea typeface="+mn-lt"/>
                <a:cs typeface="Arial"/>
              </a:rPr>
              <a:t>Reduce stress </a:t>
            </a:r>
          </a:p>
          <a:p>
            <a:pPr marL="285750" indent="-285750"/>
            <a:r>
              <a:rPr lang="en-GB" dirty="0">
                <a:solidFill>
                  <a:schemeClr val="tx1"/>
                </a:solidFill>
                <a:latin typeface="Arial"/>
                <a:ea typeface="+mn-lt"/>
                <a:cs typeface="Arial"/>
              </a:rPr>
              <a:t>Improve qualities</a:t>
            </a:r>
          </a:p>
          <a:p>
            <a:pPr marL="0" indent="0">
              <a:buNone/>
            </a:pPr>
            <a:endParaRPr lang="en-GB">
              <a:solidFill>
                <a:schemeClr val="tx1"/>
              </a:solidFill>
              <a:latin typeface="Arial"/>
              <a:ea typeface="+mn-lt"/>
              <a:cs typeface="Arial"/>
            </a:endParaRPr>
          </a:p>
          <a:p>
            <a:pPr marL="0" indent="0">
              <a:buNone/>
            </a:pPr>
            <a:r>
              <a:rPr lang="en-GB" dirty="0">
                <a:solidFill>
                  <a:schemeClr val="tx1"/>
                </a:solidFill>
                <a:latin typeface="Arial"/>
                <a:ea typeface="+mn-lt"/>
                <a:cs typeface="+mn-lt"/>
              </a:rPr>
              <a:t> </a:t>
            </a:r>
          </a:p>
          <a:p>
            <a:pPr marL="0" indent="0">
              <a:buNone/>
            </a:pPr>
            <a:endParaRPr lang="en-GB">
              <a:solidFill>
                <a:schemeClr val="tx1"/>
              </a:solidFill>
              <a:latin typeface="Arial"/>
              <a:ea typeface="+mn-lt"/>
              <a:cs typeface="+mn-lt"/>
            </a:endParaRPr>
          </a:p>
        </p:txBody>
      </p:sp>
      <p:sp>
        <p:nvSpPr>
          <p:cNvPr id="7" name="Slide Number Placeholder 5">
            <a:extLst>
              <a:ext uri="{FF2B5EF4-FFF2-40B4-BE49-F238E27FC236}">
                <a16:creationId xmlns:a16="http://schemas.microsoft.com/office/drawing/2014/main" id="{FB35F8FF-DA6D-5DF3-9480-DC71CAFB62C9}"/>
              </a:ext>
            </a:extLst>
          </p:cNvPr>
          <p:cNvSpPr>
            <a:spLocks noGrp="1"/>
          </p:cNvSpPr>
          <p:nvPr>
            <p:ph type="sldNum" sz="quarter" idx="12"/>
          </p:nvPr>
        </p:nvSpPr>
        <p:spPr>
          <a:xfrm>
            <a:off x="10352540" y="295729"/>
            <a:ext cx="838199" cy="767687"/>
          </a:xfrm>
        </p:spPr>
        <p:txBody>
          <a:bodyPr>
            <a:normAutofit/>
          </a:bodyPr>
          <a:lstStyle/>
          <a:p>
            <a:pPr>
              <a:spcAft>
                <a:spcPts val="600"/>
              </a:spcAft>
            </a:pPr>
            <a:fld id="{CC057153-B650-4DEB-B370-79DDCFDCE934}" type="slidenum">
              <a:rPr lang="en-US">
                <a:solidFill>
                  <a:srgbClr val="FFFFFE"/>
                </a:solidFill>
              </a:rPr>
              <a:pPr>
                <a:spcAft>
                  <a:spcPts val="600"/>
                </a:spcAft>
              </a:pPr>
              <a:t>4</a:t>
            </a:fld>
            <a:r>
              <a:rPr lang="en-US">
                <a:solidFill>
                  <a:srgbClr val="FFFFFE"/>
                </a:solidFill>
              </a:rPr>
              <a:t>/5</a:t>
            </a:r>
          </a:p>
        </p:txBody>
      </p:sp>
      <p:pic>
        <p:nvPicPr>
          <p:cNvPr id="6" name="Imagen 5" descr="Business Time Management Service PNG">
            <a:extLst>
              <a:ext uri="{FF2B5EF4-FFF2-40B4-BE49-F238E27FC236}">
                <a16:creationId xmlns:a16="http://schemas.microsoft.com/office/drawing/2014/main" id="{A75682DB-7BCB-4A76-6192-2EC93B3D9679}"/>
              </a:ext>
            </a:extLst>
          </p:cNvPr>
          <p:cNvPicPr>
            <a:picLocks noChangeAspect="1"/>
          </p:cNvPicPr>
          <p:nvPr/>
        </p:nvPicPr>
        <p:blipFill>
          <a:blip r:embed="rId2"/>
          <a:stretch>
            <a:fillRect/>
          </a:stretch>
        </p:blipFill>
        <p:spPr>
          <a:xfrm>
            <a:off x="7829065" y="2254878"/>
            <a:ext cx="2927075" cy="3414879"/>
          </a:xfrm>
          <a:prstGeom prst="rect">
            <a:avLst/>
          </a:prstGeom>
        </p:spPr>
      </p:pic>
      <p:pic>
        <p:nvPicPr>
          <p:cNvPr id="13" name="Picture 4" descr="Homepage | University of Wales Trinity Saint David">
            <a:extLst>
              <a:ext uri="{FF2B5EF4-FFF2-40B4-BE49-F238E27FC236}">
                <a16:creationId xmlns:a16="http://schemas.microsoft.com/office/drawing/2014/main" id="{007C2CF7-F2F4-57F5-D83E-1C0404B55F94}"/>
              </a:ext>
            </a:extLst>
          </p:cNvPr>
          <p:cNvPicPr>
            <a:picLocks noChangeAspect="1"/>
          </p:cNvPicPr>
          <p:nvPr/>
        </p:nvPicPr>
        <p:blipFill>
          <a:blip r:embed="rId3"/>
          <a:stretch>
            <a:fillRect/>
          </a:stretch>
        </p:blipFill>
        <p:spPr>
          <a:xfrm>
            <a:off x="501596" y="569479"/>
            <a:ext cx="2962880" cy="1046053"/>
          </a:xfrm>
          <a:prstGeom prst="rect">
            <a:avLst/>
          </a:prstGeom>
        </p:spPr>
      </p:pic>
    </p:spTree>
    <p:extLst>
      <p:ext uri="{BB962C8B-B14F-4D97-AF65-F5344CB8AC3E}">
        <p14:creationId xmlns:p14="http://schemas.microsoft.com/office/powerpoint/2010/main" val="675645435"/>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4DA0CE2A-26F1-BAD0-CC63-1AA0DCF62015}"/>
              </a:ext>
            </a:extLst>
          </p:cNvPr>
          <p:cNvSpPr>
            <a:spLocks noGrp="1"/>
          </p:cNvSpPr>
          <p:nvPr>
            <p:ph type="sldNum" sz="quarter" idx="12"/>
          </p:nvPr>
        </p:nvSpPr>
        <p:spPr>
          <a:xfrm>
            <a:off x="10352540" y="295729"/>
            <a:ext cx="838199" cy="767687"/>
          </a:xfrm>
        </p:spPr>
        <p:txBody>
          <a:bodyPr anchor="ctr">
            <a:normAutofit/>
          </a:bodyPr>
          <a:lstStyle/>
          <a:p>
            <a:pPr>
              <a:spcAft>
                <a:spcPts val="600"/>
              </a:spcAft>
            </a:pPr>
            <a:fld id="{CC057153-B650-4DEB-B370-79DDCFDCE934}" type="slidenum">
              <a:rPr lang="en-US"/>
              <a:pPr>
                <a:spcAft>
                  <a:spcPts val="600"/>
                </a:spcAft>
              </a:pPr>
              <a:t>5</a:t>
            </a:fld>
            <a:r>
              <a:rPr lang="en-US"/>
              <a:t>/5</a:t>
            </a:r>
          </a:p>
        </p:txBody>
      </p:sp>
      <p:pic>
        <p:nvPicPr>
          <p:cNvPr id="6" name="Picture 4" descr="Homepage | University of Wales Trinity Saint David">
            <a:extLst>
              <a:ext uri="{FF2B5EF4-FFF2-40B4-BE49-F238E27FC236}">
                <a16:creationId xmlns:a16="http://schemas.microsoft.com/office/drawing/2014/main" id="{2F4B4DB8-F5C7-F87C-FEF1-0241B1671517}"/>
              </a:ext>
            </a:extLst>
          </p:cNvPr>
          <p:cNvPicPr>
            <a:picLocks noChangeAspect="1"/>
          </p:cNvPicPr>
          <p:nvPr/>
        </p:nvPicPr>
        <p:blipFill>
          <a:blip r:embed="rId2"/>
          <a:stretch>
            <a:fillRect/>
          </a:stretch>
        </p:blipFill>
        <p:spPr>
          <a:xfrm>
            <a:off x="501596" y="569479"/>
            <a:ext cx="2962880" cy="1046053"/>
          </a:xfrm>
          <a:prstGeom prst="rect">
            <a:avLst/>
          </a:prstGeom>
        </p:spPr>
      </p:pic>
      <p:pic>
        <p:nvPicPr>
          <p:cNvPr id="9" name="Imagen 8" descr="Gratitude Images for PowerPoint Slides">
            <a:extLst>
              <a:ext uri="{FF2B5EF4-FFF2-40B4-BE49-F238E27FC236}">
                <a16:creationId xmlns:a16="http://schemas.microsoft.com/office/drawing/2014/main" id="{11458976-A23E-09FB-0360-C465D67C5965}"/>
              </a:ext>
            </a:extLst>
          </p:cNvPr>
          <p:cNvPicPr>
            <a:picLocks noChangeAspect="1"/>
          </p:cNvPicPr>
          <p:nvPr/>
        </p:nvPicPr>
        <p:blipFill>
          <a:blip r:embed="rId3"/>
          <a:stretch>
            <a:fillRect/>
          </a:stretch>
        </p:blipFill>
        <p:spPr>
          <a:xfrm>
            <a:off x="2682816" y="2407403"/>
            <a:ext cx="6409425" cy="4127912"/>
          </a:xfrm>
          <a:prstGeom prst="rect">
            <a:avLst/>
          </a:prstGeom>
        </p:spPr>
      </p:pic>
    </p:spTree>
    <p:extLst>
      <p:ext uri="{BB962C8B-B14F-4D97-AF65-F5344CB8AC3E}">
        <p14:creationId xmlns:p14="http://schemas.microsoft.com/office/powerpoint/2010/main" val="449239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93E10248-AF0E-477D-B4D2-47C02CE4E3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9" name="Rectangle 8">
              <a:extLst>
                <a:ext uri="{FF2B5EF4-FFF2-40B4-BE49-F238E27FC236}">
                  <a16:creationId xmlns:a16="http://schemas.microsoft.com/office/drawing/2014/main" id="{533010C2-2DA5-460F-A40C-5317F567A0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a:extLst>
                <a:ext uri="{FF2B5EF4-FFF2-40B4-BE49-F238E27FC236}">
                  <a16:creationId xmlns:a16="http://schemas.microsoft.com/office/drawing/2014/main" id="{17CB0634-F963-4EC9-A6F6-8EA46BD1F10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1" name="Rectangle 20">
            <a:extLst>
              <a:ext uri="{FF2B5EF4-FFF2-40B4-BE49-F238E27FC236}">
                <a16:creationId xmlns:a16="http://schemas.microsoft.com/office/drawing/2014/main" id="{73C0A186-7444-4460-9C37-532E7671E9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pSp>
        <p:nvGrpSpPr>
          <p:cNvPr id="22" name="Group 21">
            <a:extLst>
              <a:ext uri="{FF2B5EF4-FFF2-40B4-BE49-F238E27FC236}">
                <a16:creationId xmlns:a16="http://schemas.microsoft.com/office/drawing/2014/main" id="{5F72ECA3-2A46-4A5A-8330-12F7E22105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useBgFill="1">
          <p:nvSpPr>
            <p:cNvPr id="15" name="Rectangle 14">
              <a:extLst>
                <a:ext uri="{FF2B5EF4-FFF2-40B4-BE49-F238E27FC236}">
                  <a16:creationId xmlns:a16="http://schemas.microsoft.com/office/drawing/2014/main" id="{2A4A5C4D-76C1-47EA-A0B6-CF294A5F4A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16" name="Freeform 5">
              <a:extLst>
                <a:ext uri="{FF2B5EF4-FFF2-40B4-BE49-F238E27FC236}">
                  <a16:creationId xmlns:a16="http://schemas.microsoft.com/office/drawing/2014/main" id="{29BC618C-AD3C-444D-B8CB-6FB6920D483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sp>
      </p:grpSp>
      <p:sp>
        <p:nvSpPr>
          <p:cNvPr id="2" name="Title 1">
            <a:extLst>
              <a:ext uri="{FF2B5EF4-FFF2-40B4-BE49-F238E27FC236}">
                <a16:creationId xmlns:a16="http://schemas.microsoft.com/office/drawing/2014/main" id="{7B0CF837-908C-716E-6C92-DD3EB1F085AD}"/>
              </a:ext>
            </a:extLst>
          </p:cNvPr>
          <p:cNvSpPr>
            <a:spLocks noGrp="1"/>
          </p:cNvSpPr>
          <p:nvPr>
            <p:ph type="title"/>
          </p:nvPr>
        </p:nvSpPr>
        <p:spPr>
          <a:xfrm>
            <a:off x="501111" y="1708116"/>
            <a:ext cx="10807107" cy="4707060"/>
          </a:xfrm>
        </p:spPr>
        <p:txBody>
          <a:bodyPr vert="horz" lIns="91440" tIns="45720" rIns="91440" bIns="45720" rtlCol="0" anchor="t">
            <a:normAutofit fontScale="90000"/>
          </a:bodyPr>
          <a:lstStyle/>
          <a:p>
            <a:r>
              <a:rPr lang="en-US" sz="4400">
                <a:solidFill>
                  <a:schemeClr val="tx1"/>
                </a:solidFill>
                <a:latin typeface="Arial"/>
                <a:cs typeface="Arial"/>
              </a:rPr>
              <a:t>References</a:t>
            </a:r>
            <a:br>
              <a:rPr lang="en-US" sz="4400" dirty="0">
                <a:solidFill>
                  <a:schemeClr val="tx1"/>
                </a:solidFill>
                <a:latin typeface="Arial"/>
                <a:cs typeface="Arial"/>
              </a:rPr>
            </a:br>
            <a:r>
              <a:rPr lang="en-US" sz="2000" dirty="0">
                <a:solidFill>
                  <a:schemeClr val="tx1"/>
                </a:solidFill>
                <a:latin typeface="Arial"/>
                <a:cs typeface="Arial"/>
              </a:rPr>
              <a:t> </a:t>
            </a:r>
            <a:br>
              <a:rPr lang="en-US" sz="4800" dirty="0">
                <a:latin typeface="Arial"/>
              </a:rPr>
            </a:br>
            <a:r>
              <a:rPr lang="en-US" sz="2000" dirty="0">
                <a:solidFill>
                  <a:schemeClr val="tx1"/>
                </a:solidFill>
                <a:latin typeface="Arial"/>
                <a:cs typeface="Arial"/>
                <a:hlinkClick r:id="rId3">
                  <a:extLst>
                    <a:ext uri="{A12FA001-AC4F-418D-AE19-62706E023703}">
                      <ahyp:hlinkClr xmlns:ahyp="http://schemas.microsoft.com/office/drawing/2018/hyperlinkcolor" val="tx"/>
                    </a:ext>
                  </a:extLst>
                </a:hlinkClick>
              </a:rPr>
              <a:t>(University of derby 2023). Time management techiques-techniques self-direction and planing at university.</a:t>
            </a:r>
            <a:r>
              <a:rPr lang="en-US" sz="2000" dirty="0">
                <a:solidFill>
                  <a:schemeClr val="tx1"/>
                </a:solidFill>
                <a:latin typeface="Arial"/>
                <a:cs typeface="Arial"/>
              </a:rPr>
              <a:t> </a:t>
            </a:r>
            <a:br>
              <a:rPr lang="en-US" sz="2000" dirty="0">
                <a:solidFill>
                  <a:schemeClr val="tx1"/>
                </a:solidFill>
                <a:latin typeface="Arial"/>
                <a:cs typeface="Arial"/>
              </a:rPr>
            </a:br>
            <a:r>
              <a:rPr lang="en-US" sz="2000" dirty="0">
                <a:solidFill>
                  <a:schemeClr val="tx1"/>
                </a:solidFill>
                <a:latin typeface="Arial"/>
                <a:cs typeface="Arial"/>
              </a:rPr>
              <a:t> </a:t>
            </a:r>
            <a:br>
              <a:rPr lang="en-US" sz="2000" dirty="0">
                <a:solidFill>
                  <a:schemeClr val="tx1"/>
                </a:solidFill>
                <a:latin typeface="Arial"/>
                <a:cs typeface="Arial"/>
              </a:rPr>
            </a:br>
            <a:r>
              <a:rPr lang="en-US" sz="2000" dirty="0">
                <a:solidFill>
                  <a:schemeClr val="tx1"/>
                </a:solidFill>
                <a:latin typeface="Arial"/>
                <a:cs typeface="Arial"/>
              </a:rPr>
              <a:t> </a:t>
            </a:r>
            <a:r>
              <a:rPr lang="en-US" sz="2000" dirty="0">
                <a:solidFill>
                  <a:schemeClr val="tx1"/>
                </a:solidFill>
                <a:latin typeface="Arial"/>
                <a:cs typeface="Arial"/>
                <a:hlinkClick r:id="rId4">
                  <a:extLst>
                    <a:ext uri="{A12FA001-AC4F-418D-AE19-62706E023703}">
                      <ahyp:hlinkClr xmlns:ahyp="http://schemas.microsoft.com/office/drawing/2018/hyperlinkcolor" val="tx"/>
                    </a:ext>
                  </a:extLst>
                </a:hlinkClick>
              </a:rPr>
              <a:t>(Bisbee.D.2019). Time management and academic success. Hardvard extension school.</a:t>
            </a:r>
            <a:br>
              <a:rPr lang="en-US" sz="2000" dirty="0">
                <a:solidFill>
                  <a:schemeClr val="tx1"/>
                </a:solidFill>
                <a:latin typeface="Arial"/>
                <a:cs typeface="Arial"/>
              </a:rPr>
            </a:br>
            <a:br>
              <a:rPr lang="en-US" sz="2000" dirty="0">
                <a:latin typeface="Arial"/>
                <a:cs typeface="Arial"/>
              </a:rPr>
            </a:br>
            <a:r>
              <a:rPr lang="en-US" sz="2000" dirty="0">
                <a:solidFill>
                  <a:schemeClr val="tx1"/>
                </a:solidFill>
                <a:latin typeface="Arial"/>
                <a:cs typeface="Arial"/>
                <a:hlinkClick r:id="rId5">
                  <a:extLst>
                    <a:ext uri="{A12FA001-AC4F-418D-AE19-62706E023703}">
                      <ahyp:hlinkClr xmlns:ahyp="http://schemas.microsoft.com/office/drawing/2018/hyperlinkcolor" val="tx"/>
                    </a:ext>
                  </a:extLst>
                </a:hlinkClick>
              </a:rPr>
              <a:t>(Fu, Y. Wang, Q. wang,X. Zhong,h. Xhen, j. fei, H. Yao Y. Li, N. 2025). Unlocking academic success- the impact oftime management on college students study engagement BMC psychology.</a:t>
            </a:r>
            <a:br>
              <a:rPr lang="en-US" sz="2000" dirty="0">
                <a:solidFill>
                  <a:schemeClr val="tx1"/>
                </a:solidFill>
                <a:latin typeface="Arial"/>
                <a:cs typeface="Arial"/>
              </a:rPr>
            </a:br>
            <a:br>
              <a:rPr lang="en-US" sz="2000" dirty="0">
                <a:latin typeface="Arial"/>
                <a:cs typeface="Arial"/>
              </a:rPr>
            </a:br>
            <a:r>
              <a:rPr lang="en-US" sz="2000" dirty="0">
                <a:solidFill>
                  <a:schemeClr val="tx1"/>
                </a:solidFill>
                <a:latin typeface="Arial"/>
                <a:cs typeface="Arial"/>
                <a:hlinkClick r:id="rId6">
                  <a:extLst>
                    <a:ext uri="{A12FA001-AC4F-418D-AE19-62706E023703}">
                      <ahyp:hlinkClr xmlns:ahyp="http://schemas.microsoft.com/office/drawing/2018/hyperlinkcolor" val="tx"/>
                    </a:ext>
                  </a:extLst>
                </a:hlinkClick>
              </a:rPr>
              <a:t>(Jackson,V.P. 2009). Time management- a realistic approach: jurnal of the amreican college of radiology.</a:t>
            </a:r>
            <a:br>
              <a:rPr lang="en-US" sz="2000" dirty="0">
                <a:solidFill>
                  <a:schemeClr val="tx1"/>
                </a:solidFill>
                <a:latin typeface="Arial"/>
                <a:cs typeface="Arial"/>
              </a:rPr>
            </a:br>
            <a:br>
              <a:rPr lang="en-US" sz="2000" dirty="0">
                <a:latin typeface="Arial"/>
                <a:cs typeface="Arial"/>
              </a:rPr>
            </a:br>
            <a:r>
              <a:rPr lang="en-US" sz="2000" dirty="0">
                <a:solidFill>
                  <a:schemeClr val="tx1"/>
                </a:solidFill>
                <a:latin typeface="Arial"/>
                <a:cs typeface="Arial"/>
                <a:hlinkClick r:id="rId7">
                  <a:extLst>
                    <a:ext uri="{A12FA001-AC4F-418D-AE19-62706E023703}">
                      <ahyp:hlinkClr xmlns:ahyp="http://schemas.microsoft.com/office/drawing/2018/hyperlinkcolor" val="tx"/>
                    </a:ext>
                  </a:extLst>
                </a:hlinkClick>
              </a:rPr>
              <a:t>(Flanagan,H. 2020). How time management techniques and a sense of awe can increase our well being.</a:t>
            </a:r>
            <a:r>
              <a:rPr lang="en-US" sz="2000" dirty="0">
                <a:solidFill>
                  <a:schemeClr val="tx1"/>
                </a:solidFill>
                <a:latin typeface="Arial"/>
                <a:cs typeface="Arial"/>
              </a:rPr>
              <a:t> </a:t>
            </a:r>
            <a:br>
              <a:rPr lang="en-US" sz="2000" dirty="0">
                <a:latin typeface="Arial"/>
                <a:cs typeface="Arial"/>
              </a:rPr>
            </a:br>
            <a:br>
              <a:rPr lang="en-US" sz="2000" dirty="0">
                <a:latin typeface="Arial"/>
                <a:cs typeface="Arial"/>
              </a:rPr>
            </a:br>
            <a:endParaRPr lang="en-US" sz="2000" dirty="0">
              <a:latin typeface="Arial"/>
              <a:cs typeface="Arial"/>
            </a:endParaRPr>
          </a:p>
        </p:txBody>
      </p:sp>
      <p:sp>
        <p:nvSpPr>
          <p:cNvPr id="23" name="Rectangle 22">
            <a:extLst>
              <a:ext uri="{FF2B5EF4-FFF2-40B4-BE49-F238E27FC236}">
                <a16:creationId xmlns:a16="http://schemas.microsoft.com/office/drawing/2014/main" id="{029C0D00-401D-42B7-94D8-008C7DAA8E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5" name="Picture 4" descr="Homepage | University of Wales Trinity Saint David">
            <a:extLst>
              <a:ext uri="{FF2B5EF4-FFF2-40B4-BE49-F238E27FC236}">
                <a16:creationId xmlns:a16="http://schemas.microsoft.com/office/drawing/2014/main" id="{59899BEC-6A00-051F-C8B8-0AD0DAA044F4}"/>
              </a:ext>
            </a:extLst>
          </p:cNvPr>
          <p:cNvPicPr>
            <a:picLocks noChangeAspect="1"/>
          </p:cNvPicPr>
          <p:nvPr/>
        </p:nvPicPr>
        <p:blipFill>
          <a:blip r:embed="rId8"/>
          <a:stretch>
            <a:fillRect/>
          </a:stretch>
        </p:blipFill>
        <p:spPr>
          <a:xfrm>
            <a:off x="501596" y="569479"/>
            <a:ext cx="2962880" cy="1046053"/>
          </a:xfrm>
          <a:prstGeom prst="rect">
            <a:avLst/>
          </a:prstGeom>
        </p:spPr>
      </p:pic>
      <p:sp>
        <p:nvSpPr>
          <p:cNvPr id="7" name="Slide Number Placeholder 5">
            <a:extLst>
              <a:ext uri="{FF2B5EF4-FFF2-40B4-BE49-F238E27FC236}">
                <a16:creationId xmlns:a16="http://schemas.microsoft.com/office/drawing/2014/main" id="{E9226740-83D0-0EF5-0448-56A037449BC7}"/>
              </a:ext>
            </a:extLst>
          </p:cNvPr>
          <p:cNvSpPr>
            <a:spLocks noGrp="1"/>
          </p:cNvSpPr>
          <p:nvPr>
            <p:ph type="sldNum" sz="quarter" idx="12"/>
          </p:nvPr>
        </p:nvSpPr>
        <p:spPr>
          <a:xfrm>
            <a:off x="10352540" y="295729"/>
            <a:ext cx="838199" cy="767687"/>
          </a:xfrm>
        </p:spPr>
        <p:txBody>
          <a:bodyPr anchor="ctr">
            <a:normAutofit/>
          </a:bodyPr>
          <a:lstStyle/>
          <a:p>
            <a:pPr>
              <a:spcAft>
                <a:spcPts val="600"/>
              </a:spcAft>
            </a:pPr>
            <a:fld id="{CC057153-B650-4DEB-B370-79DDCFDCE934}" type="slidenum">
              <a:rPr lang="en-US" dirty="0">
                <a:solidFill>
                  <a:schemeClr val="tx1"/>
                </a:solidFill>
              </a:rPr>
              <a:pPr>
                <a:spcAft>
                  <a:spcPts val="600"/>
                </a:spcAft>
              </a:pPr>
              <a:t>6</a:t>
            </a:fld>
            <a:r>
              <a:rPr lang="en-US">
                <a:solidFill>
                  <a:schemeClr val="tx1"/>
                </a:solidFill>
              </a:rPr>
              <a:t>/7</a:t>
            </a:r>
          </a:p>
        </p:txBody>
      </p:sp>
    </p:spTree>
    <p:extLst>
      <p:ext uri="{BB962C8B-B14F-4D97-AF65-F5344CB8AC3E}">
        <p14:creationId xmlns:p14="http://schemas.microsoft.com/office/powerpoint/2010/main" val="738407501"/>
      </p:ext>
    </p:extLst>
  </p:cSld>
  <p:clrMapOvr>
    <a:overrideClrMapping bg1="dk1" tx1="lt1" bg2="dk2" tx2="lt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Ion Boardroom</vt:lpstr>
      <vt:lpstr>Time management </vt:lpstr>
      <vt:lpstr>time management is essential for success in almost anything in life especially in school, college and university. The students who prefer manage their own time well planning the assignments having time for their self, they enjoy and perform better in studies.</vt:lpstr>
      <vt:lpstr>What skills you need for manage your time?</vt:lpstr>
      <vt:lpstr>Why do I need to manage my time? </vt:lpstr>
      <vt:lpstr>PowerPoint Presentation</vt:lpstr>
      <vt:lpstr>References   (University of derby 2023). Time management techiques-techniques self-direction and planing at university.     (Bisbee.D.2019). Time management and academic success. Hardvard extension school.  (Fu, Y. Wang, Q. wang,X. Zhong,h. Xhen, j. fei, H. Yao Y. Li, N. 2025). Unlocking academic success- the impact oftime management on college students study engagement BMC psychology.  (Jackson,V.P. 2009). Time management- a realistic approach: jurnal of the amreican college of radiology.  (Flanagan,H. 2020). How time management techniques and a sense of awe can increase our well being.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446</cp:revision>
  <dcterms:created xsi:type="dcterms:W3CDTF">2025-06-12T12:24:11Z</dcterms:created>
  <dcterms:modified xsi:type="dcterms:W3CDTF">2025-06-13T23:30:33Z</dcterms:modified>
</cp:coreProperties>
</file>