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notesMasterIdLst>
    <p:notesMasterId r:id="rId40"/>
  </p:notesMasterIdLst>
  <p:sldIdLst>
    <p:sldId id="293" r:id="rId5"/>
    <p:sldId id="256" r:id="rId6"/>
    <p:sldId id="299" r:id="rId7"/>
    <p:sldId id="257" r:id="rId8"/>
    <p:sldId id="258" r:id="rId9"/>
    <p:sldId id="264" r:id="rId10"/>
    <p:sldId id="266" r:id="rId11"/>
    <p:sldId id="268" r:id="rId12"/>
    <p:sldId id="265" r:id="rId13"/>
    <p:sldId id="267" r:id="rId14"/>
    <p:sldId id="269" r:id="rId15"/>
    <p:sldId id="294" r:id="rId16"/>
    <p:sldId id="270" r:id="rId17"/>
    <p:sldId id="259" r:id="rId18"/>
    <p:sldId id="260" r:id="rId19"/>
    <p:sldId id="274" r:id="rId20"/>
    <p:sldId id="295" r:id="rId21"/>
    <p:sldId id="296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97" r:id="rId35"/>
    <p:sldId id="288" r:id="rId36"/>
    <p:sldId id="290" r:id="rId37"/>
    <p:sldId id="292" r:id="rId38"/>
    <p:sldId id="291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104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C6EA3E-A809-4A45-8A16-837EC8EA06CA}" type="datetimeFigureOut">
              <a:rPr lang="en-GB" smtClean="0"/>
              <a:t>13/10/2024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3BE419-A8F7-4C08-A5E5-07E8B11106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2908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3BE419-A8F7-4C08-A5E5-07E8B111061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7913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7E4A02-E82F-47C9-BDE9-E439497D47D5}" type="datetime1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586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F64192-F012-4975-B95E-662E412CFAC5}" type="datetime1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227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F861B-9B82-4E6F-B5C4-E266DBEFA908}" type="datetime1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969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42F0E-1D13-4899-971A-D11A1D96B98D}" type="datetime1">
              <a:rPr lang="en-GB" smtClean="0"/>
              <a:t>13/10/2024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635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44317-AAA7-4E70-8395-EADA419F4C70}" type="datetime1">
              <a:rPr lang="en-GB" smtClean="0"/>
              <a:t>13/10/2024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05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3FE73-8E6F-4FE3-A4CF-F38BDDBB0488}" type="datetime1">
              <a:rPr lang="en-GB" smtClean="0"/>
              <a:t>13/10/2024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988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7C05F-13FE-474C-8C1A-DEDFDB9D1B18}" type="datetime1">
              <a:rPr lang="en-GB" smtClean="0"/>
              <a:t>13/10/2024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9165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3F358-22DA-47DB-92BE-D94D1AFC583F}" type="datetime1">
              <a:rPr lang="en-GB" smtClean="0"/>
              <a:t>13/10/2024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824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E7908-4C9C-41BB-8A5A-1BF68B78F7FB}" type="datetime1">
              <a:rPr lang="en-GB" smtClean="0"/>
              <a:t>13/10/2024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699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8C5B9-EB5B-404B-A881-C1B637878CCD}" type="datetime1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91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4FBD5-AD05-4A76-93AB-CA751852F1E1}" type="datetime1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359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404F00-26B5-4E05-9670-6C1EFF01D46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13/10/2024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07962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77805B-65E5-472A-AA15-FEA2459F8CC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13/10/2024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90982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A2292-8C2B-4B3B-8136-FECEFBF214E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13/10/2024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59518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8B131-2673-4641-A578-88CCB88309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13/10/2024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4046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B06A1-2265-402C-86D7-9D548958B87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13/10/2024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26629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9A3C3-4982-411A-A568-4BC4C2FD239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13/10/2024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95792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8847B-DB52-4148-BF65-C162BCEB1AE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13/10/2024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68347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64FC0-6C76-48EF-A552-CCE8C108540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13/10/2024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80203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D0DA2-5F47-4790-BE7D-01FABCF6FDD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13/10/2024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3253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D41D2-5475-4BC8-A4AA-4236105A621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13/10/2024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01688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85A8A-9A85-4D7C-AC66-E44DF3867B9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13/10/2024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21102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193CC-B720-4854-941A-33C75B5421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91F4A5-9DA1-452E-92B3-BBF41D1DEC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FEEFEA-C93A-42E9-9102-D679515D3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B19384-40BB-4050-94A6-EC1251D6B329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F21D71-E16C-4976-9B39-7CE13980A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371EB0-64A8-4F36-B0F7-267E8C27E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652432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778FF-255F-40EF-820D-D0DA38166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AECD0-E65E-4FE4-8BCF-DFF27FE8AE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7035BA-45C6-4588-9AD4-36ECBAD5B0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6F0761-E767-43DC-AC9B-5A5281098502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7F801-FAAD-469F-972B-89B432A51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3DDCA-40E2-48CE-9C4D-C7926F784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094555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3F1D6-8610-431F-A6D5-4AA36B97F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462D98-ECE3-44FB-8F6C-75A5428882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DD913D-3E26-4432-9645-1FE0AE8AE2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E4C077-CF4A-442D-9D69-670267E45B3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71C4D7-B3E8-414C-9B45-57B583B781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75C1AF-15B9-4E8E-A6B8-326800FE13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470009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02A0C-8F89-4052-A403-5F4ABC574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B949A6-993A-49C5-812E-D1A885179F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0C20BE-2482-438E-883D-DE5F4F5247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845FF0-8003-4645-B639-E033EA2198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81651-7B17-432E-826E-825879FDCDB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FD2552-0EAB-4A23-8625-1BC207E71C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4F9995-B1AF-4242-ADCF-A3FF175E0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92846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31448-D9DD-4446-8D84-47DC9B831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DEB47D-9C93-4061-8E22-EB03C98D1F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E47883-E593-46A5-BAA2-A6E5CDFB10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4B8308-7871-4CA3-B72A-7A458963EE3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EED316-E343-4EE4-870F-0683E42F15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45C761-D580-48FE-B131-82A1D97122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5C61B6-8B34-4D60-AA86-640382743937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C408BD-454F-4DED-B2BE-C055DAC4E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1C2BEA-9865-41E5-B74D-71A3E34BA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674327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94008-2B37-4F67-8558-CE77C2C95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52A78A-E177-404F-AAD2-59C5C224B0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6B0D3-E4F2-4343-AE21-B9B98342975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5377B7-9421-46B3-A611-9A491C386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B10602-D2AB-4EA8-B6F6-E7B8E9339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133839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450D7D-F6D2-4400-8F49-8063A800A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8131D0-1321-4EA2-B9F8-9D4BC2963E7A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A7C93A-8875-428C-BCB1-631571DF6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BEDE8B-7B41-4053-BF12-4D7B88FB7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56845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8191A-C3DB-4EF4-8484-A6A82A41F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19A9EC-1C49-426B-AAE8-4C7E7D8A30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5EEC9F-3F5C-4906-9106-3160694B6E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AEE960-371F-4CE7-9348-84815A0C60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EEB39-CCAC-4A8C-A8C5-49395594472D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C5CBCF-7300-4EA3-968B-9F6B9F6EA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8C4E98-038F-4A15-87FF-0B1CDA5EF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461586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D7985-8489-449E-A49D-AEF059BEC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26C8A3-A4A6-4297-8856-69B362BEC73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027C9C-6D58-4605-B8BB-A962F4663E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DF252E-0AC4-4DF1-9553-E94F04B59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9AF13-9939-472E-8282-6D6FF761BA25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521D23-A52E-40D8-B3C3-501FB560E8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AF0A3D-4D4C-4EC8-96CF-50B3EB781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17722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B1DAB-B2CE-4FDC-AB2A-510135282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FCD385-D51D-4DD0-B960-713F912662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54A60E-BDBD-4F60-911F-0163D95180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D229E-AA5E-4B28-8E93-001FA667804C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5A0F84-AEEF-4261-A3DC-ED08C578A9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D5C7E-781E-40AE-97AD-83836CA50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77878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42652D-299E-4E59-855D-3DF0C52478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C9A01B-5AC2-40B1-8C2E-513A36A32C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8239E8-2053-4200-919B-D6D1FE24D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ABD652-ADD0-4189-AE44-765FFBF86A76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07AAFE-0DCC-4ED9-BF6B-BA2EA6A3F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4CD0C2-B361-40AE-97AF-EFE50F8B4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24626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D71D5-8061-444F-91F1-5137A91101B3}" type="datetime1">
              <a:rPr lang="en-GB" smtClean="0"/>
              <a:pPr/>
              <a:t>13/10/2024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66AF5-86CC-4159-855A-C057236591EC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617135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019F6A-6DA4-4E7E-A967-9F2D9C798A1C}" type="datetime1">
              <a:rPr lang="en-GB" smtClean="0"/>
              <a:pPr/>
              <a:t>13/10/2024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66AF5-86CC-4159-855A-C057236591E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00988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4B7DA-F0B1-43BE-BFB4-B8E3880D942D}" type="datetime1">
              <a:rPr lang="en-GB" smtClean="0"/>
              <a:pPr/>
              <a:t>13/10/2024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66AF5-86CC-4159-855A-C057236591EC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110887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5095F6-FD42-4019-84CA-7E0DB6CCF175}" type="datetime1">
              <a:rPr lang="en-GB" smtClean="0"/>
              <a:pPr/>
              <a:t>13/10/2024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66AF5-86CC-4159-855A-C057236591E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2521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1BC0F-9F90-49C3-AED2-9E909123B1FD}" type="datetime1">
              <a:rPr lang="en-GB" smtClean="0"/>
              <a:pPr/>
              <a:t>13/10/2024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66AF5-86CC-4159-855A-C057236591E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15298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0E0F1-A9D3-4EC9-BE47-BBEB478AC76D}" type="datetime1">
              <a:rPr lang="en-GB" smtClean="0"/>
              <a:pPr/>
              <a:t>13/10/2024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66AF5-86CC-4159-855A-C057236591E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26412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BEA55-944A-4D9B-A557-9C3AF47DCBE8}" type="datetime1">
              <a:rPr lang="en-GB" smtClean="0"/>
              <a:pPr/>
              <a:t>13/10/2024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66AF5-86CC-4159-855A-C057236591E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20579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B6151FA4-EEDE-4E65-82E3-EE25D7CB316D}" type="datetime1">
              <a:rPr lang="en-GB" smtClean="0"/>
              <a:pPr/>
              <a:t>13/10/2024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>
              <a:solidFill>
                <a:srgbClr val="637052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9066AF5-86CC-4159-855A-C057236591EC}" type="slidenum">
              <a:rPr lang="en-GB" smtClean="0">
                <a:solidFill>
                  <a:srgbClr val="637052"/>
                </a:solidFill>
              </a:rPr>
              <a:pPr/>
              <a:t>‹#›</a:t>
            </a:fld>
            <a:endParaRPr lang="en-GB">
              <a:solidFill>
                <a:srgbClr val="63705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015020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26D08-46C1-40A3-806D-268D003A54B9}" type="datetime1">
              <a:rPr lang="en-GB" smtClean="0"/>
              <a:pPr/>
              <a:t>13/10/2024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66AF5-86CC-4159-855A-C057236591E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02802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4AB454-7867-43B3-B9F6-2C2B7F71E13C}" type="datetime1">
              <a:rPr lang="en-GB" smtClean="0"/>
              <a:pPr/>
              <a:t>13/10/2024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66AF5-86CC-4159-855A-C057236591E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83124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661A05-ED0A-4E9F-99FF-7C6FD1971F78}" type="datetime1">
              <a:rPr lang="en-GB" smtClean="0"/>
              <a:pPr/>
              <a:t>13/10/2024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66AF5-86CC-4159-855A-C057236591E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086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6BB485-04DF-4AA1-A1A0-A07D2DD45C21}" type="datetime1">
              <a:rPr lang="en-GB" smtClean="0"/>
              <a:t>13/10/2024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73D650-0307-4A1C-BC82-D45665AF74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536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FCB1F-4D9B-4349-9299-4CAEE6D57C8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13/10/2024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6447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BCDA4A-10C4-4444-B111-020E7DEA8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135F28-C349-43B0-877D-7C37959488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D37A3D-D966-43B7-95DC-7B2FBFAE72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781651-3D7F-4751-8F7E-DE61954CD789}" type="datetime1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10/13/2024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DBCEF3-45DC-414D-86B4-9326137C98C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97015D-8613-4DC5-904E-AEFAFA8380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3930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AEC20F50-82B1-43F1-A2A3-F6443F46EDE8}" type="datetime1">
              <a:rPr lang="en-GB" smtClean="0"/>
              <a:pPr/>
              <a:t>13/10/2024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A9066AF5-86CC-4159-855A-C057236591EC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8258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youtube.com/watch?v=Rv9iu-3k-kQ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galluphouse.com/georgegallupbiography.html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edition.cnn.com/2013/09/16/us/20-deadliest-mass-shootings-in-u-s-history-fast-facts/index.html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media/2017/may/18/roger-ailes-fox-news-legacy-donald-trump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3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s://ourrevolution.com/about/" TargetMode="Externa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s://www.ocasio2018.com/about" TargetMode="Externa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forum.org/agenda/2016/12/charts-that-show-young-people-losing-faith-in-democracy/" TargetMode="External"/><Relationship Id="rId2" Type="http://schemas.openxmlformats.org/officeDocument/2006/relationships/hyperlink" Target="https://www.theguardian.com/education/2012/apr/16/improbable-research-politicians-random-selec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guardian.com/commentisfree/2017/jan/09/citizens-juries-democratic-utopia-politics" TargetMode="External"/><Relationship Id="rId5" Type="http://schemas.openxmlformats.org/officeDocument/2006/relationships/hyperlink" Target="https://www.britannica.com/topic/political-science" TargetMode="External"/><Relationship Id="rId4" Type="http://schemas.openxmlformats.org/officeDocument/2006/relationships/hyperlink" Target="https://www.britannica.com/topic/political-system" TargetMode="Externa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216" y="786383"/>
            <a:ext cx="9382975" cy="3371835"/>
          </a:xfrm>
        </p:spPr>
        <p:txBody>
          <a:bodyPr>
            <a:noAutofit/>
          </a:bodyPr>
          <a:lstStyle/>
          <a:p>
            <a:r>
              <a:rPr lang="en-GB" sz="11000" b="1" dirty="0">
                <a:solidFill>
                  <a:schemeClr val="bg1"/>
                </a:solidFill>
              </a:rPr>
              <a:t>Broken Democracy?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8D86-95BC-4A24-AA0D-6194825877A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E5C3E76-AA85-444D-BA74-42BBC8195E6F}"/>
              </a:ext>
            </a:extLst>
          </p:cNvPr>
          <p:cNvSpPr/>
          <p:nvPr/>
        </p:nvSpPr>
        <p:spPr>
          <a:xfrm>
            <a:off x="1101274" y="4560555"/>
            <a:ext cx="10007740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dirty="0">
                <a:solidFill>
                  <a:prstClr val="white"/>
                </a:solidFill>
              </a:rPr>
              <a:t>Government by the people or their elected representatives</a:t>
            </a:r>
          </a:p>
          <a:p>
            <a:pPr algn="ctr"/>
            <a:r>
              <a:rPr lang="en-US" sz="3200" dirty="0">
                <a:solidFill>
                  <a:prstClr val="white"/>
                </a:solidFill>
              </a:rPr>
              <a:t>Control of any organization by its members</a:t>
            </a:r>
          </a:p>
          <a:p>
            <a:pPr algn="ctr"/>
            <a:r>
              <a:rPr lang="en-US" sz="3200" dirty="0">
                <a:solidFill>
                  <a:prstClr val="white"/>
                </a:solidFill>
              </a:rPr>
              <a:t>Social equality or classlessness</a:t>
            </a:r>
            <a:endParaRPr lang="en-GB" sz="32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58285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153" y="278277"/>
            <a:ext cx="7455092" cy="4174851"/>
          </a:xfrm>
          <a:prstGeom prst="rect">
            <a:avLst/>
          </a:prstGeom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2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2349" y="0"/>
            <a:ext cx="81529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215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4FDBA-3B6A-3AB5-0B96-6A47F3234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D493FB-D90E-E612-D108-8154DCDD0C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2280" y="708660"/>
            <a:ext cx="4732020" cy="5468303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The fatal stabbing of three young girls at a dance class in the seaside town of Southport, in the north of England, has been followed by the worst unrest the UK has seen in more than a decade.</a:t>
            </a:r>
          </a:p>
          <a:p>
            <a:endParaRPr lang="en-US" dirty="0"/>
          </a:p>
          <a:p>
            <a:r>
              <a:rPr lang="en-US" dirty="0"/>
              <a:t>The violence, in towns and cities across England and in Northern Ireland, has been </a:t>
            </a:r>
            <a:r>
              <a:rPr lang="en-US" dirty="0" err="1"/>
              <a:t>fuelled</a:t>
            </a:r>
            <a:r>
              <a:rPr lang="en-US" dirty="0"/>
              <a:t> by misinformation online, the far-right and anti-immigration sentiment.</a:t>
            </a:r>
          </a:p>
          <a:p>
            <a:endParaRPr lang="en-US" dirty="0"/>
          </a:p>
          <a:p>
            <a:r>
              <a:rPr lang="en-US" dirty="0"/>
              <a:t>Communities have responded with a series of rallies against the riots, with thousands gathering on Wednesday 7 August.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C594E2-12C1-2C7B-1EB4-BBB8D2F88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3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0FCD49E-8C96-12DC-02DA-C7EB7F1A78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493" y="429259"/>
            <a:ext cx="6300788" cy="5995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54933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951349"/>
            <a:ext cx="10515600" cy="4225614"/>
          </a:xfrm>
        </p:spPr>
        <p:txBody>
          <a:bodyPr/>
          <a:lstStyle/>
          <a:p>
            <a:pPr lvl="1"/>
            <a:r>
              <a:rPr lang="en-GB" sz="3600" dirty="0"/>
              <a:t>Political systems</a:t>
            </a:r>
          </a:p>
          <a:p>
            <a:pPr lvl="1"/>
            <a:r>
              <a:rPr lang="en-GB" sz="3600" dirty="0"/>
              <a:t>Social contract</a:t>
            </a:r>
          </a:p>
          <a:p>
            <a:pPr lvl="1"/>
            <a:r>
              <a:rPr lang="en-GB" sz="3600" dirty="0"/>
              <a:t>Contemporary Britain</a:t>
            </a:r>
          </a:p>
          <a:p>
            <a:pPr lvl="1"/>
            <a:r>
              <a:rPr lang="en-GB" sz="3600" dirty="0"/>
              <a:t>New ways of thinking – should we be enthusiastic to change for the better or pessimistic and give up!!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302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92335"/>
          </a:xfrm>
        </p:spPr>
        <p:txBody>
          <a:bodyPr>
            <a:normAutofit/>
          </a:bodyPr>
          <a:lstStyle/>
          <a:p>
            <a:r>
              <a:rPr lang="en-GB" sz="6000" dirty="0"/>
              <a:t>Political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89434"/>
            <a:ext cx="10363200" cy="5075957"/>
          </a:xfrm>
        </p:spPr>
        <p:txBody>
          <a:bodyPr>
            <a:normAutofit/>
          </a:bodyPr>
          <a:lstStyle/>
          <a:p>
            <a:r>
              <a:rPr lang="en-GB" sz="3200" dirty="0"/>
              <a:t>‘Political system’ can be defined as the set of formal legal institutions which constitute the state or government (see </a:t>
            </a:r>
            <a:r>
              <a:rPr lang="en-GB" sz="3200" dirty="0" err="1"/>
              <a:t>Heslop</a:t>
            </a:r>
            <a:r>
              <a:rPr lang="en-GB" sz="3200" dirty="0"/>
              <a:t> 2016)</a:t>
            </a:r>
          </a:p>
          <a:p>
            <a:r>
              <a:rPr lang="en-GB" sz="3200" dirty="0"/>
              <a:t>In ancient Greece, Aristotle’s (384–322 BC) systems included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sz="3600" b="1" dirty="0"/>
              <a:t>monarchy</a:t>
            </a:r>
            <a:r>
              <a:rPr lang="en-GB" sz="3600" dirty="0"/>
              <a:t> (rule by one)</a:t>
            </a:r>
          </a:p>
          <a:p>
            <a:pPr marL="457200" lvl="1" indent="0">
              <a:buNone/>
            </a:pPr>
            <a:r>
              <a:rPr lang="en-GB" sz="3600" b="1" dirty="0"/>
              <a:t>		aristocracy</a:t>
            </a:r>
            <a:r>
              <a:rPr lang="en-GB" sz="3600" dirty="0"/>
              <a:t> (rule by the few)</a:t>
            </a:r>
          </a:p>
          <a:p>
            <a:pPr marL="457200" lvl="1" indent="0">
              <a:buNone/>
            </a:pPr>
            <a:r>
              <a:rPr lang="en-GB" sz="3600" b="1" dirty="0"/>
              <a:t>				polity </a:t>
            </a:r>
            <a:r>
              <a:rPr lang="en-GB" sz="3600" dirty="0"/>
              <a:t>(rule by the many)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15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12199"/>
          </a:xfrm>
        </p:spPr>
        <p:txBody>
          <a:bodyPr>
            <a:normAutofit/>
          </a:bodyPr>
          <a:lstStyle/>
          <a:p>
            <a:r>
              <a:rPr lang="en-GB" sz="6000" dirty="0"/>
              <a:t>Political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77323"/>
            <a:ext cx="11167872" cy="4879027"/>
          </a:xfrm>
        </p:spPr>
        <p:txBody>
          <a:bodyPr>
            <a:normAutofit/>
          </a:bodyPr>
          <a:lstStyle/>
          <a:p>
            <a:r>
              <a:rPr lang="en-GB" sz="3200" dirty="0"/>
              <a:t>Aristotle saw </a:t>
            </a:r>
            <a:r>
              <a:rPr lang="en-GB" sz="3200" b="1" dirty="0"/>
              <a:t>tyranny </a:t>
            </a:r>
            <a:r>
              <a:rPr lang="en-GB" sz="3200" dirty="0"/>
              <a:t>(cruel and oppressive), </a:t>
            </a:r>
            <a:r>
              <a:rPr lang="en-GB" sz="3200" b="1" dirty="0"/>
              <a:t>oligarchy</a:t>
            </a:r>
            <a:r>
              <a:rPr lang="en-GB" sz="3200" dirty="0"/>
              <a:t> (rule by the few bad people), and </a:t>
            </a:r>
            <a:r>
              <a:rPr lang="en-GB" sz="3200" b="1" dirty="0"/>
              <a:t>democracy</a:t>
            </a:r>
            <a:r>
              <a:rPr lang="en-GB" sz="3200" dirty="0"/>
              <a:t> (mob rule) as the worst possible forms of political system</a:t>
            </a:r>
          </a:p>
          <a:p>
            <a:r>
              <a:rPr lang="en-GB" sz="3200" dirty="0"/>
              <a:t>Churchill is often quoted as saying that democracy is the worst form of government apart from all the others … and that the best argument against democracy is a 5 minute chat with the average voter!</a:t>
            </a:r>
          </a:p>
          <a:p>
            <a:r>
              <a:rPr lang="en-GB" sz="3200" dirty="0"/>
              <a:t>Robert </a:t>
            </a:r>
            <a:r>
              <a:rPr lang="en-GB" sz="3200" dirty="0" err="1"/>
              <a:t>Michels</a:t>
            </a:r>
            <a:r>
              <a:rPr lang="en-GB" sz="3200" dirty="0"/>
              <a:t>’ (1876-1936) </a:t>
            </a:r>
            <a:r>
              <a:rPr lang="en-GB" sz="3200" b="1" dirty="0"/>
              <a:t>iron law of oligarchy</a:t>
            </a:r>
            <a:r>
              <a:rPr lang="en-GB" sz="3200" dirty="0"/>
              <a:t>: no matter how democratic we aim to be we will always end up with an oligarchy, or a leadership class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42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66300"/>
            <a:ext cx="9601200" cy="903714"/>
          </a:xfrm>
        </p:spPr>
        <p:txBody>
          <a:bodyPr>
            <a:noAutofit/>
          </a:bodyPr>
          <a:lstStyle/>
          <a:p>
            <a:pPr algn="l"/>
            <a:r>
              <a:rPr lang="en-GB" sz="6000" dirty="0"/>
              <a:t>John Locke (1688-1774)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Social relationships are motivated by natural sympathy rather than animosity</a:t>
            </a:r>
          </a:p>
          <a:p>
            <a:r>
              <a:rPr lang="en-GB" b="1" dirty="0"/>
              <a:t>Social contract </a:t>
            </a:r>
            <a:r>
              <a:rPr lang="en-GB" dirty="0"/>
              <a:t>was an expression of the natural sociability we feel for each other</a:t>
            </a:r>
          </a:p>
          <a:p>
            <a:r>
              <a:rPr lang="en-GB" dirty="0"/>
              <a:t>People should be willing to surrender some of their rights for the common good or ‘commonwealth’</a:t>
            </a:r>
          </a:p>
          <a:p>
            <a:r>
              <a:rPr lang="en-GB" dirty="0"/>
              <a:t>Authority of government depended on the consent of the people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276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252410"/>
          </a:xfrm>
        </p:spPr>
        <p:txBody>
          <a:bodyPr>
            <a:normAutofit/>
          </a:bodyPr>
          <a:lstStyle/>
          <a:p>
            <a:pPr algn="l"/>
            <a:r>
              <a:rPr lang="en-GB" sz="6000" dirty="0"/>
              <a:t>The significance of ideas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947673"/>
            <a:ext cx="11204448" cy="3694175"/>
          </a:xfrm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/>
              <a:t>‘Locke’s views were a powerful force in the intellectual life of 18th-century colonial America and constituted the philosophical basis of the American Declaration of Independence (1776), many of whose drafters, particularly Thomas Jefferson (1743–1826), were well acquainted with Locke’s writings.’ </a:t>
            </a:r>
            <a:r>
              <a:rPr lang="en-GB" sz="3600" dirty="0" err="1"/>
              <a:t>Roskin</a:t>
            </a:r>
            <a:r>
              <a:rPr lang="en-GB" sz="3600" dirty="0"/>
              <a:t> (2009)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00984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Is our democracy broken?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8562"/>
            <a:ext cx="11094721" cy="4649914"/>
          </a:xfrm>
        </p:spPr>
        <p:txBody>
          <a:bodyPr>
            <a:noAutofit/>
          </a:bodyPr>
          <a:lstStyle/>
          <a:p>
            <a:r>
              <a:rPr lang="en-GB" sz="3200" dirty="0"/>
              <a:t>Does politics feel rather bleak?</a:t>
            </a:r>
          </a:p>
          <a:p>
            <a:r>
              <a:rPr lang="en-GB" sz="3200" dirty="0"/>
              <a:t> What about a solutions focussed approach. Some modern ideas offer the hope that life can improve, especially for the worst off:</a:t>
            </a:r>
          </a:p>
          <a:p>
            <a:pPr lvl="1"/>
            <a:r>
              <a:rPr lang="en-GB" sz="3200" dirty="0"/>
              <a:t>Locally owned renewable energy</a:t>
            </a:r>
          </a:p>
          <a:p>
            <a:pPr lvl="1"/>
            <a:r>
              <a:rPr lang="en-GB" sz="3200" dirty="0"/>
              <a:t>A basic citizen’s income for all</a:t>
            </a:r>
          </a:p>
          <a:p>
            <a:pPr lvl="1"/>
            <a:r>
              <a:rPr lang="en-GB" sz="3200" dirty="0"/>
              <a:t>Mass programme of new social housing</a:t>
            </a:r>
          </a:p>
          <a:p>
            <a:r>
              <a:rPr lang="en-GB" sz="3200" dirty="0"/>
              <a:t>Williams (2016) says we need, </a:t>
            </a:r>
            <a:r>
              <a:rPr lang="en-GB" sz="3200" b="1" dirty="0"/>
              <a:t>‘sustained and coherent democratic pressure … to  reconnect with our democracy’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580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Is our democracy broken?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69593"/>
            <a:ext cx="10964159" cy="2307463"/>
          </a:xfrm>
        </p:spPr>
        <p:txBody>
          <a:bodyPr>
            <a:normAutofit/>
          </a:bodyPr>
          <a:lstStyle/>
          <a:p>
            <a:r>
              <a:rPr lang="en-GB" sz="3200" dirty="0"/>
              <a:t>Living standards are connected to disenfranchisement (stagnant wages, higher rent etc.)</a:t>
            </a:r>
          </a:p>
          <a:p>
            <a:r>
              <a:rPr lang="en-GB" sz="3200" dirty="0"/>
              <a:t>The MP expenses scandal left a lasting impression</a:t>
            </a:r>
          </a:p>
          <a:p>
            <a:r>
              <a:rPr lang="en-GB" sz="3200" dirty="0"/>
              <a:t>A crisis of faith in democracy (O’Donnell in </a:t>
            </a:r>
            <a:r>
              <a:rPr lang="en-GB" sz="3200" dirty="0" err="1"/>
              <a:t>Hislop</a:t>
            </a:r>
            <a:r>
              <a:rPr lang="en-GB" sz="3200" dirty="0"/>
              <a:t> 2016)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59876" y="4169982"/>
            <a:ext cx="11142483" cy="1815882"/>
          </a:xfrm>
          <a:prstGeom prst="rect">
            <a:avLst/>
          </a:prstGeom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The World Economic Forum details its extent: from Sweden to New Zealand, Britain to the US, the percentage of people who say that it is “essential” to live in a democracy has dropped from around 70% among those born in the 1930s, to around 25% for those born in the 1980s.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607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7928" y="4416357"/>
            <a:ext cx="11446549" cy="2418978"/>
          </a:xfrm>
          <a:solidFill>
            <a:schemeClr val="bg1">
              <a:lumMod val="85000"/>
            </a:schemeClr>
          </a:solidFill>
        </p:spPr>
        <p:txBody>
          <a:bodyPr>
            <a:normAutofit/>
          </a:bodyPr>
          <a:lstStyle/>
          <a:p>
            <a:r>
              <a:rPr lang="en-GB" sz="3200" dirty="0"/>
              <a:t>The 2</a:t>
            </a:r>
            <a:r>
              <a:rPr lang="en-GB" sz="3200" baseline="30000" dirty="0"/>
              <a:t>nd</a:t>
            </a:r>
            <a:r>
              <a:rPr lang="en-GB" sz="3200" dirty="0"/>
              <a:t> World War saw horrific war crimes committed by those who believed in authoritarian political systems</a:t>
            </a:r>
          </a:p>
          <a:p>
            <a:r>
              <a:rPr lang="en-GB" sz="3200" dirty="0"/>
              <a:t>We see a worrying trend towards authoritarianism: the rise of the ‘alt right’, there are </a:t>
            </a:r>
            <a:r>
              <a:rPr lang="en-GB" sz="3200" dirty="0" err="1"/>
              <a:t>neo-nazi</a:t>
            </a:r>
            <a:r>
              <a:rPr lang="en-GB" sz="3200" dirty="0"/>
              <a:t> organisations across Europe and xenophobia seems to be prevalent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648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5097" y="137160"/>
            <a:ext cx="6620066" cy="6620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474" y="826851"/>
            <a:ext cx="4841466" cy="5894623"/>
          </a:xfrm>
        </p:spPr>
        <p:txBody>
          <a:bodyPr>
            <a:normAutofit/>
          </a:bodyPr>
          <a:lstStyle/>
          <a:p>
            <a:r>
              <a:rPr lang="en-GB" sz="3600" dirty="0"/>
              <a:t>The young are said to be disillusioned by bureaucracy, insincerity, lack of action and accountability, and a sense that the government doesn’t understand them </a:t>
            </a:r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Gray</a:t>
            </a:r>
            <a:r>
              <a:rPr lang="en-GB" dirty="0"/>
              <a:t> 2016)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0971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472" y="365125"/>
            <a:ext cx="1165860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Alternative ways to organise society?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593130"/>
            <a:ext cx="6863499" cy="5062194"/>
          </a:xfrm>
        </p:spPr>
        <p:txBody>
          <a:bodyPr>
            <a:noAutofit/>
          </a:bodyPr>
          <a:lstStyle/>
          <a:p>
            <a:r>
              <a:rPr lang="en-GB" sz="3200" dirty="0"/>
              <a:t>Less elitist – more collective</a:t>
            </a:r>
          </a:p>
          <a:p>
            <a:r>
              <a:rPr lang="en-GB" sz="3200" dirty="0"/>
              <a:t>Limits on terms of office</a:t>
            </a:r>
          </a:p>
          <a:p>
            <a:r>
              <a:rPr lang="en-GB" sz="3200" dirty="0"/>
              <a:t>Early retirement for long-standing politicians</a:t>
            </a:r>
          </a:p>
          <a:p>
            <a:r>
              <a:rPr lang="en-GB" sz="3200" dirty="0"/>
              <a:t>Political education from primary school onwards</a:t>
            </a:r>
          </a:p>
          <a:p>
            <a:r>
              <a:rPr lang="en-GB" sz="3200" dirty="0"/>
              <a:t>Expansion of School Councils, Youth Parliaments</a:t>
            </a:r>
          </a:p>
          <a:p>
            <a:r>
              <a:rPr lang="en-GB" sz="3200" dirty="0"/>
              <a:t>Devolving power and control from the top to the bottom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13</a:t>
            </a:fld>
            <a:endParaRPr lang="en-GB"/>
          </a:p>
        </p:txBody>
      </p:sp>
      <p:pic>
        <p:nvPicPr>
          <p:cNvPr id="3074" name="Picture 2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1067" y="1593130"/>
            <a:ext cx="3402733" cy="4536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4360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92152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dirty="0"/>
              <a:t>How about a lottery system?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517715"/>
            <a:ext cx="5181600" cy="4659248"/>
          </a:xfrm>
        </p:spPr>
        <p:txBody>
          <a:bodyPr>
            <a:normAutofit/>
          </a:bodyPr>
          <a:lstStyle/>
          <a:p>
            <a:r>
              <a:rPr lang="en-GB" sz="3200" dirty="0" err="1"/>
              <a:t>Cipolla</a:t>
            </a:r>
            <a:r>
              <a:rPr lang="en-GB" sz="3200" dirty="0"/>
              <a:t> (1976) suggested all humans fall into one of 4 basic categories:</a:t>
            </a:r>
          </a:p>
          <a:p>
            <a:endParaRPr lang="en-GB" dirty="0">
              <a:solidFill>
                <a:srgbClr val="333333"/>
              </a:solidFill>
              <a:latin typeface="Guardian Text Egyptian Web"/>
            </a:endParaRPr>
          </a:p>
          <a:p>
            <a:r>
              <a:rPr lang="en-GB" dirty="0">
                <a:solidFill>
                  <a:srgbClr val="333333"/>
                </a:solidFill>
                <a:latin typeface="Guardian Text Egyptian Web"/>
              </a:rPr>
              <a:t>The helpless</a:t>
            </a:r>
          </a:p>
          <a:p>
            <a:r>
              <a:rPr lang="en-GB" dirty="0">
                <a:solidFill>
                  <a:srgbClr val="333333"/>
                </a:solidFill>
                <a:latin typeface="Guardian Text Egyptian Web"/>
              </a:rPr>
              <a:t>The intelligent</a:t>
            </a:r>
          </a:p>
          <a:p>
            <a:r>
              <a:rPr lang="en-GB" dirty="0">
                <a:solidFill>
                  <a:srgbClr val="333333"/>
                </a:solidFill>
                <a:latin typeface="Guardian Text Egyptian Web"/>
              </a:rPr>
              <a:t>The bandit</a:t>
            </a:r>
          </a:p>
          <a:p>
            <a:r>
              <a:rPr lang="en-GB" dirty="0">
                <a:solidFill>
                  <a:srgbClr val="333333"/>
                </a:solidFill>
                <a:latin typeface="Guardian Text Egyptian Web"/>
              </a:rPr>
              <a:t>The stupid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517715"/>
            <a:ext cx="5812277" cy="5203760"/>
          </a:xfrm>
        </p:spPr>
        <p:txBody>
          <a:bodyPr>
            <a:noAutofit/>
          </a:bodyPr>
          <a:lstStyle/>
          <a:p>
            <a:r>
              <a:rPr lang="en-GB" sz="3200" dirty="0"/>
              <a:t>In 2011, Italian physicists proposed random selection as an appropriate method to select politicians</a:t>
            </a:r>
          </a:p>
          <a:p>
            <a:r>
              <a:rPr lang="en-GB" sz="3200" dirty="0"/>
              <a:t>In a democracy, we should all have our voices heard, we should all have equal opportunity to participate</a:t>
            </a:r>
          </a:p>
          <a:p>
            <a:r>
              <a:rPr lang="en-GB" sz="3200" b="1" dirty="0"/>
              <a:t>Why not select politicians just as we select people for jury duty?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14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060560" y="6127234"/>
            <a:ext cx="21676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(see Abrahams 2012)</a:t>
            </a:r>
          </a:p>
        </p:txBody>
      </p:sp>
    </p:spTree>
    <p:extLst>
      <p:ext uri="{BB962C8B-B14F-4D97-AF65-F5344CB8AC3E}">
        <p14:creationId xmlns:p14="http://schemas.microsoft.com/office/powerpoint/2010/main" val="472567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07421" y="94350"/>
            <a:ext cx="3793788" cy="1967914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>A daunting </a:t>
            </a:r>
            <a:br>
              <a:rPr lang="en-GB" sz="6000" dirty="0"/>
            </a:br>
            <a:r>
              <a:rPr lang="en-GB" sz="6000" dirty="0"/>
              <a:t>challenge?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794" y="179109"/>
            <a:ext cx="7750542" cy="6542366"/>
          </a:xfrm>
          <a:solidFill>
            <a:srgbClr val="FFFF00"/>
          </a:solidFill>
          <a:ln w="76200"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dirty="0"/>
              <a:t>‘What is daunting is neither the radicalism nor the effort required, but, rather, the hope. 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Pessimism is anaesthetising, and fatalism comforting; 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Optimism leaves you vulnerable to every gust of disappointment, but it’s the very first of our civic duties.’ </a:t>
            </a:r>
          </a:p>
          <a:p>
            <a:pPr marL="0" indent="0">
              <a:buNone/>
            </a:pPr>
            <a:r>
              <a:rPr lang="en-GB" dirty="0"/>
              <a:t>Williams (2016)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15</a:t>
            </a:fld>
            <a:endParaRPr lang="en-GB" dirty="0"/>
          </a:p>
        </p:txBody>
      </p:sp>
      <p:pic>
        <p:nvPicPr>
          <p:cNvPr id="1026" name="Picture 2" descr="Image result for glass of wat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7421" y="2341974"/>
            <a:ext cx="3585519" cy="335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9765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02168" y="365125"/>
            <a:ext cx="3151632" cy="1325563"/>
          </a:xfrm>
        </p:spPr>
        <p:txBody>
          <a:bodyPr>
            <a:normAutofit/>
          </a:bodyPr>
          <a:lstStyle/>
          <a:p>
            <a:r>
              <a:rPr lang="en-GB" sz="6000" dirty="0"/>
              <a:t>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336" y="438912"/>
            <a:ext cx="7418832" cy="60624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6000" b="1" dirty="0"/>
              <a:t>Developmental democracy</a:t>
            </a:r>
          </a:p>
          <a:p>
            <a:endParaRPr lang="en-GB" sz="3000" dirty="0"/>
          </a:p>
          <a:p>
            <a:r>
              <a:rPr lang="en-GB" sz="3000" dirty="0"/>
              <a:t>Developing people and communities</a:t>
            </a:r>
          </a:p>
          <a:p>
            <a:r>
              <a:rPr lang="en-GB" sz="3000" dirty="0"/>
              <a:t>Decentralise power</a:t>
            </a:r>
          </a:p>
          <a:p>
            <a:r>
              <a:rPr lang="en-GB" sz="3000" dirty="0"/>
              <a:t>Jean Jacques Rousseau (1712-1778) and obedience to the general will – what we would all want if we were to act selflessly</a:t>
            </a:r>
          </a:p>
          <a:p>
            <a:r>
              <a:rPr lang="en-GB" sz="3000" dirty="0"/>
              <a:t>No person should be rich enough to buy another person, and no-one poor enough to sell themselves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8D86-95BC-4A24-AA0D-6194825877A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2168" y="1690688"/>
            <a:ext cx="3245930" cy="4306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379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97586" y="2038403"/>
            <a:ext cx="11196828" cy="4247317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prstClr val="black"/>
                </a:solidFill>
              </a:rPr>
              <a:t>‘The English people believes itself to be free, it is gravely mistaken; </a:t>
            </a:r>
          </a:p>
          <a:p>
            <a:pPr algn="ctr"/>
            <a:r>
              <a:rPr lang="en-GB" sz="3600" dirty="0">
                <a:solidFill>
                  <a:prstClr val="black"/>
                </a:solidFill>
              </a:rPr>
              <a:t>it is only free when it elects its members of parliament; </a:t>
            </a:r>
          </a:p>
          <a:p>
            <a:pPr algn="ctr"/>
            <a:r>
              <a:rPr lang="en-GB" sz="3600" dirty="0">
                <a:solidFill>
                  <a:prstClr val="black"/>
                </a:solidFill>
              </a:rPr>
              <a:t>as soon as they are elected, the people are enslaved; it is nothing.</a:t>
            </a:r>
          </a:p>
          <a:p>
            <a:pPr algn="ctr"/>
            <a:r>
              <a:rPr lang="en-GB" sz="3600" dirty="0">
                <a:solidFill>
                  <a:prstClr val="black"/>
                </a:solidFill>
              </a:rPr>
              <a:t> In the brief moment of its freedom, the English people makes such use of its freedom that it deserves to lose it’ </a:t>
            </a:r>
          </a:p>
          <a:p>
            <a:pPr algn="ctr"/>
            <a:r>
              <a:rPr lang="en-GB" dirty="0">
                <a:solidFill>
                  <a:prstClr val="black"/>
                </a:solidFill>
              </a:rPr>
              <a:t>The Social Contract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5400" dirty="0"/>
              <a:t>Rousseau was a critic of elections in England: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8D86-95BC-4A24-AA0D-6194825877A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538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/>
              <a:t>18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880" y="868680"/>
            <a:ext cx="11139964" cy="4477512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5055861" y="5513943"/>
            <a:ext cx="59693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http://www.thegalluphouse.com/georgegallupbiography.html</a:t>
            </a:r>
            <a:r>
              <a:rPr lang="en-GB" dirty="0"/>
              <a:t>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77240" y="5513943"/>
            <a:ext cx="3703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1901-1984</a:t>
            </a:r>
          </a:p>
        </p:txBody>
      </p:sp>
    </p:spTree>
    <p:extLst>
      <p:ext uri="{BB962C8B-B14F-4D97-AF65-F5344CB8AC3E}">
        <p14:creationId xmlns:p14="http://schemas.microsoft.com/office/powerpoint/2010/main" val="10737892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0BFCCB2-0A83-4D04-8709-8D0146DCBF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9" y="39078"/>
            <a:ext cx="12192000" cy="6357257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52671B6-2D8A-42F2-9E73-E0897A2A5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045" y="365124"/>
            <a:ext cx="10515600" cy="2615819"/>
          </a:xfrm>
        </p:spPr>
        <p:txBody>
          <a:bodyPr>
            <a:normAutofit/>
          </a:bodyPr>
          <a:lstStyle/>
          <a:p>
            <a:pPr algn="r"/>
            <a:r>
              <a:rPr lang="en-GB" sz="8800" b="1" dirty="0">
                <a:solidFill>
                  <a:schemeClr val="bg1"/>
                </a:solidFill>
              </a:rPr>
              <a:t>Media</a:t>
            </a:r>
            <a:br>
              <a:rPr lang="en-GB" sz="8800" b="1" dirty="0">
                <a:solidFill>
                  <a:schemeClr val="bg1"/>
                </a:solidFill>
              </a:rPr>
            </a:br>
            <a:r>
              <a:rPr lang="en-GB" sz="8800" b="1" dirty="0">
                <a:solidFill>
                  <a:schemeClr val="bg1"/>
                </a:solidFill>
              </a:rPr>
              <a:t>Power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3156E46-6D64-4C43-9790-85A41C123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8D86-95BC-4A24-AA0D-6194825877A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691865" y="6488668"/>
            <a:ext cx="108234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prstClr val="black"/>
                </a:solidFill>
                <a:hlinkClick r:id="rId3"/>
              </a:rPr>
              <a:t>https://edition.cnn.com/2013/09/16/us/20-deadliest-mass-shootings-in-u-s-history-fast-facts/index.html</a:t>
            </a:r>
            <a:r>
              <a:rPr lang="en-GB" dirty="0">
                <a:solidFill>
                  <a:prstClr val="black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30180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theconservativetreehouse.files.wordpress.com/2017/07/trump-murdoch-ailes.jpg">
            <a:extLst>
              <a:ext uri="{FF2B5EF4-FFF2-40B4-BE49-F238E27FC236}">
                <a16:creationId xmlns:a16="http://schemas.microsoft.com/office/drawing/2014/main" id="{8F7370EB-F8B7-42FF-88BA-CA4BE22032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068" y="1503046"/>
            <a:ext cx="8696325" cy="519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25056B-BBB0-42BC-A649-BA7CC4D6C6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Murdoch, Ailes and their protege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0E74CF-3F6B-40BA-BE5A-CA608CC6F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>
            <a:hlinkClick r:id="rId3"/>
            <a:extLst>
              <a:ext uri="{FF2B5EF4-FFF2-40B4-BE49-F238E27FC236}">
                <a16:creationId xmlns:a16="http://schemas.microsoft.com/office/drawing/2014/main" id="{7A6E8AFC-9A5B-4F59-BEB8-C67DD2E6FB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324" y="2982803"/>
            <a:ext cx="4683172" cy="3875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1319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776663" y="321177"/>
            <a:ext cx="3249230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BA287E-DB7F-431D-A061-2B8EA6C5C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9677" y="914401"/>
            <a:ext cx="27432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/>
            <a:r>
              <a:rPr lang="en-US" sz="4200" dirty="0">
                <a:solidFill>
                  <a:srgbClr val="FFFFFF"/>
                </a:solidFill>
              </a:rPr>
              <a:t>The media wields enormous power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345" y="3910267"/>
            <a:ext cx="1940093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5201211F-E056-4699-80AD-2C56C1F633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0190" y="154463"/>
            <a:ext cx="4870759" cy="6346267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6C7FC0-C281-4EC7-A107-6C711DF174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17267" y="6356351"/>
            <a:ext cx="102208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6F15528-21DE-4FAA-801E-634DDDAF4B2B}" type="slidenum">
              <a:rPr lang="en-US" sz="1200">
                <a:solidFill>
                  <a:srgbClr val="595959"/>
                </a:solidFill>
              </a:rPr>
              <a:pPr>
                <a:spcAft>
                  <a:spcPts val="600"/>
                </a:spcAft>
              </a:pPr>
              <a:t>21</a:t>
            </a:fld>
            <a:endParaRPr lang="en-US" sz="1200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069004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FF5E6BB-0F24-47D3-B319-08A0B5151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1E6A49-DE51-4CE2-8123-11A514B2B2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5200" y="38259"/>
            <a:ext cx="5314950" cy="6781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3591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45E8A9B-C007-4063-A9A5-BF9CE8466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81950" y="6356352"/>
            <a:ext cx="2057400" cy="365125"/>
          </a:xfrm>
        </p:spPr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http://i.huffpost.com/gen/3401220/thumbs/o-ED-MILIBAND-SANDWICH-570.jpg">
            <a:extLst>
              <a:ext uri="{FF2B5EF4-FFF2-40B4-BE49-F238E27FC236}">
                <a16:creationId xmlns:a16="http://schemas.microsoft.com/office/drawing/2014/main" id="{C0F399DF-D737-4557-A121-BA6CC72CEE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1075" y="-1480"/>
            <a:ext cx="514985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87938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D081B83-9688-497C-A582-90CD3CFB58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5E3771-CC94-44A3-87B5-F5A936FA35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494862"/>
            <a:ext cx="9144000" cy="5868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742423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DB6C89-7CC3-4EA4-BC67-90863DBD7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8D86-95BC-4A24-AA0D-6194825877A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C6D805-87E3-4107-ADA1-F4BF437E3D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23617"/>
            <a:ext cx="12192000" cy="541076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15B4F88-2A67-4A0E-9DC1-1704B93DD7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51" y="47908"/>
            <a:ext cx="6120047" cy="667356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2AE46A2-1FF8-468E-8D1B-DF819B214F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0863" y="0"/>
            <a:ext cx="50072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164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56827C3C-D52F-46CE-A441-3CD6A1A6A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37" y="0"/>
            <a:ext cx="12192000" cy="6858000"/>
          </a:xfrm>
          <a:prstGeom prst="rect">
            <a:avLst/>
          </a:prstGeom>
          <a:solidFill>
            <a:schemeClr val="bg1">
              <a:lumMod val="8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F52A8B51-0A89-497B-B882-6658E029A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643466"/>
            <a:ext cx="3522548" cy="5571067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2DE29C7-F1E1-41CC-B3CF-B92D1DF8C3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200" y="1247876"/>
            <a:ext cx="2879083" cy="4362247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EB1CEFBF-6F09-4052-862B-E219DA157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26882" y="643466"/>
            <a:ext cx="3522548" cy="5571067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026" name="Picture 2" descr="https://pbs.twimg.com/media/DSuvp30XUAITLZs.jpg">
            <a:extLst>
              <a:ext uri="{FF2B5EF4-FFF2-40B4-BE49-F238E27FC236}">
                <a16:creationId xmlns:a16="http://schemas.microsoft.com/office/drawing/2014/main" id="{30A0C30C-88F6-4E8D-9943-01AB2181EF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7976" y="1594883"/>
            <a:ext cx="2880360" cy="366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7" name="Rectangle 76">
            <a:extLst>
              <a:ext uri="{FF2B5EF4-FFF2-40B4-BE49-F238E27FC236}">
                <a16:creationId xmlns:a16="http://schemas.microsoft.com/office/drawing/2014/main" id="{BCB5D417-2A71-445D-B4C7-9E814D633D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2847" y="643466"/>
            <a:ext cx="3522548" cy="5571067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A733082-89B3-480D-85C7-850F0B2FC3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43941" y="1988819"/>
            <a:ext cx="2880360" cy="2880360"/>
          </a:xfrm>
          <a:prstGeom prst="rect">
            <a:avLst/>
          </a:prstGeo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F7229EB-5BC9-428C-917E-42646C413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C348D86-95BC-4A24-AA0D-6194825877A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spcAft>
                  <a:spcPts val="600"/>
                </a:spcAft>
              </a:pPr>
              <a:t>26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9513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D68BE99-E207-4159-ACF5-D4B461231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8D86-95BC-4A24-AA0D-6194825877A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9D723CB3-E909-4408-87FC-D63FCBAFC3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2970" y="0"/>
            <a:ext cx="95060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0124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B2636AF-4256-4A57-B75F-643652511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8D86-95BC-4A24-AA0D-6194825877A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2127B4-92DA-4958-BF6E-EE689FC330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125" y="661987"/>
            <a:ext cx="10953750" cy="553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355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8B813DD-07FD-4799-B12D-8302E97A8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8D86-95BC-4A24-AA0D-6194825877A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6DF9EED8-3100-4A55-81CC-941C739132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36802"/>
            <a:ext cx="12192000" cy="4984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6913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D6D628C-1F9A-403D-AED3-20F1BFC26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8D86-95BC-4A24-AA0D-6194825877A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8A8D64-EABE-4AD5-802B-FBB81EEA98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587" y="115401"/>
            <a:ext cx="6465627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D6305D8-61C4-4D53-BBD2-3F47F0B047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4010" y="977413"/>
            <a:ext cx="6210300" cy="5133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144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35174" y="-54864"/>
            <a:ext cx="2980626" cy="4544579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8D86-95BC-4A24-AA0D-6194825877A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Image result for crowdfundi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" y="51848"/>
            <a:ext cx="8820150" cy="444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04" y="2571750"/>
            <a:ext cx="10058400" cy="4286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44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083348-8BC6-4A27-83F5-87555ADC2F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5853" y="1253330"/>
            <a:ext cx="10560729" cy="4499399"/>
          </a:xfrm>
        </p:spPr>
        <p:txBody>
          <a:bodyPr>
            <a:normAutofit lnSpcReduction="10000"/>
          </a:bodyPr>
          <a:lstStyle/>
          <a:p>
            <a:r>
              <a:rPr lang="en-US" sz="3600" dirty="0"/>
              <a:t>What kind of person do we want as leaders?</a:t>
            </a:r>
          </a:p>
          <a:p>
            <a:r>
              <a:rPr lang="en-US" sz="3600" dirty="0"/>
              <a:t>Does the state do too much or not enough?</a:t>
            </a:r>
          </a:p>
          <a:p>
            <a:r>
              <a:rPr lang="en-US" sz="3600" dirty="0"/>
              <a:t>How should we approach very long-standing issues of chaotic lifestyles, poverty and multiple-deprivation?</a:t>
            </a:r>
          </a:p>
          <a:p>
            <a:r>
              <a:rPr lang="en-US" sz="3600" dirty="0"/>
              <a:t>Should everyone be expected to contribute to the life of their community and wider society?</a:t>
            </a:r>
          </a:p>
          <a:p>
            <a:r>
              <a:rPr lang="en-US" sz="3600" dirty="0"/>
              <a:t>Do you feel free to enjoy your life and liberty?</a:t>
            </a:r>
          </a:p>
          <a:p>
            <a:r>
              <a:rPr lang="en-US" sz="3600" dirty="0"/>
              <a:t>How free and democratic are we?</a:t>
            </a:r>
          </a:p>
          <a:p>
            <a:endParaRPr lang="en-GB" sz="3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C17770-9863-4B11-9E93-F0DFA023E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8D86-95BC-4A24-AA0D-6194825877A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2039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Question Mark, Question, Response, Search Engine">
            <a:extLst>
              <a:ext uri="{FF2B5EF4-FFF2-40B4-BE49-F238E27FC236}">
                <a16:creationId xmlns:a16="http://schemas.microsoft.com/office/drawing/2014/main" id="{A511F873-5888-457E-B74D-8826A3BF54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2900" y="1623875"/>
            <a:ext cx="3346532" cy="3346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2133600" y="115410"/>
            <a:ext cx="7689669" cy="783181"/>
          </a:xfrm>
        </p:spPr>
        <p:txBody>
          <a:bodyPr>
            <a:normAutofit/>
          </a:bodyPr>
          <a:lstStyle/>
          <a:p>
            <a:r>
              <a:rPr lang="en-GB" dirty="0"/>
              <a:t>Conn’s ‘Space of Possibility’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6446010"/>
            <a:ext cx="11094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dirty="0">
                <a:solidFill>
                  <a:srgbClr val="000000"/>
                </a:solidFill>
              </a:rPr>
              <a:t>Conn E (2011)Community engagement in the social eco-system dance, Birmingham: 3</a:t>
            </a:r>
            <a:r>
              <a:rPr lang="en-GB" baseline="30000" dirty="0">
                <a:solidFill>
                  <a:srgbClr val="000000"/>
                </a:solidFill>
              </a:rPr>
              <a:t>rd</a:t>
            </a:r>
            <a:r>
              <a:rPr lang="en-GB" dirty="0">
                <a:solidFill>
                  <a:srgbClr val="000000"/>
                </a:solidFill>
              </a:rPr>
              <a:t> sector Research centre</a:t>
            </a:r>
          </a:p>
        </p:txBody>
      </p:sp>
      <p:sp>
        <p:nvSpPr>
          <p:cNvPr id="5" name="Cloud Callout 4"/>
          <p:cNvSpPr/>
          <p:nvPr/>
        </p:nvSpPr>
        <p:spPr>
          <a:xfrm>
            <a:off x="2127384" y="971822"/>
            <a:ext cx="7068868" cy="1542836"/>
          </a:xfrm>
          <a:prstGeom prst="cloudCallout">
            <a:avLst>
              <a:gd name="adj1" fmla="val -49923"/>
              <a:gd name="adj2" fmla="val 6028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en-GB" sz="2000" dirty="0">
                <a:solidFill>
                  <a:prstClr val="white"/>
                </a:solidFill>
              </a:rPr>
              <a:t>External/ public agencies like police, education, railway, local authority, NHS, fire service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928748" y="1197620"/>
            <a:ext cx="1968763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en-GB" sz="2000" b="1" dirty="0">
                <a:solidFill>
                  <a:srgbClr val="000000"/>
                </a:solidFill>
              </a:rPr>
              <a:t>Vertical hierarchical systems</a:t>
            </a:r>
          </a:p>
          <a:p>
            <a:pPr>
              <a:defRPr/>
            </a:pPr>
            <a:endParaRPr lang="en-GB" sz="1600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sz="1600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sz="1600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sz="1600" b="1" dirty="0">
              <a:solidFill>
                <a:srgbClr val="000000"/>
              </a:solidFill>
            </a:endParaRPr>
          </a:p>
          <a:p>
            <a:pPr>
              <a:defRPr/>
            </a:pPr>
            <a:r>
              <a:rPr lang="en-GB" sz="2000" b="1" dirty="0">
                <a:solidFill>
                  <a:srgbClr val="000000"/>
                </a:solidFill>
              </a:rPr>
              <a:t>Space of possibilities</a:t>
            </a:r>
          </a:p>
          <a:p>
            <a:pPr>
              <a:defRPr/>
            </a:pPr>
            <a:endParaRPr lang="en-GB" sz="1600" dirty="0">
              <a:solidFill>
                <a:srgbClr val="000000"/>
              </a:solidFill>
            </a:endParaRPr>
          </a:p>
          <a:p>
            <a:pPr>
              <a:defRPr/>
            </a:pPr>
            <a:endParaRPr lang="en-GB" sz="1600" dirty="0">
              <a:solidFill>
                <a:srgbClr val="000000"/>
              </a:solidFill>
            </a:endParaRPr>
          </a:p>
          <a:p>
            <a:pPr>
              <a:defRPr/>
            </a:pPr>
            <a:endParaRPr lang="en-GB" sz="1600" dirty="0">
              <a:solidFill>
                <a:srgbClr val="000000"/>
              </a:solidFill>
            </a:endParaRPr>
          </a:p>
          <a:p>
            <a:pPr>
              <a:defRPr/>
            </a:pPr>
            <a:endParaRPr lang="en-GB" sz="1600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sz="1600" b="1" dirty="0">
              <a:solidFill>
                <a:srgbClr val="000000"/>
              </a:solidFill>
            </a:endParaRPr>
          </a:p>
          <a:p>
            <a:pPr>
              <a:defRPr/>
            </a:pPr>
            <a:r>
              <a:rPr lang="en-GB" sz="2000" b="1" dirty="0">
                <a:solidFill>
                  <a:srgbClr val="000000"/>
                </a:solidFill>
              </a:rPr>
              <a:t>Horizontal </a:t>
            </a:r>
          </a:p>
          <a:p>
            <a:pPr>
              <a:defRPr/>
            </a:pPr>
            <a:r>
              <a:rPr lang="en-GB" sz="2000" b="1" dirty="0">
                <a:solidFill>
                  <a:srgbClr val="000000"/>
                </a:solidFill>
              </a:rPr>
              <a:t>power</a:t>
            </a:r>
            <a:r>
              <a:rPr lang="en-GB" sz="1600" b="1" dirty="0">
                <a:solidFill>
                  <a:srgbClr val="000000"/>
                </a:solidFill>
              </a:rPr>
              <a:t> </a:t>
            </a:r>
            <a:r>
              <a:rPr lang="en-GB" sz="1600" dirty="0">
                <a:solidFill>
                  <a:srgbClr val="000000"/>
                </a:solidFill>
              </a:rPr>
              <a:t>(relationships)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1433947" y="4923755"/>
            <a:ext cx="7829578" cy="974098"/>
            <a:chOff x="1554481" y="5109331"/>
            <a:chExt cx="8318983" cy="1194741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554481" y="5109331"/>
              <a:ext cx="8268788" cy="1194741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1604676" y="5245036"/>
              <a:ext cx="8268788" cy="4907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>
                <a:defRPr/>
              </a:pPr>
              <a:r>
                <a:rPr lang="en-GB" sz="2000" b="1" dirty="0">
                  <a:solidFill>
                    <a:srgbClr val="000000"/>
                  </a:solidFill>
                </a:rPr>
                <a:t>Grassroots</a:t>
              </a:r>
              <a:r>
                <a:rPr lang="en-GB" sz="2000" dirty="0">
                  <a:solidFill>
                    <a:srgbClr val="000000"/>
                  </a:solidFill>
                </a:rPr>
                <a:t>: people who live in communities</a:t>
              </a:r>
            </a:p>
          </p:txBody>
        </p:sp>
      </p:grpSp>
      <p:sp>
        <p:nvSpPr>
          <p:cNvPr id="10" name="Cloud Callout 9"/>
          <p:cNvSpPr/>
          <p:nvPr/>
        </p:nvSpPr>
        <p:spPr>
          <a:xfrm>
            <a:off x="2210540" y="2634182"/>
            <a:ext cx="6761030" cy="2042681"/>
          </a:xfrm>
          <a:prstGeom prst="cloudCallout">
            <a:avLst>
              <a:gd name="adj1" fmla="val -50564"/>
              <a:gd name="adj2" fmla="val -36768"/>
            </a:avLst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/>
            </a:pPr>
            <a:r>
              <a:rPr lang="en-GB" sz="2000" dirty="0">
                <a:solidFill>
                  <a:prstClr val="white"/>
                </a:solidFill>
              </a:rPr>
              <a:t>Community, working groups, residents panels</a:t>
            </a:r>
          </a:p>
          <a:p>
            <a:pPr algn="ctr">
              <a:defRPr/>
            </a:pPr>
            <a:r>
              <a:rPr lang="en-GB" sz="2000" b="1" i="1" dirty="0">
                <a:solidFill>
                  <a:prstClr val="white"/>
                </a:solidFill>
              </a:rPr>
              <a:t>What do we want? How can we organise to engage and improve?</a:t>
            </a:r>
          </a:p>
        </p:txBody>
      </p:sp>
      <p:sp>
        <p:nvSpPr>
          <p:cNvPr id="11" name="Right Brace 10"/>
          <p:cNvSpPr/>
          <p:nvPr/>
        </p:nvSpPr>
        <p:spPr>
          <a:xfrm>
            <a:off x="9403697" y="775040"/>
            <a:ext cx="437603" cy="178895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12" name="Right Brace 11"/>
          <p:cNvSpPr/>
          <p:nvPr/>
        </p:nvSpPr>
        <p:spPr>
          <a:xfrm>
            <a:off x="9439628" y="2634182"/>
            <a:ext cx="352696" cy="1716509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13" name="Right Brace 12"/>
          <p:cNvSpPr/>
          <p:nvPr/>
        </p:nvSpPr>
        <p:spPr>
          <a:xfrm>
            <a:off x="9438592" y="4415218"/>
            <a:ext cx="352696" cy="1716509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9066AF5-86CC-4159-855A-C057236591EC}" type="slidenum">
              <a:rPr lang="en-GB" smtClean="0"/>
              <a:pPr>
                <a:defRPr/>
              </a:pPr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029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10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Abrahams, M (2012) Improbable research: why random selection of MPs may be the best, available at </a:t>
            </a:r>
            <a:r>
              <a:rPr lang="en-GB" dirty="0">
                <a:hlinkClick r:id="rId2"/>
              </a:rPr>
              <a:t>https://www.theguardian.com/education/2012/apr/16/improbable-research-politicians-random-selection</a:t>
            </a:r>
            <a:r>
              <a:rPr lang="en-GB" dirty="0"/>
              <a:t> </a:t>
            </a:r>
          </a:p>
          <a:p>
            <a:r>
              <a:rPr lang="en-GB" dirty="0" err="1"/>
              <a:t>Gray</a:t>
            </a:r>
            <a:r>
              <a:rPr lang="en-GB" dirty="0"/>
              <a:t>, A (2016) The troubling charts that show young people are losing faith in democracy, available at </a:t>
            </a:r>
            <a:r>
              <a:rPr lang="en-GB" dirty="0">
                <a:hlinkClick r:id="rId3"/>
              </a:rPr>
              <a:t>https://www.weforum.org/agenda/2016/12/charts-that-show-young-people-losing-faith-in-democracy/</a:t>
            </a:r>
            <a:r>
              <a:rPr lang="en-GB" dirty="0"/>
              <a:t> 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Heywood A (2007) Politics (3rd edition), Basingstoke: Palgrave Macmillan</a:t>
            </a:r>
            <a:endParaRPr lang="en-GB" dirty="0"/>
          </a:p>
          <a:p>
            <a:r>
              <a:rPr lang="en-GB" dirty="0" err="1"/>
              <a:t>Heslop</a:t>
            </a:r>
            <a:r>
              <a:rPr lang="en-GB" dirty="0"/>
              <a:t>, D (2016) ‘Political System,’ an article for the Encyclopaedia available at </a:t>
            </a:r>
            <a:r>
              <a:rPr lang="en-GB" dirty="0">
                <a:hlinkClick r:id="rId4"/>
              </a:rPr>
              <a:t>https://www.britannica.com/topic/political-system</a:t>
            </a:r>
            <a:r>
              <a:rPr lang="en-GB" dirty="0"/>
              <a:t> </a:t>
            </a:r>
          </a:p>
          <a:p>
            <a:r>
              <a:rPr lang="en-GB" dirty="0" err="1"/>
              <a:t>Roskin</a:t>
            </a:r>
            <a:r>
              <a:rPr lang="en-GB" dirty="0"/>
              <a:t>, MG (2009) ‘Political Science’, an article for the Encyclopaedia available at </a:t>
            </a:r>
            <a:r>
              <a:rPr lang="en-GB" dirty="0">
                <a:hlinkClick r:id="rId5"/>
              </a:rPr>
              <a:t>https://www.britannica.com/topic/political-science</a:t>
            </a:r>
            <a:r>
              <a:rPr lang="en-GB" dirty="0"/>
              <a:t> </a:t>
            </a:r>
          </a:p>
          <a:p>
            <a:r>
              <a:rPr lang="en-GB" dirty="0"/>
              <a:t>Williams Z, (2016) Our democracy is broken: here’s a utopian idea for fixing it, Guardian online 9</a:t>
            </a:r>
            <a:r>
              <a:rPr lang="en-GB" baseline="30000" dirty="0"/>
              <a:t>th</a:t>
            </a:r>
            <a:r>
              <a:rPr lang="en-GB" dirty="0"/>
              <a:t> January 2017 available at </a:t>
            </a:r>
            <a:r>
              <a:rPr lang="en-GB" dirty="0">
                <a:hlinkClick r:id="rId6"/>
              </a:rPr>
              <a:t>https://www.theguardian.com/commentisfree/2017/jan/09/citizens-juries-democratic-utopia-politics</a:t>
            </a:r>
            <a:r>
              <a:rPr lang="en-GB" dirty="0"/>
              <a:t>,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73D650-0307-4A1C-BC82-D45665AF74BA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773607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348D86-95BC-4A24-AA0D-6194825877A9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80941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505</TotalTime>
  <Words>1397</Words>
  <Application>Microsoft Office PowerPoint</Application>
  <PresentationFormat>Widescreen</PresentationFormat>
  <Paragraphs>160</Paragraphs>
  <Slides>35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35</vt:i4>
      </vt:variant>
    </vt:vector>
  </HeadingPairs>
  <TitlesOfParts>
    <vt:vector size="43" baseType="lpstr">
      <vt:lpstr>Arial</vt:lpstr>
      <vt:lpstr>Calibri</vt:lpstr>
      <vt:lpstr>Calibri Light</vt:lpstr>
      <vt:lpstr>Guardian Text Egyptian Web</vt:lpstr>
      <vt:lpstr>Office Theme</vt:lpstr>
      <vt:lpstr>1_Office Theme</vt:lpstr>
      <vt:lpstr>2_Office Theme</vt:lpstr>
      <vt:lpstr>Retrospect</vt:lpstr>
      <vt:lpstr>Broken Democracy?</vt:lpstr>
      <vt:lpstr>PowerPoint Presentation</vt:lpstr>
      <vt:lpstr>PowerPoint Presentation</vt:lpstr>
      <vt:lpstr>Aims</vt:lpstr>
      <vt:lpstr>Political systems</vt:lpstr>
      <vt:lpstr>Political systems</vt:lpstr>
      <vt:lpstr>John Locke (1688-1774)</vt:lpstr>
      <vt:lpstr>The significance of ideas …</vt:lpstr>
      <vt:lpstr>Is our democracy broken?</vt:lpstr>
      <vt:lpstr>Is our democracy broken?</vt:lpstr>
      <vt:lpstr>PowerPoint Presentation</vt:lpstr>
      <vt:lpstr>PowerPoint Presentation</vt:lpstr>
      <vt:lpstr>Alternative ways to organise society?</vt:lpstr>
      <vt:lpstr>How about a lottery system? </vt:lpstr>
      <vt:lpstr>A daunting  challenge?</vt:lpstr>
      <vt:lpstr>Models</vt:lpstr>
      <vt:lpstr>Rousseau was a critic of elections in England:</vt:lpstr>
      <vt:lpstr>PowerPoint Presentation</vt:lpstr>
      <vt:lpstr>Media Power</vt:lpstr>
      <vt:lpstr>Murdoch, Ailes and their protege</vt:lpstr>
      <vt:lpstr>The media wields enormous power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Conn’s ‘Space of Possibility’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Broken Democracy?</dc:title>
  <dc:creator>Mike</dc:creator>
  <cp:lastModifiedBy>Mike Durke</cp:lastModifiedBy>
  <cp:revision>42</cp:revision>
  <dcterms:created xsi:type="dcterms:W3CDTF">2017-01-10T08:06:05Z</dcterms:created>
  <dcterms:modified xsi:type="dcterms:W3CDTF">2024-10-13T14:13:53Z</dcterms:modified>
</cp:coreProperties>
</file>