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7"/>
  </p:notesMasterIdLst>
  <p:sldIdLst>
    <p:sldId id="256" r:id="rId2"/>
    <p:sldId id="292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27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Matrices </a:t>
            </a:r>
            <a:r>
              <a:rPr lang="en-GB" smtClean="0"/>
              <a:t>&amp; Arrays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/>
              <a:t>Dr Nik Whitehead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Reassigning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Matrices, like vectors, are of fixed length and dimensions</a:t>
            </a:r>
          </a:p>
          <a:p>
            <a:r>
              <a:rPr lang="en-GB" dirty="0" smtClean="0"/>
              <a:t>When we want to change a vector we reassign it</a:t>
            </a:r>
          </a:p>
          <a:p>
            <a:r>
              <a:rPr lang="en-GB" dirty="0" smtClean="0"/>
              <a:t>Similarly, we can reassign matrices</a:t>
            </a:r>
          </a:p>
          <a:p>
            <a:pPr lvl="1"/>
            <a:r>
              <a:rPr lang="en-GB" dirty="0" smtClean="0"/>
              <a:t>To add a new row use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rbind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(row bind)</a:t>
            </a:r>
          </a:p>
          <a:p>
            <a:pPr lvl="1"/>
            <a:r>
              <a:rPr lang="en-GB" dirty="0" smtClean="0"/>
              <a:t>To add a new column use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(column bind)</a:t>
            </a:r>
          </a:p>
          <a:p>
            <a:pPr lvl="1"/>
            <a:endParaRPr lang="en-GB" dirty="0" smtClean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3 </a:t>
            </a:r>
            <a:endParaRPr lang="en-GB" sz="2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2,]  2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x,c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(8,9))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column to the end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[,3] 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3    8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4    9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Reassigning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binding functions also give us another quick &amp; dirty way to create matrices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q&lt;-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bind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(c(1,1,1),c(2,2,2))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1    1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2    2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r>
              <a:rPr lang="en-GB" dirty="0" smtClean="0"/>
              <a:t>This is processor-intensive, so if you’re creating a large matrix it’s better to allocate the large matrix first rather than build up from a small one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7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Reassigning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Matrix rows and columns can also be dropped through reassignment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4    5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7    8    9 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m&lt;-m[-1,-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7    8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95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Create a script to do the following:</a:t>
            </a:r>
          </a:p>
          <a:p>
            <a:pPr lvl="1"/>
            <a:r>
              <a:rPr lang="en-GB" dirty="0" smtClean="0"/>
              <a:t>Create a square matrix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/>
              <a:t> containing the numbers 1 to 16 row-wise</a:t>
            </a:r>
          </a:p>
          <a:p>
            <a:pPr lvl="1"/>
            <a:r>
              <a:rPr lang="en-GB" dirty="0" smtClean="0"/>
              <a:t>Add a row containing the numbers 17-20</a:t>
            </a:r>
          </a:p>
          <a:p>
            <a:pPr lvl="1"/>
            <a:r>
              <a:rPr lang="en-GB" dirty="0" smtClean="0"/>
              <a:t>Drop the third column</a:t>
            </a:r>
          </a:p>
          <a:p>
            <a:pPr lvl="1"/>
            <a:r>
              <a:rPr lang="en-GB" dirty="0" smtClean="0"/>
              <a:t>Between rows 1 and 2 add a row of zeroes</a:t>
            </a:r>
          </a:p>
          <a:p>
            <a:pPr lvl="1"/>
            <a:endParaRPr lang="en-GB" dirty="0"/>
          </a:p>
          <a:p>
            <a:r>
              <a:rPr lang="en-GB" dirty="0" smtClean="0"/>
              <a:t>Hint:</a:t>
            </a: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bind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and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work like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c() </a:t>
            </a:r>
            <a:r>
              <a:rPr lang="en-GB" dirty="0" smtClean="0"/>
              <a:t>in that you can bind more than two rows or columns at the same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96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on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Filters can be applied to matrices in the same way they can be applied to vectors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3    4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5    6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x[x[,2]&gt;=3,] 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Row filter based on column value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en-GB" dirty="0" smtClean="0"/>
          </a:p>
          <a:p>
            <a:r>
              <a:rPr lang="en-GB" dirty="0"/>
              <a:t>This checks for each row if the value in the second column is &gt;=3, and if this returns TRUE, displays the row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49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on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Multiple filters can be joined using &amp;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3    4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5    6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x[x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[,2]&gt;=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&amp; x[,1]&lt;=4,] 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[,2]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3    4</a:t>
            </a:r>
          </a:p>
          <a:p>
            <a:r>
              <a:rPr lang="en-GB" dirty="0" smtClean="0"/>
              <a:t>This </a:t>
            </a:r>
            <a:r>
              <a:rPr lang="en-GB" dirty="0"/>
              <a:t>checks for each row if the </a:t>
            </a:r>
            <a:r>
              <a:rPr lang="en-GB" dirty="0" smtClean="0"/>
              <a:t>value in the second column is </a:t>
            </a:r>
            <a:r>
              <a:rPr lang="en-GB" dirty="0"/>
              <a:t>&gt;=</a:t>
            </a:r>
            <a:r>
              <a:rPr lang="en-GB" dirty="0" smtClean="0"/>
              <a:t>3 AND if that in the first column is &lt;=4, and </a:t>
            </a:r>
            <a:r>
              <a:rPr lang="en-GB" dirty="0"/>
              <a:t>if this returns TRUE, displays the row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125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Create a script to do the following:</a:t>
            </a:r>
          </a:p>
          <a:p>
            <a:pPr lvl="1"/>
            <a:r>
              <a:rPr lang="en-GB" dirty="0" smtClean="0"/>
              <a:t>Create a square matrix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/>
              <a:t> containing the numbers 1 to 16 row-wise</a:t>
            </a:r>
          </a:p>
          <a:p>
            <a:pPr lvl="1"/>
            <a:r>
              <a:rPr lang="en-GB" dirty="0" smtClean="0"/>
              <a:t>From this, create two new matrices containing</a:t>
            </a:r>
          </a:p>
          <a:p>
            <a:pPr lvl="2"/>
            <a:r>
              <a:rPr lang="en-GB" dirty="0" smtClean="0"/>
              <a:t>All rows where the first value is greater than 7</a:t>
            </a:r>
          </a:p>
          <a:p>
            <a:pPr lvl="2"/>
            <a:r>
              <a:rPr lang="en-GB" dirty="0" smtClean="0"/>
              <a:t>All columns where the highest value is less than 15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84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Naming Rows And Columns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If we are dealing with pure maths matrices, we refer to elements by their row and column indices</a:t>
            </a:r>
          </a:p>
          <a:p>
            <a:r>
              <a:rPr lang="en-GB" dirty="0" smtClean="0"/>
              <a:t>If we are dealing with matrices as data sets then it can be useful to label the columns and rows</a:t>
            </a:r>
          </a:p>
          <a:p>
            <a:endParaRPr lang="en-GB" sz="1200" dirty="0" smtClean="0"/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colnames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(m)&lt;-c(“Column1”, “Column2”)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rownames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(m)&lt;-c(“Row1”, “Row2”)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  Column1  Column2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Row1	    12		 15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Row2	    13		 11</a:t>
            </a:r>
          </a:p>
          <a:p>
            <a:endParaRPr lang="en-GB" sz="12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62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Naming Rows And Columns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44" y="1044928"/>
            <a:ext cx="8315335" cy="411226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6" y="5373216"/>
            <a:ext cx="3846607" cy="1184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697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With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Row and column names can be used in filters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[,“Height(cm)”]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1  Child 2  Child 3  Child 4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73.9       72.5       74.2      71.7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[“Child 2”,]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Weight(kg)  Height(cm)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8.2             72.5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dirty="0" smtClean="0"/>
              <a:t>Remember: matrices always contain the same mode of data</a:t>
            </a:r>
          </a:p>
          <a:p>
            <a:pPr lvl="1"/>
            <a:r>
              <a:rPr lang="en-GB" dirty="0" smtClean="0"/>
              <a:t>Data frames  and lists allow data types to be mixed – more on </a:t>
            </a:r>
            <a:r>
              <a:rPr lang="en-GB" smtClean="0"/>
              <a:t>this in future workshops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4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Higher-Dimensional 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/>
          <a:lstStyle/>
          <a:p>
            <a:r>
              <a:rPr lang="en-GB" dirty="0" smtClean="0"/>
              <a:t>What happens if we want to take a repeated set of measurements, such are height and weight at ages 1 and 2?</a:t>
            </a:r>
          </a:p>
          <a:p>
            <a:r>
              <a:rPr lang="en-GB" dirty="0" smtClean="0"/>
              <a:t>R provides a higher-dimension data structure, the </a:t>
            </a:r>
            <a:r>
              <a:rPr lang="en-GB" i="1" dirty="0" smtClean="0"/>
              <a:t>array</a:t>
            </a:r>
            <a:r>
              <a:rPr lang="en-GB" dirty="0" smtClean="0"/>
              <a:t>, for this</a:t>
            </a:r>
          </a:p>
          <a:p>
            <a:r>
              <a:rPr lang="en-GB" dirty="0" smtClean="0"/>
              <a:t>Suppose we create two sets of observations, obs1 and obs2, and merge these into an array</a:t>
            </a:r>
          </a:p>
          <a:p>
            <a:endParaRPr lang="en-GB" sz="900" dirty="0" smtClean="0"/>
          </a:p>
          <a:p>
            <a:pPr marL="109728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bs_array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&lt;-array(data=c(obs1,obs2),dim=c(4,2,2))</a:t>
            </a:r>
          </a:p>
          <a:p>
            <a:endParaRPr lang="en-GB" sz="900" dirty="0" smtClean="0"/>
          </a:p>
          <a:p>
            <a:r>
              <a:rPr lang="en-GB" dirty="0" smtClean="0"/>
              <a:t>We need to specify the two matrices</a:t>
            </a:r>
          </a:p>
          <a:p>
            <a:pPr marL="109728" indent="0" algn="ctr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data=c(obs1,obs2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r>
              <a:rPr lang="en-GB" dirty="0" smtClean="0"/>
              <a:t>We also need to tell it how big the array will be</a:t>
            </a:r>
          </a:p>
          <a:p>
            <a:pPr marL="109728" indent="0" algn="ctr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dim=c(4,2,2)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65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Higher Dimensional 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Elements in the array are indexed using 3 numbers rather than 2 (rows, columns, layers)</a:t>
            </a:r>
          </a:p>
          <a:p>
            <a:r>
              <a:rPr lang="en-GB" dirty="0" smtClean="0"/>
              <a:t>Displaying this array will show each layer one by one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Filters work with arrays in the same way that they work with matrices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2348880"/>
            <a:ext cx="5777405" cy="352839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40422" y="3789040"/>
            <a:ext cx="31341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Notice that the labels </a:t>
            </a:r>
          </a:p>
          <a:p>
            <a:r>
              <a:rPr lang="en-GB" sz="2400" dirty="0" smtClean="0"/>
              <a:t>have been lost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4939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</a:t>
            </a:r>
            <a:r>
              <a:rPr lang="en-GB" dirty="0" smtClean="0"/>
              <a:t>labelled matrices to show the following demographic data for 2008, 2013 and 2018: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r>
              <a:rPr lang="en-GB" dirty="0" smtClean="0"/>
              <a:t>Combine these matrices into an array</a:t>
            </a:r>
          </a:p>
          <a:p>
            <a:pPr lvl="1"/>
            <a:r>
              <a:rPr lang="en-GB" dirty="0" smtClean="0"/>
              <a:t>From that array, extract the following:</a:t>
            </a:r>
          </a:p>
          <a:p>
            <a:pPr lvl="2"/>
            <a:r>
              <a:rPr lang="en-GB" dirty="0" smtClean="0"/>
              <a:t>The population of Wales</a:t>
            </a:r>
          </a:p>
          <a:p>
            <a:pPr lvl="2"/>
            <a:r>
              <a:rPr lang="en-GB" dirty="0" smtClean="0"/>
              <a:t>The population of Scotland in 2013</a:t>
            </a:r>
          </a:p>
          <a:p>
            <a:pPr lvl="2"/>
            <a:r>
              <a:rPr lang="en-GB" dirty="0" smtClean="0"/>
              <a:t>The female population of England in 2008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690576"/>
              </p:ext>
            </p:extLst>
          </p:nvPr>
        </p:nvGraphicFramePr>
        <p:xfrm>
          <a:off x="107504" y="2420888"/>
          <a:ext cx="2903985" cy="18879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5792">
                  <a:extLst>
                    <a:ext uri="{9D8B030D-6E8A-4147-A177-3AD203B41FA5}">
                      <a16:colId xmlns:a16="http://schemas.microsoft.com/office/drawing/2014/main" val="263980671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010109555"/>
                    </a:ext>
                  </a:extLst>
                </a:gridCol>
                <a:gridCol w="864097">
                  <a:extLst>
                    <a:ext uri="{9D8B030D-6E8A-4147-A177-3AD203B41FA5}">
                      <a16:colId xmlns:a16="http://schemas.microsoft.com/office/drawing/2014/main" val="2188833835"/>
                    </a:ext>
                  </a:extLst>
                </a:gridCol>
              </a:tblGrid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2008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207671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5206732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Scotland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257534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England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25.4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26.4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212907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NI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446166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824832"/>
              </p:ext>
            </p:extLst>
          </p:nvPr>
        </p:nvGraphicFramePr>
        <p:xfrm>
          <a:off x="3131840" y="2420888"/>
          <a:ext cx="2903985" cy="18879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5792">
                  <a:extLst>
                    <a:ext uri="{9D8B030D-6E8A-4147-A177-3AD203B41FA5}">
                      <a16:colId xmlns:a16="http://schemas.microsoft.com/office/drawing/2014/main" val="263980671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010109555"/>
                    </a:ext>
                  </a:extLst>
                </a:gridCol>
                <a:gridCol w="864097">
                  <a:extLst>
                    <a:ext uri="{9D8B030D-6E8A-4147-A177-3AD203B41FA5}">
                      <a16:colId xmlns:a16="http://schemas.microsoft.com/office/drawing/2014/main" val="2188833835"/>
                    </a:ext>
                  </a:extLst>
                </a:gridCol>
              </a:tblGrid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2013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207671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5206732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Scotland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257534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England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26.5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27.3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212907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NI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446166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3562181"/>
              </p:ext>
            </p:extLst>
          </p:nvPr>
        </p:nvGraphicFramePr>
        <p:xfrm>
          <a:off x="6156176" y="2420888"/>
          <a:ext cx="2903985" cy="18879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5792">
                  <a:extLst>
                    <a:ext uri="{9D8B030D-6E8A-4147-A177-3AD203B41FA5}">
                      <a16:colId xmlns:a16="http://schemas.microsoft.com/office/drawing/2014/main" val="263980671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010109555"/>
                    </a:ext>
                  </a:extLst>
                </a:gridCol>
                <a:gridCol w="864097">
                  <a:extLst>
                    <a:ext uri="{9D8B030D-6E8A-4147-A177-3AD203B41FA5}">
                      <a16:colId xmlns:a16="http://schemas.microsoft.com/office/drawing/2014/main" val="2188833835"/>
                    </a:ext>
                  </a:extLst>
                </a:gridCol>
              </a:tblGrid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2018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207671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5206732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Scotland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257534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England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27.7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28.3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212907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NI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446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923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Lists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chapter 3.4-3.8 of </a:t>
            </a:r>
            <a:r>
              <a:rPr lang="en-GB" dirty="0" err="1" smtClean="0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30023</TotalTime>
  <Words>998</Words>
  <Application>Microsoft Office PowerPoint</Application>
  <PresentationFormat>On-screen Show (4:3)</PresentationFormat>
  <Paragraphs>205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Georgia</vt:lpstr>
      <vt:lpstr>Trebuchet MS</vt:lpstr>
      <vt:lpstr>Wingdings 2</vt:lpstr>
      <vt:lpstr>Nik2013</vt:lpstr>
      <vt:lpstr> Matrices &amp; Arrays II</vt:lpstr>
      <vt:lpstr>Reassigning Matrices</vt:lpstr>
      <vt:lpstr>Reassigning Matrices</vt:lpstr>
      <vt:lpstr>Reassigning Matrices</vt:lpstr>
      <vt:lpstr>Exercise</vt:lpstr>
      <vt:lpstr>Filtering on Matrices</vt:lpstr>
      <vt:lpstr>Filtering on Matrices</vt:lpstr>
      <vt:lpstr>Exercise</vt:lpstr>
      <vt:lpstr>Naming Rows And Columns</vt:lpstr>
      <vt:lpstr>Naming Rows And Columns</vt:lpstr>
      <vt:lpstr>Filtering With Names</vt:lpstr>
      <vt:lpstr>Higher-Dimensional Arrays</vt:lpstr>
      <vt:lpstr>Higher Dimensional Arrays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432</cp:revision>
  <dcterms:created xsi:type="dcterms:W3CDTF">2011-09-13T10:27:46Z</dcterms:created>
  <dcterms:modified xsi:type="dcterms:W3CDTF">2021-01-25T10:27:32Z</dcterms:modified>
</cp:coreProperties>
</file>