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autoCompressPictures="0" embedTrueTypeFonts="1" strictFirstAndLastChars="0" saveSubsetFonts="1">
  <p:sldMasterIdLst>
    <p:sldMasterId id="2147483659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71" r:id="rId22"/>
  </p:sldIdLst>
  <p:sldSz cy="5143500" cx="9144000"/>
  <p:notesSz cx="6858000" cy="9144000"/>
  <p:embeddedFontLst>
    <p:embeddedFont>
      <p:font typeface="Source Code Pro"/>
      <p:regular r:id="rId23"/>
      <p:bold r:id="rId24"/>
      <p:italic r:id="rId25"/>
      <p:boldItalic r:id="rId26"/>
    </p:embeddedFont>
    <p:embeddedFont>
      <p:font typeface="Oswald"/>
      <p:regular r:id="rId27"/>
      <p:bold r:id="rId28"/>
    </p:embeddedFont>
    <p:embeddedFont>
      <p:font typeface="Merriweather"/>
      <p:regular r:id="rId29"/>
      <p:bold r:id="rId30"/>
      <p:italic r:id="rId31"/>
      <p:boldItalic r:id="rId32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/>
</file>

<file path=ppt/tableStyles.xml><?xml version="1.0" encoding="utf-8"?>
<a:tblStyleLst xmlns:a="http://schemas.openxmlformats.org/drawingml/2006/main" xmlns:r="http://schemas.openxmlformats.org/officeDocument/2006/relationships" def="{31B37606-C9EE-49F1-9B51-BFE59529629F}">
  <a:tblStyle styleId="{31B37606-C9EE-49F1-9B51-BFE59529629F}" styleName="Table_0">
    <a:wholeTbl>
      <a:tcTxStyle>
        <a:font>
          <a:latin typeface="Arial"/>
          <a:ea typeface="Arial"/>
          <a:cs typeface="Arial"/>
        </a:font>
        <a:srgbClr val="000000"/>
      </a:tcTx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4.xml"/><Relationship Id="rId22" Type="http://schemas.openxmlformats.org/officeDocument/2006/relationships/slide" Target="slides/slide16.xml"/><Relationship Id="rId21" Type="http://schemas.openxmlformats.org/officeDocument/2006/relationships/slide" Target="slides/slide15.xml"/><Relationship Id="rId24" Type="http://schemas.openxmlformats.org/officeDocument/2006/relationships/font" Target="fonts/SourceCodePro-bold.fntdata"/><Relationship Id="rId23" Type="http://schemas.openxmlformats.org/officeDocument/2006/relationships/font" Target="fonts/SourceCodePro-regular.fntdata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tableStyles" Target="tableStyles.xml"/><Relationship Id="rId9" Type="http://schemas.openxmlformats.org/officeDocument/2006/relationships/slide" Target="slides/slide3.xml"/><Relationship Id="rId26" Type="http://schemas.openxmlformats.org/officeDocument/2006/relationships/font" Target="fonts/SourceCodePro-boldItalic.fntdata"/><Relationship Id="rId25" Type="http://schemas.openxmlformats.org/officeDocument/2006/relationships/font" Target="fonts/SourceCodePro-italic.fntdata"/><Relationship Id="rId28" Type="http://schemas.openxmlformats.org/officeDocument/2006/relationships/font" Target="fonts/Oswald-bold.fntdata"/><Relationship Id="rId27" Type="http://schemas.openxmlformats.org/officeDocument/2006/relationships/font" Target="fonts/Oswald-regular.fntdata"/><Relationship Id="rId5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29" Type="http://schemas.openxmlformats.org/officeDocument/2006/relationships/font" Target="fonts/Merriweather-regular.fntdata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31" Type="http://schemas.openxmlformats.org/officeDocument/2006/relationships/font" Target="fonts/Merriweather-italic.fntdata"/><Relationship Id="rId30" Type="http://schemas.openxmlformats.org/officeDocument/2006/relationships/font" Target="fonts/Merriweather-bold.fntdata"/><Relationship Id="rId11" Type="http://schemas.openxmlformats.org/officeDocument/2006/relationships/slide" Target="slides/slide5.xml"/><Relationship Id="rId10" Type="http://schemas.openxmlformats.org/officeDocument/2006/relationships/slide" Target="slides/slide4.xml"/><Relationship Id="rId32" Type="http://schemas.openxmlformats.org/officeDocument/2006/relationships/font" Target="fonts/Merriweather-boldItalic.fntdata"/><Relationship Id="rId13" Type="http://schemas.openxmlformats.org/officeDocument/2006/relationships/slide" Target="slides/slide7.xml"/><Relationship Id="rId12" Type="http://schemas.openxmlformats.org/officeDocument/2006/relationships/slide" Target="slides/slide6.xml"/><Relationship Id="rId15" Type="http://schemas.openxmlformats.org/officeDocument/2006/relationships/slide" Target="slides/slide9.xml"/><Relationship Id="rId14" Type="http://schemas.openxmlformats.org/officeDocument/2006/relationships/slide" Target="slides/slide8.xml"/><Relationship Id="rId17" Type="http://schemas.openxmlformats.org/officeDocument/2006/relationships/slide" Target="slides/slide11.xml"/><Relationship Id="rId16" Type="http://schemas.openxmlformats.org/officeDocument/2006/relationships/slide" Target="slides/slide10.xml"/><Relationship Id="rId19" Type="http://schemas.openxmlformats.org/officeDocument/2006/relationships/slide" Target="slides/slide13.xml"/><Relationship Id="rId18" Type="http://schemas.openxmlformats.org/officeDocument/2006/relationships/slide" Target="slides/slide1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" name="Google Shape;60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g6c3b547147_0_6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" name="Google Shape;67;g6c3b547147_0_6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g6c3b547147_0_5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" name="Google Shape;75;g6c3b547147_0_5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6c3b547147_0_7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Google Shape;81;g6c3b547147_0_7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g6c3b547147_0_7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Google Shape;89;g6c3b547147_0_7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g6c3b547147_0_8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5" name="Google Shape;95;g6c3b547147_0_8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g6c7eb89715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1" name="Google Shape;101;g6c7eb89715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g6c7eb89715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7" name="Google Shape;107;g6c7eb89715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g6c3b547147_0_8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3" name="Google Shape;113;g6c3b547147_0_8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g6c3b547147_0_6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9" name="Google Shape;119;g6c3b547147_0_6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g6c3b547147_0_9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5" name="Google Shape;125;g6c3b547147_0_9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g6c3b547147_0_9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1" name="Google Shape;131;g6c3b547147_0_9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g6c7eb89715_0_1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7" name="Google Shape;137;g6c7eb89715_0_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g6c7eb89715_0_2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3" name="Google Shape;143;g6c7eb89715_0_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47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g6c7eb89715_0_2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9" name="Google Shape;149;g6c7eb89715_0_2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6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g6c3b547147_0_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3" name="Google Shape;163;g6c3b547147_0_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 rot="10800000">
            <a:off x="4226100" y="2933550"/>
            <a:ext cx="691800" cy="388500"/>
          </a:xfrm>
          <a:prstGeom prst="triangle">
            <a:avLst>
              <a:gd fmla="val 50000" name="adj"/>
            </a:avLst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" name="Google Shape;11;p2"/>
          <p:cNvSpPr/>
          <p:nvPr/>
        </p:nvSpPr>
        <p:spPr>
          <a:xfrm>
            <a:off x="-25" y="0"/>
            <a:ext cx="9144000" cy="3124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" name="Google Shape;12;p2"/>
          <p:cNvSpPr txBox="1"/>
          <p:nvPr>
            <p:ph type="ctrTitle"/>
          </p:nvPr>
        </p:nvSpPr>
        <p:spPr>
          <a:xfrm>
            <a:off x="411175" y="644300"/>
            <a:ext cx="8282400" cy="2109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3" name="Google Shape;13;p2"/>
          <p:cNvSpPr txBox="1"/>
          <p:nvPr>
            <p:ph idx="1" type="subTitle"/>
          </p:nvPr>
        </p:nvSpPr>
        <p:spPr>
          <a:xfrm>
            <a:off x="411175" y="3398250"/>
            <a:ext cx="8282400" cy="1260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Oswald"/>
              <a:buNone/>
              <a:defRPr sz="3600">
                <a:latin typeface="Oswald"/>
                <a:ea typeface="Oswald"/>
                <a:cs typeface="Oswald"/>
                <a:sym typeface="Oswald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Oswald"/>
              <a:buNone/>
              <a:defRPr sz="3600">
                <a:latin typeface="Oswald"/>
                <a:ea typeface="Oswald"/>
                <a:cs typeface="Oswald"/>
                <a:sym typeface="Oswald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Oswald"/>
              <a:buNone/>
              <a:defRPr sz="3600">
                <a:latin typeface="Oswald"/>
                <a:ea typeface="Oswald"/>
                <a:cs typeface="Oswald"/>
                <a:sym typeface="Oswald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Oswald"/>
              <a:buNone/>
              <a:defRPr sz="3600">
                <a:latin typeface="Oswald"/>
                <a:ea typeface="Oswald"/>
                <a:cs typeface="Oswald"/>
                <a:sym typeface="Oswald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Oswald"/>
              <a:buNone/>
              <a:defRPr sz="3600">
                <a:latin typeface="Oswald"/>
                <a:ea typeface="Oswald"/>
                <a:cs typeface="Oswald"/>
                <a:sym typeface="Oswald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Oswald"/>
              <a:buNone/>
              <a:defRPr sz="3600">
                <a:latin typeface="Oswald"/>
                <a:ea typeface="Oswald"/>
                <a:cs typeface="Oswald"/>
                <a:sym typeface="Oswald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Oswald"/>
              <a:buNone/>
              <a:defRPr sz="3600">
                <a:latin typeface="Oswald"/>
                <a:ea typeface="Oswald"/>
                <a:cs typeface="Oswald"/>
                <a:sym typeface="Oswald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Oswald"/>
              <a:buNone/>
              <a:defRPr sz="3600">
                <a:latin typeface="Oswald"/>
                <a:ea typeface="Oswald"/>
                <a:cs typeface="Oswald"/>
                <a:sym typeface="Oswald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Font typeface="Oswald"/>
              <a:buNone/>
              <a:defRPr sz="3600">
                <a:latin typeface="Oswald"/>
                <a:ea typeface="Oswald"/>
                <a:cs typeface="Oswald"/>
                <a:sym typeface="Oswald"/>
              </a:defRPr>
            </a:lvl9pPr>
          </a:lstStyle>
          <a:p/>
        </p:txBody>
      </p:sp>
      <p:sp>
        <p:nvSpPr>
          <p:cNvPr id="14" name="Google Shape;14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header" type="secHead">
  <p:cSld name="SECTION_HEADER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/>
          <p:nvPr/>
        </p:nvSpPr>
        <p:spPr>
          <a:xfrm>
            <a:off x="0" y="1567350"/>
            <a:ext cx="9144000" cy="20088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" name="Google Shape;17;p3"/>
          <p:cNvSpPr txBox="1"/>
          <p:nvPr>
            <p:ph type="title"/>
          </p:nvPr>
        </p:nvSpPr>
        <p:spPr>
          <a:xfrm>
            <a:off x="430800" y="1889700"/>
            <a:ext cx="8282400" cy="1516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8" name="Google Shape;18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body" type="tx">
  <p:cSld name="TITLE_AND_BODY">
    <p:spTree>
      <p:nvGrpSpPr>
        <p:cNvPr id="19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0" name="Google Shape;20;p4"/>
          <p:cNvCxnSpPr/>
          <p:nvPr/>
        </p:nvCxnSpPr>
        <p:spPr>
          <a:xfrm>
            <a:off x="429200" y="1275577"/>
            <a:ext cx="6141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lgDash"/>
            <a:round/>
            <a:headEnd len="sm" w="sm" type="none"/>
            <a:tailEnd len="sm" w="sm" type="none"/>
          </a:ln>
        </p:spPr>
      </p:cxnSp>
      <p:sp>
        <p:nvSpPr>
          <p:cNvPr id="21" name="Google Shape;21;p4"/>
          <p:cNvSpPr txBox="1"/>
          <p:nvPr>
            <p:ph type="title"/>
          </p:nvPr>
        </p:nvSpPr>
        <p:spPr>
          <a:xfrm>
            <a:off x="311700" y="372500"/>
            <a:ext cx="8520600" cy="73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2" name="Google Shape;22;p4"/>
          <p:cNvSpPr txBox="1"/>
          <p:nvPr>
            <p:ph idx="1" type="body"/>
          </p:nvPr>
        </p:nvSpPr>
        <p:spPr>
          <a:xfrm>
            <a:off x="311700" y="1468825"/>
            <a:ext cx="8520600" cy="3099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3" name="Google Shape;23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two columns" type="twoColTx">
  <p:cSld name="TITLE_AND_TWO_COLUMNS">
    <p:spTree>
      <p:nvGrpSpPr>
        <p:cNvPr id="24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Google Shape;25;p5"/>
          <p:cNvCxnSpPr/>
          <p:nvPr/>
        </p:nvCxnSpPr>
        <p:spPr>
          <a:xfrm>
            <a:off x="429200" y="1275577"/>
            <a:ext cx="6141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lgDash"/>
            <a:round/>
            <a:headEnd len="sm" w="sm" type="none"/>
            <a:tailEnd len="sm" w="sm" type="none"/>
          </a:ln>
        </p:spPr>
      </p:cxnSp>
      <p:sp>
        <p:nvSpPr>
          <p:cNvPr id="26" name="Google Shape;26;p5"/>
          <p:cNvSpPr txBox="1"/>
          <p:nvPr>
            <p:ph type="title"/>
          </p:nvPr>
        </p:nvSpPr>
        <p:spPr>
          <a:xfrm>
            <a:off x="311700" y="372500"/>
            <a:ext cx="8520600" cy="73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7" name="Google Shape;27;p5"/>
          <p:cNvSpPr txBox="1"/>
          <p:nvPr>
            <p:ph idx="1" type="body"/>
          </p:nvPr>
        </p:nvSpPr>
        <p:spPr>
          <a:xfrm>
            <a:off x="311700" y="1468825"/>
            <a:ext cx="3999900" cy="3099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8" name="Google Shape;28;p5"/>
          <p:cNvSpPr txBox="1"/>
          <p:nvPr>
            <p:ph idx="2" type="body"/>
          </p:nvPr>
        </p:nvSpPr>
        <p:spPr>
          <a:xfrm>
            <a:off x="4832400" y="1468825"/>
            <a:ext cx="3999900" cy="3099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9" name="Google Shape;29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only" type="titleOnly">
  <p:cSld name="TITLE_ONLY">
    <p:spTree>
      <p:nvGrpSpPr>
        <p:cNvPr id="30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6"/>
          <p:cNvSpPr txBox="1"/>
          <p:nvPr>
            <p:ph type="title"/>
          </p:nvPr>
        </p:nvSpPr>
        <p:spPr>
          <a:xfrm>
            <a:off x="311700" y="372500"/>
            <a:ext cx="8520600" cy="73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2" name="Google Shape;32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One column text">
  <p:cSld name="ONE_COLUMN_TEXT"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4" name="Google Shape;34;p7"/>
          <p:cNvCxnSpPr/>
          <p:nvPr/>
        </p:nvCxnSpPr>
        <p:spPr>
          <a:xfrm>
            <a:off x="418675" y="1457787"/>
            <a:ext cx="6141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lgDash"/>
            <a:round/>
            <a:headEnd len="sm" w="sm" type="none"/>
            <a:tailEnd len="sm" w="sm" type="none"/>
          </a:ln>
        </p:spPr>
      </p:cxnSp>
      <p:sp>
        <p:nvSpPr>
          <p:cNvPr id="35" name="Google Shape;35;p7"/>
          <p:cNvSpPr txBox="1"/>
          <p:nvPr>
            <p:ph type="title"/>
          </p:nvPr>
        </p:nvSpPr>
        <p:spPr>
          <a:xfrm>
            <a:off x="311700" y="6318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6" name="Google Shape;36;p7"/>
          <p:cNvSpPr txBox="1"/>
          <p:nvPr>
            <p:ph idx="1" type="body"/>
          </p:nvPr>
        </p:nvSpPr>
        <p:spPr>
          <a:xfrm>
            <a:off x="311700" y="1618204"/>
            <a:ext cx="2808000" cy="295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7" name="Google Shape;37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Main point">
  <p:cSld name="MAIN_POINT">
    <p:bg>
      <p:bgPr>
        <a:solidFill>
          <a:schemeClr val="lt2"/>
        </a:solidFill>
      </p:bgPr>
    </p:bg>
    <p:spTree>
      <p:nvGrpSpPr>
        <p:cNvPr id="38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8"/>
          <p:cNvSpPr txBox="1"/>
          <p:nvPr>
            <p:ph type="title"/>
          </p:nvPr>
        </p:nvSpPr>
        <p:spPr>
          <a:xfrm>
            <a:off x="490250" y="528900"/>
            <a:ext cx="5678100" cy="4085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  <a:defRPr sz="54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  <a:defRPr sz="54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  <a:defRPr sz="54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  <a:defRPr sz="54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  <a:defRPr sz="54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  <a:defRPr sz="54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  <a:defRPr sz="54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  <a:defRPr sz="54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None/>
              <a:defRPr sz="54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0" name="Google Shape;40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title and description">
  <p:cSld name="SECTION_TITLE_AND_DESCRIPTION">
    <p:bg>
      <p:bgPr>
        <a:solidFill>
          <a:schemeClr val="dk1"/>
        </a:solidFill>
      </p:bgPr>
    </p:bg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9"/>
          <p:cNvSpPr/>
          <p:nvPr/>
        </p:nvSpPr>
        <p:spPr>
          <a:xfrm>
            <a:off x="4572000" y="175"/>
            <a:ext cx="4572000" cy="51435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43" name="Google Shape;43;p9"/>
          <p:cNvCxnSpPr/>
          <p:nvPr/>
        </p:nvCxnSpPr>
        <p:spPr>
          <a:xfrm>
            <a:off x="5029675" y="4495500"/>
            <a:ext cx="577200" cy="0"/>
          </a:xfrm>
          <a:prstGeom prst="straightConnector1">
            <a:avLst/>
          </a:prstGeom>
          <a:noFill/>
          <a:ln cap="flat" cmpd="sng" w="19050">
            <a:solidFill>
              <a:schemeClr val="dk1"/>
            </a:solidFill>
            <a:prstDash val="lgDash"/>
            <a:round/>
            <a:headEnd len="sm" w="sm" type="none"/>
            <a:tailEnd len="sm" w="sm" type="none"/>
          </a:ln>
        </p:spPr>
      </p:cxnSp>
      <p:sp>
        <p:nvSpPr>
          <p:cNvPr id="44" name="Google Shape;44;p9"/>
          <p:cNvSpPr txBox="1"/>
          <p:nvPr>
            <p:ph type="title"/>
          </p:nvPr>
        </p:nvSpPr>
        <p:spPr>
          <a:xfrm>
            <a:off x="265500" y="1078750"/>
            <a:ext cx="4045200" cy="1789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600"/>
              <a:buNone/>
              <a:defRPr sz="4600">
                <a:solidFill>
                  <a:schemeClr val="l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600"/>
              <a:buNone/>
              <a:defRPr sz="4600">
                <a:solidFill>
                  <a:schemeClr val="l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600"/>
              <a:buNone/>
              <a:defRPr sz="4600">
                <a:solidFill>
                  <a:schemeClr val="l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600"/>
              <a:buNone/>
              <a:defRPr sz="4600">
                <a:solidFill>
                  <a:schemeClr val="l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600"/>
              <a:buNone/>
              <a:defRPr sz="4600">
                <a:solidFill>
                  <a:schemeClr val="l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600"/>
              <a:buNone/>
              <a:defRPr sz="4600">
                <a:solidFill>
                  <a:schemeClr val="l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600"/>
              <a:buNone/>
              <a:defRPr sz="4600">
                <a:solidFill>
                  <a:schemeClr val="l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600"/>
              <a:buNone/>
              <a:defRPr sz="4600">
                <a:solidFill>
                  <a:schemeClr val="l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600"/>
              <a:buNone/>
              <a:defRPr sz="46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5" name="Google Shape;45;p9"/>
          <p:cNvSpPr txBox="1"/>
          <p:nvPr>
            <p:ph idx="1" type="subTitle"/>
          </p:nvPr>
        </p:nvSpPr>
        <p:spPr>
          <a:xfrm>
            <a:off x="265500" y="2921401"/>
            <a:ext cx="4045200" cy="134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900"/>
              <a:buNone/>
              <a:defRPr sz="1900">
                <a:solidFill>
                  <a:schemeClr val="lt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900"/>
              <a:buNone/>
              <a:defRPr sz="1900">
                <a:solidFill>
                  <a:schemeClr val="lt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900"/>
              <a:buNone/>
              <a:defRPr sz="1900">
                <a:solidFill>
                  <a:schemeClr val="lt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900"/>
              <a:buNone/>
              <a:defRPr sz="1900">
                <a:solidFill>
                  <a:schemeClr val="lt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900"/>
              <a:buNone/>
              <a:defRPr sz="1900">
                <a:solidFill>
                  <a:schemeClr val="lt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900"/>
              <a:buNone/>
              <a:defRPr sz="1900">
                <a:solidFill>
                  <a:schemeClr val="lt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900"/>
              <a:buNone/>
              <a:defRPr sz="1900">
                <a:solidFill>
                  <a:schemeClr val="lt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900"/>
              <a:buNone/>
              <a:defRPr sz="1900">
                <a:solidFill>
                  <a:schemeClr val="lt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900"/>
              <a:buNone/>
              <a:defRPr sz="19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6" name="Google Shape;46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aption">
  <p:cSld name="CAPTION_ONLY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Oswald"/>
              <a:buNone/>
              <a:defRPr sz="2100">
                <a:latin typeface="Oswald"/>
                <a:ea typeface="Oswald"/>
                <a:cs typeface="Oswald"/>
                <a:sym typeface="Oswald"/>
              </a:defRPr>
            </a:lvl1pPr>
          </a:lstStyle>
          <a:p/>
        </p:txBody>
      </p:sp>
      <p:sp>
        <p:nvSpPr>
          <p:cNvPr id="50" name="Google Shape;50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ig number">
  <p:cSld name="BIG_NUMBER">
    <p:spTree>
      <p:nvGrpSpPr>
        <p:cNvPr id="5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2" name="Google Shape;52;p11"/>
          <p:cNvCxnSpPr/>
          <p:nvPr/>
        </p:nvCxnSpPr>
        <p:spPr>
          <a:xfrm>
            <a:off x="413275" y="2988275"/>
            <a:ext cx="910500" cy="0"/>
          </a:xfrm>
          <a:prstGeom prst="straightConnector1">
            <a:avLst/>
          </a:prstGeom>
          <a:noFill/>
          <a:ln cap="flat" cmpd="sng" w="28575">
            <a:solidFill>
              <a:schemeClr val="dk1"/>
            </a:solidFill>
            <a:prstDash val="lgDash"/>
            <a:round/>
            <a:headEnd len="sm" w="sm" type="none"/>
            <a:tailEnd len="sm" w="sm" type="none"/>
          </a:ln>
        </p:spPr>
      </p:cxnSp>
      <p:sp>
        <p:nvSpPr>
          <p:cNvPr id="53" name="Google Shape;53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54" name="Google Shape;54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55" name="Google Shape;55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lank" type="blank">
  <p:cSld name="BLANK"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modern-writer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372500"/>
            <a:ext cx="8520600" cy="7335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swald"/>
              <a:buNone/>
              <a:defRPr sz="3000">
                <a:solidFill>
                  <a:schemeClr val="dk2"/>
                </a:solidFill>
                <a:latin typeface="Oswald"/>
                <a:ea typeface="Oswald"/>
                <a:cs typeface="Oswald"/>
                <a:sym typeface="Oswa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swald"/>
              <a:buNone/>
              <a:defRPr sz="3000">
                <a:solidFill>
                  <a:schemeClr val="dk2"/>
                </a:solidFill>
                <a:latin typeface="Oswald"/>
                <a:ea typeface="Oswald"/>
                <a:cs typeface="Oswald"/>
                <a:sym typeface="Oswa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swald"/>
              <a:buNone/>
              <a:defRPr sz="3000">
                <a:solidFill>
                  <a:schemeClr val="dk2"/>
                </a:solidFill>
                <a:latin typeface="Oswald"/>
                <a:ea typeface="Oswald"/>
                <a:cs typeface="Oswald"/>
                <a:sym typeface="Oswa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swald"/>
              <a:buNone/>
              <a:defRPr sz="3000">
                <a:solidFill>
                  <a:schemeClr val="dk2"/>
                </a:solidFill>
                <a:latin typeface="Oswald"/>
                <a:ea typeface="Oswald"/>
                <a:cs typeface="Oswald"/>
                <a:sym typeface="Oswa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swald"/>
              <a:buNone/>
              <a:defRPr sz="3000">
                <a:solidFill>
                  <a:schemeClr val="dk2"/>
                </a:solidFill>
                <a:latin typeface="Oswald"/>
                <a:ea typeface="Oswald"/>
                <a:cs typeface="Oswald"/>
                <a:sym typeface="Oswa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swald"/>
              <a:buNone/>
              <a:defRPr sz="3000">
                <a:solidFill>
                  <a:schemeClr val="dk2"/>
                </a:solidFill>
                <a:latin typeface="Oswald"/>
                <a:ea typeface="Oswald"/>
                <a:cs typeface="Oswald"/>
                <a:sym typeface="Oswa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swald"/>
              <a:buNone/>
              <a:defRPr sz="3000">
                <a:solidFill>
                  <a:schemeClr val="dk2"/>
                </a:solidFill>
                <a:latin typeface="Oswald"/>
                <a:ea typeface="Oswald"/>
                <a:cs typeface="Oswald"/>
                <a:sym typeface="Oswa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swald"/>
              <a:buNone/>
              <a:defRPr sz="3000">
                <a:solidFill>
                  <a:schemeClr val="dk2"/>
                </a:solidFill>
                <a:latin typeface="Oswald"/>
                <a:ea typeface="Oswald"/>
                <a:cs typeface="Oswald"/>
                <a:sym typeface="Oswa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swald"/>
              <a:buNone/>
              <a:defRPr sz="3000">
                <a:solidFill>
                  <a:schemeClr val="dk2"/>
                </a:solidFill>
                <a:latin typeface="Oswald"/>
                <a:ea typeface="Oswald"/>
                <a:cs typeface="Oswald"/>
                <a:sym typeface="Oswald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468825"/>
            <a:ext cx="8520600" cy="3099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Source Code Pro"/>
              <a:buChar char="●"/>
              <a:defRPr sz="1800"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ource Code Pro"/>
              <a:buChar char="○"/>
              <a:defRPr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ource Code Pro"/>
              <a:buChar char="■"/>
              <a:defRPr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ource Code Pro"/>
              <a:buChar char="●"/>
              <a:defRPr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ource Code Pro"/>
              <a:buChar char="○"/>
              <a:defRPr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ource Code Pro"/>
              <a:buChar char="■"/>
              <a:defRPr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ource Code Pro"/>
              <a:buChar char="●"/>
              <a:defRPr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ource Code Pro"/>
              <a:buChar char="○"/>
              <a:defRPr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Source Code Pro"/>
              <a:buChar char="■"/>
              <a:defRPr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1pPr>
            <a:lvl2pPr lvl="1" algn="r">
              <a:buNone/>
              <a:defRPr sz="1000"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2pPr>
            <a:lvl3pPr lvl="2" algn="r">
              <a:buNone/>
              <a:defRPr sz="1000"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3pPr>
            <a:lvl4pPr lvl="3" algn="r">
              <a:buNone/>
              <a:defRPr sz="1000"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4pPr>
            <a:lvl5pPr lvl="4" algn="r">
              <a:buNone/>
              <a:defRPr sz="1000"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5pPr>
            <a:lvl6pPr lvl="5" algn="r">
              <a:buNone/>
              <a:defRPr sz="1000"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6pPr>
            <a:lvl7pPr lvl="6" algn="r">
              <a:buNone/>
              <a:defRPr sz="1000"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7pPr>
            <a:lvl8pPr lvl="7" algn="r">
              <a:buNone/>
              <a:defRPr sz="1000"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8pPr>
            <a:lvl9pPr lvl="8" algn="r">
              <a:buNone/>
              <a:defRPr sz="1000"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7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2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6.png"/><Relationship Id="rId4" Type="http://schemas.openxmlformats.org/officeDocument/2006/relationships/image" Target="../media/image8.png"/><Relationship Id="rId5" Type="http://schemas.openxmlformats.org/officeDocument/2006/relationships/image" Target="../media/image5.png"/><Relationship Id="rId6" Type="http://schemas.openxmlformats.org/officeDocument/2006/relationships/image" Target="../media/image4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6.xml"/><Relationship Id="rId3" Type="http://schemas.openxmlformats.org/officeDocument/2006/relationships/hyperlink" Target="https://commons.wikimedia.org/wiki/File:Japan_prov_map_satsuma.png" TargetMode="External"/><Relationship Id="rId4" Type="http://schemas.openxmlformats.org/officeDocument/2006/relationships/hyperlink" Target="https://sites.google.com/site/thesatsumarebellion/products-services" TargetMode="External"/><Relationship Id="rId10" Type="http://schemas.openxmlformats.org/officeDocument/2006/relationships/hyperlink" Target="https://www.emp.co.uk/p/shiroyama/337259.html" TargetMode="External"/><Relationship Id="rId9" Type="http://schemas.openxmlformats.org/officeDocument/2006/relationships/hyperlink" Target="https://www.goodreads.com/book/show/10975327-samurai" TargetMode="External"/><Relationship Id="rId5" Type="http://schemas.openxmlformats.org/officeDocument/2006/relationships/hyperlink" Target="https://www.pinterest.com/pin/303781937355612874/" TargetMode="External"/><Relationship Id="rId6" Type="http://schemas.openxmlformats.org/officeDocument/2006/relationships/hyperlink" Target="http://militaryhistory.about.com/od/battleswars1800s/p/shiroyama.htm" TargetMode="External"/><Relationship Id="rId7" Type="http://schemas.openxmlformats.org/officeDocument/2006/relationships/hyperlink" Target="https://www.imdb.com/title/tt0325710/" TargetMode="External"/><Relationship Id="rId8" Type="http://schemas.openxmlformats.org/officeDocument/2006/relationships/hyperlink" Target="https://www.amazon.co.uk/dp/B0776J4NBK/ref=dp-kindle-redirect?_encoding=UTF8&amp;btkr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3"/>
          <p:cNvSpPr txBox="1"/>
          <p:nvPr>
            <p:ph type="ctrTitle"/>
          </p:nvPr>
        </p:nvSpPr>
        <p:spPr>
          <a:xfrm>
            <a:off x="0" y="2116950"/>
            <a:ext cx="8520600" cy="909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Merriweather"/>
                <a:ea typeface="Merriweather"/>
                <a:cs typeface="Merriweather"/>
                <a:sym typeface="Merriweather"/>
              </a:rPr>
              <a:t>Saigo Takamori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</p:txBody>
      </p:sp>
      <p:graphicFrame>
        <p:nvGraphicFramePr>
          <p:cNvPr id="63" name="Google Shape;63;p13"/>
          <p:cNvGraphicFramePr/>
          <p:nvPr/>
        </p:nvGraphicFramePr>
        <p:xfrm>
          <a:off x="2851438" y="3318100"/>
          <a:ext cx="3000000" cy="3000000"/>
        </p:xfrm>
        <a:graphic>
          <a:graphicData uri="http://schemas.openxmlformats.org/drawingml/2006/table">
            <a:tbl>
              <a:tblPr>
                <a:solidFill>
                  <a:srgbClr val="F8F9FA"/>
                </a:solidFill>
                <a:tableStyleId>{31B37606-C9EE-49F1-9B51-BFE59529629F}</a:tableStyleId>
              </a:tblPr>
              <a:tblGrid>
                <a:gridCol w="3441125"/>
              </a:tblGrid>
              <a:tr h="190500">
                <a:tc>
                  <a:txBody>
                    <a:bodyPr/>
                    <a:lstStyle/>
                    <a:p>
                      <a:pPr indent="0" lvl="0" marL="139700" marR="25400" rtl="0" algn="l">
                        <a:lnSpc>
                          <a:spcPct val="150000"/>
                        </a:lnSpc>
                        <a:spcBef>
                          <a:spcPts val="500"/>
                        </a:spcBef>
                        <a:spcAft>
                          <a:spcPts val="500"/>
                        </a:spcAft>
                        <a:buNone/>
                      </a:pPr>
                      <a:r>
                        <a:rPr lang="en-GB" sz="4800">
                          <a:highlight>
                            <a:srgbClr val="F8F9FA"/>
                          </a:highlight>
                        </a:rPr>
                        <a:t>西郷 隆盛</a:t>
                      </a:r>
                      <a:endParaRPr sz="4800">
                        <a:highlight>
                          <a:srgbClr val="F8F9FA"/>
                        </a:highlight>
                      </a:endParaRPr>
                    </a:p>
                  </a:txBody>
                  <a:tcPr marT="91425" marB="91425" marR="91425" marL="91425"/>
                </a:tc>
              </a:tr>
            </a:tbl>
          </a:graphicData>
        </a:graphic>
      </p:graphicFrame>
      <p:sp>
        <p:nvSpPr>
          <p:cNvPr id="64" name="Google Shape;64;p13"/>
          <p:cNvSpPr txBox="1"/>
          <p:nvPr/>
        </p:nvSpPr>
        <p:spPr>
          <a:xfrm>
            <a:off x="8558700" y="4554600"/>
            <a:ext cx="585300" cy="58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4"/>
          <p:cNvSpPr txBox="1"/>
          <p:nvPr>
            <p:ph type="title"/>
          </p:nvPr>
        </p:nvSpPr>
        <p:spPr>
          <a:xfrm>
            <a:off x="311700" y="372500"/>
            <a:ext cx="8520600" cy="73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world he knew</a:t>
            </a:r>
            <a:r>
              <a:rPr lang="en-GB" sz="1000"/>
              <a:t>[2]</a:t>
            </a:r>
            <a:r>
              <a:rPr lang="en-GB"/>
              <a:t> </a:t>
            </a:r>
            <a:endParaRPr/>
          </a:p>
        </p:txBody>
      </p:sp>
      <p:sp>
        <p:nvSpPr>
          <p:cNvPr id="70" name="Google Shape;70;p14"/>
          <p:cNvSpPr txBox="1"/>
          <p:nvPr>
            <p:ph idx="1" type="body"/>
          </p:nvPr>
        </p:nvSpPr>
        <p:spPr>
          <a:xfrm>
            <a:off x="311700" y="1468825"/>
            <a:ext cx="8520600" cy="3099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-He grew up in his home domain of satsuma.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-shogun controlled japan, as the emperor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 Is only a </a:t>
            </a:r>
            <a:r>
              <a:rPr lang="en-GB"/>
              <a:t>figurehead</a:t>
            </a:r>
            <a:r>
              <a:rPr lang="en-GB"/>
              <a:t>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-strong caste system upholding the power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 of the Samurai who intern uphold Bushido</a:t>
            </a:r>
            <a:endParaRPr/>
          </a:p>
        </p:txBody>
      </p:sp>
      <p:pic>
        <p:nvPicPr>
          <p:cNvPr id="71" name="Google Shape;71;p1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632875" y="0"/>
            <a:ext cx="2511125" cy="3205675"/>
          </a:xfrm>
          <a:prstGeom prst="rect">
            <a:avLst/>
          </a:prstGeom>
          <a:noFill/>
          <a:ln>
            <a:noFill/>
          </a:ln>
        </p:spPr>
      </p:pic>
      <p:sp>
        <p:nvSpPr>
          <p:cNvPr id="72" name="Google Shape;72;p14"/>
          <p:cNvSpPr txBox="1"/>
          <p:nvPr/>
        </p:nvSpPr>
        <p:spPr>
          <a:xfrm>
            <a:off x="8625000" y="2849225"/>
            <a:ext cx="519000" cy="651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[1]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76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15"/>
          <p:cNvSpPr txBox="1"/>
          <p:nvPr>
            <p:ph type="title"/>
          </p:nvPr>
        </p:nvSpPr>
        <p:spPr>
          <a:xfrm>
            <a:off x="311700" y="372500"/>
            <a:ext cx="8520600" cy="73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M</a:t>
            </a:r>
            <a:r>
              <a:rPr lang="en-GB"/>
              <a:t>eiji</a:t>
            </a:r>
            <a:r>
              <a:rPr lang="en-GB"/>
              <a:t> restoration</a:t>
            </a:r>
            <a:r>
              <a:rPr lang="en-GB" sz="1000"/>
              <a:t>[2]</a:t>
            </a:r>
            <a:endParaRPr sz="1000"/>
          </a:p>
        </p:txBody>
      </p:sp>
      <p:sp>
        <p:nvSpPr>
          <p:cNvPr id="78" name="Google Shape;78;p15"/>
          <p:cNvSpPr txBox="1"/>
          <p:nvPr>
            <p:ph idx="1" type="body"/>
          </p:nvPr>
        </p:nvSpPr>
        <p:spPr>
          <a:xfrm>
            <a:off x="311700" y="1468825"/>
            <a:ext cx="8520600" cy="3099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-In 1868 the </a:t>
            </a:r>
            <a:r>
              <a:rPr lang="en-GB"/>
              <a:t>practical</a:t>
            </a:r>
            <a:r>
              <a:rPr lang="en-GB"/>
              <a:t> de facto rule of japan was returned to the emperor from the shogunate.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-Saigo was not in favour of the negotiated agreement for the reduction of the Tokugawa(the former shogunate) power as it left them in a </a:t>
            </a:r>
            <a:r>
              <a:rPr lang="en-GB"/>
              <a:t>privileged</a:t>
            </a:r>
            <a:r>
              <a:rPr lang="en-GB"/>
              <a:t> position.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-the Boshin war followed in this vein as some wished to return to the shogunate while others </a:t>
            </a:r>
            <a:r>
              <a:rPr lang="en-GB"/>
              <a:t>followed</a:t>
            </a:r>
            <a:r>
              <a:rPr lang="en-GB"/>
              <a:t> the emperor.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16"/>
          <p:cNvSpPr txBox="1"/>
          <p:nvPr>
            <p:ph type="title"/>
          </p:nvPr>
        </p:nvSpPr>
        <p:spPr>
          <a:xfrm>
            <a:off x="311700" y="372500"/>
            <a:ext cx="8520600" cy="73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Boshin war</a:t>
            </a:r>
            <a:r>
              <a:rPr lang="en-GB" sz="1000"/>
              <a:t>[2]</a:t>
            </a:r>
            <a:endParaRPr sz="1000"/>
          </a:p>
        </p:txBody>
      </p:sp>
      <p:sp>
        <p:nvSpPr>
          <p:cNvPr id="84" name="Google Shape;84;p16"/>
          <p:cNvSpPr txBox="1"/>
          <p:nvPr>
            <p:ph idx="1" type="body"/>
          </p:nvPr>
        </p:nvSpPr>
        <p:spPr>
          <a:xfrm>
            <a:off x="311700" y="1468825"/>
            <a:ext cx="8520600" cy="3099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-Saigo lead the forces of his domain of Satsuma.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-he was present at the capturing Edo castle.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-his forces were mostly modernized but were still using            traditional samurai, mostly acting as an officer class and as cavalry.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-the </a:t>
            </a:r>
            <a:r>
              <a:rPr lang="en-GB"/>
              <a:t>imperial</a:t>
            </a:r>
            <a:r>
              <a:rPr lang="en-GB"/>
              <a:t> forces were also supported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Great britain while the shogunate was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Supported by France.</a:t>
            </a:r>
            <a:endParaRPr/>
          </a:p>
        </p:txBody>
      </p:sp>
      <p:pic>
        <p:nvPicPr>
          <p:cNvPr id="85" name="Google Shape;85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184325" y="3180575"/>
            <a:ext cx="2367475" cy="1862425"/>
          </a:xfrm>
          <a:prstGeom prst="rect">
            <a:avLst/>
          </a:prstGeom>
          <a:noFill/>
          <a:ln>
            <a:noFill/>
          </a:ln>
        </p:spPr>
      </p:pic>
      <p:sp>
        <p:nvSpPr>
          <p:cNvPr id="86" name="Google Shape;86;p16"/>
          <p:cNvSpPr txBox="1"/>
          <p:nvPr/>
        </p:nvSpPr>
        <p:spPr>
          <a:xfrm>
            <a:off x="8551800" y="4634975"/>
            <a:ext cx="706800" cy="79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[3]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7"/>
          <p:cNvSpPr txBox="1"/>
          <p:nvPr>
            <p:ph type="title"/>
          </p:nvPr>
        </p:nvSpPr>
        <p:spPr>
          <a:xfrm>
            <a:off x="311700" y="372500"/>
            <a:ext cx="8520600" cy="73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Seikanron debate of 1873</a:t>
            </a:r>
            <a:r>
              <a:rPr lang="en-GB" sz="1000"/>
              <a:t>[2]</a:t>
            </a:r>
            <a:endParaRPr sz="1000"/>
          </a:p>
        </p:txBody>
      </p:sp>
      <p:sp>
        <p:nvSpPr>
          <p:cNvPr id="92" name="Google Shape;92;p17"/>
          <p:cNvSpPr txBox="1"/>
          <p:nvPr>
            <p:ph idx="1" type="body"/>
          </p:nvPr>
        </p:nvSpPr>
        <p:spPr>
          <a:xfrm>
            <a:off x="311700" y="1468825"/>
            <a:ext cx="8520600" cy="3500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-Korea had refused to accept recognise Emperor </a:t>
            </a:r>
            <a:r>
              <a:rPr lang="en-GB"/>
              <a:t>Meiji.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-saigo believed invasion was the only option.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-he even offered to go and be so disrespectful as to be killed and giving a reason to go to war.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-he was denied this as japan couldn't afford to and feared the influence of european empires notably Britain and France.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-in return for this he returned to his home in satsuma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18"/>
          <p:cNvSpPr txBox="1"/>
          <p:nvPr>
            <p:ph type="title"/>
          </p:nvPr>
        </p:nvSpPr>
        <p:spPr>
          <a:xfrm>
            <a:off x="311700" y="372500"/>
            <a:ext cx="8520600" cy="73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seeds of </a:t>
            </a:r>
            <a:r>
              <a:rPr lang="en-GB"/>
              <a:t>rebellion</a:t>
            </a:r>
            <a:endParaRPr/>
          </a:p>
        </p:txBody>
      </p:sp>
      <p:sp>
        <p:nvSpPr>
          <p:cNvPr id="98" name="Google Shape;98;p18"/>
          <p:cNvSpPr txBox="1"/>
          <p:nvPr>
            <p:ph idx="1" type="body"/>
          </p:nvPr>
        </p:nvSpPr>
        <p:spPr>
          <a:xfrm>
            <a:off x="311700" y="1468825"/>
            <a:ext cx="8520600" cy="3099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-a private </a:t>
            </a:r>
            <a:r>
              <a:rPr lang="en-GB"/>
              <a:t>military</a:t>
            </a:r>
            <a:r>
              <a:rPr lang="en-GB"/>
              <a:t> school was setup in Kagoshima for those faithful samurai who also resigned their posts four years </a:t>
            </a:r>
            <a:r>
              <a:rPr lang="en-GB"/>
              <a:t>earlier.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-these samurai came to dominate the kagoshima government.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-fearing revolt the imperial government sent warships to Kagoshima to remove weapons from Kagoshima arsenal sparking open conflict.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-he reluctantly accepted the leadership of the rebels as he felt disrespected as he was not informed of the seizure.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" name="Google Shape;103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714500" y="619125"/>
            <a:ext cx="5715000" cy="3905250"/>
          </a:xfrm>
          <a:prstGeom prst="rect">
            <a:avLst/>
          </a:prstGeom>
          <a:noFill/>
          <a:ln>
            <a:noFill/>
          </a:ln>
        </p:spPr>
      </p:pic>
      <p:sp>
        <p:nvSpPr>
          <p:cNvPr id="104" name="Google Shape;104;p19"/>
          <p:cNvSpPr txBox="1"/>
          <p:nvPr/>
        </p:nvSpPr>
        <p:spPr>
          <a:xfrm>
            <a:off x="7429500" y="4137725"/>
            <a:ext cx="507900" cy="552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latin typeface="Source Code Pro"/>
                <a:ea typeface="Source Code Pro"/>
                <a:cs typeface="Source Code Pro"/>
                <a:sym typeface="Source Code Pro"/>
              </a:rPr>
              <a:t>[4]</a:t>
            </a:r>
            <a:endParaRPr sz="1000">
              <a:latin typeface="Source Code Pro"/>
              <a:ea typeface="Source Code Pro"/>
              <a:cs typeface="Source Code Pro"/>
              <a:sym typeface="Source Code Pro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9" name="Google Shape;109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530600" y="0"/>
            <a:ext cx="20828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10" name="Google Shape;110;p20"/>
          <p:cNvSpPr txBox="1"/>
          <p:nvPr/>
        </p:nvSpPr>
        <p:spPr>
          <a:xfrm>
            <a:off x="5717775" y="4480075"/>
            <a:ext cx="507900" cy="552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latin typeface="Source Code Pro"/>
                <a:ea typeface="Source Code Pro"/>
                <a:cs typeface="Source Code Pro"/>
                <a:sym typeface="Source Code Pro"/>
              </a:rPr>
              <a:t>[5]</a:t>
            </a:r>
            <a:endParaRPr sz="1000">
              <a:latin typeface="Source Code Pro"/>
              <a:ea typeface="Source Code Pro"/>
              <a:cs typeface="Source Code Pro"/>
              <a:sym typeface="Source Code Pro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21"/>
          <p:cNvSpPr txBox="1"/>
          <p:nvPr>
            <p:ph type="title"/>
          </p:nvPr>
        </p:nvSpPr>
        <p:spPr>
          <a:xfrm>
            <a:off x="311700" y="372500"/>
            <a:ext cx="8520600" cy="73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Siege</a:t>
            </a:r>
            <a:r>
              <a:rPr lang="en-GB"/>
              <a:t> of Kumamoto castle (</a:t>
            </a:r>
            <a:r>
              <a:rPr lang="en-GB"/>
              <a:t>february</a:t>
            </a:r>
            <a:r>
              <a:rPr lang="en-GB"/>
              <a:t>,9-april,12 1877)</a:t>
            </a:r>
            <a:r>
              <a:rPr lang="en-GB" sz="1000"/>
              <a:t>[2]</a:t>
            </a:r>
            <a:endParaRPr sz="1000"/>
          </a:p>
        </p:txBody>
      </p:sp>
      <p:sp>
        <p:nvSpPr>
          <p:cNvPr id="116" name="Google Shape;116;p21"/>
          <p:cNvSpPr txBox="1"/>
          <p:nvPr>
            <p:ph idx="1" type="body"/>
          </p:nvPr>
        </p:nvSpPr>
        <p:spPr>
          <a:xfrm>
            <a:off x="311700" y="1468825"/>
            <a:ext cx="8520600" cy="3478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-the intention was to go to tokyo to get rid of the </a:t>
            </a:r>
            <a:r>
              <a:rPr lang="en-GB"/>
              <a:t>corrupt</a:t>
            </a:r>
            <a:r>
              <a:rPr lang="en-GB"/>
              <a:t> </a:t>
            </a:r>
            <a:r>
              <a:rPr lang="en-GB"/>
              <a:t>politicians and to talk to the emperor.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-the way to Tokyo went past Kumamoto, the site of a castle holding the main force of the imperial army in Kyushu.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-the </a:t>
            </a:r>
            <a:r>
              <a:rPr lang="en-GB"/>
              <a:t>garrison</a:t>
            </a:r>
            <a:r>
              <a:rPr lang="en-GB"/>
              <a:t> held 3,800 soldiers and 600 policemen at its </a:t>
            </a:r>
            <a:r>
              <a:rPr lang="en-GB"/>
              <a:t>disposal many of whose loyalties were questionable</a:t>
            </a:r>
            <a:r>
              <a:rPr lang="en-GB"/>
              <a:t>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-a siege was forced </a:t>
            </a:r>
            <a:r>
              <a:rPr lang="en-GB"/>
              <a:t>after</a:t>
            </a:r>
            <a:r>
              <a:rPr lang="en-GB"/>
              <a:t> some </a:t>
            </a:r>
            <a:r>
              <a:rPr lang="en-GB"/>
              <a:t>initially</a:t>
            </a:r>
            <a:r>
              <a:rPr lang="en-GB"/>
              <a:t> intense fighting.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-during the siege former samurai flocked to his banner swelling his force to around 20,000 well trained samurai.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22"/>
          <p:cNvSpPr txBox="1"/>
          <p:nvPr>
            <p:ph type="title"/>
          </p:nvPr>
        </p:nvSpPr>
        <p:spPr>
          <a:xfrm>
            <a:off x="311700" y="372500"/>
            <a:ext cx="8520600" cy="73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battle of Tabaruzaka (march,3-20 1877)</a:t>
            </a:r>
            <a:r>
              <a:rPr lang="en-GB" sz="1000"/>
              <a:t>[2]</a:t>
            </a:r>
            <a:endParaRPr sz="1000"/>
          </a:p>
        </p:txBody>
      </p:sp>
      <p:sp>
        <p:nvSpPr>
          <p:cNvPr id="122" name="Google Shape;122;p22"/>
          <p:cNvSpPr txBox="1"/>
          <p:nvPr>
            <p:ph idx="1" type="body"/>
          </p:nvPr>
        </p:nvSpPr>
        <p:spPr>
          <a:xfrm>
            <a:off x="311700" y="1468825"/>
            <a:ext cx="8520600" cy="3816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-a </a:t>
            </a:r>
            <a:r>
              <a:rPr lang="en-GB"/>
              <a:t>relief</a:t>
            </a:r>
            <a:r>
              <a:rPr lang="en-GB"/>
              <a:t> force was spotted and so Saigo Takamori sent a force of 15,000 samurai.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-the first week was almost </a:t>
            </a:r>
            <a:r>
              <a:rPr lang="en-GB"/>
              <a:t>exclusively</a:t>
            </a:r>
            <a:r>
              <a:rPr lang="en-GB"/>
              <a:t> </a:t>
            </a:r>
            <a:r>
              <a:rPr lang="en-GB"/>
              <a:t>skirmishing</a:t>
            </a:r>
            <a:r>
              <a:rPr lang="en-GB"/>
              <a:t> over a 6.5 mile line.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-the imperial army consisted of 90,000 soldiers many of whom were conscripts.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-due to heavy rain and the inability of the rebels to keep their powder dry they were </a:t>
            </a:r>
            <a:r>
              <a:rPr lang="en-GB"/>
              <a:t>forced</a:t>
            </a:r>
            <a:r>
              <a:rPr lang="en-GB"/>
              <a:t> to use their Katana almost </a:t>
            </a:r>
            <a:r>
              <a:rPr lang="en-GB"/>
              <a:t>exclusively</a:t>
            </a:r>
            <a:r>
              <a:rPr lang="en-GB"/>
              <a:t>.</a:t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23"/>
          <p:cNvSpPr txBox="1"/>
          <p:nvPr>
            <p:ph type="title"/>
          </p:nvPr>
        </p:nvSpPr>
        <p:spPr>
          <a:xfrm>
            <a:off x="311700" y="372500"/>
            <a:ext cx="8520600" cy="73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battle of Tabaruzaka (march,3-20 1877)</a:t>
            </a:r>
            <a:r>
              <a:rPr lang="en-GB" sz="1000"/>
              <a:t>[2]</a:t>
            </a:r>
            <a:endParaRPr/>
          </a:p>
        </p:txBody>
      </p:sp>
      <p:sp>
        <p:nvSpPr>
          <p:cNvPr id="128" name="Google Shape;128;p23"/>
          <p:cNvSpPr txBox="1"/>
          <p:nvPr>
            <p:ph idx="1" type="body"/>
          </p:nvPr>
        </p:nvSpPr>
        <p:spPr>
          <a:xfrm>
            <a:off x="311700" y="1468825"/>
            <a:ext cx="8520600" cy="3674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-on march 20 the imperial forces launched a massive </a:t>
            </a:r>
            <a:r>
              <a:rPr lang="en-GB"/>
              <a:t>offensive.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-the rebels were driven back, initially to Ueki only to be pushed back even further.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-at the final count both sides had lost 4,000 dead and wounded.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-this battle did not directly end the siege or the war it characterizes the war as it shows the gulf in both manpower and equipment.</a:t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2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24"/>
          <p:cNvSpPr txBox="1"/>
          <p:nvPr>
            <p:ph type="title"/>
          </p:nvPr>
        </p:nvSpPr>
        <p:spPr>
          <a:xfrm>
            <a:off x="311700" y="372500"/>
            <a:ext cx="8520600" cy="73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battle of Shiroyama (september 24 1877)</a:t>
            </a:r>
            <a:r>
              <a:rPr lang="en-GB" sz="1000"/>
              <a:t>[6]</a:t>
            </a:r>
            <a:endParaRPr sz="1000"/>
          </a:p>
        </p:txBody>
      </p:sp>
      <p:sp>
        <p:nvSpPr>
          <p:cNvPr id="134" name="Google Shape;134;p24"/>
          <p:cNvSpPr txBox="1"/>
          <p:nvPr>
            <p:ph idx="1" type="body"/>
          </p:nvPr>
        </p:nvSpPr>
        <p:spPr>
          <a:xfrm>
            <a:off x="311700" y="1468825"/>
            <a:ext cx="8520600" cy="3674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-</a:t>
            </a:r>
            <a:r>
              <a:rPr lang="en-GB"/>
              <a:t>after</a:t>
            </a:r>
            <a:r>
              <a:rPr lang="en-GB"/>
              <a:t> more intense and brutal </a:t>
            </a:r>
            <a:r>
              <a:rPr lang="en-GB"/>
              <a:t>skirmishes</a:t>
            </a:r>
            <a:r>
              <a:rPr lang="en-GB"/>
              <a:t> those loyal to Saigo Takamori retreated to the hill of Shiroyama which overlooks Kagoshima.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-an imperial force of 30,000 </a:t>
            </a:r>
            <a:r>
              <a:rPr lang="en-GB"/>
              <a:t>surrounded</a:t>
            </a:r>
            <a:r>
              <a:rPr lang="en-GB"/>
              <a:t> the hill.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-the imperial force constructed m series of </a:t>
            </a:r>
            <a:r>
              <a:rPr lang="en-GB"/>
              <a:t>defensive</a:t>
            </a:r>
            <a:r>
              <a:rPr lang="en-GB"/>
              <a:t> earthworks and fortifications.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-the imperial forces also requisitioned 5 warships to bombard the hill during any </a:t>
            </a:r>
            <a:r>
              <a:rPr lang="en-GB"/>
              <a:t>attack</a:t>
            </a:r>
            <a:r>
              <a:rPr lang="en-GB"/>
              <a:t> regardless of friendly casualties.</a:t>
            </a:r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25"/>
          <p:cNvSpPr txBox="1"/>
          <p:nvPr>
            <p:ph type="title"/>
          </p:nvPr>
        </p:nvSpPr>
        <p:spPr>
          <a:xfrm>
            <a:off x="311700" y="372500"/>
            <a:ext cx="8520600" cy="73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battle of Shiroyama (september 24 1877)</a:t>
            </a:r>
            <a:r>
              <a:rPr lang="en-GB" sz="1000"/>
              <a:t>[6]</a:t>
            </a:r>
            <a:endParaRPr/>
          </a:p>
        </p:txBody>
      </p:sp>
      <p:sp>
        <p:nvSpPr>
          <p:cNvPr id="140" name="Google Shape;140;p25"/>
          <p:cNvSpPr txBox="1"/>
          <p:nvPr>
            <p:ph idx="1" type="body"/>
          </p:nvPr>
        </p:nvSpPr>
        <p:spPr>
          <a:xfrm>
            <a:off x="311700" y="1468825"/>
            <a:ext cx="8520600" cy="3099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-Sigo had his men spend their last weeks on the hill writing poetry, performing music and recounting tales and </a:t>
            </a:r>
            <a:r>
              <a:rPr lang="en-GB"/>
              <a:t>stories</a:t>
            </a:r>
            <a:r>
              <a:rPr lang="en-GB"/>
              <a:t> all whilst drinking Sake and eating well.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-then the imperial forces began a </a:t>
            </a:r>
            <a:r>
              <a:rPr lang="en-GB"/>
              <a:t>barrage</a:t>
            </a:r>
            <a:r>
              <a:rPr lang="en-GB"/>
              <a:t> that lasted all night </a:t>
            </a:r>
            <a:r>
              <a:rPr lang="en-GB"/>
              <a:t>with</a:t>
            </a:r>
            <a:r>
              <a:rPr lang="en-GB"/>
              <a:t> some tentative attacks, whilst Saigo`s men </a:t>
            </a:r>
            <a:r>
              <a:rPr lang="en-GB"/>
              <a:t>defended</a:t>
            </a:r>
            <a:r>
              <a:rPr lang="en-GB"/>
              <a:t> with </a:t>
            </a:r>
            <a:r>
              <a:rPr lang="en-GB"/>
              <a:t>limited</a:t>
            </a:r>
            <a:r>
              <a:rPr lang="en-GB"/>
              <a:t> muskets.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-the samurai when amo and with the </a:t>
            </a:r>
            <a:r>
              <a:rPr lang="en-GB"/>
              <a:t>imperial</a:t>
            </a:r>
            <a:r>
              <a:rPr lang="en-GB"/>
              <a:t> army advancing charged into their line.</a:t>
            </a: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44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26"/>
          <p:cNvSpPr txBox="1"/>
          <p:nvPr>
            <p:ph type="title"/>
          </p:nvPr>
        </p:nvSpPr>
        <p:spPr>
          <a:xfrm>
            <a:off x="311700" y="372500"/>
            <a:ext cx="8520600" cy="73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battle of Shiroyama (september 24 1877)</a:t>
            </a:r>
            <a:r>
              <a:rPr lang="en-GB" sz="1000"/>
              <a:t>[6]</a:t>
            </a:r>
            <a:endParaRPr/>
          </a:p>
        </p:txBody>
      </p:sp>
      <p:sp>
        <p:nvSpPr>
          <p:cNvPr id="146" name="Google Shape;146;p26"/>
          <p:cNvSpPr txBox="1"/>
          <p:nvPr>
            <p:ph idx="1" type="body"/>
          </p:nvPr>
        </p:nvSpPr>
        <p:spPr>
          <a:xfrm>
            <a:off x="311700" y="1468825"/>
            <a:ext cx="8520600" cy="3099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-the imperial army fell into </a:t>
            </a:r>
            <a:r>
              <a:rPr lang="en-GB"/>
              <a:t>disarray</a:t>
            </a:r>
            <a:r>
              <a:rPr lang="en-GB"/>
              <a:t> as it had not been trained for close quarters sword fighting.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-Saigo`s line was forced back due to weight of numbers before he was </a:t>
            </a:r>
            <a:r>
              <a:rPr lang="en-GB"/>
              <a:t>fatally</a:t>
            </a:r>
            <a:r>
              <a:rPr lang="en-GB"/>
              <a:t> wounded in the </a:t>
            </a:r>
            <a:r>
              <a:rPr lang="en-GB"/>
              <a:t>femoral</a:t>
            </a:r>
            <a:r>
              <a:rPr lang="en-GB"/>
              <a:t> artery.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-before his death he was brought up the hill and he </a:t>
            </a:r>
            <a:r>
              <a:rPr lang="en-GB"/>
              <a:t>committed</a:t>
            </a:r>
            <a:r>
              <a:rPr lang="en-GB"/>
              <a:t> Seppuku before his head was cut off to prevent it from falling into </a:t>
            </a:r>
            <a:r>
              <a:rPr lang="en-GB"/>
              <a:t>enemy</a:t>
            </a:r>
            <a:r>
              <a:rPr lang="en-GB"/>
              <a:t> hands.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-the last samurai then charged into battle only to be massacred.</a:t>
            </a:r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50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27"/>
          <p:cNvSpPr txBox="1"/>
          <p:nvPr>
            <p:ph type="title"/>
          </p:nvPr>
        </p:nvSpPr>
        <p:spPr>
          <a:xfrm>
            <a:off x="311700" y="372500"/>
            <a:ext cx="8520600" cy="73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</a:t>
            </a:r>
            <a:r>
              <a:rPr lang="en-GB"/>
              <a:t>aftermath</a:t>
            </a:r>
            <a:r>
              <a:rPr lang="en-GB"/>
              <a:t> and legacy</a:t>
            </a:r>
            <a:endParaRPr/>
          </a:p>
        </p:txBody>
      </p:sp>
      <p:sp>
        <p:nvSpPr>
          <p:cNvPr id="152" name="Google Shape;152;p27"/>
          <p:cNvSpPr txBox="1"/>
          <p:nvPr>
            <p:ph idx="1" type="body"/>
          </p:nvPr>
        </p:nvSpPr>
        <p:spPr>
          <a:xfrm>
            <a:off x="311700" y="1468825"/>
            <a:ext cx="4260300" cy="3099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-all 500 samurai died to 30 imperial soldiers</a:t>
            </a:r>
            <a:r>
              <a:rPr lang="en-GB" sz="1000"/>
              <a:t>[6]</a:t>
            </a:r>
            <a:r>
              <a:rPr lang="en-GB"/>
              <a:t>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-samented Bushido as a national ideal in Japan.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-strong influence on fiction and media.</a:t>
            </a:r>
            <a:endParaRPr/>
          </a:p>
        </p:txBody>
      </p:sp>
      <p:pic>
        <p:nvPicPr>
          <p:cNvPr id="153" name="Google Shape;153;p2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33926" y="419650"/>
            <a:ext cx="1484149" cy="2197775"/>
          </a:xfrm>
          <a:prstGeom prst="rect">
            <a:avLst/>
          </a:prstGeom>
          <a:noFill/>
          <a:ln>
            <a:noFill/>
          </a:ln>
        </p:spPr>
      </p:pic>
      <p:sp>
        <p:nvSpPr>
          <p:cNvPr id="154" name="Google Shape;154;p27"/>
          <p:cNvSpPr txBox="1"/>
          <p:nvPr/>
        </p:nvSpPr>
        <p:spPr>
          <a:xfrm>
            <a:off x="6118075" y="2197650"/>
            <a:ext cx="541200" cy="419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Source Code Pro"/>
                <a:ea typeface="Source Code Pro"/>
                <a:cs typeface="Source Code Pro"/>
                <a:sym typeface="Source Code Pro"/>
              </a:rPr>
              <a:t>[7]</a:t>
            </a:r>
            <a:endParaRPr>
              <a:latin typeface="Source Code Pro"/>
              <a:ea typeface="Source Code Pro"/>
              <a:cs typeface="Source Code Pro"/>
              <a:sym typeface="Source Code Pro"/>
            </a:endParaRPr>
          </a:p>
        </p:txBody>
      </p:sp>
      <p:pic>
        <p:nvPicPr>
          <p:cNvPr id="155" name="Google Shape;155;p2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570900" y="466863"/>
            <a:ext cx="1402501" cy="2103347"/>
          </a:xfrm>
          <a:prstGeom prst="rect">
            <a:avLst/>
          </a:prstGeom>
          <a:noFill/>
          <a:ln>
            <a:noFill/>
          </a:ln>
        </p:spPr>
      </p:pic>
      <p:sp>
        <p:nvSpPr>
          <p:cNvPr id="156" name="Google Shape;156;p27"/>
          <p:cNvSpPr txBox="1"/>
          <p:nvPr/>
        </p:nvSpPr>
        <p:spPr>
          <a:xfrm>
            <a:off x="7973400" y="2150513"/>
            <a:ext cx="541200" cy="419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Source Code Pro"/>
                <a:ea typeface="Source Code Pro"/>
                <a:cs typeface="Source Code Pro"/>
                <a:sym typeface="Source Code Pro"/>
              </a:rPr>
              <a:t>[8]</a:t>
            </a:r>
            <a:endParaRPr>
              <a:latin typeface="Source Code Pro"/>
              <a:ea typeface="Source Code Pro"/>
              <a:cs typeface="Source Code Pro"/>
              <a:sym typeface="Source Code Pro"/>
            </a:endParaRPr>
          </a:p>
        </p:txBody>
      </p:sp>
      <p:pic>
        <p:nvPicPr>
          <p:cNvPr id="157" name="Google Shape;157;p27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715569" y="2781715"/>
            <a:ext cx="1402500" cy="2154011"/>
          </a:xfrm>
          <a:prstGeom prst="rect">
            <a:avLst/>
          </a:prstGeom>
          <a:noFill/>
          <a:ln>
            <a:noFill/>
          </a:ln>
        </p:spPr>
      </p:pic>
      <p:sp>
        <p:nvSpPr>
          <p:cNvPr id="158" name="Google Shape;158;p27"/>
          <p:cNvSpPr txBox="1"/>
          <p:nvPr/>
        </p:nvSpPr>
        <p:spPr>
          <a:xfrm>
            <a:off x="6118075" y="4516025"/>
            <a:ext cx="541200" cy="419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Source Code Pro"/>
                <a:ea typeface="Source Code Pro"/>
                <a:cs typeface="Source Code Pro"/>
                <a:sym typeface="Source Code Pro"/>
              </a:rPr>
              <a:t>[9]</a:t>
            </a:r>
            <a:endParaRPr>
              <a:latin typeface="Source Code Pro"/>
              <a:ea typeface="Source Code Pro"/>
              <a:cs typeface="Source Code Pro"/>
              <a:sym typeface="Source Code Pro"/>
            </a:endParaRPr>
          </a:p>
        </p:txBody>
      </p:sp>
      <p:pic>
        <p:nvPicPr>
          <p:cNvPr id="159" name="Google Shape;159;p27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570900" y="2617425"/>
            <a:ext cx="1558500" cy="2337750"/>
          </a:xfrm>
          <a:prstGeom prst="rect">
            <a:avLst/>
          </a:prstGeom>
          <a:noFill/>
          <a:ln>
            <a:noFill/>
          </a:ln>
        </p:spPr>
      </p:pic>
      <p:sp>
        <p:nvSpPr>
          <p:cNvPr id="160" name="Google Shape;160;p27"/>
          <p:cNvSpPr txBox="1"/>
          <p:nvPr/>
        </p:nvSpPr>
        <p:spPr>
          <a:xfrm>
            <a:off x="8129400" y="4516025"/>
            <a:ext cx="702900" cy="419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Source Code Pro"/>
                <a:ea typeface="Source Code Pro"/>
                <a:cs typeface="Source Code Pro"/>
                <a:sym typeface="Source Code Pro"/>
              </a:rPr>
              <a:t>[10]</a:t>
            </a:r>
            <a:endParaRPr>
              <a:latin typeface="Source Code Pro"/>
              <a:ea typeface="Source Code Pro"/>
              <a:cs typeface="Source Code Pro"/>
              <a:sym typeface="Source Code Pro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64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28"/>
          <p:cNvSpPr txBox="1"/>
          <p:nvPr>
            <p:ph type="title"/>
          </p:nvPr>
        </p:nvSpPr>
        <p:spPr>
          <a:xfrm>
            <a:off x="311700" y="372500"/>
            <a:ext cx="8520600" cy="73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6" name="Google Shape;166;p28"/>
          <p:cNvSpPr txBox="1"/>
          <p:nvPr>
            <p:ph idx="1" type="body"/>
          </p:nvPr>
        </p:nvSpPr>
        <p:spPr>
          <a:xfrm>
            <a:off x="311700" y="1287250"/>
            <a:ext cx="8520600" cy="3765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latin typeface="Merriweather"/>
                <a:ea typeface="Merriweather"/>
                <a:cs typeface="Merriweather"/>
                <a:sym typeface="Merriweather"/>
              </a:rPr>
              <a:t>[1]</a:t>
            </a:r>
            <a:r>
              <a:rPr lang="en-GB" sz="1000" u="sng">
                <a:solidFill>
                  <a:schemeClr val="hlink"/>
                </a:solidFill>
                <a:latin typeface="Merriweather"/>
                <a:ea typeface="Merriweather"/>
                <a:cs typeface="Merriweather"/>
                <a:sym typeface="Merriweather"/>
                <a:hlinkClick r:id="rId3"/>
              </a:rPr>
              <a:t>https://commons.wikimedia.org/wiki/File:Japan_prov_map_satsuma.png</a:t>
            </a:r>
            <a:endParaRPr sz="1000"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 sz="1000">
                <a:latin typeface="Merriweather"/>
                <a:ea typeface="Merriweather"/>
                <a:cs typeface="Merriweather"/>
                <a:sym typeface="Merriweather"/>
              </a:rPr>
              <a:t>[2]</a:t>
            </a:r>
            <a:r>
              <a:rPr lang="en-GB" sz="1000">
                <a:solidFill>
                  <a:srgbClr val="222222"/>
                </a:solidFill>
                <a:highlight>
                  <a:srgbClr val="FFFFFF"/>
                </a:highlight>
                <a:latin typeface="Merriweather"/>
                <a:ea typeface="Merriweather"/>
                <a:cs typeface="Merriweather"/>
                <a:sym typeface="Merriweather"/>
              </a:rPr>
              <a:t>The Last Samurai: The Life and Battles of Saigo Takamori,Mark Ravina,2011</a:t>
            </a:r>
            <a:endParaRPr sz="1000">
              <a:solidFill>
                <a:srgbClr val="222222"/>
              </a:solidFill>
              <a:highlight>
                <a:srgbClr val="FFFFFF"/>
              </a:highlight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rgbClr val="222222"/>
                </a:solidFill>
                <a:highlight>
                  <a:srgbClr val="FFFFFF"/>
                </a:highlight>
                <a:latin typeface="Merriweather"/>
                <a:ea typeface="Merriweather"/>
                <a:cs typeface="Merriweather"/>
                <a:sym typeface="Merriweather"/>
              </a:rPr>
              <a:t>[3]</a:t>
            </a:r>
            <a:r>
              <a:rPr lang="en-GB" sz="1000">
                <a:solidFill>
                  <a:srgbClr val="000000"/>
                </a:solidFill>
                <a:highlight>
                  <a:srgbClr val="F8F9FA"/>
                </a:highlight>
                <a:latin typeface="Merriweather"/>
                <a:ea typeface="Merriweather"/>
                <a:cs typeface="Merriweather"/>
                <a:sym typeface="Merriweather"/>
              </a:rPr>
              <a:t>Photograph of Samurai of the Satsuma Domain by Felice Beato</a:t>
            </a:r>
            <a:endParaRPr sz="1000">
              <a:solidFill>
                <a:srgbClr val="000000"/>
              </a:solidFill>
              <a:highlight>
                <a:srgbClr val="F8F9FA"/>
              </a:highlight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rgbClr val="000000"/>
                </a:solidFill>
                <a:highlight>
                  <a:srgbClr val="F8F9FA"/>
                </a:highlight>
                <a:latin typeface="Merriweather"/>
                <a:ea typeface="Merriweather"/>
                <a:cs typeface="Merriweather"/>
                <a:sym typeface="Merriweather"/>
              </a:rPr>
              <a:t>[4]</a:t>
            </a:r>
            <a:r>
              <a:rPr lang="en-GB" sz="1000" u="sng">
                <a:solidFill>
                  <a:schemeClr val="hlink"/>
                </a:solidFill>
                <a:latin typeface="Merriweather"/>
                <a:ea typeface="Merriweather"/>
                <a:cs typeface="Merriweather"/>
                <a:sym typeface="Merriweather"/>
                <a:hlinkClick r:id="rId4"/>
              </a:rPr>
              <a:t>https://sites.google.com/site/thesatsumarebellion/products-services</a:t>
            </a:r>
            <a:endParaRPr sz="1000">
              <a:solidFill>
                <a:srgbClr val="000000"/>
              </a:solidFill>
              <a:highlight>
                <a:srgbClr val="F8F9FA"/>
              </a:highlight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rgbClr val="000000"/>
                </a:solidFill>
                <a:highlight>
                  <a:srgbClr val="F8F9FA"/>
                </a:highlight>
                <a:latin typeface="Merriweather"/>
                <a:ea typeface="Merriweather"/>
                <a:cs typeface="Merriweather"/>
                <a:sym typeface="Merriweather"/>
              </a:rPr>
              <a:t>[5]</a:t>
            </a:r>
            <a:r>
              <a:rPr lang="en-GB" sz="1000" u="sng">
                <a:solidFill>
                  <a:schemeClr val="hlink"/>
                </a:solidFill>
                <a:latin typeface="Merriweather"/>
                <a:ea typeface="Merriweather"/>
                <a:cs typeface="Merriweather"/>
                <a:sym typeface="Merriweather"/>
                <a:hlinkClick r:id="rId5"/>
              </a:rPr>
              <a:t>https://www.pinterest.com/pin/303781937355612874/</a:t>
            </a:r>
            <a:endParaRPr sz="1000">
              <a:solidFill>
                <a:srgbClr val="000000"/>
              </a:solidFill>
              <a:highlight>
                <a:srgbClr val="F8F9FA"/>
              </a:highlight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rgbClr val="000000"/>
                </a:solidFill>
                <a:highlight>
                  <a:srgbClr val="F8F9FA"/>
                </a:highlight>
                <a:latin typeface="Merriweather"/>
                <a:ea typeface="Merriweather"/>
                <a:cs typeface="Merriweather"/>
                <a:sym typeface="Merriweather"/>
              </a:rPr>
              <a:t>[6]</a:t>
            </a:r>
            <a:r>
              <a:rPr lang="en-GB" sz="1000">
                <a:solidFill>
                  <a:srgbClr val="222222"/>
                </a:solidFill>
                <a:highlight>
                  <a:srgbClr val="EAF3FF"/>
                </a:highlight>
                <a:latin typeface="Merriweather"/>
                <a:ea typeface="Merriweather"/>
                <a:cs typeface="Merriweather"/>
                <a:sym typeface="Merriweather"/>
              </a:rPr>
              <a:t>Hickman, Kennedy. </a:t>
            </a:r>
            <a:r>
              <a:rPr lang="en-GB" sz="1000">
                <a:solidFill>
                  <a:srgbClr val="663366"/>
                </a:solidFill>
                <a:uFill>
                  <a:noFill/>
                </a:uFill>
                <a:latin typeface="Merriweather"/>
                <a:ea typeface="Merriweather"/>
                <a:cs typeface="Merriweather"/>
                <a:sym typeface="Merriweather"/>
                <a:hlinkClick r:id="rId6"/>
              </a:rPr>
              <a:t>"Battle of Shiroyama – Satsuma Rebellion Battle of Shiroyama"</a:t>
            </a:r>
            <a:r>
              <a:rPr lang="en-GB" sz="1000">
                <a:solidFill>
                  <a:srgbClr val="222222"/>
                </a:solidFill>
                <a:highlight>
                  <a:srgbClr val="EAF3FF"/>
                </a:highlight>
                <a:latin typeface="Merriweather"/>
                <a:ea typeface="Merriweather"/>
                <a:cs typeface="Merriweather"/>
                <a:sym typeface="Merriweather"/>
              </a:rPr>
              <a:t>. </a:t>
            </a:r>
            <a:r>
              <a:rPr i="1" lang="en-GB" sz="1000">
                <a:solidFill>
                  <a:srgbClr val="222222"/>
                </a:solidFill>
                <a:highlight>
                  <a:srgbClr val="EAF3FF"/>
                </a:highlight>
                <a:latin typeface="Merriweather"/>
                <a:ea typeface="Merriweather"/>
                <a:cs typeface="Merriweather"/>
                <a:sym typeface="Merriweather"/>
              </a:rPr>
              <a:t>about.com: Military History</a:t>
            </a:r>
            <a:endParaRPr sz="1000">
              <a:solidFill>
                <a:srgbClr val="222222"/>
              </a:solidFill>
              <a:highlight>
                <a:srgbClr val="EAF3FF"/>
              </a:highlight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rgbClr val="222222"/>
                </a:solidFill>
                <a:highlight>
                  <a:srgbClr val="EAF3FF"/>
                </a:highlight>
                <a:latin typeface="Merriweather"/>
                <a:ea typeface="Merriweather"/>
                <a:cs typeface="Merriweather"/>
                <a:sym typeface="Merriweather"/>
              </a:rPr>
              <a:t>[7]</a:t>
            </a:r>
            <a:r>
              <a:rPr lang="en-GB" sz="11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7"/>
              </a:rPr>
              <a:t>https://www.imdb.com/title/tt0325710/</a:t>
            </a:r>
            <a:endParaRPr sz="1000">
              <a:solidFill>
                <a:srgbClr val="222222"/>
              </a:solidFill>
              <a:highlight>
                <a:srgbClr val="EAF3FF"/>
              </a:highlight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rgbClr val="222222"/>
                </a:solidFill>
                <a:highlight>
                  <a:srgbClr val="EAF3FF"/>
                </a:highlight>
                <a:latin typeface="Merriweather"/>
                <a:ea typeface="Merriweather"/>
                <a:cs typeface="Merriweather"/>
                <a:sym typeface="Merriweather"/>
              </a:rPr>
              <a:t>[8]</a:t>
            </a:r>
            <a:r>
              <a:rPr lang="en-GB" sz="11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8"/>
              </a:rPr>
              <a:t>https://www.amazon.co.uk/dp/B0776J4NBK/ref=dp-kindle-redirect?_encoding=UTF8&amp;btkr=1</a:t>
            </a:r>
            <a:endParaRPr sz="1000">
              <a:solidFill>
                <a:srgbClr val="222222"/>
              </a:solidFill>
              <a:highlight>
                <a:srgbClr val="EAF3FF"/>
              </a:highlight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rgbClr val="222222"/>
                </a:solidFill>
                <a:highlight>
                  <a:srgbClr val="EAF3FF"/>
                </a:highlight>
                <a:latin typeface="Merriweather"/>
                <a:ea typeface="Merriweather"/>
                <a:cs typeface="Merriweather"/>
                <a:sym typeface="Merriweather"/>
              </a:rPr>
              <a:t>[9]</a:t>
            </a:r>
            <a:r>
              <a:rPr lang="en-GB" sz="11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9"/>
              </a:rPr>
              <a:t>https://www.goodreads.com/book/show/10975327-samurai</a:t>
            </a:r>
            <a:endParaRPr sz="1000">
              <a:solidFill>
                <a:srgbClr val="222222"/>
              </a:solidFill>
              <a:highlight>
                <a:srgbClr val="EAF3FF"/>
              </a:highlight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 sz="1000">
                <a:solidFill>
                  <a:srgbClr val="222222"/>
                </a:solidFill>
                <a:highlight>
                  <a:srgbClr val="EAF3FF"/>
                </a:highlight>
                <a:latin typeface="Merriweather"/>
                <a:ea typeface="Merriweather"/>
                <a:cs typeface="Merriweather"/>
                <a:sym typeface="Merriweather"/>
              </a:rPr>
              <a:t>[10]</a:t>
            </a:r>
            <a:r>
              <a:rPr lang="en-GB" sz="11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10"/>
              </a:rPr>
              <a:t>https://www.emp.co.uk/p/shiroyama/337259.html</a:t>
            </a:r>
            <a:endParaRPr sz="1000">
              <a:solidFill>
                <a:srgbClr val="222222"/>
              </a:solidFill>
              <a:highlight>
                <a:srgbClr val="EAF3FF"/>
              </a:highlight>
              <a:latin typeface="Merriweather"/>
              <a:ea typeface="Merriweather"/>
              <a:cs typeface="Merriweather"/>
              <a:sym typeface="Merriweather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Modern Writer">
  <a:themeElements>
    <a:clrScheme name="Modern Writer">
      <a:dk1>
        <a:srgbClr val="E91D63"/>
      </a:dk1>
      <a:lt1>
        <a:srgbClr val="FFFFFF"/>
      </a:lt1>
      <a:dk2>
        <a:srgbClr val="424242"/>
      </a:dk2>
      <a:lt2>
        <a:srgbClr val="999999"/>
      </a:lt2>
      <a:accent1>
        <a:srgbClr val="607D8B"/>
      </a:accent1>
      <a:accent2>
        <a:srgbClr val="673AB7"/>
      </a:accent2>
      <a:accent3>
        <a:srgbClr val="9C26B0"/>
      </a:accent3>
      <a:accent4>
        <a:srgbClr val="0090AC"/>
      </a:accent4>
      <a:accent5>
        <a:srgbClr val="01AFD1"/>
      </a:accent5>
      <a:accent6>
        <a:srgbClr val="F8E71C"/>
      </a:accent6>
      <a:hlink>
        <a:srgbClr val="01AFD1"/>
      </a:hlink>
      <a:folHlink>
        <a:srgbClr val="01AFD1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