
<file path=[Content_Types].xml><?xml version="1.0" encoding="utf-8"?>
<Types xmlns="http://schemas.openxmlformats.org/package/2006/content-types">
  <Default Extension="jpeg" ContentType="image/jpeg"/>
  <Default Extension="jpg" ContentType="image/jpeg"/>
  <Default Extension="jpg&amp;ehk=ddJMCTRtvgS7gNMxAA1B6A&amp;r=0&amp;pid=OfficeInsert"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6"/>
  </p:notesMasterIdLst>
  <p:sldIdLst>
    <p:sldId id="261" r:id="rId3"/>
    <p:sldId id="311" r:id="rId4"/>
    <p:sldId id="302" r:id="rId5"/>
    <p:sldId id="290" r:id="rId6"/>
    <p:sldId id="258" r:id="rId7"/>
    <p:sldId id="314" r:id="rId8"/>
    <p:sldId id="318" r:id="rId9"/>
    <p:sldId id="315" r:id="rId10"/>
    <p:sldId id="281" r:id="rId11"/>
    <p:sldId id="305" r:id="rId12"/>
    <p:sldId id="284" r:id="rId13"/>
    <p:sldId id="285" r:id="rId14"/>
    <p:sldId id="296" r:id="rId15"/>
    <p:sldId id="298" r:id="rId16"/>
    <p:sldId id="265" r:id="rId17"/>
    <p:sldId id="316" r:id="rId18"/>
    <p:sldId id="266" r:id="rId19"/>
    <p:sldId id="267" r:id="rId20"/>
    <p:sldId id="268" r:id="rId21"/>
    <p:sldId id="269" r:id="rId22"/>
    <p:sldId id="309" r:id="rId23"/>
    <p:sldId id="275" r:id="rId24"/>
    <p:sldId id="308" r:id="rId25"/>
    <p:sldId id="317" r:id="rId26"/>
    <p:sldId id="304" r:id="rId27"/>
    <p:sldId id="310" r:id="rId28"/>
    <p:sldId id="307" r:id="rId29"/>
    <p:sldId id="277" r:id="rId30"/>
    <p:sldId id="293" r:id="rId31"/>
    <p:sldId id="262" r:id="rId32"/>
    <p:sldId id="319" r:id="rId33"/>
    <p:sldId id="312" r:id="rId34"/>
    <p:sldId id="313"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06428"/>
    <a:srgbClr val="438D4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370" autoAdjust="0"/>
    <p:restoredTop sz="94660"/>
  </p:normalViewPr>
  <p:slideViewPr>
    <p:cSldViewPr>
      <p:cViewPr varScale="1">
        <p:scale>
          <a:sx n="98" d="100"/>
          <a:sy n="98" d="100"/>
        </p:scale>
        <p:origin x="1908" y="84"/>
      </p:cViewPr>
      <p:guideLst>
        <p:guide orient="horz" pos="2160"/>
        <p:guide pos="2880"/>
      </p:guideLst>
    </p:cSldViewPr>
  </p:slideViewPr>
  <p:notesTextViewPr>
    <p:cViewPr>
      <p:scale>
        <a:sx n="1" d="1"/>
        <a:sy n="1" d="1"/>
      </p:scale>
      <p:origin x="0" y="0"/>
    </p:cViewPr>
  </p:notesTextViewPr>
  <p:notesViewPr>
    <p:cSldViewPr>
      <p:cViewPr>
        <p:scale>
          <a:sx n="202" d="100"/>
          <a:sy n="202" d="100"/>
        </p:scale>
        <p:origin x="1284" y="-201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27CBA1-9464-4C88-B8D0-D64EE5E7C522}" type="datetimeFigureOut">
              <a:rPr lang="en-GB" smtClean="0"/>
              <a:t>22/10/2020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01E3AC-0310-4A37-8424-82C15D4E95BE}" type="slidenum">
              <a:rPr lang="en-GB" smtClean="0"/>
              <a:t>‹#›</a:t>
            </a:fld>
            <a:endParaRPr lang="en-GB"/>
          </a:p>
        </p:txBody>
      </p:sp>
    </p:spTree>
    <p:extLst>
      <p:ext uri="{BB962C8B-B14F-4D97-AF65-F5344CB8AC3E}">
        <p14:creationId xmlns:p14="http://schemas.microsoft.com/office/powerpoint/2010/main" val="32432383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1</a:t>
            </a:fld>
            <a:endParaRPr lang="en-GB"/>
          </a:p>
        </p:txBody>
      </p:sp>
    </p:spTree>
    <p:extLst>
      <p:ext uri="{BB962C8B-B14F-4D97-AF65-F5344CB8AC3E}">
        <p14:creationId xmlns:p14="http://schemas.microsoft.com/office/powerpoint/2010/main" val="36237592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2</a:t>
            </a:fld>
            <a:endParaRPr lang="en-GB"/>
          </a:p>
        </p:txBody>
      </p:sp>
    </p:spTree>
    <p:extLst>
      <p:ext uri="{BB962C8B-B14F-4D97-AF65-F5344CB8AC3E}">
        <p14:creationId xmlns:p14="http://schemas.microsoft.com/office/powerpoint/2010/main" val="41918139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3</a:t>
            </a:fld>
            <a:endParaRPr lang="en-GB"/>
          </a:p>
        </p:txBody>
      </p:sp>
    </p:spTree>
    <p:extLst>
      <p:ext uri="{BB962C8B-B14F-4D97-AF65-F5344CB8AC3E}">
        <p14:creationId xmlns:p14="http://schemas.microsoft.com/office/powerpoint/2010/main" val="25069870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90170" fontAlgn="base" hangingPunct="0">
              <a:lnSpc>
                <a:spcPct val="107000"/>
              </a:lnSpc>
              <a:spcAft>
                <a:spcPts val="800"/>
              </a:spcAft>
              <a:tabLst>
                <a:tab pos="-180340" algn="l"/>
              </a:tabLst>
            </a:pPr>
            <a:r>
              <a:rPr lang="en-GB" sz="12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fontAlgn="base" hangingPunct="0">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4</a:t>
            </a:fld>
            <a:endParaRPr lang="en-GB"/>
          </a:p>
        </p:txBody>
      </p:sp>
    </p:spTree>
    <p:extLst>
      <p:ext uri="{BB962C8B-B14F-4D97-AF65-F5344CB8AC3E}">
        <p14:creationId xmlns:p14="http://schemas.microsoft.com/office/powerpoint/2010/main" val="10077650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R="76200" lvl="0">
              <a:tabLst>
                <a:tab pos="457200" algn="l"/>
              </a:tabLst>
            </a:pPr>
            <a:endParaRPr lang="en-GB"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5</a:t>
            </a:fld>
            <a:endParaRPr lang="en-GB"/>
          </a:p>
        </p:txBody>
      </p:sp>
    </p:spTree>
    <p:extLst>
      <p:ext uri="{BB962C8B-B14F-4D97-AF65-F5344CB8AC3E}">
        <p14:creationId xmlns:p14="http://schemas.microsoft.com/office/powerpoint/2010/main" val="13135000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spcAft>
                <a:spcPts val="0"/>
              </a:spcAft>
              <a:buFont typeface="Arial" panose="020B0604020202020204" pitchFamily="34" charset="0"/>
              <a:buChar char="•"/>
              <a:tabLst>
                <a:tab pos="457200" algn="l"/>
              </a:tabLst>
            </a:pP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6</a:t>
            </a:fld>
            <a:endParaRPr lang="en-GB"/>
          </a:p>
        </p:txBody>
      </p:sp>
    </p:spTree>
    <p:extLst>
      <p:ext uri="{BB962C8B-B14F-4D97-AF65-F5344CB8AC3E}">
        <p14:creationId xmlns:p14="http://schemas.microsoft.com/office/powerpoint/2010/main" val="15113770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7</a:t>
            </a:fld>
            <a:endParaRPr lang="en-GB"/>
          </a:p>
        </p:txBody>
      </p:sp>
    </p:spTree>
    <p:extLst>
      <p:ext uri="{BB962C8B-B14F-4D97-AF65-F5344CB8AC3E}">
        <p14:creationId xmlns:p14="http://schemas.microsoft.com/office/powerpoint/2010/main" val="510569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8</a:t>
            </a:fld>
            <a:endParaRPr lang="en-GB"/>
          </a:p>
        </p:txBody>
      </p:sp>
    </p:spTree>
    <p:extLst>
      <p:ext uri="{BB962C8B-B14F-4D97-AF65-F5344CB8AC3E}">
        <p14:creationId xmlns:p14="http://schemas.microsoft.com/office/powerpoint/2010/main" val="21537922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9</a:t>
            </a:fld>
            <a:endParaRPr lang="en-GB"/>
          </a:p>
        </p:txBody>
      </p:sp>
    </p:spTree>
    <p:extLst>
      <p:ext uri="{BB962C8B-B14F-4D97-AF65-F5344CB8AC3E}">
        <p14:creationId xmlns:p14="http://schemas.microsoft.com/office/powerpoint/2010/main" val="38992688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10</a:t>
            </a:fld>
            <a:endParaRPr lang="en-GB"/>
          </a:p>
        </p:txBody>
      </p:sp>
    </p:spTree>
    <p:extLst>
      <p:ext uri="{BB962C8B-B14F-4D97-AF65-F5344CB8AC3E}">
        <p14:creationId xmlns:p14="http://schemas.microsoft.com/office/powerpoint/2010/main" val="12689893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11</a:t>
            </a:fld>
            <a:endParaRPr lang="en-GB"/>
          </a:p>
        </p:txBody>
      </p:sp>
    </p:spTree>
    <p:extLst>
      <p:ext uri="{BB962C8B-B14F-4D97-AF65-F5344CB8AC3E}">
        <p14:creationId xmlns:p14="http://schemas.microsoft.com/office/powerpoint/2010/main" val="24121528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12</a:t>
            </a:fld>
            <a:endParaRPr lang="en-GB"/>
          </a:p>
        </p:txBody>
      </p:sp>
    </p:spTree>
    <p:extLst>
      <p:ext uri="{BB962C8B-B14F-4D97-AF65-F5344CB8AC3E}">
        <p14:creationId xmlns:p14="http://schemas.microsoft.com/office/powerpoint/2010/main" val="28572878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13</a:t>
            </a:fld>
            <a:endParaRPr lang="en-GB"/>
          </a:p>
        </p:txBody>
      </p:sp>
    </p:spTree>
    <p:extLst>
      <p:ext uri="{BB962C8B-B14F-4D97-AF65-F5344CB8AC3E}">
        <p14:creationId xmlns:p14="http://schemas.microsoft.com/office/powerpoint/2010/main" val="13302094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14</a:t>
            </a:fld>
            <a:endParaRPr lang="en-GB"/>
          </a:p>
        </p:txBody>
      </p:sp>
    </p:spTree>
    <p:extLst>
      <p:ext uri="{BB962C8B-B14F-4D97-AF65-F5344CB8AC3E}">
        <p14:creationId xmlns:p14="http://schemas.microsoft.com/office/powerpoint/2010/main" val="36973488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15</a:t>
            </a:fld>
            <a:endParaRPr lang="en-GB"/>
          </a:p>
        </p:txBody>
      </p:sp>
    </p:spTree>
    <p:extLst>
      <p:ext uri="{BB962C8B-B14F-4D97-AF65-F5344CB8AC3E}">
        <p14:creationId xmlns:p14="http://schemas.microsoft.com/office/powerpoint/2010/main" val="15191470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16</a:t>
            </a:fld>
            <a:endParaRPr lang="en-GB"/>
          </a:p>
        </p:txBody>
      </p:sp>
    </p:spTree>
    <p:extLst>
      <p:ext uri="{BB962C8B-B14F-4D97-AF65-F5344CB8AC3E}">
        <p14:creationId xmlns:p14="http://schemas.microsoft.com/office/powerpoint/2010/main" val="5053685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17</a:t>
            </a:fld>
            <a:endParaRPr lang="en-GB"/>
          </a:p>
        </p:txBody>
      </p:sp>
    </p:spTree>
    <p:extLst>
      <p:ext uri="{BB962C8B-B14F-4D97-AF65-F5344CB8AC3E}">
        <p14:creationId xmlns:p14="http://schemas.microsoft.com/office/powerpoint/2010/main" val="26963478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Font typeface="Arial" panose="020B0604020202020204" pitchFamily="34" charset="0"/>
              <a:buChar char="•"/>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18</a:t>
            </a:fld>
            <a:endParaRPr lang="en-GB"/>
          </a:p>
        </p:txBody>
      </p:sp>
    </p:spTree>
    <p:extLst>
      <p:ext uri="{BB962C8B-B14F-4D97-AF65-F5344CB8AC3E}">
        <p14:creationId xmlns:p14="http://schemas.microsoft.com/office/powerpoint/2010/main" val="25689550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Font typeface="Arial" panose="020B0604020202020204" pitchFamily="34" charset="0"/>
              <a:buChar char="•"/>
              <a:tabLst>
                <a:tab pos="457200" algn="l"/>
              </a:tabLst>
            </a:pP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19</a:t>
            </a:fld>
            <a:endParaRPr lang="en-GB"/>
          </a:p>
        </p:txBody>
      </p:sp>
    </p:spTree>
    <p:extLst>
      <p:ext uri="{BB962C8B-B14F-4D97-AF65-F5344CB8AC3E}">
        <p14:creationId xmlns:p14="http://schemas.microsoft.com/office/powerpoint/2010/main" val="36511313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tabLst>
                <a:tab pos="-9017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20</a:t>
            </a:fld>
            <a:endParaRPr lang="en-GB"/>
          </a:p>
        </p:txBody>
      </p:sp>
    </p:spTree>
    <p:extLst>
      <p:ext uri="{BB962C8B-B14F-4D97-AF65-F5344CB8AC3E}">
        <p14:creationId xmlns:p14="http://schemas.microsoft.com/office/powerpoint/2010/main" val="17743425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21</a:t>
            </a:fld>
            <a:endParaRPr lang="en-GB"/>
          </a:p>
        </p:txBody>
      </p:sp>
    </p:spTree>
    <p:extLst>
      <p:ext uri="{BB962C8B-B14F-4D97-AF65-F5344CB8AC3E}">
        <p14:creationId xmlns:p14="http://schemas.microsoft.com/office/powerpoint/2010/main" val="39663447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9017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9017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22</a:t>
            </a:fld>
            <a:endParaRPr lang="en-GB"/>
          </a:p>
        </p:txBody>
      </p:sp>
    </p:spTree>
    <p:extLst>
      <p:ext uri="{BB962C8B-B14F-4D97-AF65-F5344CB8AC3E}">
        <p14:creationId xmlns:p14="http://schemas.microsoft.com/office/powerpoint/2010/main" val="11947496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9017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tabLst>
                <a:tab pos="-9017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23</a:t>
            </a:fld>
            <a:endParaRPr lang="en-GB"/>
          </a:p>
        </p:txBody>
      </p:sp>
    </p:spTree>
    <p:extLst>
      <p:ext uri="{BB962C8B-B14F-4D97-AF65-F5344CB8AC3E}">
        <p14:creationId xmlns:p14="http://schemas.microsoft.com/office/powerpoint/2010/main" val="150569555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9017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24</a:t>
            </a:fld>
            <a:endParaRPr lang="en-GB"/>
          </a:p>
        </p:txBody>
      </p:sp>
    </p:spTree>
    <p:extLst>
      <p:ext uri="{BB962C8B-B14F-4D97-AF65-F5344CB8AC3E}">
        <p14:creationId xmlns:p14="http://schemas.microsoft.com/office/powerpoint/2010/main" val="19685325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9017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tabLst>
                <a:tab pos="-9017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25</a:t>
            </a:fld>
            <a:endParaRPr lang="en-GB"/>
          </a:p>
        </p:txBody>
      </p:sp>
    </p:spTree>
    <p:extLst>
      <p:ext uri="{BB962C8B-B14F-4D97-AF65-F5344CB8AC3E}">
        <p14:creationId xmlns:p14="http://schemas.microsoft.com/office/powerpoint/2010/main" val="26419497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tabLst>
                <a:tab pos="-9017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26</a:t>
            </a:fld>
            <a:endParaRPr lang="en-GB"/>
          </a:p>
        </p:txBody>
      </p:sp>
    </p:spTree>
    <p:extLst>
      <p:ext uri="{BB962C8B-B14F-4D97-AF65-F5344CB8AC3E}">
        <p14:creationId xmlns:p14="http://schemas.microsoft.com/office/powerpoint/2010/main" val="53041363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27</a:t>
            </a:fld>
            <a:endParaRPr lang="en-GB"/>
          </a:p>
        </p:txBody>
      </p:sp>
    </p:spTree>
    <p:extLst>
      <p:ext uri="{BB962C8B-B14F-4D97-AF65-F5344CB8AC3E}">
        <p14:creationId xmlns:p14="http://schemas.microsoft.com/office/powerpoint/2010/main" val="98142708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28</a:t>
            </a:fld>
            <a:endParaRPr lang="en-GB"/>
          </a:p>
        </p:txBody>
      </p:sp>
    </p:spTree>
    <p:extLst>
      <p:ext uri="{BB962C8B-B14F-4D97-AF65-F5344CB8AC3E}">
        <p14:creationId xmlns:p14="http://schemas.microsoft.com/office/powerpoint/2010/main" val="272113565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29</a:t>
            </a:fld>
            <a:endParaRPr lang="en-GB"/>
          </a:p>
        </p:txBody>
      </p:sp>
    </p:spTree>
    <p:extLst>
      <p:ext uri="{BB962C8B-B14F-4D97-AF65-F5344CB8AC3E}">
        <p14:creationId xmlns:p14="http://schemas.microsoft.com/office/powerpoint/2010/main" val="102478392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30</a:t>
            </a:fld>
            <a:endParaRPr lang="en-GB"/>
          </a:p>
        </p:txBody>
      </p:sp>
    </p:spTree>
    <p:extLst>
      <p:ext uri="{BB962C8B-B14F-4D97-AF65-F5344CB8AC3E}">
        <p14:creationId xmlns:p14="http://schemas.microsoft.com/office/powerpoint/2010/main" val="347884403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32</a:t>
            </a:fld>
            <a:endParaRPr lang="en-GB"/>
          </a:p>
        </p:txBody>
      </p:sp>
    </p:spTree>
    <p:extLst>
      <p:ext uri="{BB962C8B-B14F-4D97-AF65-F5344CB8AC3E}">
        <p14:creationId xmlns:p14="http://schemas.microsoft.com/office/powerpoint/2010/main" val="142911260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5601E3AC-0310-4A37-8424-82C15D4E95BE}" type="slidenum">
              <a:rPr lang="en-GB" smtClean="0"/>
              <a:t>33</a:t>
            </a:fld>
            <a:endParaRPr lang="en-GB"/>
          </a:p>
        </p:txBody>
      </p:sp>
    </p:spTree>
    <p:extLst>
      <p:ext uri="{BB962C8B-B14F-4D97-AF65-F5344CB8AC3E}">
        <p14:creationId xmlns:p14="http://schemas.microsoft.com/office/powerpoint/2010/main" val="42274256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6336B7C-11DA-47FA-9BDB-428DCA6739A4}" type="datetimeFigureOut">
              <a:rPr lang="en-GB" smtClean="0"/>
              <a:t>22/10/2020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3938692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6336B7C-11DA-47FA-9BDB-428DCA6739A4}" type="datetimeFigureOut">
              <a:rPr lang="en-GB" smtClean="0"/>
              <a:t>22/10/2020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8058683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336B7C-11DA-47FA-9BDB-428DCA6739A4}" type="datetimeFigureOut">
              <a:rPr lang="en-GB" smtClean="0"/>
              <a:t>22/10/2020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14928716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6336B7C-11DA-47FA-9BDB-428DCA6739A4}" type="datetimeFigureOut">
              <a:rPr lang="en-GB" smtClean="0"/>
              <a:t>22/10/2020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19559497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6336B7C-11DA-47FA-9BDB-428DCA6739A4}" type="datetimeFigureOut">
              <a:rPr lang="en-GB" smtClean="0"/>
              <a:t>22/10/2020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2719812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6336B7C-11DA-47FA-9BDB-428DCA6739A4}" type="datetimeFigureOut">
              <a:rPr lang="en-GB" smtClean="0"/>
              <a:t>22/10/2020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4117019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336B7C-11DA-47FA-9BDB-428DCA6739A4}" type="datetimeFigureOut">
              <a:rPr lang="en-GB" smtClean="0"/>
              <a:t>22/10/2020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39559945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336B7C-11DA-47FA-9BDB-428DCA6739A4}" type="datetimeFigureOut">
              <a:rPr lang="en-GB" smtClean="0"/>
              <a:t>22/10/2020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37719876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336B7C-11DA-47FA-9BDB-428DCA6739A4}" type="datetimeFigureOut">
              <a:rPr lang="en-GB" smtClean="0"/>
              <a:t>22/10/2020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8610517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6336B7C-11DA-47FA-9BDB-428DCA6739A4}" type="datetimeFigureOut">
              <a:rPr lang="en-GB" smtClean="0"/>
              <a:t>22/10/2020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2051127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6336B7C-11DA-47FA-9BDB-428DCA6739A4}" type="datetimeFigureOut">
              <a:rPr lang="en-GB" smtClean="0"/>
              <a:t>22/10/2020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D4A3145-55AE-4177-B797-AC44B18B9342}" type="slidenum">
              <a:rPr lang="en-GB" smtClean="0"/>
              <a:t>‹#›</a:t>
            </a:fld>
            <a:endParaRPr lang="en-GB" dirty="0"/>
          </a:p>
        </p:txBody>
      </p:sp>
    </p:spTree>
    <p:extLst>
      <p:ext uri="{BB962C8B-B14F-4D97-AF65-F5344CB8AC3E}">
        <p14:creationId xmlns:p14="http://schemas.microsoft.com/office/powerpoint/2010/main" val="35500767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ound Diagonal Corner Rectangle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en-US"/>
              <a:t>Click to edit Master title style</a:t>
            </a:r>
          </a:p>
        </p:txBody>
      </p:sp>
      <p:sp>
        <p:nvSpPr>
          <p:cNvPr id="9" name="Subtitle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10" name="Date Placeholder 9"/>
          <p:cNvSpPr>
            <a:spLocks noGrp="1"/>
          </p:cNvSpPr>
          <p:nvPr>
            <p:ph type="dt" sz="half" idx="10"/>
          </p:nvPr>
        </p:nvSpPr>
        <p:spPr>
          <a:xfrm>
            <a:off x="5562600" y="6509004"/>
            <a:ext cx="3002280" cy="274320"/>
          </a:xfrm>
        </p:spPr>
        <p:txBody>
          <a:bodyPr vert="horz" rtlCol="0"/>
          <a:lstStyle/>
          <a:p>
            <a:fld id="{6FD5FB73-A910-4790-8FDC-DAFB323792B3}" type="datetimeFigureOut">
              <a:rPr lang="en-GB" smtClean="0"/>
              <a:t>22/10/2020</a:t>
            </a:fld>
            <a:endParaRPr lang="en-GB"/>
          </a:p>
        </p:txBody>
      </p:sp>
      <p:sp>
        <p:nvSpPr>
          <p:cNvPr id="11" name="Slide Number Placeholder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63BD26B0-9F82-487D-9A31-1A9701B832B1}" type="slidenum">
              <a:rPr lang="en-GB" smtClean="0"/>
              <a:t>‹#›</a:t>
            </a:fld>
            <a:endParaRPr lang="en-GB"/>
          </a:p>
        </p:txBody>
      </p:sp>
      <p:sp>
        <p:nvSpPr>
          <p:cNvPr id="12" name="Footer Placeholder 11"/>
          <p:cNvSpPr>
            <a:spLocks noGrp="1"/>
          </p:cNvSpPr>
          <p:nvPr>
            <p:ph type="ftr" sz="quarter" idx="12"/>
          </p:nvPr>
        </p:nvSpPr>
        <p:spPr>
          <a:xfrm>
            <a:off x="1600200" y="6509004"/>
            <a:ext cx="3907464" cy="274320"/>
          </a:xfrm>
        </p:spPr>
        <p:txBody>
          <a:bodyPr vert="horz" rtlCol="0"/>
          <a:lstStyle/>
          <a:p>
            <a:endParaRPr lang="en-GB"/>
          </a:p>
        </p:txBody>
      </p:sp>
    </p:spTree>
    <p:extLst>
      <p:ext uri="{BB962C8B-B14F-4D97-AF65-F5344CB8AC3E}">
        <p14:creationId xmlns:p14="http://schemas.microsoft.com/office/powerpoint/2010/main" val="26081767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FD5FB73-A910-4790-8FDC-DAFB323792B3}" type="datetimeFigureOut">
              <a:rPr lang="en-GB" smtClean="0"/>
              <a:t>22/10/2020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BD26B0-9F82-487D-9A31-1A9701B832B1}" type="slidenum">
              <a:rPr lang="en-GB" smtClean="0"/>
              <a:t>‹#›</a:t>
            </a:fld>
            <a:endParaRPr lang="en-GB"/>
          </a:p>
        </p:txBody>
      </p:sp>
    </p:spTree>
    <p:extLst>
      <p:ext uri="{BB962C8B-B14F-4D97-AF65-F5344CB8AC3E}">
        <p14:creationId xmlns:p14="http://schemas.microsoft.com/office/powerpoint/2010/main" val="36513544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7" name="Rectangle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en-US"/>
              <a:t>Click to edit Master title style</a:t>
            </a:r>
          </a:p>
        </p:txBody>
      </p:sp>
      <p:sp>
        <p:nvSpPr>
          <p:cNvPr id="3" name="Text Placeholder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8" name="Date Placeholder 7"/>
          <p:cNvSpPr>
            <a:spLocks noGrp="1"/>
          </p:cNvSpPr>
          <p:nvPr>
            <p:ph type="dt" sz="half" idx="10"/>
          </p:nvPr>
        </p:nvSpPr>
        <p:spPr>
          <a:xfrm>
            <a:off x="5562600" y="6513670"/>
            <a:ext cx="3002280" cy="274320"/>
          </a:xfrm>
        </p:spPr>
        <p:txBody>
          <a:bodyPr vert="horz" rtlCol="0"/>
          <a:lstStyle/>
          <a:p>
            <a:fld id="{6FD5FB73-A910-4790-8FDC-DAFB323792B3}" type="datetimeFigureOut">
              <a:rPr lang="en-GB" smtClean="0"/>
              <a:t>22/10/2020</a:t>
            </a:fld>
            <a:endParaRPr lang="en-GB"/>
          </a:p>
        </p:txBody>
      </p:sp>
      <p:sp>
        <p:nvSpPr>
          <p:cNvPr id="9" name="Slide Number Placeholder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63BD26B0-9F82-487D-9A31-1A9701B832B1}" type="slidenum">
              <a:rPr lang="en-GB" smtClean="0"/>
              <a:t>‹#›</a:t>
            </a:fld>
            <a:endParaRPr lang="en-GB"/>
          </a:p>
        </p:txBody>
      </p:sp>
      <p:sp>
        <p:nvSpPr>
          <p:cNvPr id="10" name="Footer Placeholder 9"/>
          <p:cNvSpPr>
            <a:spLocks noGrp="1"/>
          </p:cNvSpPr>
          <p:nvPr>
            <p:ph type="ftr" sz="quarter" idx="12"/>
          </p:nvPr>
        </p:nvSpPr>
        <p:spPr>
          <a:xfrm>
            <a:off x="1600200" y="6513670"/>
            <a:ext cx="3907464" cy="274320"/>
          </a:xfrm>
        </p:spPr>
        <p:txBody>
          <a:bodyPr vert="horz" rtlCol="0"/>
          <a:lstStyle/>
          <a:p>
            <a:endParaRPr lang="en-GB"/>
          </a:p>
        </p:txBody>
      </p:sp>
    </p:spTree>
    <p:extLst>
      <p:ext uri="{BB962C8B-B14F-4D97-AF65-F5344CB8AC3E}">
        <p14:creationId xmlns:p14="http://schemas.microsoft.com/office/powerpoint/2010/main" val="2111768591"/>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6FD5FB73-A910-4790-8FDC-DAFB323792B3}" type="datetimeFigureOut">
              <a:rPr lang="en-GB" smtClean="0"/>
              <a:t>22/10/2020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641080" y="6514568"/>
            <a:ext cx="464288" cy="274320"/>
          </a:xfrm>
        </p:spPr>
        <p:txBody>
          <a:bodyPr/>
          <a:lstStyle/>
          <a:p>
            <a:fld id="{63BD26B0-9F82-487D-9A31-1A9701B832B1}" type="slidenum">
              <a:rPr lang="en-GB" smtClean="0"/>
              <a:t>‹#›</a:t>
            </a:fld>
            <a:endParaRPr lang="en-GB"/>
          </a:p>
        </p:txBody>
      </p:sp>
      <p:sp>
        <p:nvSpPr>
          <p:cNvPr id="10" name="Rectangle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extLst>
      <p:ext uri="{BB962C8B-B14F-4D97-AF65-F5344CB8AC3E}">
        <p14:creationId xmlns:p14="http://schemas.microsoft.com/office/powerpoint/2010/main" val="20023206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p>
            <a:pPr algn="ctr" eaLnBrk="1" latinLnBrk="0" hangingPunct="1"/>
            <a:endParaRPr kumimoji="0" lang="en-US"/>
          </a:p>
        </p:txBody>
      </p:sp>
      <p:sp>
        <p:nvSpPr>
          <p:cNvPr id="11" name="Rectangle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p>
            <a:pPr algn="ctr" eaLnBrk="1" latinLnBrk="0" hangingPunct="1"/>
            <a:endParaRPr kumimoji="0" lang="en-US"/>
          </a:p>
        </p:txBody>
      </p:sp>
      <p:sp>
        <p:nvSpPr>
          <p:cNvPr id="2" name="Title 1"/>
          <p:cNvSpPr>
            <a:spLocks noGrp="1"/>
          </p:cNvSpPr>
          <p:nvPr>
            <p:ph type="title"/>
          </p:nvPr>
        </p:nvSpPr>
        <p:spPr>
          <a:xfrm>
            <a:off x="457200" y="251948"/>
            <a:ext cx="8229600"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6FD5FB73-A910-4790-8FDC-DAFB323792B3}" type="datetimeFigureOut">
              <a:rPr lang="en-GB" smtClean="0"/>
              <a:t>22/10/2020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a:xfrm>
            <a:off x="8641080" y="6514568"/>
            <a:ext cx="464288" cy="274320"/>
          </a:xfrm>
        </p:spPr>
        <p:txBody>
          <a:bodyPr/>
          <a:lstStyle/>
          <a:p>
            <a:fld id="{63BD26B0-9F82-487D-9A31-1A9701B832B1}" type="slidenum">
              <a:rPr lang="en-GB" smtClean="0"/>
              <a:t>‹#›</a:t>
            </a:fld>
            <a:endParaRPr lang="en-GB"/>
          </a:p>
        </p:txBody>
      </p:sp>
    </p:spTree>
    <p:extLst>
      <p:ext uri="{BB962C8B-B14F-4D97-AF65-F5344CB8AC3E}">
        <p14:creationId xmlns:p14="http://schemas.microsoft.com/office/powerpoint/2010/main" val="33609675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53218"/>
            <a:ext cx="8229600"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6FD5FB73-A910-4790-8FDC-DAFB323792B3}" type="datetimeFigureOut">
              <a:rPr lang="en-GB" smtClean="0"/>
              <a:t>22/10/2020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3BD26B0-9F82-487D-9A31-1A9701B832B1}" type="slidenum">
              <a:rPr lang="en-GB" smtClean="0"/>
              <a:t>‹#›</a:t>
            </a:fld>
            <a:endParaRPr lang="en-GB"/>
          </a:p>
        </p:txBody>
      </p:sp>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extLst>
      <p:ext uri="{BB962C8B-B14F-4D97-AF65-F5344CB8AC3E}">
        <p14:creationId xmlns:p14="http://schemas.microsoft.com/office/powerpoint/2010/main" val="29734000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D5FB73-A910-4790-8FDC-DAFB323792B3}" type="datetimeFigureOut">
              <a:rPr lang="en-GB" smtClean="0"/>
              <a:t>22/10/2020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3BD26B0-9F82-487D-9A31-1A9701B832B1}" type="slidenum">
              <a:rPr lang="en-GB" smtClean="0"/>
              <a:t>‹#›</a:t>
            </a:fld>
            <a:endParaRPr lang="en-GB"/>
          </a:p>
        </p:txBody>
      </p:sp>
    </p:spTree>
    <p:extLst>
      <p:ext uri="{BB962C8B-B14F-4D97-AF65-F5344CB8AC3E}">
        <p14:creationId xmlns:p14="http://schemas.microsoft.com/office/powerpoint/2010/main" val="32219877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4963136" y="304800"/>
            <a:ext cx="3931920" cy="762000"/>
          </a:xfrm>
        </p:spPr>
        <p:txBody>
          <a:bodyPr anchor="b"/>
          <a:lstStyle>
            <a:lvl1pPr marL="0" algn="r">
              <a:buNone/>
              <a:defRPr sz="2000" b="1"/>
            </a:lvl1pPr>
            <a:extLst/>
          </a:lstStyle>
          <a:p>
            <a:r>
              <a:rPr kumimoji="0" lang="en-US"/>
              <a:t>Click to edit Master title style</a:t>
            </a:r>
          </a:p>
        </p:txBody>
      </p:sp>
      <p:sp>
        <p:nvSpPr>
          <p:cNvPr id="3" name="Text Placeholder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9" name="Date Placeholder 8"/>
          <p:cNvSpPr>
            <a:spLocks noGrp="1"/>
          </p:cNvSpPr>
          <p:nvPr>
            <p:ph type="dt" sz="half" idx="10"/>
          </p:nvPr>
        </p:nvSpPr>
        <p:spPr>
          <a:xfrm>
            <a:off x="5562600" y="6513670"/>
            <a:ext cx="3002280" cy="274320"/>
          </a:xfrm>
        </p:spPr>
        <p:txBody>
          <a:bodyPr vert="horz" rtlCol="0"/>
          <a:lstStyle/>
          <a:p>
            <a:fld id="{6FD5FB73-A910-4790-8FDC-DAFB323792B3}" type="datetimeFigureOut">
              <a:rPr lang="en-GB" smtClean="0"/>
              <a:t>22/10/2020</a:t>
            </a:fld>
            <a:endParaRPr lang="en-GB"/>
          </a:p>
        </p:txBody>
      </p:sp>
      <p:sp>
        <p:nvSpPr>
          <p:cNvPr id="10" name="Slide Number Placeholder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63BD26B0-9F82-487D-9A31-1A9701B832B1}" type="slidenum">
              <a:rPr lang="en-GB" smtClean="0"/>
              <a:t>‹#›</a:t>
            </a:fld>
            <a:endParaRPr lang="en-GB"/>
          </a:p>
        </p:txBody>
      </p:sp>
      <p:sp>
        <p:nvSpPr>
          <p:cNvPr id="11" name="Footer Placeholder 10"/>
          <p:cNvSpPr>
            <a:spLocks noGrp="1"/>
          </p:cNvSpPr>
          <p:nvPr>
            <p:ph type="ftr" sz="quarter" idx="12"/>
          </p:nvPr>
        </p:nvSpPr>
        <p:spPr>
          <a:xfrm>
            <a:off x="1600200" y="6513670"/>
            <a:ext cx="3907464" cy="274320"/>
          </a:xfrm>
        </p:spPr>
        <p:txBody>
          <a:bodyPr vert="horz" rtlCol="0"/>
          <a:lstStyle/>
          <a:p>
            <a:endParaRPr lang="en-GB"/>
          </a:p>
        </p:txBody>
      </p:sp>
    </p:spTree>
    <p:extLst>
      <p:ext uri="{BB962C8B-B14F-4D97-AF65-F5344CB8AC3E}">
        <p14:creationId xmlns:p14="http://schemas.microsoft.com/office/powerpoint/2010/main" val="177049777"/>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0443" y="4724400"/>
            <a:ext cx="5486400" cy="664536"/>
          </a:xfrm>
        </p:spPr>
        <p:txBody>
          <a:bodyPr anchor="b"/>
          <a:lstStyle>
            <a:lvl1pPr marL="0" algn="r">
              <a:buNone/>
              <a:defRPr sz="2000" b="1"/>
            </a:lvl1pPr>
            <a:extLst/>
          </a:lstStyle>
          <a:p>
            <a:r>
              <a:rPr kumimoji="0" lang="en-US"/>
              <a:t>Click to edit Master title style</a:t>
            </a:r>
          </a:p>
        </p:txBody>
      </p:sp>
      <p:sp>
        <p:nvSpPr>
          <p:cNvPr id="4" name="Text Placeholder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13" name="Picture Placeholder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8" name="Date Placeholder 7"/>
          <p:cNvSpPr>
            <a:spLocks noGrp="1"/>
          </p:cNvSpPr>
          <p:nvPr>
            <p:ph type="dt" sz="half" idx="10"/>
          </p:nvPr>
        </p:nvSpPr>
        <p:spPr>
          <a:xfrm>
            <a:off x="5562600" y="6509004"/>
            <a:ext cx="3002280" cy="274320"/>
          </a:xfrm>
        </p:spPr>
        <p:txBody>
          <a:bodyPr vert="horz" rtlCol="0"/>
          <a:lstStyle/>
          <a:p>
            <a:fld id="{6FD5FB73-A910-4790-8FDC-DAFB323792B3}" type="datetimeFigureOut">
              <a:rPr lang="en-GB" smtClean="0"/>
              <a:t>22/10/2020</a:t>
            </a:fld>
            <a:endParaRPr lang="en-GB"/>
          </a:p>
        </p:txBody>
      </p:sp>
      <p:sp>
        <p:nvSpPr>
          <p:cNvPr id="9" name="Slide Number Placeholder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63BD26B0-9F82-487D-9A31-1A9701B832B1}" type="slidenum">
              <a:rPr lang="en-GB" smtClean="0"/>
              <a:t>‹#›</a:t>
            </a:fld>
            <a:endParaRPr lang="en-GB"/>
          </a:p>
        </p:txBody>
      </p:sp>
      <p:sp>
        <p:nvSpPr>
          <p:cNvPr id="10" name="Footer Placeholder 9"/>
          <p:cNvSpPr>
            <a:spLocks noGrp="1"/>
          </p:cNvSpPr>
          <p:nvPr>
            <p:ph type="ftr" sz="quarter" idx="12"/>
          </p:nvPr>
        </p:nvSpPr>
        <p:spPr>
          <a:xfrm>
            <a:off x="1600200" y="6509004"/>
            <a:ext cx="3907464" cy="274320"/>
          </a:xfrm>
        </p:spPr>
        <p:txBody>
          <a:bodyPr vert="horz" rtlCol="0"/>
          <a:lstStyle/>
          <a:p>
            <a:endParaRPr lang="en-GB"/>
          </a:p>
        </p:txBody>
      </p:sp>
    </p:spTree>
    <p:extLst>
      <p:ext uri="{BB962C8B-B14F-4D97-AF65-F5344CB8AC3E}">
        <p14:creationId xmlns:p14="http://schemas.microsoft.com/office/powerpoint/2010/main" val="12659660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FD5FB73-A910-4790-8FDC-DAFB323792B3}" type="datetimeFigureOut">
              <a:rPr lang="en-GB" smtClean="0"/>
              <a:t>22/10/2020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BD26B0-9F82-487D-9A31-1A9701B832B1}" type="slidenum">
              <a:rPr lang="en-GB" smtClean="0"/>
              <a:t>‹#›</a:t>
            </a:fld>
            <a:endParaRPr lang="en-GB"/>
          </a:p>
        </p:txBody>
      </p:sp>
    </p:spTree>
    <p:extLst>
      <p:ext uri="{BB962C8B-B14F-4D97-AF65-F5344CB8AC3E}">
        <p14:creationId xmlns:p14="http://schemas.microsoft.com/office/powerpoint/2010/main" val="35532118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lgn="l">
              <a:defRPr/>
            </a:lvl1pPr>
            <a:extLs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FD5FB73-A910-4790-8FDC-DAFB323792B3}" type="datetimeFigureOut">
              <a:rPr lang="en-GB" smtClean="0"/>
              <a:t>22/10/2020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BD26B0-9F82-487D-9A31-1A9701B832B1}" type="slidenum">
              <a:rPr lang="en-GB" smtClean="0"/>
              <a:t>‹#›</a:t>
            </a:fld>
            <a:endParaRPr lang="en-GB"/>
          </a:p>
        </p:txBody>
      </p:sp>
    </p:spTree>
    <p:extLst>
      <p:ext uri="{BB962C8B-B14F-4D97-AF65-F5344CB8AC3E}">
        <p14:creationId xmlns:p14="http://schemas.microsoft.com/office/powerpoint/2010/main" val="7494919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6336B7C-11DA-47FA-9BDB-428DCA6739A4}" type="datetimeFigureOut">
              <a:rPr lang="en-GB" smtClean="0"/>
              <a:t>22/10/2020</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4A3145-55AE-4177-B797-AC44B18B9342}" type="slidenum">
              <a:rPr lang="en-GB" smtClean="0"/>
              <a:t>‹#›</a:t>
            </a:fld>
            <a:endParaRPr lang="en-GB" dirty="0"/>
          </a:p>
        </p:txBody>
      </p:sp>
    </p:spTree>
    <p:extLst>
      <p:ext uri="{BB962C8B-B14F-4D97-AF65-F5344CB8AC3E}">
        <p14:creationId xmlns:p14="http://schemas.microsoft.com/office/powerpoint/2010/main" val="41061207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ound Diagonal Corner Rectangle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Footer Placeholder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en-GB"/>
          </a:p>
        </p:txBody>
      </p:sp>
      <p:sp>
        <p:nvSpPr>
          <p:cNvPr id="14" name="Date Placeholder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6FD5FB73-A910-4790-8FDC-DAFB323792B3}" type="datetimeFigureOut">
              <a:rPr lang="en-GB" smtClean="0"/>
              <a:t>22/10/2020</a:t>
            </a:fld>
            <a:endParaRPr lang="en-GB"/>
          </a:p>
        </p:txBody>
      </p:sp>
      <p:sp>
        <p:nvSpPr>
          <p:cNvPr id="23" name="Slide Number Placeholder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63BD26B0-9F82-487D-9A31-1A9701B832B1}" type="slidenum">
              <a:rPr lang="en-GB" smtClean="0"/>
              <a:t>‹#›</a:t>
            </a:fld>
            <a:endParaRPr lang="en-GB"/>
          </a:p>
        </p:txBody>
      </p:sp>
      <p:sp>
        <p:nvSpPr>
          <p:cNvPr id="22" name="Title Placeholder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p>
            <a:r>
              <a:rPr kumimoji="0" lang="en-US"/>
              <a:t>Click to edit Master title style</a:t>
            </a:r>
          </a:p>
        </p:txBody>
      </p:sp>
      <p:sp>
        <p:nvSpPr>
          <p:cNvPr id="13" name="Text Placeholder 12"/>
          <p:cNvSpPr>
            <a:spLocks noGrp="1"/>
          </p:cNvSpPr>
          <p:nvPr>
            <p:ph type="body" idx="1"/>
          </p:nvPr>
        </p:nvSpPr>
        <p:spPr>
          <a:xfrm>
            <a:off x="457200" y="1646237"/>
            <a:ext cx="8229600" cy="452628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extLst>
      <p:ext uri="{BB962C8B-B14F-4D97-AF65-F5344CB8AC3E}">
        <p14:creationId xmlns:p14="http://schemas.microsoft.com/office/powerpoint/2010/main" val="305255218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3.jp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2.png"/><Relationship Id="rId5" Type="http://schemas.openxmlformats.org/officeDocument/2006/relationships/image" Target="../media/image8.jp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2.png"/><Relationship Id="rId5" Type="http://schemas.openxmlformats.org/officeDocument/2006/relationships/image" Target="../media/image9.jp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2.png"/><Relationship Id="rId5" Type="http://schemas.openxmlformats.org/officeDocument/2006/relationships/image" Target="../media/image10.jp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2.png"/><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2.png"/><Relationship Id="rId5" Type="http://schemas.openxmlformats.org/officeDocument/2006/relationships/image" Target="../media/image11.jpe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2.png"/><Relationship Id="rId5" Type="http://schemas.openxmlformats.org/officeDocument/2006/relationships/image" Target="../media/image14.jp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2.png"/><Relationship Id="rId5" Type="http://schemas.openxmlformats.org/officeDocument/2006/relationships/image" Target="../media/image16.png"/><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2.png"/><Relationship Id="rId5" Type="http://schemas.openxmlformats.org/officeDocument/2006/relationships/image" Target="../media/image17.jpg&amp;ehk=ddJMCTRtvgS7gNMxAA1B6A&amp;r=0&amp;pid=OfficeInsert"/><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www.youtube.com/watch?v=LTWf8Ck8Dk8" TargetMode="Externa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hyperlink" Target="https://www.youtube.com/watch?v=mbDipVRt5aE" TargetMode="External"/><Relationship Id="rId5" Type="http://schemas.openxmlformats.org/officeDocument/2006/relationships/hyperlink" Target="http://www.dartmouth.edu/~ugar/undergrad/posterinstructions.html" TargetMode="External"/><Relationship Id="rId4"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2.png"/><Relationship Id="rId5" Type="http://schemas.openxmlformats.org/officeDocument/2006/relationships/image" Target="../media/image18.png"/><Relationship Id="rId4" Type="http://schemas.openxmlformats.org/officeDocument/2006/relationships/notesSlide" Target="../notesSlides/notesSlide31.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image" Target="../media/image2.png"/><Relationship Id="rId5" Type="http://schemas.openxmlformats.org/officeDocument/2006/relationships/image" Target="../media/image19.jpg"/><Relationship Id="rId4" Type="http://schemas.openxmlformats.org/officeDocument/2006/relationships/notesSlide" Target="../notesSlides/notesSlide3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348880"/>
            <a:ext cx="7772400" cy="1946647"/>
          </a:xfrm>
        </p:spPr>
        <p:txBody>
          <a:bodyPr>
            <a:normAutofit fontScale="90000"/>
          </a:bodyPr>
          <a:lstStyle/>
          <a:p>
            <a:r>
              <a:rPr lang="en-GB" sz="4900" b="1"/>
              <a:t>MAJOR PROJECT MODULE</a:t>
            </a:r>
            <a:br>
              <a:rPr lang="en-GB" b="1"/>
            </a:br>
            <a:r>
              <a:rPr lang="en-GB" b="1"/>
              <a:t>PRESENTATION OF YOUR RESEARCH PROPOSAL</a:t>
            </a:r>
            <a:br>
              <a:rPr lang="en-GB" b="1"/>
            </a:br>
            <a:r>
              <a:rPr lang="en-GB" b="1"/>
              <a:t>[Dr Beverly Cole</a:t>
            </a:r>
            <a:r>
              <a:rPr lang="en-GB"/>
              <a:t>]</a:t>
            </a:r>
            <a:br>
              <a:rPr lang="en-GB"/>
            </a:br>
            <a:endParaRPr lang="en-GB" b="1" dirty="0"/>
          </a:p>
        </p:txBody>
      </p:sp>
      <p:sp>
        <p:nvSpPr>
          <p:cNvPr id="3" name="Subtitle 2"/>
          <p:cNvSpPr>
            <a:spLocks noGrp="1"/>
          </p:cNvSpPr>
          <p:nvPr>
            <p:ph type="subTitle" idx="1"/>
          </p:nvPr>
        </p:nvSpPr>
        <p:spPr>
          <a:xfrm>
            <a:off x="1475656" y="5013176"/>
            <a:ext cx="6696744" cy="1320552"/>
          </a:xfrm>
        </p:spPr>
        <p:txBody>
          <a:bodyPr/>
          <a:lstStyle/>
          <a:p>
            <a:pPr algn="r"/>
            <a:r>
              <a:rPr lang="en-GB">
                <a:solidFill>
                  <a:schemeClr val="tx1"/>
                </a:solidFill>
              </a:rPr>
              <a:t>ASIGNMENT ONE: Research Presentation</a:t>
            </a:r>
            <a:endParaRPr lang="en-GB" dirty="0">
              <a:solidFill>
                <a:schemeClr val="tx1"/>
              </a:solidFill>
            </a:endParaRPr>
          </a:p>
        </p:txBody>
      </p:sp>
      <p:pic>
        <p:nvPicPr>
          <p:cNvPr id="5" name="Audio 4">
            <a:hlinkClick r:id="" action="ppaction://media"/>
            <a:extLst>
              <a:ext uri="{FF2B5EF4-FFF2-40B4-BE49-F238E27FC236}">
                <a16:creationId xmlns:a16="http://schemas.microsoft.com/office/drawing/2014/main" id="{81CC9438-617B-4503-85BB-92AE9FBB449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228713121"/>
      </p:ext>
    </p:extLst>
  </p:cSld>
  <p:clrMapOvr>
    <a:masterClrMapping/>
  </p:clrMapOvr>
  <mc:AlternateContent xmlns:mc="http://schemas.openxmlformats.org/markup-compatibility/2006" xmlns:p14="http://schemas.microsoft.com/office/powerpoint/2010/main">
    <mc:Choice Requires="p14">
      <p:transition spd="slow" p14:dur="2000" advTm="5997"/>
    </mc:Choice>
    <mc:Fallback xmlns="">
      <p:transition spd="slow" advTm="59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5D0B9-D999-4DA6-9B96-68266AE1CB90}"/>
              </a:ext>
            </a:extLst>
          </p:cNvPr>
          <p:cNvSpPr>
            <a:spLocks noGrp="1"/>
          </p:cNvSpPr>
          <p:nvPr>
            <p:ph type="title"/>
          </p:nvPr>
        </p:nvSpPr>
        <p:spPr/>
        <p:txBody>
          <a:bodyPr/>
          <a:lstStyle/>
          <a:p>
            <a:r>
              <a:rPr lang="en-GB" dirty="0"/>
              <a:t>This lesson will address … … …</a:t>
            </a:r>
          </a:p>
        </p:txBody>
      </p:sp>
      <p:sp>
        <p:nvSpPr>
          <p:cNvPr id="3" name="Content Placeholder 2">
            <a:extLst>
              <a:ext uri="{FF2B5EF4-FFF2-40B4-BE49-F238E27FC236}">
                <a16:creationId xmlns:a16="http://schemas.microsoft.com/office/drawing/2014/main" id="{0885CB72-B06E-4944-877E-39186106C0E5}"/>
              </a:ext>
            </a:extLst>
          </p:cNvPr>
          <p:cNvSpPr>
            <a:spLocks noGrp="1"/>
          </p:cNvSpPr>
          <p:nvPr>
            <p:ph idx="1"/>
          </p:nvPr>
        </p:nvSpPr>
        <p:spPr/>
        <p:txBody>
          <a:bodyPr/>
          <a:lstStyle/>
          <a:p>
            <a:endParaRPr lang="en-GB" dirty="0"/>
          </a:p>
          <a:p>
            <a:endParaRPr lang="en-GB" dirty="0"/>
          </a:p>
          <a:p>
            <a:r>
              <a:rPr lang="en-GB" dirty="0"/>
              <a:t>Assignment One</a:t>
            </a:r>
          </a:p>
          <a:p>
            <a:endParaRPr lang="en-GB" dirty="0"/>
          </a:p>
          <a:p>
            <a:r>
              <a:rPr lang="en-GB" dirty="0"/>
              <a:t>Research presentation … … …</a:t>
            </a:r>
          </a:p>
        </p:txBody>
      </p:sp>
      <p:pic>
        <p:nvPicPr>
          <p:cNvPr id="9" name="Audio 8">
            <a:hlinkClick r:id="" action="ppaction://media"/>
            <a:extLst>
              <a:ext uri="{FF2B5EF4-FFF2-40B4-BE49-F238E27FC236}">
                <a16:creationId xmlns:a16="http://schemas.microsoft.com/office/drawing/2014/main" id="{EF27DD70-94AE-44AE-961E-542B32D7E8F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531881608"/>
      </p:ext>
    </p:extLst>
  </p:cSld>
  <p:clrMapOvr>
    <a:masterClrMapping/>
  </p:clrMapOvr>
  <mc:AlternateContent xmlns:mc="http://schemas.openxmlformats.org/markup-compatibility/2006" xmlns:p14="http://schemas.microsoft.com/office/powerpoint/2010/main">
    <mc:Choice Requires="p14">
      <p:transition spd="slow" p14:dur="2000" advTm="26224"/>
    </mc:Choice>
    <mc:Fallback xmlns="">
      <p:transition spd="slow" advTm="262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rgbClr val="40642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DA766-978A-4827-90FD-0B6ABAE6925C}"/>
              </a:ext>
            </a:extLst>
          </p:cNvPr>
          <p:cNvSpPr>
            <a:spLocks noGrp="1"/>
          </p:cNvSpPr>
          <p:nvPr>
            <p:ph type="title"/>
          </p:nvPr>
        </p:nvSpPr>
        <p:spPr/>
        <p:txBody>
          <a:bodyPr/>
          <a:lstStyle/>
          <a:p>
            <a:r>
              <a:rPr lang="en-GB" dirty="0"/>
              <a:t>The Assignment…..</a:t>
            </a:r>
          </a:p>
        </p:txBody>
      </p:sp>
      <p:sp>
        <p:nvSpPr>
          <p:cNvPr id="3" name="Content Placeholder 2">
            <a:extLst>
              <a:ext uri="{FF2B5EF4-FFF2-40B4-BE49-F238E27FC236}">
                <a16:creationId xmlns:a16="http://schemas.microsoft.com/office/drawing/2014/main" id="{6ED79A45-2B66-4061-BC25-D18F699B2299}"/>
              </a:ext>
            </a:extLst>
          </p:cNvPr>
          <p:cNvSpPr>
            <a:spLocks noGrp="1"/>
          </p:cNvSpPr>
          <p:nvPr>
            <p:ph idx="1"/>
          </p:nvPr>
        </p:nvSpPr>
        <p:spPr>
          <a:xfrm>
            <a:off x="409755" y="1988841"/>
            <a:ext cx="8406441" cy="4011910"/>
          </a:xfrm>
        </p:spPr>
        <p:txBody>
          <a:bodyPr>
            <a:normAutofit fontScale="62500" lnSpcReduction="20000"/>
          </a:bodyPr>
          <a:lstStyle/>
          <a:p>
            <a:endParaRPr lang="en-US" dirty="0"/>
          </a:p>
          <a:p>
            <a:endParaRPr lang="en-US" dirty="0"/>
          </a:p>
          <a:p>
            <a:r>
              <a:rPr lang="en-GB" sz="3750" dirty="0"/>
              <a:t> </a:t>
            </a:r>
            <a:r>
              <a:rPr lang="en-GB" sz="5100" b="1" dirty="0"/>
              <a:t>Assessment Component 1 – 25%</a:t>
            </a:r>
            <a:endParaRPr lang="en-GB" sz="5100" dirty="0"/>
          </a:p>
          <a:p>
            <a:pPr marL="0" indent="0">
              <a:buNone/>
            </a:pPr>
            <a:r>
              <a:rPr lang="en-GB" sz="5100" b="1" dirty="0"/>
              <a:t> </a:t>
            </a:r>
            <a:endParaRPr lang="en-GB" sz="5100" dirty="0"/>
          </a:p>
          <a:p>
            <a:r>
              <a:rPr lang="en-GB" sz="5100" b="1" dirty="0"/>
              <a:t> Practical: Oral Presentation (20 minutes)</a:t>
            </a:r>
            <a:endParaRPr lang="en-GB" sz="5100" dirty="0"/>
          </a:p>
          <a:p>
            <a:pPr marL="0" indent="0">
              <a:buNone/>
            </a:pPr>
            <a:r>
              <a:rPr lang="en-GB" sz="5100" b="1" dirty="0"/>
              <a:t> </a:t>
            </a:r>
            <a:endParaRPr lang="en-GB" sz="5100" dirty="0"/>
          </a:p>
          <a:p>
            <a:r>
              <a:rPr lang="en-GB" sz="5100" dirty="0"/>
              <a:t> Present a project proposal for your major project via a video recording</a:t>
            </a:r>
          </a:p>
          <a:p>
            <a:pPr marL="0" indent="0">
              <a:buNone/>
            </a:pPr>
            <a:r>
              <a:rPr lang="en-GB" sz="5100" dirty="0"/>
              <a:t> </a:t>
            </a:r>
          </a:p>
        </p:txBody>
      </p:sp>
      <p:pic>
        <p:nvPicPr>
          <p:cNvPr id="4" name="Audio 3">
            <a:hlinkClick r:id="" action="ppaction://media"/>
            <a:extLst>
              <a:ext uri="{FF2B5EF4-FFF2-40B4-BE49-F238E27FC236}">
                <a16:creationId xmlns:a16="http://schemas.microsoft.com/office/drawing/2014/main" id="{7636FAFC-ED6D-4519-934F-372C4B53E31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031063647"/>
      </p:ext>
    </p:extLst>
  </p:cSld>
  <p:clrMapOvr>
    <a:masterClrMapping/>
  </p:clrMapOvr>
  <mc:AlternateContent xmlns:mc="http://schemas.openxmlformats.org/markup-compatibility/2006" xmlns:p14="http://schemas.microsoft.com/office/powerpoint/2010/main">
    <mc:Choice Requires="p14">
      <p:transition spd="slow" p14:dur="2000" advTm="22765"/>
    </mc:Choice>
    <mc:Fallback xmlns="">
      <p:transition spd="slow" advTm="227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Assignment 1: Presentation</a:t>
            </a:r>
            <a:endParaRPr lang="en-GB" dirty="0"/>
          </a:p>
        </p:txBody>
      </p:sp>
      <p:sp>
        <p:nvSpPr>
          <p:cNvPr id="3" name="Content Placeholder 2"/>
          <p:cNvSpPr>
            <a:spLocks noGrp="1"/>
          </p:cNvSpPr>
          <p:nvPr>
            <p:ph idx="1"/>
          </p:nvPr>
        </p:nvSpPr>
        <p:spPr/>
        <p:txBody>
          <a:bodyPr>
            <a:normAutofit fontScale="85000" lnSpcReduction="10000"/>
          </a:bodyPr>
          <a:lstStyle/>
          <a:p>
            <a:pPr lvl="0" fontAlgn="base" hangingPunct="0"/>
            <a:r>
              <a:rPr lang="en-GB" dirty="0"/>
              <a:t>Determine, refine, adapt and use appropriate methods and skills.</a:t>
            </a:r>
          </a:p>
          <a:p>
            <a:pPr lvl="0" fontAlgn="base" hangingPunct="0"/>
            <a:r>
              <a:rPr lang="en-GB" dirty="0"/>
              <a:t>Maintain and improve professional knowledge, skills and application.</a:t>
            </a:r>
          </a:p>
          <a:p>
            <a:pPr lvl="0"/>
            <a:r>
              <a:rPr lang="en-GB" dirty="0"/>
              <a:t>Skilfully communicate with others in a clear and articulate manner, both verbally and in writing.</a:t>
            </a:r>
          </a:p>
          <a:p>
            <a:r>
              <a:rPr lang="en-GB" dirty="0"/>
              <a:t>Apply research and research methodologies to locate, review and evaluate research findings relevant to care and well-being issues, across a range of disciplines  </a:t>
            </a:r>
          </a:p>
          <a:p>
            <a:pPr lvl="0" fontAlgn="base" hangingPunct="0"/>
            <a:r>
              <a:rPr lang="en-GB" dirty="0"/>
              <a:t>Employ appropriate academic conventions in the production and presentation of work. </a:t>
            </a:r>
          </a:p>
          <a:p>
            <a:endParaRPr lang="en-GB" dirty="0"/>
          </a:p>
        </p:txBody>
      </p:sp>
      <p:pic>
        <p:nvPicPr>
          <p:cNvPr id="8" name="Audio 7">
            <a:hlinkClick r:id="" action="ppaction://media"/>
            <a:extLst>
              <a:ext uri="{FF2B5EF4-FFF2-40B4-BE49-F238E27FC236}">
                <a16:creationId xmlns:a16="http://schemas.microsoft.com/office/drawing/2014/main" id="{7E4A633A-173C-4988-9403-82E7160BEB5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996500177"/>
      </p:ext>
    </p:extLst>
  </p:cSld>
  <p:clrMapOvr>
    <a:masterClrMapping/>
  </p:clrMapOvr>
  <mc:AlternateContent xmlns:mc="http://schemas.openxmlformats.org/markup-compatibility/2006" xmlns:p14="http://schemas.microsoft.com/office/powerpoint/2010/main">
    <mc:Choice Requires="p14">
      <p:transition spd="slow" p14:dur="2000" advTm="51375"/>
    </mc:Choice>
    <mc:Fallback xmlns="">
      <p:transition spd="slow" advTm="513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850106"/>
          </a:xfrm>
        </p:spPr>
        <p:txBody>
          <a:bodyPr/>
          <a:lstStyle/>
          <a:p>
            <a:r>
              <a:rPr lang="en-GB" b="1" dirty="0"/>
              <a:t>Assignment 1: Presentation</a:t>
            </a:r>
          </a:p>
        </p:txBody>
      </p:sp>
      <p:sp>
        <p:nvSpPr>
          <p:cNvPr id="3" name="Content Placeholder 2"/>
          <p:cNvSpPr>
            <a:spLocks noGrp="1"/>
          </p:cNvSpPr>
          <p:nvPr>
            <p:ph idx="1"/>
          </p:nvPr>
        </p:nvSpPr>
        <p:spPr>
          <a:xfrm>
            <a:off x="395536" y="1052736"/>
            <a:ext cx="8424936" cy="5688632"/>
          </a:xfrm>
        </p:spPr>
        <p:txBody>
          <a:bodyPr>
            <a:normAutofit/>
          </a:bodyPr>
          <a:lstStyle/>
          <a:p>
            <a:endParaRPr lang="en-GB" sz="2800" b="1" dirty="0"/>
          </a:p>
          <a:p>
            <a:pPr>
              <a:lnSpc>
                <a:spcPct val="200000"/>
              </a:lnSpc>
            </a:pPr>
            <a:r>
              <a:rPr lang="en-GB" sz="3600" dirty="0"/>
              <a:t>A ’20-minute’ presentation  </a:t>
            </a:r>
          </a:p>
          <a:p>
            <a:pPr>
              <a:lnSpc>
                <a:spcPct val="200000"/>
              </a:lnSpc>
            </a:pPr>
            <a:r>
              <a:rPr lang="en-GB" sz="3600" dirty="0"/>
              <a:t>Purpose: To present your research proposal</a:t>
            </a:r>
            <a:endParaRPr lang="en-GB" sz="3600" b="1" dirty="0"/>
          </a:p>
          <a:p>
            <a:endParaRPr lang="en-GB" dirty="0"/>
          </a:p>
        </p:txBody>
      </p:sp>
      <p:pic>
        <p:nvPicPr>
          <p:cNvPr id="7" name="Audio 6">
            <a:hlinkClick r:id="" action="ppaction://media"/>
            <a:extLst>
              <a:ext uri="{FF2B5EF4-FFF2-40B4-BE49-F238E27FC236}">
                <a16:creationId xmlns:a16="http://schemas.microsoft.com/office/drawing/2014/main" id="{B2EA1B1B-DC6C-4BA5-8C41-F4BA594DEE4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416830470"/>
      </p:ext>
    </p:extLst>
  </p:cSld>
  <p:clrMapOvr>
    <a:masterClrMapping/>
  </p:clrMapOvr>
  <mc:AlternateContent xmlns:mc="http://schemas.openxmlformats.org/markup-compatibility/2006" xmlns:p14="http://schemas.microsoft.com/office/powerpoint/2010/main">
    <mc:Choice Requires="p14">
      <p:transition spd="slow" p14:dur="2000" advTm="23401"/>
    </mc:Choice>
    <mc:Fallback xmlns="">
      <p:transition spd="slow" advTm="234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BBD3F-9595-4E06-BF11-5B0A3837710D}"/>
              </a:ext>
            </a:extLst>
          </p:cNvPr>
          <p:cNvSpPr>
            <a:spLocks noGrp="1"/>
          </p:cNvSpPr>
          <p:nvPr>
            <p:ph type="title"/>
          </p:nvPr>
        </p:nvSpPr>
        <p:spPr/>
        <p:txBody>
          <a:bodyPr/>
          <a:lstStyle/>
          <a:p>
            <a:r>
              <a:rPr lang="en-GB" dirty="0"/>
              <a:t>Presentation … … …</a:t>
            </a:r>
          </a:p>
        </p:txBody>
      </p:sp>
      <p:sp>
        <p:nvSpPr>
          <p:cNvPr id="3" name="Content Placeholder 2">
            <a:extLst>
              <a:ext uri="{FF2B5EF4-FFF2-40B4-BE49-F238E27FC236}">
                <a16:creationId xmlns:a16="http://schemas.microsoft.com/office/drawing/2014/main" id="{D2D7CC09-DE74-4B3A-8E4D-43465B9B33C1}"/>
              </a:ext>
            </a:extLst>
          </p:cNvPr>
          <p:cNvSpPr>
            <a:spLocks noGrp="1"/>
          </p:cNvSpPr>
          <p:nvPr>
            <p:ph idx="1"/>
          </p:nvPr>
        </p:nvSpPr>
        <p:spPr/>
        <p:txBody>
          <a:bodyPr>
            <a:normAutofit/>
          </a:bodyPr>
          <a:lstStyle/>
          <a:p>
            <a:r>
              <a:rPr lang="en-GB" dirty="0"/>
              <a:t>This is an oral presentation of your Project Proposal for your Major Project – Literature Review.     </a:t>
            </a:r>
          </a:p>
          <a:p>
            <a:r>
              <a:rPr lang="en-GB" dirty="0"/>
              <a:t> You have chosen your own topic [why this subject?] that reflects your learning as well as your interest within the discourse of counselling or in the wider discourse of care and well-being.    </a:t>
            </a:r>
          </a:p>
          <a:p>
            <a:endParaRPr lang="en-GB" dirty="0"/>
          </a:p>
        </p:txBody>
      </p:sp>
      <p:pic>
        <p:nvPicPr>
          <p:cNvPr id="5" name="Audio 4">
            <a:hlinkClick r:id="" action="ppaction://media"/>
            <a:extLst>
              <a:ext uri="{FF2B5EF4-FFF2-40B4-BE49-F238E27FC236}">
                <a16:creationId xmlns:a16="http://schemas.microsoft.com/office/drawing/2014/main" id="{68EFBFF6-6140-4761-A61E-C974D3F1091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18799842"/>
      </p:ext>
    </p:extLst>
  </p:cSld>
  <p:clrMapOvr>
    <a:masterClrMapping/>
  </p:clrMapOvr>
  <mc:AlternateContent xmlns:mc="http://schemas.openxmlformats.org/markup-compatibility/2006" xmlns:p14="http://schemas.microsoft.com/office/powerpoint/2010/main">
    <mc:Choice Requires="p14">
      <p:transition spd="slow" p14:dur="2000" advTm="29595"/>
    </mc:Choice>
    <mc:Fallback xmlns="">
      <p:transition spd="slow" advTm="295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8BDB5-DBFD-444A-A5F2-FC33A856DCA5}"/>
              </a:ext>
            </a:extLst>
          </p:cNvPr>
          <p:cNvSpPr>
            <a:spLocks noGrp="1"/>
          </p:cNvSpPr>
          <p:nvPr>
            <p:ph type="title"/>
          </p:nvPr>
        </p:nvSpPr>
        <p:spPr/>
        <p:txBody>
          <a:bodyPr>
            <a:normAutofit fontScale="90000"/>
          </a:bodyPr>
          <a:lstStyle/>
          <a:p>
            <a:r>
              <a:rPr lang="en-GB" dirty="0"/>
              <a:t>Research proposal form and Moodle information to hone your presentation</a:t>
            </a:r>
          </a:p>
        </p:txBody>
      </p:sp>
      <p:pic>
        <p:nvPicPr>
          <p:cNvPr id="5" name="Content Placeholder 4" descr="A group of people in a room&#10;&#10;Description automatically generated">
            <a:extLst>
              <a:ext uri="{FF2B5EF4-FFF2-40B4-BE49-F238E27FC236}">
                <a16:creationId xmlns:a16="http://schemas.microsoft.com/office/drawing/2014/main" id="{97D88A25-937F-4186-9769-1D5D7526B4F6}"/>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0" y="1700808"/>
            <a:ext cx="9143999" cy="5256584"/>
          </a:xfrm>
        </p:spPr>
      </p:pic>
      <p:pic>
        <p:nvPicPr>
          <p:cNvPr id="4" name="Audio 3">
            <a:hlinkClick r:id="" action="ppaction://media"/>
            <a:extLst>
              <a:ext uri="{FF2B5EF4-FFF2-40B4-BE49-F238E27FC236}">
                <a16:creationId xmlns:a16="http://schemas.microsoft.com/office/drawing/2014/main" id="{3264EF73-0127-46F5-A043-F055CBC367E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220522538"/>
      </p:ext>
    </p:extLst>
  </p:cSld>
  <p:clrMapOvr>
    <a:masterClrMapping/>
  </p:clrMapOvr>
  <mc:AlternateContent xmlns:mc="http://schemas.openxmlformats.org/markup-compatibility/2006" xmlns:p14="http://schemas.microsoft.com/office/powerpoint/2010/main">
    <mc:Choice Requires="p14">
      <p:transition spd="slow" p14:dur="2000" advTm="23564"/>
    </mc:Choice>
    <mc:Fallback xmlns="">
      <p:transition spd="slow" advTm="235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2FB56-9280-4DCC-B4FB-C97D60997C80}"/>
              </a:ext>
            </a:extLst>
          </p:cNvPr>
          <p:cNvSpPr>
            <a:spLocks noGrp="1"/>
          </p:cNvSpPr>
          <p:nvPr>
            <p:ph type="title"/>
          </p:nvPr>
        </p:nvSpPr>
        <p:spPr/>
        <p:txBody>
          <a:bodyPr/>
          <a:lstStyle/>
          <a:p>
            <a:r>
              <a:rPr lang="en-GB" dirty="0"/>
              <a:t>Presentation … … …</a:t>
            </a:r>
          </a:p>
        </p:txBody>
      </p:sp>
      <p:sp>
        <p:nvSpPr>
          <p:cNvPr id="3" name="Content Placeholder 2">
            <a:extLst>
              <a:ext uri="{FF2B5EF4-FFF2-40B4-BE49-F238E27FC236}">
                <a16:creationId xmlns:a16="http://schemas.microsoft.com/office/drawing/2014/main" id="{07B4E783-0095-47B0-B506-929078B2A911}"/>
              </a:ext>
            </a:extLst>
          </p:cNvPr>
          <p:cNvSpPr>
            <a:spLocks noGrp="1"/>
          </p:cNvSpPr>
          <p:nvPr>
            <p:ph idx="1"/>
          </p:nvPr>
        </p:nvSpPr>
        <p:spPr/>
        <p:txBody>
          <a:bodyPr/>
          <a:lstStyle/>
          <a:p>
            <a:endParaRPr lang="en-GB" dirty="0"/>
          </a:p>
          <a:p>
            <a:r>
              <a:rPr lang="en-GB" dirty="0"/>
              <a:t>Although, you are still in the early stages of your research, you should be able to identify some potential arguments and critiques within your topic area; along with potential solutions and outcomes of what is to be presented and explored.</a:t>
            </a:r>
          </a:p>
          <a:p>
            <a:endParaRPr lang="en-GB" dirty="0"/>
          </a:p>
        </p:txBody>
      </p:sp>
      <p:pic>
        <p:nvPicPr>
          <p:cNvPr id="4" name="Audio 3">
            <a:hlinkClick r:id="" action="ppaction://media"/>
            <a:extLst>
              <a:ext uri="{FF2B5EF4-FFF2-40B4-BE49-F238E27FC236}">
                <a16:creationId xmlns:a16="http://schemas.microsoft.com/office/drawing/2014/main" id="{94087314-2DDD-413F-89B1-058C1303EEC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496995359"/>
      </p:ext>
    </p:extLst>
  </p:cSld>
  <p:clrMapOvr>
    <a:masterClrMapping/>
  </p:clrMapOvr>
  <mc:AlternateContent xmlns:mc="http://schemas.openxmlformats.org/markup-compatibility/2006" xmlns:p14="http://schemas.microsoft.com/office/powerpoint/2010/main">
    <mc:Choice Requires="p14">
      <p:transition spd="slow" p14:dur="2000" advTm="45209"/>
    </mc:Choice>
    <mc:Fallback xmlns="">
      <p:transition spd="slow" advTm="452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Assignment 1: Presentation</a:t>
            </a:r>
            <a:endParaRPr lang="en-GB" dirty="0"/>
          </a:p>
        </p:txBody>
      </p:sp>
      <p:sp>
        <p:nvSpPr>
          <p:cNvPr id="3" name="Content Placeholder 2"/>
          <p:cNvSpPr>
            <a:spLocks noGrp="1"/>
          </p:cNvSpPr>
          <p:nvPr>
            <p:ph idx="1"/>
          </p:nvPr>
        </p:nvSpPr>
        <p:spPr/>
        <p:txBody>
          <a:bodyPr>
            <a:normAutofit fontScale="92500"/>
          </a:bodyPr>
          <a:lstStyle/>
          <a:p>
            <a:pPr marL="0" indent="0">
              <a:buNone/>
            </a:pPr>
            <a:r>
              <a:rPr lang="en-GB" dirty="0"/>
              <a:t>Content to include: </a:t>
            </a:r>
            <a:endParaRPr lang="en-GB" sz="700" dirty="0"/>
          </a:p>
          <a:p>
            <a:pPr marL="546100" indent="-457200"/>
            <a:endParaRPr lang="en-GB" b="1" dirty="0"/>
          </a:p>
          <a:p>
            <a:pPr marL="546100" indent="-457200"/>
            <a:r>
              <a:rPr lang="en-GB" b="1" dirty="0"/>
              <a:t>What</a:t>
            </a:r>
            <a:r>
              <a:rPr lang="en-GB" dirty="0"/>
              <a:t> you intend to do, </a:t>
            </a:r>
            <a:r>
              <a:rPr lang="en-GB" b="1" dirty="0"/>
              <a:t>why</a:t>
            </a:r>
            <a:r>
              <a:rPr lang="en-GB" dirty="0"/>
              <a:t>, </a:t>
            </a:r>
            <a:r>
              <a:rPr lang="en-GB" b="1" dirty="0"/>
              <a:t>how</a:t>
            </a:r>
            <a:r>
              <a:rPr lang="en-GB" dirty="0"/>
              <a:t> you will do it </a:t>
            </a:r>
          </a:p>
          <a:p>
            <a:pPr marL="546100" indent="-457200"/>
            <a:r>
              <a:rPr lang="en-GB" dirty="0"/>
              <a:t>Draw on the work we did on writing a </a:t>
            </a:r>
            <a:r>
              <a:rPr lang="en-GB" b="1" dirty="0"/>
              <a:t>research proposal </a:t>
            </a:r>
            <a:r>
              <a:rPr lang="en-GB" dirty="0"/>
              <a:t>/ </a:t>
            </a:r>
            <a:r>
              <a:rPr lang="en-GB" b="1" dirty="0"/>
              <a:t>ethical submission </a:t>
            </a:r>
            <a:r>
              <a:rPr lang="en-GB" dirty="0"/>
              <a:t>include </a:t>
            </a:r>
            <a:r>
              <a:rPr lang="en-GB" b="1" dirty="0"/>
              <a:t>methodology and your philosophy</a:t>
            </a:r>
            <a:endParaRPr lang="en-GB" dirty="0"/>
          </a:p>
          <a:p>
            <a:pPr marL="546100" indent="-457200"/>
            <a:r>
              <a:rPr lang="en-GB" dirty="0"/>
              <a:t>A purpose statement……</a:t>
            </a:r>
          </a:p>
          <a:p>
            <a:pPr marL="0" indent="0">
              <a:buNone/>
            </a:pPr>
            <a:r>
              <a:rPr lang="en-GB" b="1" dirty="0"/>
              <a:t>  </a:t>
            </a:r>
            <a:endParaRPr lang="en-GB" dirty="0"/>
          </a:p>
        </p:txBody>
      </p:sp>
      <p:pic>
        <p:nvPicPr>
          <p:cNvPr id="7" name="Audio 6">
            <a:hlinkClick r:id="" action="ppaction://media"/>
            <a:extLst>
              <a:ext uri="{FF2B5EF4-FFF2-40B4-BE49-F238E27FC236}">
                <a16:creationId xmlns:a16="http://schemas.microsoft.com/office/drawing/2014/main" id="{48EF649A-A376-4AEB-A26A-29B8EFEAC85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611076395"/>
      </p:ext>
    </p:extLst>
  </p:cSld>
  <p:clrMapOvr>
    <a:masterClrMapping/>
  </p:clrMapOvr>
  <mc:AlternateContent xmlns:mc="http://schemas.openxmlformats.org/markup-compatibility/2006" xmlns:p14="http://schemas.microsoft.com/office/powerpoint/2010/main">
    <mc:Choice Requires="p14">
      <p:transition spd="slow" p14:dur="2000" advTm="31007"/>
    </mc:Choice>
    <mc:Fallback xmlns="">
      <p:transition spd="slow" advTm="31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3C741-13B1-47EB-A8C0-1C3E1BE723AE}"/>
              </a:ext>
            </a:extLst>
          </p:cNvPr>
          <p:cNvSpPr>
            <a:spLocks noGrp="1"/>
          </p:cNvSpPr>
          <p:nvPr>
            <p:ph type="title"/>
          </p:nvPr>
        </p:nvSpPr>
        <p:spPr>
          <a:xfrm>
            <a:off x="457200" y="274638"/>
            <a:ext cx="8229600" cy="1143000"/>
          </a:xfrm>
        </p:spPr>
        <p:txBody>
          <a:bodyPr/>
          <a:lstStyle/>
          <a:p>
            <a:r>
              <a:rPr lang="en-GB"/>
              <a:t>A purpose statement …   …   …</a:t>
            </a:r>
            <a:endParaRPr lang="en-GB" dirty="0"/>
          </a:p>
        </p:txBody>
      </p:sp>
      <p:sp>
        <p:nvSpPr>
          <p:cNvPr id="3" name="Content Placeholder 2">
            <a:extLst>
              <a:ext uri="{FF2B5EF4-FFF2-40B4-BE49-F238E27FC236}">
                <a16:creationId xmlns:a16="http://schemas.microsoft.com/office/drawing/2014/main" id="{DEC50B69-3A93-4628-BFA6-CC1C0570A1BD}"/>
              </a:ext>
            </a:extLst>
          </p:cNvPr>
          <p:cNvSpPr>
            <a:spLocks noGrp="1"/>
          </p:cNvSpPr>
          <p:nvPr>
            <p:ph idx="1"/>
          </p:nvPr>
        </p:nvSpPr>
        <p:spPr>
          <a:xfrm>
            <a:off x="457200" y="1057003"/>
            <a:ext cx="8229600" cy="5612358"/>
          </a:xfrm>
        </p:spPr>
        <p:txBody>
          <a:bodyPr/>
          <a:lstStyle/>
          <a:p>
            <a:endParaRPr lang="en-GB" dirty="0"/>
          </a:p>
          <a:p>
            <a:r>
              <a:rPr lang="en-GB" sz="3600" dirty="0"/>
              <a:t>The purpose of this critical literature review will be to ...................[explore, understand, describe, discover] [central concept being explored] as experienced by ....................   At this stage of research ................. will be generally described as............................................         </a:t>
            </a:r>
          </a:p>
          <a:p>
            <a:endParaRPr lang="en-GB" dirty="0"/>
          </a:p>
        </p:txBody>
      </p:sp>
      <p:pic>
        <p:nvPicPr>
          <p:cNvPr id="6" name="Audio 5">
            <a:hlinkClick r:id="" action="ppaction://media"/>
            <a:extLst>
              <a:ext uri="{FF2B5EF4-FFF2-40B4-BE49-F238E27FC236}">
                <a16:creationId xmlns:a16="http://schemas.microsoft.com/office/drawing/2014/main" id="{22C9D9A2-A0E6-4D3C-A5F5-0A733C888FA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609092385"/>
      </p:ext>
    </p:extLst>
  </p:cSld>
  <p:clrMapOvr>
    <a:masterClrMapping/>
  </p:clrMapOvr>
  <mc:AlternateContent xmlns:mc="http://schemas.openxmlformats.org/markup-compatibility/2006" xmlns:p14="http://schemas.microsoft.com/office/powerpoint/2010/main">
    <mc:Choice Requires="p14">
      <p:transition spd="slow" p14:dur="2000" advTm="25982"/>
    </mc:Choice>
    <mc:Fallback xmlns="">
      <p:transition spd="slow" advTm="259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Assignment 1: Presentation</a:t>
            </a:r>
            <a:endParaRPr lang="en-GB" dirty="0"/>
          </a:p>
        </p:txBody>
      </p:sp>
      <p:sp>
        <p:nvSpPr>
          <p:cNvPr id="3" name="Content Placeholder 2"/>
          <p:cNvSpPr>
            <a:spLocks noGrp="1"/>
          </p:cNvSpPr>
          <p:nvPr>
            <p:ph idx="1"/>
          </p:nvPr>
        </p:nvSpPr>
        <p:spPr/>
        <p:txBody>
          <a:bodyPr/>
          <a:lstStyle/>
          <a:p>
            <a:endParaRPr lang="en-GB" dirty="0"/>
          </a:p>
          <a:p>
            <a:endParaRPr lang="en-GB" dirty="0"/>
          </a:p>
          <a:p>
            <a:endParaRPr lang="en-GB" dirty="0"/>
          </a:p>
          <a:p>
            <a:r>
              <a:rPr lang="en-GB" dirty="0"/>
              <a:t>Include </a:t>
            </a:r>
            <a:r>
              <a:rPr lang="en-GB" b="1" dirty="0"/>
              <a:t>title slide </a:t>
            </a:r>
            <a:r>
              <a:rPr lang="en-GB" dirty="0"/>
              <a:t>/ </a:t>
            </a:r>
            <a:r>
              <a:rPr lang="en-GB" b="1" dirty="0"/>
              <a:t>references</a:t>
            </a:r>
            <a:r>
              <a:rPr lang="en-GB" dirty="0"/>
              <a:t> as appropriate </a:t>
            </a:r>
          </a:p>
          <a:p>
            <a:endParaRPr lang="en-GB" sz="700" dirty="0"/>
          </a:p>
          <a:p>
            <a:endParaRPr lang="en-GB" dirty="0"/>
          </a:p>
        </p:txBody>
      </p:sp>
      <p:pic>
        <p:nvPicPr>
          <p:cNvPr id="8" name="Audio 7">
            <a:hlinkClick r:id="" action="ppaction://media"/>
            <a:extLst>
              <a:ext uri="{FF2B5EF4-FFF2-40B4-BE49-F238E27FC236}">
                <a16:creationId xmlns:a16="http://schemas.microsoft.com/office/drawing/2014/main" id="{8F8B2188-EDE3-4D5C-89FC-ECCE8375D8F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157234848"/>
      </p:ext>
    </p:extLst>
  </p:cSld>
  <p:clrMapOvr>
    <a:masterClrMapping/>
  </p:clrMapOvr>
  <mc:AlternateContent xmlns:mc="http://schemas.openxmlformats.org/markup-compatibility/2006" xmlns:p14="http://schemas.microsoft.com/office/powerpoint/2010/main">
    <mc:Choice Requires="p14">
      <p:transition spd="slow" p14:dur="2000" advTm="64375"/>
    </mc:Choice>
    <mc:Fallback xmlns="">
      <p:transition spd="slow" advTm="643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Assignment 1: Presentation</a:t>
            </a:r>
            <a:endParaRPr lang="en-GB" dirty="0"/>
          </a:p>
        </p:txBody>
      </p:sp>
      <p:sp>
        <p:nvSpPr>
          <p:cNvPr id="3" name="Content Placeholder 2"/>
          <p:cNvSpPr>
            <a:spLocks noGrp="1"/>
          </p:cNvSpPr>
          <p:nvPr>
            <p:ph idx="1"/>
          </p:nvPr>
        </p:nvSpPr>
        <p:spPr/>
        <p:txBody>
          <a:bodyPr/>
          <a:lstStyle/>
          <a:p>
            <a:endParaRPr lang="en-GB" u="sng" dirty="0"/>
          </a:p>
          <a:p>
            <a:endParaRPr lang="en-GB" u="sng" dirty="0"/>
          </a:p>
          <a:p>
            <a:endParaRPr lang="en-GB" u="sng" dirty="0"/>
          </a:p>
          <a:p>
            <a:r>
              <a:rPr lang="en-GB" u="sng" dirty="0"/>
              <a:t>Remember</a:t>
            </a:r>
            <a:r>
              <a:rPr lang="en-GB" dirty="0"/>
              <a:t>: this is an </a:t>
            </a:r>
            <a:r>
              <a:rPr lang="en-GB" b="1" dirty="0"/>
              <a:t>academic</a:t>
            </a:r>
            <a:r>
              <a:rPr lang="en-GB" dirty="0"/>
              <a:t> piece of work! </a:t>
            </a:r>
          </a:p>
          <a:p>
            <a:endParaRPr lang="en-GB" sz="800" dirty="0"/>
          </a:p>
          <a:p>
            <a:endParaRPr lang="en-GB" sz="800" dirty="0"/>
          </a:p>
          <a:p>
            <a:endParaRPr lang="en-GB" dirty="0"/>
          </a:p>
        </p:txBody>
      </p:sp>
      <p:pic>
        <p:nvPicPr>
          <p:cNvPr id="4" name="Audio 3">
            <a:hlinkClick r:id="" action="ppaction://media"/>
            <a:extLst>
              <a:ext uri="{FF2B5EF4-FFF2-40B4-BE49-F238E27FC236}">
                <a16:creationId xmlns:a16="http://schemas.microsoft.com/office/drawing/2014/main" id="{A73B9929-C9BE-4031-8C43-20D97CF0CF1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670243162"/>
      </p:ext>
    </p:extLst>
  </p:cSld>
  <p:clrMapOvr>
    <a:masterClrMapping/>
  </p:clrMapOvr>
  <mc:AlternateContent xmlns:mc="http://schemas.openxmlformats.org/markup-compatibility/2006" xmlns:p14="http://schemas.microsoft.com/office/powerpoint/2010/main">
    <mc:Choice Requires="p14">
      <p:transition spd="slow" p14:dur="2000" advTm="19235"/>
    </mc:Choice>
    <mc:Fallback xmlns="">
      <p:transition spd="slow" advTm="192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Presentation Tips: Not </a:t>
            </a:r>
            <a:br>
              <a:rPr lang="en-GB" b="1" dirty="0"/>
            </a:br>
            <a:r>
              <a:rPr lang="en-GB" b="1" dirty="0"/>
              <a:t>like this….</a:t>
            </a:r>
          </a:p>
        </p:txBody>
      </p:sp>
      <p:sp>
        <p:nvSpPr>
          <p:cNvPr id="3" name="Content Placeholder 2"/>
          <p:cNvSpPr>
            <a:spLocks noGrp="1"/>
          </p:cNvSpPr>
          <p:nvPr>
            <p:ph idx="1"/>
          </p:nvPr>
        </p:nvSpPr>
        <p:spPr/>
        <p:txBody>
          <a:bodyPr>
            <a:normAutofit fontScale="55000" lnSpcReduction="20000"/>
          </a:bodyPr>
          <a:lstStyle/>
          <a:p>
            <a:r>
              <a:rPr lang="en-GB" sz="2800" b="1" dirty="0"/>
              <a:t>Journey </a:t>
            </a:r>
            <a:r>
              <a:rPr lang="en-GB" sz="2800" dirty="0"/>
              <a:t>– beginning / middle / end: Write about your journey, what happened, what did you do, why. When, how, how do you think it went. How would you do it next time.  Tell the reader about your research</a:t>
            </a:r>
          </a:p>
          <a:p>
            <a:r>
              <a:rPr lang="en-GB" sz="2800" b="1" dirty="0"/>
              <a:t>Prepare</a:t>
            </a:r>
            <a:r>
              <a:rPr lang="en-GB" sz="2800" dirty="0"/>
              <a:t> – well in advance.  You always need to start really early in whatever assignment you are working on because this gives you a good start from the very beginning of your work </a:t>
            </a:r>
          </a:p>
          <a:p>
            <a:r>
              <a:rPr lang="en-GB" sz="2800" b="1" dirty="0"/>
              <a:t>Rehearse</a:t>
            </a:r>
            <a:r>
              <a:rPr lang="en-GB" sz="2800" dirty="0"/>
              <a:t> – practice in front of mirror / critical friend .  Always practice very hard so that you are comfortable with what you have to say so that you appear to know your stuff and you are confident</a:t>
            </a:r>
          </a:p>
          <a:p>
            <a:r>
              <a:rPr lang="en-GB" sz="2800" b="1" dirty="0"/>
              <a:t>Simple slides</a:t>
            </a:r>
            <a:r>
              <a:rPr lang="en-GB" sz="2800" dirty="0"/>
              <a:t> – not too much text / use bullet points / Don’t use too much text like this slide as your reader will not take in the context of what you are saying</a:t>
            </a:r>
          </a:p>
          <a:p>
            <a:r>
              <a:rPr lang="en-GB" sz="2800" b="1" dirty="0"/>
              <a:t>Colours</a:t>
            </a:r>
            <a:r>
              <a:rPr lang="en-GB" sz="2800" dirty="0"/>
              <a:t> – use contrasting background and text.  Lots of colour is very good, it draws the eye and keeps the reader interested. Green, yellow, red, black, white, orange, yellow, blue – any colour you fancy as long as it is used for emphasis</a:t>
            </a:r>
          </a:p>
          <a:p>
            <a:r>
              <a:rPr lang="en-GB" sz="2800" b="1" dirty="0"/>
              <a:t>Font</a:t>
            </a:r>
            <a:r>
              <a:rPr lang="en-GB" sz="2800" dirty="0"/>
              <a:t> – simple / easy to read / good size. Arial, Point 12 is good and can be read by the majority of people</a:t>
            </a:r>
          </a:p>
          <a:p>
            <a:r>
              <a:rPr lang="en-GB" sz="2800" b="1" dirty="0"/>
              <a:t>Accuracy</a:t>
            </a:r>
            <a:r>
              <a:rPr lang="en-GB" sz="2800" dirty="0"/>
              <a:t> – check spelling.  Always, always, always check your work over carefully so that you are sure that you have not made silly mistakes which could easily have been avoided.  This is academic convention and must be applied in every assignment that you write</a:t>
            </a:r>
          </a:p>
          <a:p>
            <a:r>
              <a:rPr lang="en-GB" sz="2800" b="1" dirty="0"/>
              <a:t>Images</a:t>
            </a:r>
            <a:r>
              <a:rPr lang="en-GB" sz="2800" dirty="0"/>
              <a:t> / </a:t>
            </a:r>
            <a:r>
              <a:rPr lang="en-GB" sz="2800" b="1" dirty="0"/>
              <a:t>graphics</a:t>
            </a:r>
            <a:r>
              <a:rPr lang="en-GB" sz="2800" dirty="0"/>
              <a:t> – for emphasis / use if you wish.  You can use graphics for your work if you would like to, but do not overload your work with graphics as this will make your work appear less academic.   It can be a good idea to use a graph, or a table to emphasise your findings.  People usually want to see the facts, and see the facts quickly, so a table or a graph can really work very well</a:t>
            </a:r>
          </a:p>
          <a:p>
            <a:pPr marL="0" indent="0">
              <a:buNone/>
            </a:pPr>
            <a:endParaRPr lang="en-GB" sz="2800" dirty="0"/>
          </a:p>
        </p:txBody>
      </p:sp>
      <p:pic>
        <p:nvPicPr>
          <p:cNvPr id="205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92280" y="140767"/>
            <a:ext cx="1891057" cy="1368152"/>
          </a:xfrm>
          <a:prstGeom prst="rect">
            <a:avLst/>
          </a:prstGeom>
          <a:noFill/>
          <a:ln>
            <a:noFill/>
          </a:ln>
          <a:effectLst>
            <a:softEdge rad="63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Audio 3">
            <a:hlinkClick r:id="" action="ppaction://media"/>
            <a:extLst>
              <a:ext uri="{FF2B5EF4-FFF2-40B4-BE49-F238E27FC236}">
                <a16:creationId xmlns:a16="http://schemas.microsoft.com/office/drawing/2014/main" id="{301E63B7-D69D-4C75-AF97-0D479ADA2A6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911677056"/>
      </p:ext>
    </p:extLst>
  </p:cSld>
  <p:clrMapOvr>
    <a:masterClrMapping/>
  </p:clrMapOvr>
  <mc:AlternateContent xmlns:mc="http://schemas.openxmlformats.org/markup-compatibility/2006" xmlns:p14="http://schemas.microsoft.com/office/powerpoint/2010/main">
    <mc:Choice Requires="p14">
      <p:transition spd="slow" p14:dur="2000" advTm="28477"/>
    </mc:Choice>
    <mc:Fallback xmlns="">
      <p:transition spd="slow" advTm="284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04664"/>
            <a:ext cx="5616624" cy="1080120"/>
          </a:xfrm>
        </p:spPr>
        <p:txBody>
          <a:bodyPr/>
          <a:lstStyle/>
          <a:p>
            <a:r>
              <a:rPr lang="en-GB" b="1" dirty="0"/>
              <a:t>Presentation Tips</a:t>
            </a:r>
          </a:p>
        </p:txBody>
      </p:sp>
      <p:sp>
        <p:nvSpPr>
          <p:cNvPr id="3" name="Content Placeholder 2"/>
          <p:cNvSpPr>
            <a:spLocks noGrp="1"/>
          </p:cNvSpPr>
          <p:nvPr>
            <p:ph idx="1"/>
          </p:nvPr>
        </p:nvSpPr>
        <p:spPr>
          <a:xfrm>
            <a:off x="467544" y="1844824"/>
            <a:ext cx="8229600" cy="4355467"/>
          </a:xfrm>
        </p:spPr>
        <p:txBody>
          <a:bodyPr>
            <a:normAutofit/>
          </a:bodyPr>
          <a:lstStyle/>
          <a:p>
            <a:r>
              <a:rPr lang="en-GB" sz="2800" b="1" dirty="0"/>
              <a:t>Journey </a:t>
            </a:r>
            <a:r>
              <a:rPr lang="en-GB" sz="2800" dirty="0"/>
              <a:t>– beginning / middle / end</a:t>
            </a:r>
          </a:p>
          <a:p>
            <a:r>
              <a:rPr lang="en-GB" sz="2800" b="1" dirty="0"/>
              <a:t>Prepare</a:t>
            </a:r>
            <a:r>
              <a:rPr lang="en-GB" sz="2800" dirty="0"/>
              <a:t> – well in advance </a:t>
            </a:r>
          </a:p>
          <a:p>
            <a:r>
              <a:rPr lang="en-GB" sz="2800" b="1" dirty="0"/>
              <a:t>Rehearse</a:t>
            </a:r>
            <a:r>
              <a:rPr lang="en-GB" sz="2800" dirty="0"/>
              <a:t> – practice in front of mirror / critical friend </a:t>
            </a:r>
          </a:p>
          <a:p>
            <a:r>
              <a:rPr lang="en-GB" sz="2800" b="1" dirty="0"/>
              <a:t>Simple slides</a:t>
            </a:r>
            <a:r>
              <a:rPr lang="en-GB" sz="2800" dirty="0"/>
              <a:t> – not too much text / use bullet points </a:t>
            </a:r>
          </a:p>
          <a:p>
            <a:r>
              <a:rPr lang="en-GB" sz="2800" b="1" dirty="0"/>
              <a:t>Colours</a:t>
            </a:r>
            <a:r>
              <a:rPr lang="en-GB" sz="2800" dirty="0"/>
              <a:t> – use contrasting background and text</a:t>
            </a:r>
          </a:p>
          <a:p>
            <a:r>
              <a:rPr lang="en-GB" sz="2800" b="1" dirty="0"/>
              <a:t>Font</a:t>
            </a:r>
            <a:r>
              <a:rPr lang="en-GB" sz="2800" dirty="0"/>
              <a:t> – simple / easy to read / good size </a:t>
            </a:r>
          </a:p>
          <a:p>
            <a:r>
              <a:rPr lang="en-GB" sz="2800" b="1" dirty="0"/>
              <a:t>Accuracy</a:t>
            </a:r>
            <a:r>
              <a:rPr lang="en-GB" sz="2800" dirty="0"/>
              <a:t> – check spelling</a:t>
            </a:r>
          </a:p>
          <a:p>
            <a:r>
              <a:rPr lang="en-GB" sz="2800" b="1" dirty="0"/>
              <a:t>Images</a:t>
            </a:r>
            <a:r>
              <a:rPr lang="en-GB" sz="2800" dirty="0"/>
              <a:t> / </a:t>
            </a:r>
            <a:r>
              <a:rPr lang="en-GB" sz="2800" b="1" dirty="0"/>
              <a:t>graphics</a:t>
            </a:r>
            <a:r>
              <a:rPr lang="en-GB" sz="2800" dirty="0"/>
              <a:t> – for emphasis / use if you wish</a:t>
            </a:r>
          </a:p>
          <a:p>
            <a:pPr marL="0" indent="0">
              <a:buNone/>
            </a:pPr>
            <a:endParaRPr lang="en-GB" sz="2800" dirty="0"/>
          </a:p>
        </p:txBody>
      </p:sp>
      <p:pic>
        <p:nvPicPr>
          <p:cNvPr id="205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04248" y="470846"/>
            <a:ext cx="1891057" cy="1368152"/>
          </a:xfrm>
          <a:prstGeom prst="rect">
            <a:avLst/>
          </a:prstGeom>
          <a:noFill/>
          <a:ln>
            <a:noFill/>
          </a:ln>
          <a:effectLst>
            <a:softEdge rad="63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Audio 4">
            <a:hlinkClick r:id="" action="ppaction://media"/>
            <a:extLst>
              <a:ext uri="{FF2B5EF4-FFF2-40B4-BE49-F238E27FC236}">
                <a16:creationId xmlns:a16="http://schemas.microsoft.com/office/drawing/2014/main" id="{51980536-6196-4695-8E54-4AA4BBB5768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303218642"/>
      </p:ext>
    </p:extLst>
  </p:cSld>
  <p:clrMapOvr>
    <a:masterClrMapping/>
  </p:clrMapOvr>
  <mc:AlternateContent xmlns:mc="http://schemas.openxmlformats.org/markup-compatibility/2006" xmlns:p14="http://schemas.microsoft.com/office/powerpoint/2010/main">
    <mc:Choice Requires="p14">
      <p:transition spd="slow" p14:dur="2000" advTm="20465"/>
    </mc:Choice>
    <mc:Fallback xmlns="">
      <p:transition spd="slow" advTm="204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Introduce yourself…..</a:t>
            </a:r>
          </a:p>
        </p:txBody>
      </p:sp>
      <p:sp>
        <p:nvSpPr>
          <p:cNvPr id="3" name="Content Placeholder 2"/>
          <p:cNvSpPr>
            <a:spLocks noGrp="1"/>
          </p:cNvSpPr>
          <p:nvPr>
            <p:ph idx="1"/>
          </p:nvPr>
        </p:nvSpPr>
        <p:spPr/>
        <p:txBody>
          <a:bodyPr/>
          <a:lstStyle/>
          <a:p>
            <a:endParaRPr lang="en-GB" dirty="0"/>
          </a:p>
          <a:p>
            <a:endParaRPr lang="en-GB" dirty="0"/>
          </a:p>
          <a:p>
            <a:endParaRPr lang="en-GB" dirty="0"/>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76022" y="1844823"/>
            <a:ext cx="5591955" cy="4122943"/>
          </a:xfrm>
          <a:prstGeom prst="rect">
            <a:avLst/>
          </a:prstGeom>
        </p:spPr>
      </p:pic>
      <p:pic>
        <p:nvPicPr>
          <p:cNvPr id="5" name="Audio 4">
            <a:hlinkClick r:id="" action="ppaction://media"/>
            <a:extLst>
              <a:ext uri="{FF2B5EF4-FFF2-40B4-BE49-F238E27FC236}">
                <a16:creationId xmlns:a16="http://schemas.microsoft.com/office/drawing/2014/main" id="{46CF36D7-A8F2-49D7-BA2D-CAD992FC938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434094701"/>
      </p:ext>
    </p:extLst>
  </p:cSld>
  <p:clrMapOvr>
    <a:masterClrMapping/>
  </p:clrMapOvr>
  <mc:AlternateContent xmlns:mc="http://schemas.openxmlformats.org/markup-compatibility/2006" xmlns:p14="http://schemas.microsoft.com/office/powerpoint/2010/main">
    <mc:Choice Requires="p14">
      <p:transition spd="slow" p14:dur="2000" advTm="9321"/>
    </mc:Choice>
    <mc:Fallback xmlns="">
      <p:transition spd="slow" advTm="93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7A65B-FB38-4A3C-915E-33C4A0441BAB}"/>
              </a:ext>
            </a:extLst>
          </p:cNvPr>
          <p:cNvSpPr>
            <a:spLocks noGrp="1"/>
          </p:cNvSpPr>
          <p:nvPr>
            <p:ph type="title"/>
          </p:nvPr>
        </p:nvSpPr>
        <p:spPr/>
        <p:txBody>
          <a:bodyPr/>
          <a:lstStyle/>
          <a:p>
            <a:r>
              <a:rPr lang="en-GB" dirty="0"/>
              <a:t>Consider … … …</a:t>
            </a:r>
          </a:p>
        </p:txBody>
      </p:sp>
      <p:sp>
        <p:nvSpPr>
          <p:cNvPr id="3" name="Content Placeholder 2">
            <a:extLst>
              <a:ext uri="{FF2B5EF4-FFF2-40B4-BE49-F238E27FC236}">
                <a16:creationId xmlns:a16="http://schemas.microsoft.com/office/drawing/2014/main" id="{69D735F5-AB71-4094-9D55-3FC93E34975C}"/>
              </a:ext>
            </a:extLst>
          </p:cNvPr>
          <p:cNvSpPr>
            <a:spLocks noGrp="1"/>
          </p:cNvSpPr>
          <p:nvPr>
            <p:ph idx="1"/>
          </p:nvPr>
        </p:nvSpPr>
        <p:spPr/>
        <p:txBody>
          <a:bodyPr>
            <a:normAutofit/>
          </a:bodyPr>
          <a:lstStyle/>
          <a:p>
            <a:endParaRPr lang="en-GB" dirty="0"/>
          </a:p>
          <a:p>
            <a:endParaRPr lang="en-GB" dirty="0"/>
          </a:p>
          <a:p>
            <a:r>
              <a:rPr lang="en-GB" dirty="0"/>
              <a:t>All the concepts we have discussed as important within a research proposal</a:t>
            </a:r>
          </a:p>
          <a:p>
            <a:endParaRPr lang="en-GB" dirty="0"/>
          </a:p>
        </p:txBody>
      </p:sp>
      <p:pic>
        <p:nvPicPr>
          <p:cNvPr id="5" name="Picture 2" descr="C:\Users\edu-mc\AppData\Local\Microsoft\Windows\Temporary Internet Files\Content.IE5\XTVVG3RM\student_presenting[1].png">
            <a:extLst>
              <a:ext uri="{FF2B5EF4-FFF2-40B4-BE49-F238E27FC236}">
                <a16:creationId xmlns:a16="http://schemas.microsoft.com/office/drawing/2014/main" id="{20727198-8813-4ABC-8E46-506AA4E641F6}"/>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020272" y="4437113"/>
            <a:ext cx="2034728" cy="2420888"/>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CF890102-19EF-4F6A-932A-12DBF947817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795390017"/>
      </p:ext>
    </p:extLst>
  </p:cSld>
  <p:clrMapOvr>
    <a:masterClrMapping/>
  </p:clrMapOvr>
  <mc:AlternateContent xmlns:mc="http://schemas.openxmlformats.org/markup-compatibility/2006" xmlns:p14="http://schemas.microsoft.com/office/powerpoint/2010/main">
    <mc:Choice Requires="p14">
      <p:transition spd="slow" p14:dur="2000" advTm="49351"/>
    </mc:Choice>
    <mc:Fallback xmlns="">
      <p:transition spd="slow" advTm="493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Some suggestions for context and content…..</a:t>
            </a:r>
          </a:p>
        </p:txBody>
      </p:sp>
      <p:sp>
        <p:nvSpPr>
          <p:cNvPr id="3" name="Content Placeholder 2"/>
          <p:cNvSpPr>
            <a:spLocks noGrp="1"/>
          </p:cNvSpPr>
          <p:nvPr>
            <p:ph idx="1"/>
          </p:nvPr>
        </p:nvSpPr>
        <p:spPr/>
        <p:txBody>
          <a:bodyPr/>
          <a:lstStyle/>
          <a:p>
            <a:endParaRPr lang="en-GB" dirty="0"/>
          </a:p>
          <a:p>
            <a:endParaRPr lang="en-GB" dirty="0"/>
          </a:p>
          <a:p>
            <a:r>
              <a:rPr lang="en-GB" dirty="0"/>
              <a:t>Introduce your research</a:t>
            </a:r>
          </a:p>
        </p:txBody>
      </p:sp>
      <p:pic>
        <p:nvPicPr>
          <p:cNvPr id="4" name="Picture 2" descr="C:\Users\edu-mc\AppData\Local\Microsoft\Windows\Temporary Internet Files\Content.IE5\XTVVG3RM\student_presenting[1].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020272" y="4437113"/>
            <a:ext cx="2034728" cy="242088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C:\Users\edu-mc\AppData\Local\Microsoft\Windows\Temporary Internet Files\Content.IE5\XTVVG3RM\student_presenting[1].png">
            <a:extLst>
              <a:ext uri="{FF2B5EF4-FFF2-40B4-BE49-F238E27FC236}">
                <a16:creationId xmlns:a16="http://schemas.microsoft.com/office/drawing/2014/main" id="{F89BDFA5-E021-4018-AD26-7CEC7C376910}"/>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020272" y="4437113"/>
            <a:ext cx="2034728" cy="2420888"/>
          </a:xfrm>
          <a:prstGeom prst="rect">
            <a:avLst/>
          </a:prstGeom>
          <a:noFill/>
          <a:extLst>
            <a:ext uri="{909E8E84-426E-40DD-AFC4-6F175D3DCCD1}">
              <a14:hiddenFill xmlns:a14="http://schemas.microsoft.com/office/drawing/2010/main">
                <a:solidFill>
                  <a:srgbClr val="FFFFFF"/>
                </a:solidFill>
              </a14:hiddenFill>
            </a:ext>
          </a:extLst>
        </p:spPr>
      </p:pic>
      <p:pic>
        <p:nvPicPr>
          <p:cNvPr id="10" name="Audio 9">
            <a:hlinkClick r:id="" action="ppaction://media"/>
            <a:extLst>
              <a:ext uri="{FF2B5EF4-FFF2-40B4-BE49-F238E27FC236}">
                <a16:creationId xmlns:a16="http://schemas.microsoft.com/office/drawing/2014/main" id="{061B4B06-6C5A-4D8D-83BC-C07D0DDD1B1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35342419"/>
      </p:ext>
    </p:extLst>
  </p:cSld>
  <p:clrMapOvr>
    <a:masterClrMapping/>
  </p:clrMapOvr>
  <mc:AlternateContent xmlns:mc="http://schemas.openxmlformats.org/markup-compatibility/2006" xmlns:p14="http://schemas.microsoft.com/office/powerpoint/2010/main">
    <mc:Choice Requires="p14">
      <p:transition spd="slow" p14:dur="2000" advTm="35664"/>
    </mc:Choice>
    <mc:Fallback xmlns="">
      <p:transition spd="slow" advTm="356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Some suggestions for context and content…..</a:t>
            </a:r>
          </a:p>
        </p:txBody>
      </p:sp>
      <p:sp>
        <p:nvSpPr>
          <p:cNvPr id="3" name="Content Placeholder 2"/>
          <p:cNvSpPr>
            <a:spLocks noGrp="1"/>
          </p:cNvSpPr>
          <p:nvPr>
            <p:ph idx="1"/>
          </p:nvPr>
        </p:nvSpPr>
        <p:spPr/>
        <p:txBody>
          <a:bodyPr/>
          <a:lstStyle/>
          <a:p>
            <a:endParaRPr lang="en-GB" dirty="0"/>
          </a:p>
          <a:p>
            <a:r>
              <a:rPr lang="en-GB" dirty="0"/>
              <a:t>Let’s consider your philosophical approach in more detail -</a:t>
            </a:r>
          </a:p>
          <a:p>
            <a:r>
              <a:rPr lang="en-GB" dirty="0"/>
              <a:t>Could you have used something else?</a:t>
            </a:r>
          </a:p>
          <a:p>
            <a:pPr marL="0" indent="0">
              <a:buNone/>
            </a:pPr>
            <a:endParaRPr lang="en-GB" dirty="0"/>
          </a:p>
        </p:txBody>
      </p:sp>
      <p:pic>
        <p:nvPicPr>
          <p:cNvPr id="4" name="Picture 2" descr="C:\Users\edu-mc\AppData\Local\Microsoft\Windows\Temporary Internet Files\Content.IE5\XTVVG3RM\student_presenting[1].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588224" y="3960204"/>
            <a:ext cx="2034728" cy="287594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C:\Users\edu-mc\AppData\Local\Microsoft\Windows\Temporary Internet Files\Content.IE5\XTVVG3RM\student_presenting[1].png">
            <a:extLst>
              <a:ext uri="{FF2B5EF4-FFF2-40B4-BE49-F238E27FC236}">
                <a16:creationId xmlns:a16="http://schemas.microsoft.com/office/drawing/2014/main" id="{0C92FC33-1C30-4373-A4C7-94F259A74B61}"/>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595408" y="4005064"/>
            <a:ext cx="2034728" cy="287594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C:\Users\edu-mc\AppData\Local\Microsoft\Windows\Temporary Internet Files\Content.IE5\XTVVG3RM\student_presenting[1].png">
            <a:extLst>
              <a:ext uri="{FF2B5EF4-FFF2-40B4-BE49-F238E27FC236}">
                <a16:creationId xmlns:a16="http://schemas.microsoft.com/office/drawing/2014/main" id="{57F71A2B-CB98-4FD5-BF94-9EA6C7966265}"/>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588224" y="3982060"/>
            <a:ext cx="2034728" cy="2875940"/>
          </a:xfrm>
          <a:prstGeom prst="rect">
            <a:avLst/>
          </a:prstGeom>
          <a:noFill/>
          <a:extLst>
            <a:ext uri="{909E8E84-426E-40DD-AFC4-6F175D3DCCD1}">
              <a14:hiddenFill xmlns:a14="http://schemas.microsoft.com/office/drawing/2010/main">
                <a:solidFill>
                  <a:srgbClr val="FFFFFF"/>
                </a:solidFill>
              </a14:hiddenFill>
            </a:ext>
          </a:extLst>
        </p:spPr>
      </p:pic>
      <p:pic>
        <p:nvPicPr>
          <p:cNvPr id="9" name="Audio 8">
            <a:hlinkClick r:id="" action="ppaction://media"/>
            <a:extLst>
              <a:ext uri="{FF2B5EF4-FFF2-40B4-BE49-F238E27FC236}">
                <a16:creationId xmlns:a16="http://schemas.microsoft.com/office/drawing/2014/main" id="{5F539498-35CE-4E59-90C1-E14E2A99977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236216886"/>
      </p:ext>
    </p:extLst>
  </p:cSld>
  <p:clrMapOvr>
    <a:masterClrMapping/>
  </p:clrMapOvr>
  <mc:AlternateContent xmlns:mc="http://schemas.openxmlformats.org/markup-compatibility/2006" xmlns:p14="http://schemas.microsoft.com/office/powerpoint/2010/main">
    <mc:Choice Requires="p14">
      <p:transition spd="slow" p14:dur="2000" advTm="18514"/>
    </mc:Choice>
    <mc:Fallback xmlns="">
      <p:transition spd="slow" advTm="185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Some suggestions for context and content….. Methods</a:t>
            </a:r>
          </a:p>
        </p:txBody>
      </p:sp>
      <p:pic>
        <p:nvPicPr>
          <p:cNvPr id="5" name="Picture 2" descr="C:\Users\edu-mc\AppData\Local\Microsoft\Windows\Temporary Internet Files\Content.IE5\XTVVG3RM\student_presenting[1].png">
            <a:extLst>
              <a:ext uri="{FF2B5EF4-FFF2-40B4-BE49-F238E27FC236}">
                <a16:creationId xmlns:a16="http://schemas.microsoft.com/office/drawing/2014/main" id="{5385466C-2B52-4F88-87D7-FF0599B45714}"/>
              </a:ext>
            </a:extLst>
          </p:cNvPr>
          <p:cNvPicPr>
            <a:picLocks noGrp="1" noChangeAspect="1" noChangeArrowheads="1"/>
          </p:cNvPicPr>
          <p:nvPr>
            <p:ph idx="1"/>
          </p:nvPr>
        </p:nvPicPr>
        <p:blipFill>
          <a:blip r:embed="rId5" cstate="print">
            <a:extLst>
              <a:ext uri="{28A0092B-C50C-407E-A947-70E740481C1C}">
                <a14:useLocalDpi xmlns:a14="http://schemas.microsoft.com/office/drawing/2010/main" val="0"/>
              </a:ext>
            </a:extLst>
          </a:blip>
          <a:srcRect/>
          <a:stretch>
            <a:fillRect/>
          </a:stretch>
        </p:blipFill>
        <p:spPr bwMode="auto">
          <a:xfrm>
            <a:off x="3553642" y="1700808"/>
            <a:ext cx="2036716" cy="4176464"/>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8DBBB726-A560-4935-9DBE-389AF18776C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05532521"/>
      </p:ext>
    </p:extLst>
  </p:cSld>
  <p:clrMapOvr>
    <a:masterClrMapping/>
  </p:clrMapOvr>
  <mc:AlternateContent xmlns:mc="http://schemas.openxmlformats.org/markup-compatibility/2006" xmlns:p14="http://schemas.microsoft.com/office/powerpoint/2010/main">
    <mc:Choice Requires="p14">
      <p:transition spd="slow" p14:dur="2000" advTm="29186"/>
    </mc:Choice>
    <mc:Fallback xmlns="">
      <p:transition spd="slow" advTm="291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Some suggestions for context and content….. </a:t>
            </a:r>
          </a:p>
        </p:txBody>
      </p:sp>
      <p:sp>
        <p:nvSpPr>
          <p:cNvPr id="3" name="Content Placeholder 2"/>
          <p:cNvSpPr>
            <a:spLocks noGrp="1"/>
          </p:cNvSpPr>
          <p:nvPr>
            <p:ph idx="1"/>
          </p:nvPr>
        </p:nvSpPr>
        <p:spPr/>
        <p:txBody>
          <a:bodyPr>
            <a:normAutofit/>
          </a:bodyPr>
          <a:lstStyle/>
          <a:p>
            <a:pPr marL="0" indent="0">
              <a:buNone/>
            </a:pPr>
            <a:endParaRPr lang="en-GB" dirty="0">
              <a:solidFill>
                <a:srgbClr val="FF0000"/>
              </a:solidFill>
            </a:endParaRPr>
          </a:p>
          <a:p>
            <a:endParaRPr lang="en-GB" dirty="0"/>
          </a:p>
          <a:p>
            <a:endParaRPr lang="en-GB" dirty="0"/>
          </a:p>
        </p:txBody>
      </p:sp>
      <p:pic>
        <p:nvPicPr>
          <p:cNvPr id="5" name="Picture 4">
            <a:extLst>
              <a:ext uri="{FF2B5EF4-FFF2-40B4-BE49-F238E27FC236}">
                <a16:creationId xmlns:a16="http://schemas.microsoft.com/office/drawing/2014/main" id="{BE7398E5-AD05-45B6-8EC2-58AB278147C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915816" y="1880218"/>
            <a:ext cx="3888433" cy="4789142"/>
          </a:xfrm>
          <a:prstGeom prst="rect">
            <a:avLst/>
          </a:prstGeom>
        </p:spPr>
      </p:pic>
      <p:pic>
        <p:nvPicPr>
          <p:cNvPr id="10" name="Audio 9">
            <a:hlinkClick r:id="" action="ppaction://media"/>
            <a:extLst>
              <a:ext uri="{FF2B5EF4-FFF2-40B4-BE49-F238E27FC236}">
                <a16:creationId xmlns:a16="http://schemas.microsoft.com/office/drawing/2014/main" id="{997BA629-C587-40FA-A91A-B0C31872764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707155472"/>
      </p:ext>
    </p:extLst>
  </p:cSld>
  <p:clrMapOvr>
    <a:masterClrMapping/>
  </p:clrMapOvr>
  <mc:AlternateContent xmlns:mc="http://schemas.openxmlformats.org/markup-compatibility/2006" xmlns:p14="http://schemas.microsoft.com/office/powerpoint/2010/main">
    <mc:Choice Requires="p14">
      <p:transition spd="slow" p14:dur="2000" advTm="60399"/>
    </mc:Choice>
    <mc:Fallback xmlns="">
      <p:transition spd="slow" advTm="603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BBF7D-B848-4603-96A2-C643BC13AF2B}"/>
              </a:ext>
            </a:extLst>
          </p:cNvPr>
          <p:cNvSpPr>
            <a:spLocks noGrp="1"/>
          </p:cNvSpPr>
          <p:nvPr>
            <p:ph type="title"/>
          </p:nvPr>
        </p:nvSpPr>
        <p:spPr>
          <a:xfrm>
            <a:off x="5059971" y="1783959"/>
            <a:ext cx="3483937" cy="2889114"/>
          </a:xfrm>
        </p:spPr>
        <p:txBody>
          <a:bodyPr vert="horz" lIns="91440" tIns="45720" rIns="91440" bIns="45720" rtlCol="0" anchor="b">
            <a:normAutofit/>
          </a:bodyPr>
          <a:lstStyle/>
          <a:p>
            <a:pPr algn="l">
              <a:lnSpc>
                <a:spcPct val="90000"/>
              </a:lnSpc>
            </a:pPr>
            <a:r>
              <a:rPr lang="en-US" sz="6000"/>
              <a:t>Relate to previous research…</a:t>
            </a:r>
          </a:p>
        </p:txBody>
      </p:sp>
      <p:sp>
        <p:nvSpPr>
          <p:cNvPr id="10" name="Freeform: Shape 9">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1E25BF6C-FD27-4416-A0CA-5C163E707781}"/>
              </a:ext>
            </a:extLst>
          </p:cNvPr>
          <p:cNvPicPr>
            <a:picLocks noGrp="1" noChangeAspect="1"/>
          </p:cNvPicPr>
          <p:nvPr>
            <p:ph idx="1"/>
          </p:nvPr>
        </p:nvPicPr>
        <p:blipFill rotWithShape="1">
          <a:blip r:embed="rId5">
            <a:extLst>
              <a:ext uri="{28A0092B-C50C-407E-A947-70E740481C1C}">
                <a14:useLocalDpi xmlns:a14="http://schemas.microsoft.com/office/drawing/2010/main" val="0"/>
              </a:ext>
            </a:extLst>
          </a:blip>
          <a:srcRect l="1302"/>
          <a:stretch/>
        </p:blipFill>
        <p:spPr>
          <a:xfrm>
            <a:off x="20" y="10"/>
            <a:ext cx="4518095"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pic>
        <p:nvPicPr>
          <p:cNvPr id="3" name="Audio 2">
            <a:hlinkClick r:id="" action="ppaction://media"/>
            <a:extLst>
              <a:ext uri="{FF2B5EF4-FFF2-40B4-BE49-F238E27FC236}">
                <a16:creationId xmlns:a16="http://schemas.microsoft.com/office/drawing/2014/main" id="{1761745A-043F-4EE0-9459-DC6BB035C51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81205728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9355"/>
    </mc:Choice>
    <mc:Fallback xmlns="">
      <p:transition spd="slow" advTm="93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Some suggestions for context and content…..Suggestions for practice</a:t>
            </a:r>
          </a:p>
        </p:txBody>
      </p:sp>
      <p:sp>
        <p:nvSpPr>
          <p:cNvPr id="3" name="Content Placeholder 2"/>
          <p:cNvSpPr>
            <a:spLocks noGrp="1"/>
          </p:cNvSpPr>
          <p:nvPr>
            <p:ph idx="1"/>
          </p:nvPr>
        </p:nvSpPr>
        <p:spPr/>
        <p:txBody>
          <a:bodyPr/>
          <a:lstStyle/>
          <a:p>
            <a:endParaRPr lang="en-GB" dirty="0"/>
          </a:p>
          <a:p>
            <a:endParaRPr lang="en-GB" dirty="0"/>
          </a:p>
          <a:p>
            <a:endParaRPr lang="en-GB" dirty="0"/>
          </a:p>
          <a:p>
            <a:r>
              <a:rPr lang="en-GB" dirty="0"/>
              <a:t>What is the possible impact of your research?</a:t>
            </a:r>
          </a:p>
        </p:txBody>
      </p:sp>
      <p:pic>
        <p:nvPicPr>
          <p:cNvPr id="7" name="Audio 6">
            <a:hlinkClick r:id="" action="ppaction://media"/>
            <a:extLst>
              <a:ext uri="{FF2B5EF4-FFF2-40B4-BE49-F238E27FC236}">
                <a16:creationId xmlns:a16="http://schemas.microsoft.com/office/drawing/2014/main" id="{E2ECC789-E71F-4B66-BC25-DA9F437AE00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397647316"/>
      </p:ext>
    </p:extLst>
  </p:cSld>
  <p:clrMapOvr>
    <a:masterClrMapping/>
  </p:clrMapOvr>
  <mc:AlternateContent xmlns:mc="http://schemas.openxmlformats.org/markup-compatibility/2006" xmlns:p14="http://schemas.microsoft.com/office/powerpoint/2010/main">
    <mc:Choice Requires="p14">
      <p:transition spd="slow" p14:dur="2000" advTm="14344"/>
    </mc:Choice>
    <mc:Fallback xmlns="">
      <p:transition spd="slow" advTm="143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85FA8-2CF9-4DE9-BB90-7FB533B7AC77}"/>
              </a:ext>
            </a:extLst>
          </p:cNvPr>
          <p:cNvSpPr>
            <a:spLocks noGrp="1"/>
          </p:cNvSpPr>
          <p:nvPr>
            <p:ph type="title"/>
          </p:nvPr>
        </p:nvSpPr>
        <p:spPr/>
        <p:txBody>
          <a:bodyPr>
            <a:normAutofit/>
          </a:bodyPr>
          <a:lstStyle/>
          <a:p>
            <a:r>
              <a:rPr lang="en-GB" dirty="0"/>
              <a:t>LIMITATIONS YOU ANTICIPATE…</a:t>
            </a:r>
          </a:p>
        </p:txBody>
      </p:sp>
      <p:pic>
        <p:nvPicPr>
          <p:cNvPr id="5" name="Content Placeholder 4">
            <a:extLst>
              <a:ext uri="{FF2B5EF4-FFF2-40B4-BE49-F238E27FC236}">
                <a16:creationId xmlns:a16="http://schemas.microsoft.com/office/drawing/2014/main" id="{5887F2B0-8345-4E95-BC98-9C4029601251}"/>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0" y="1772816"/>
            <a:ext cx="9143999" cy="5085184"/>
          </a:xfrm>
        </p:spPr>
      </p:pic>
      <p:pic>
        <p:nvPicPr>
          <p:cNvPr id="3" name="Audio 2">
            <a:hlinkClick r:id="" action="ppaction://media"/>
            <a:extLst>
              <a:ext uri="{FF2B5EF4-FFF2-40B4-BE49-F238E27FC236}">
                <a16:creationId xmlns:a16="http://schemas.microsoft.com/office/drawing/2014/main" id="{2F8DAEBB-BB2B-4442-B907-C3B76C6457B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118521057"/>
      </p:ext>
    </p:extLst>
  </p:cSld>
  <p:clrMapOvr>
    <a:masterClrMapping/>
  </p:clrMapOvr>
  <mc:AlternateContent xmlns:mc="http://schemas.openxmlformats.org/markup-compatibility/2006" xmlns:p14="http://schemas.microsoft.com/office/powerpoint/2010/main">
    <mc:Choice Requires="p14">
      <p:transition spd="slow" p14:dur="2000" advTm="15799"/>
    </mc:Choice>
    <mc:Fallback xmlns="">
      <p:transition spd="slow" advTm="157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70A1295-61BC-4214-AA3E-D3966730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8CEB28-DD43-46F0-B8D5-F92B5853D3A1}"/>
              </a:ext>
            </a:extLst>
          </p:cNvPr>
          <p:cNvSpPr>
            <a:spLocks noGrp="1"/>
          </p:cNvSpPr>
          <p:nvPr>
            <p:ph type="title"/>
          </p:nvPr>
        </p:nvSpPr>
        <p:spPr>
          <a:xfrm>
            <a:off x="603504" y="5116529"/>
            <a:ext cx="7944130" cy="1000655"/>
          </a:xfrm>
        </p:spPr>
        <p:txBody>
          <a:bodyPr vert="horz" lIns="91440" tIns="45720" rIns="91440" bIns="45720" rtlCol="0" anchor="t">
            <a:normAutofit/>
          </a:bodyPr>
          <a:lstStyle/>
          <a:p>
            <a:pPr algn="l">
              <a:lnSpc>
                <a:spcPct val="90000"/>
              </a:lnSpc>
            </a:pPr>
            <a:r>
              <a:rPr lang="en-US" sz="3500">
                <a:solidFill>
                  <a:schemeClr val="tx2"/>
                </a:solidFill>
              </a:rPr>
              <a:t>Pay attention to … … …</a:t>
            </a:r>
          </a:p>
        </p:txBody>
      </p:sp>
      <p:pic>
        <p:nvPicPr>
          <p:cNvPr id="1026" name="Picture 2" descr="Confident female professional discussing with colleagues Confident female professional discussing in board room. Group of business colleagues planning together in meeting. Leadership Stock Photo">
            <a:extLst>
              <a:ext uri="{FF2B5EF4-FFF2-40B4-BE49-F238E27FC236}">
                <a16:creationId xmlns:a16="http://schemas.microsoft.com/office/drawing/2014/main" id="{45EF4630-ECE7-4DDC-AE2A-CD81E59C972B}"/>
              </a:ext>
            </a:extLst>
          </p:cNvPr>
          <p:cNvPicPr>
            <a:picLocks noGrp="1" noChangeAspect="1" noChangeArrowheads="1"/>
          </p:cNvPicPr>
          <p:nvPr>
            <p:ph idx="1"/>
          </p:nvPr>
        </p:nvPicPr>
        <p:blipFill rotWithShape="1">
          <a:blip r:embed="rId5">
            <a:extLst>
              <a:ext uri="{28A0092B-C50C-407E-A947-70E740481C1C}">
                <a14:useLocalDpi xmlns:a14="http://schemas.microsoft.com/office/drawing/2010/main" val="0"/>
              </a:ext>
            </a:extLst>
          </a:blip>
          <a:srcRect t="5683" b="25223"/>
          <a:stretch/>
        </p:blipFill>
        <p:spPr bwMode="auto">
          <a:xfrm>
            <a:off x="20" y="10"/>
            <a:ext cx="9143980" cy="4201449"/>
          </a:xfrm>
          <a:prstGeom prst="rect">
            <a:avLst/>
          </a:prstGeom>
          <a:noFill/>
          <a:extLst>
            <a:ext uri="{909E8E84-426E-40DD-AFC4-6F175D3DCCD1}">
              <a14:hiddenFill xmlns:a14="http://schemas.microsoft.com/office/drawing/2010/main">
                <a:solidFill>
                  <a:srgbClr val="FFFFFF"/>
                </a:solidFill>
              </a14:hiddenFill>
            </a:ext>
          </a:extLst>
        </p:spPr>
      </p:pic>
      <p:grpSp>
        <p:nvGrpSpPr>
          <p:cNvPr id="73" name="Group 72">
            <a:extLst>
              <a:ext uri="{FF2B5EF4-FFF2-40B4-BE49-F238E27FC236}">
                <a16:creationId xmlns:a16="http://schemas.microsoft.com/office/drawing/2014/main" id="{0B139475-2B26-4CA9-9413-DE741E49F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41813"/>
            <a:ext cx="9141713" cy="1828800"/>
            <a:chOff x="-305" y="3144820"/>
            <a:chExt cx="9182100" cy="1551136"/>
          </a:xfrm>
        </p:grpSpPr>
        <p:sp useBgFill="1">
          <p:nvSpPr>
            <p:cNvPr id="74" name="Freeform: Shape 73">
              <a:extLst>
                <a:ext uri="{FF2B5EF4-FFF2-40B4-BE49-F238E27FC236}">
                  <a16:creationId xmlns:a16="http://schemas.microsoft.com/office/drawing/2014/main" id="{16C6BF63-6277-4C39-BE5D-3C341662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6EA3BAD9-C130-4A9C-9086-20D132A6C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2587D38B-9E07-4A8B-B285-5FEBF6A60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5EF4DD4B-217B-4346-A2B8-432793639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grpSp>
      <p:pic>
        <p:nvPicPr>
          <p:cNvPr id="4" name="Audio 3">
            <a:hlinkClick r:id="" action="ppaction://media"/>
            <a:extLst>
              <a:ext uri="{FF2B5EF4-FFF2-40B4-BE49-F238E27FC236}">
                <a16:creationId xmlns:a16="http://schemas.microsoft.com/office/drawing/2014/main" id="{7BE55F69-EEB0-436A-8FB7-E973B2FFBE2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pic>
        <p:nvPicPr>
          <p:cNvPr id="11" name="Picture 10">
            <a:extLst>
              <a:ext uri="{FF2B5EF4-FFF2-40B4-BE49-F238E27FC236}">
                <a16:creationId xmlns:a16="http://schemas.microsoft.com/office/drawing/2014/main" id="{A2777050-8641-4B87-A413-D713090FAC47}"/>
              </a:ext>
            </a:extLst>
          </p:cNvPr>
          <p:cNvPicPr/>
          <p:nvPr/>
        </p:nvPicPr>
        <p:blipFill>
          <a:blip r:embed="rId7">
            <a:extLst>
              <a:ext uri="{28A0092B-C50C-407E-A947-70E740481C1C}">
                <a14:useLocalDpi xmlns:a14="http://schemas.microsoft.com/office/drawing/2010/main" val="0"/>
              </a:ext>
            </a:extLst>
          </a:blip>
          <a:srcRect/>
          <a:stretch>
            <a:fillRect/>
          </a:stretch>
        </p:blipFill>
        <p:spPr bwMode="auto">
          <a:xfrm>
            <a:off x="5580111" y="4343632"/>
            <a:ext cx="2142251" cy="2181712"/>
          </a:xfrm>
          <a:prstGeom prst="rect">
            <a:avLst/>
          </a:prstGeom>
          <a:noFill/>
          <a:ln>
            <a:noFill/>
          </a:ln>
        </p:spPr>
      </p:pic>
    </p:spTree>
    <p:extLst>
      <p:ext uri="{BB962C8B-B14F-4D97-AF65-F5344CB8AC3E}">
        <p14:creationId xmlns:p14="http://schemas.microsoft.com/office/powerpoint/2010/main" val="2643697100"/>
      </p:ext>
    </p:extLst>
  </p:cSld>
  <p:clrMapOvr>
    <a:masterClrMapping/>
  </p:clrMapOvr>
  <mc:AlternateContent xmlns:mc="http://schemas.openxmlformats.org/markup-compatibility/2006" xmlns:p14="http://schemas.microsoft.com/office/powerpoint/2010/main">
    <mc:Choice Requires="p14">
      <p:transition spd="slow" p14:dur="2000" advTm="23491"/>
    </mc:Choice>
    <mc:Fallback xmlns="">
      <p:transition spd="slow" advTm="234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Ask audience if they have any questions</a:t>
            </a:r>
          </a:p>
        </p:txBody>
      </p:sp>
      <p:pic>
        <p:nvPicPr>
          <p:cNvPr id="4" name="Content Placeholder 3"/>
          <p:cNvPicPr>
            <a:picLocks noGrp="1" noChangeAspect="1"/>
          </p:cNvPicPr>
          <p:nvPr>
            <p:ph idx="1"/>
          </p:nvPr>
        </p:nvPicPr>
        <p:blipFill>
          <a:blip r:embed="rId5" cstate="print">
            <a:extLst>
              <a:ext uri="{28A0092B-C50C-407E-A947-70E740481C1C}">
                <a14:useLocalDpi xmlns:a14="http://schemas.microsoft.com/office/drawing/2010/main" val="0"/>
              </a:ext>
            </a:extLst>
          </a:blip>
          <a:stretch>
            <a:fillRect/>
          </a:stretch>
        </p:blipFill>
        <p:spPr>
          <a:xfrm>
            <a:off x="107504" y="1700808"/>
            <a:ext cx="9036496" cy="4968552"/>
          </a:xfrm>
        </p:spPr>
      </p:pic>
      <p:pic>
        <p:nvPicPr>
          <p:cNvPr id="3" name="Audio 2">
            <a:hlinkClick r:id="" action="ppaction://media"/>
            <a:extLst>
              <a:ext uri="{FF2B5EF4-FFF2-40B4-BE49-F238E27FC236}">
                <a16:creationId xmlns:a16="http://schemas.microsoft.com/office/drawing/2014/main" id="{BC434870-1F9E-40A6-BB19-798250E5571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075049966"/>
      </p:ext>
    </p:extLst>
  </p:cSld>
  <p:clrMapOvr>
    <a:masterClrMapping/>
  </p:clrMapOvr>
  <mc:AlternateContent xmlns:mc="http://schemas.openxmlformats.org/markup-compatibility/2006" xmlns:p14="http://schemas.microsoft.com/office/powerpoint/2010/main">
    <mc:Choice Requires="p14">
      <p:transition spd="slow" p14:dur="2000" advTm="18658"/>
    </mc:Choice>
    <mc:Fallback xmlns="">
      <p:transition spd="slow" advTm="186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8CB152D-152F-43F3-81AE-73559E026F96}"/>
              </a:ext>
            </a:extLst>
          </p:cNvPr>
          <p:cNvPicPr>
            <a:picLocks noGrp="1" noChangeAspect="1"/>
          </p:cNvPicPr>
          <p:nvPr>
            <p:ph idx="1"/>
          </p:nvPr>
        </p:nvPicPr>
        <p:blipFill rotWithShape="1">
          <a:blip r:embed="rId5">
            <a:extLst>
              <a:ext uri="{28A0092B-C50C-407E-A947-70E740481C1C}">
                <a14:useLocalDpi xmlns:a14="http://schemas.microsoft.com/office/drawing/2010/main" val="0"/>
              </a:ext>
            </a:extLst>
          </a:blip>
          <a:srcRect l="8085" r="3249"/>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06BC8B-7732-4FED-803A-B8F37D6690EF}"/>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nSpc>
                <a:spcPct val="90000"/>
              </a:lnSpc>
            </a:pPr>
            <a:r>
              <a:rPr lang="en-US" sz="3100">
                <a:solidFill>
                  <a:schemeClr val="tx1">
                    <a:lumMod val="85000"/>
                    <a:lumOff val="15000"/>
                  </a:schemeClr>
                </a:solidFill>
              </a:rPr>
              <a:t>Remember that research can be ‘messy’</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pic>
        <p:nvPicPr>
          <p:cNvPr id="3" name="Audio 2">
            <a:hlinkClick r:id="" action="ppaction://media"/>
            <a:extLst>
              <a:ext uri="{FF2B5EF4-FFF2-40B4-BE49-F238E27FC236}">
                <a16:creationId xmlns:a16="http://schemas.microsoft.com/office/drawing/2014/main" id="{26585CF8-C5E4-4EF2-88BC-41C615EEAE9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677608176"/>
      </p:ext>
    </p:extLst>
  </p:cSld>
  <p:clrMapOvr>
    <a:masterClrMapping/>
  </p:clrMapOvr>
  <mc:AlternateContent xmlns:mc="http://schemas.openxmlformats.org/markup-compatibility/2006" xmlns:p14="http://schemas.microsoft.com/office/powerpoint/2010/main">
    <mc:Choice Requires="p14">
      <p:transition spd="slow" p14:dur="2000" advTm="25044"/>
    </mc:Choice>
    <mc:Fallback xmlns="">
      <p:transition spd="slow" advTm="250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A591D-9A5B-4F19-92FE-0E51434D5B73}"/>
              </a:ext>
            </a:extLst>
          </p:cNvPr>
          <p:cNvSpPr>
            <a:spLocks noGrp="1"/>
          </p:cNvSpPr>
          <p:nvPr>
            <p:ph type="title"/>
          </p:nvPr>
        </p:nvSpPr>
        <p:spPr>
          <a:xfrm>
            <a:off x="4812030" y="640081"/>
            <a:ext cx="3877371" cy="5574451"/>
          </a:xfrm>
        </p:spPr>
        <p:txBody>
          <a:bodyPr vert="horz" lIns="91440" tIns="45720" rIns="91440" bIns="45720" rtlCol="0" anchor="ctr">
            <a:normAutofit/>
          </a:bodyPr>
          <a:lstStyle/>
          <a:p>
            <a:pPr algn="l">
              <a:lnSpc>
                <a:spcPct val="90000"/>
              </a:lnSpc>
            </a:pPr>
            <a:r>
              <a:rPr lang="en-US" kern="1200">
                <a:solidFill>
                  <a:schemeClr val="tx1"/>
                </a:solidFill>
                <a:latin typeface="+mj-lt"/>
                <a:ea typeface="+mj-ea"/>
                <a:cs typeface="+mj-cs"/>
              </a:rPr>
              <a:t>REMEMBER …..</a:t>
            </a:r>
          </a:p>
        </p:txBody>
      </p:sp>
      <p:pic>
        <p:nvPicPr>
          <p:cNvPr id="5" name="Content Placeholder 4">
            <a:extLst>
              <a:ext uri="{FF2B5EF4-FFF2-40B4-BE49-F238E27FC236}">
                <a16:creationId xmlns:a16="http://schemas.microsoft.com/office/drawing/2014/main" id="{389D0219-9226-49CB-8150-28E643B0C14C}"/>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482600" y="1382607"/>
            <a:ext cx="4089400" cy="4089400"/>
          </a:xfrm>
          <a:prstGeom prst="rect">
            <a:avLst/>
          </a:prstGeom>
        </p:spPr>
      </p:pic>
      <p:pic>
        <p:nvPicPr>
          <p:cNvPr id="4" name="Audio 3">
            <a:hlinkClick r:id="" action="ppaction://media"/>
            <a:extLst>
              <a:ext uri="{FF2B5EF4-FFF2-40B4-BE49-F238E27FC236}">
                <a16:creationId xmlns:a16="http://schemas.microsoft.com/office/drawing/2014/main" id="{111EF71B-6441-4141-A26D-1DD2F20DFF5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729363923"/>
      </p:ext>
    </p:extLst>
  </p:cSld>
  <p:clrMapOvr>
    <a:masterClrMapping/>
  </p:clrMapOvr>
  <mc:AlternateContent xmlns:mc="http://schemas.openxmlformats.org/markup-compatibility/2006" xmlns:p14="http://schemas.microsoft.com/office/powerpoint/2010/main">
    <mc:Choice Requires="p14">
      <p:transition spd="slow" p14:dur="2000" advTm="10074"/>
    </mc:Choice>
    <mc:Fallback xmlns="">
      <p:transition spd="slow" advTm="100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Your reflections on the research process and experience</a:t>
            </a:r>
          </a:p>
        </p:txBody>
      </p:sp>
      <p:pic>
        <p:nvPicPr>
          <p:cNvPr id="4" name="Content Placeholder 3"/>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0" y="1772816"/>
            <a:ext cx="9144000" cy="5085184"/>
          </a:xfrm>
        </p:spPr>
      </p:pic>
      <p:pic>
        <p:nvPicPr>
          <p:cNvPr id="3" name="Audio 2">
            <a:hlinkClick r:id="" action="ppaction://media"/>
            <a:extLst>
              <a:ext uri="{FF2B5EF4-FFF2-40B4-BE49-F238E27FC236}">
                <a16:creationId xmlns:a16="http://schemas.microsoft.com/office/drawing/2014/main" id="{52DA2600-499F-40E7-AD19-BA29C85F555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167744500"/>
      </p:ext>
    </p:extLst>
  </p:cSld>
  <p:clrMapOvr>
    <a:masterClrMapping/>
  </p:clrMapOvr>
  <mc:AlternateContent xmlns:mc="http://schemas.openxmlformats.org/markup-compatibility/2006" xmlns:p14="http://schemas.microsoft.com/office/powerpoint/2010/main">
    <mc:Choice Requires="p14">
      <p:transition spd="slow" p14:dur="2000" advTm="18028"/>
    </mc:Choice>
    <mc:Fallback xmlns="">
      <p:transition spd="slow" advTm="180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Ways to achieve higher marks….</a:t>
            </a:r>
          </a:p>
        </p:txBody>
      </p:sp>
      <p:sp>
        <p:nvSpPr>
          <p:cNvPr id="3" name="Content Placeholder 2"/>
          <p:cNvSpPr>
            <a:spLocks noGrp="1"/>
          </p:cNvSpPr>
          <p:nvPr>
            <p:ph idx="1"/>
          </p:nvPr>
        </p:nvSpPr>
        <p:spPr/>
        <p:txBody>
          <a:bodyPr/>
          <a:lstStyle/>
          <a:p>
            <a:endParaRPr lang="en-GB" dirty="0"/>
          </a:p>
          <a:p>
            <a:endParaRPr lang="en-GB" dirty="0"/>
          </a:p>
          <a:p>
            <a:pPr marL="0" indent="0">
              <a:buNone/>
            </a:pPr>
            <a:endParaRPr lang="en-GB" dirty="0"/>
          </a:p>
        </p:txBody>
      </p:sp>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370346"/>
            <a:ext cx="9180512" cy="5487653"/>
          </a:xfrm>
          <a:prstGeom prst="rect">
            <a:avLst/>
          </a:prstGeom>
        </p:spPr>
      </p:pic>
      <p:pic>
        <p:nvPicPr>
          <p:cNvPr id="7" name="Audio 6">
            <a:hlinkClick r:id="" action="ppaction://media"/>
            <a:extLst>
              <a:ext uri="{FF2B5EF4-FFF2-40B4-BE49-F238E27FC236}">
                <a16:creationId xmlns:a16="http://schemas.microsoft.com/office/drawing/2014/main" id="{7EEB10E7-C5D7-4A83-ADC1-F744D8FA3B8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267468642"/>
      </p:ext>
    </p:extLst>
  </p:cSld>
  <p:clrMapOvr>
    <a:masterClrMapping/>
  </p:clrMapOvr>
  <mc:AlternateContent xmlns:mc="http://schemas.openxmlformats.org/markup-compatibility/2006" xmlns:p14="http://schemas.microsoft.com/office/powerpoint/2010/main">
    <mc:Choice Requires="p14">
      <p:transition spd="slow" p14:dur="2000" advTm="20677"/>
    </mc:Choice>
    <mc:Fallback xmlns="">
      <p:transition spd="slow" advTm="206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04664"/>
            <a:ext cx="8568952" cy="778098"/>
          </a:xfrm>
        </p:spPr>
        <p:txBody>
          <a:bodyPr>
            <a:noAutofit/>
          </a:bodyPr>
          <a:lstStyle/>
          <a:p>
            <a:r>
              <a:rPr lang="en-GB" sz="2400" b="1" dirty="0"/>
              <a:t>PRESENTATION SKILLS (RESOURCES)</a:t>
            </a:r>
          </a:p>
        </p:txBody>
      </p:sp>
      <p:sp>
        <p:nvSpPr>
          <p:cNvPr id="3" name="Content Placeholder 2"/>
          <p:cNvSpPr>
            <a:spLocks noGrp="1"/>
          </p:cNvSpPr>
          <p:nvPr>
            <p:ph idx="1"/>
          </p:nvPr>
        </p:nvSpPr>
        <p:spPr>
          <a:xfrm>
            <a:off x="539552" y="1484784"/>
            <a:ext cx="8208912" cy="5112568"/>
          </a:xfrm>
        </p:spPr>
        <p:txBody>
          <a:bodyPr>
            <a:noAutofit/>
          </a:bodyPr>
          <a:lstStyle/>
          <a:p>
            <a:pPr marL="0" indent="0">
              <a:buNone/>
            </a:pPr>
            <a:r>
              <a:rPr lang="en-GB" sz="2200" dirty="0"/>
              <a:t>Buckroyd, J. and Rother, S. (2008) </a:t>
            </a:r>
            <a:r>
              <a:rPr lang="en-GB" sz="2200" i="1" dirty="0"/>
              <a:t>How to write a research paper and get it published</a:t>
            </a:r>
            <a:r>
              <a:rPr lang="en-GB" sz="2200" dirty="0"/>
              <a:t>. R10 Information Sheet. BACP: UK</a:t>
            </a:r>
          </a:p>
          <a:p>
            <a:pPr marL="0" indent="0">
              <a:buNone/>
            </a:pPr>
            <a:endParaRPr lang="en-GB" sz="1400" dirty="0"/>
          </a:p>
          <a:p>
            <a:pPr marL="0" indent="0">
              <a:buNone/>
            </a:pPr>
            <a:r>
              <a:rPr lang="en-GB" sz="2200" dirty="0"/>
              <a:t>Undergraduate Advising &amp; Research, Dartmouth - </a:t>
            </a:r>
            <a:r>
              <a:rPr lang="en-GB" sz="2200" i="1" dirty="0"/>
              <a:t>Guide to Designing and Printing a Research Poster</a:t>
            </a:r>
          </a:p>
          <a:p>
            <a:pPr marL="0" indent="0">
              <a:buNone/>
            </a:pPr>
            <a:r>
              <a:rPr lang="en-GB" sz="2000" dirty="0">
                <a:hlinkClick r:id="rId5"/>
              </a:rPr>
              <a:t>http://www.dartmouth.edu/~ugar/undergrad/posterinstructions.html</a:t>
            </a:r>
            <a:r>
              <a:rPr lang="en-GB" sz="2000" dirty="0"/>
              <a:t> </a:t>
            </a:r>
          </a:p>
          <a:p>
            <a:pPr marL="0" indent="0">
              <a:buNone/>
            </a:pPr>
            <a:endParaRPr lang="en-GB" sz="1400" dirty="0"/>
          </a:p>
          <a:p>
            <a:pPr marL="0" indent="0">
              <a:buNone/>
            </a:pPr>
            <a:r>
              <a:rPr lang="en-GB" sz="2200" dirty="0"/>
              <a:t>Deborah Grayson Riegel (2011) </a:t>
            </a:r>
            <a:r>
              <a:rPr lang="en-GB" sz="2200" i="1" dirty="0"/>
              <a:t>Overcoming nerves when giving a presentation</a:t>
            </a:r>
          </a:p>
          <a:p>
            <a:pPr marL="0" indent="0">
              <a:buNone/>
            </a:pPr>
            <a:r>
              <a:rPr lang="en-GB" sz="2000" dirty="0">
                <a:hlinkClick r:id="rId6"/>
              </a:rPr>
              <a:t>https://www.youtube.com/watch?v=mbDipVRt5aE</a:t>
            </a:r>
            <a:r>
              <a:rPr lang="en-GB" sz="2000" dirty="0"/>
              <a:t> </a:t>
            </a:r>
          </a:p>
          <a:p>
            <a:pPr marL="0" indent="0">
              <a:buNone/>
            </a:pPr>
            <a:endParaRPr lang="en-GB" sz="1400" dirty="0"/>
          </a:p>
          <a:p>
            <a:pPr marL="0" indent="0">
              <a:buNone/>
            </a:pPr>
            <a:r>
              <a:rPr lang="en-GB" sz="2200" dirty="0"/>
              <a:t>Simon Sez  </a:t>
            </a:r>
            <a:r>
              <a:rPr lang="en-GB" sz="2200" i="1" dirty="0"/>
              <a:t>Creating a Presentation Part 1 - PowerPoint 2013 Tutorial</a:t>
            </a:r>
          </a:p>
          <a:p>
            <a:pPr marL="0" indent="0">
              <a:buNone/>
            </a:pPr>
            <a:r>
              <a:rPr lang="en-GB" sz="2000" dirty="0">
                <a:hlinkClick r:id="rId7"/>
              </a:rPr>
              <a:t>https://www.youtube.com/watch?v=LTWf8Ck8Dk8</a:t>
            </a:r>
            <a:r>
              <a:rPr lang="en-GB" sz="2000" dirty="0"/>
              <a:t> </a:t>
            </a:r>
          </a:p>
        </p:txBody>
      </p:sp>
      <p:pic>
        <p:nvPicPr>
          <p:cNvPr id="4" name="Audio 3">
            <a:hlinkClick r:id="" action="ppaction://media"/>
            <a:extLst>
              <a:ext uri="{FF2B5EF4-FFF2-40B4-BE49-F238E27FC236}">
                <a16:creationId xmlns:a16="http://schemas.microsoft.com/office/drawing/2014/main" id="{086F660E-6792-4C87-A26D-A57A6B9C904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712133278"/>
      </p:ext>
    </p:extLst>
  </p:cSld>
  <p:clrMapOvr>
    <a:masterClrMapping/>
  </p:clrMapOvr>
  <mc:AlternateContent xmlns:mc="http://schemas.openxmlformats.org/markup-compatibility/2006" xmlns:p14="http://schemas.microsoft.com/office/powerpoint/2010/main">
    <mc:Choice Requires="p14">
      <p:transition spd="slow" p14:dur="2000" advTm="13431"/>
    </mc:Choice>
    <mc:Fallback xmlns="">
      <p:transition spd="slow" advTm="134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B0507-5D8A-4338-A7EE-AAD001CF41AF}"/>
              </a:ext>
            </a:extLst>
          </p:cNvPr>
          <p:cNvSpPr>
            <a:spLocks noGrp="1"/>
          </p:cNvSpPr>
          <p:nvPr>
            <p:ph type="title"/>
          </p:nvPr>
        </p:nvSpPr>
        <p:spPr/>
        <p:txBody>
          <a:bodyPr/>
          <a:lstStyle/>
          <a:p>
            <a:r>
              <a:rPr lang="en-GB" dirty="0"/>
              <a:t>More recent titles:</a:t>
            </a:r>
          </a:p>
        </p:txBody>
      </p:sp>
      <p:sp>
        <p:nvSpPr>
          <p:cNvPr id="3" name="Content Placeholder 2">
            <a:extLst>
              <a:ext uri="{FF2B5EF4-FFF2-40B4-BE49-F238E27FC236}">
                <a16:creationId xmlns:a16="http://schemas.microsoft.com/office/drawing/2014/main" id="{59A2424F-D30F-48BD-BF3D-9806248FB457}"/>
              </a:ext>
            </a:extLst>
          </p:cNvPr>
          <p:cNvSpPr>
            <a:spLocks noGrp="1"/>
          </p:cNvSpPr>
          <p:nvPr>
            <p:ph idx="1"/>
          </p:nvPr>
        </p:nvSpPr>
        <p:spPr>
          <a:xfrm>
            <a:off x="457200" y="1772816"/>
            <a:ext cx="8229600" cy="4353347"/>
          </a:xfrm>
        </p:spPr>
        <p:txBody>
          <a:bodyPr/>
          <a:lstStyle/>
          <a:p>
            <a:endParaRPr lang="en-GB" dirty="0"/>
          </a:p>
          <a:p>
            <a:r>
              <a:rPr lang="en-GB" dirty="0"/>
              <a:t>Denscombe, M. 2019. Research Proposals: A Practical Guide. Open University Press: London</a:t>
            </a:r>
          </a:p>
          <a:p>
            <a:r>
              <a:rPr lang="en-GB" dirty="0"/>
              <a:t>O’Leary, Z. 2018. Little quick fix: Research Proposal. London: Sage.</a:t>
            </a:r>
          </a:p>
        </p:txBody>
      </p:sp>
      <p:pic>
        <p:nvPicPr>
          <p:cNvPr id="6" name="Audio 5">
            <a:hlinkClick r:id="" action="ppaction://media"/>
            <a:extLst>
              <a:ext uri="{FF2B5EF4-FFF2-40B4-BE49-F238E27FC236}">
                <a16:creationId xmlns:a16="http://schemas.microsoft.com/office/drawing/2014/main" id="{7E12026C-63C5-4333-A325-384CA50D677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827953251"/>
      </p:ext>
    </p:extLst>
  </p:cSld>
  <p:clrMapOvr>
    <a:masterClrMapping/>
  </p:clrMapOvr>
  <mc:AlternateContent xmlns:mc="http://schemas.openxmlformats.org/markup-compatibility/2006">
    <mc:Choice xmlns:p14="http://schemas.microsoft.com/office/powerpoint/2010/main" Requires="p14">
      <p:transition spd="slow" p14:dur="2000" advTm="5683"/>
    </mc:Choice>
    <mc:Fallback>
      <p:transition spd="slow" advTm="56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27A5D0B9-D999-4DA6-9B96-68266AE1CB90}"/>
              </a:ext>
            </a:extLst>
          </p:cNvPr>
          <p:cNvSpPr>
            <a:spLocks noGrp="1"/>
          </p:cNvSpPr>
          <p:nvPr>
            <p:ph type="title"/>
          </p:nvPr>
        </p:nvSpPr>
        <p:spPr>
          <a:xfrm>
            <a:off x="480059" y="2053641"/>
            <a:ext cx="2751871" cy="2760098"/>
          </a:xfrm>
        </p:spPr>
        <p:txBody>
          <a:bodyPr>
            <a:normAutofit/>
          </a:bodyPr>
          <a:lstStyle/>
          <a:p>
            <a:pPr>
              <a:lnSpc>
                <a:spcPct val="90000"/>
              </a:lnSpc>
            </a:pPr>
            <a:r>
              <a:rPr lang="en-GB">
                <a:solidFill>
                  <a:srgbClr val="FFFFFF"/>
                </a:solidFill>
              </a:rPr>
              <a:t>This lesson has addressed … … …</a:t>
            </a:r>
          </a:p>
        </p:txBody>
      </p:sp>
      <p:sp>
        <p:nvSpPr>
          <p:cNvPr id="3" name="Content Placeholder 2">
            <a:extLst>
              <a:ext uri="{FF2B5EF4-FFF2-40B4-BE49-F238E27FC236}">
                <a16:creationId xmlns:a16="http://schemas.microsoft.com/office/drawing/2014/main" id="{0885CB72-B06E-4944-877E-39186106C0E5}"/>
              </a:ext>
            </a:extLst>
          </p:cNvPr>
          <p:cNvSpPr>
            <a:spLocks noGrp="1"/>
          </p:cNvSpPr>
          <p:nvPr>
            <p:ph idx="1"/>
          </p:nvPr>
        </p:nvSpPr>
        <p:spPr>
          <a:xfrm>
            <a:off x="4567930" y="801866"/>
            <a:ext cx="3979563" cy="5230634"/>
          </a:xfrm>
        </p:spPr>
        <p:txBody>
          <a:bodyPr anchor="ctr">
            <a:normAutofit/>
          </a:bodyPr>
          <a:lstStyle/>
          <a:p>
            <a:endParaRPr lang="en-GB" sz="2100" dirty="0">
              <a:solidFill>
                <a:srgbClr val="000000"/>
              </a:solidFill>
            </a:endParaRPr>
          </a:p>
          <a:p>
            <a:endParaRPr lang="en-GB" sz="2100" dirty="0">
              <a:solidFill>
                <a:srgbClr val="000000"/>
              </a:solidFill>
            </a:endParaRPr>
          </a:p>
          <a:p>
            <a:r>
              <a:rPr lang="en-GB" sz="3600" dirty="0">
                <a:solidFill>
                  <a:srgbClr val="000000"/>
                </a:solidFill>
              </a:rPr>
              <a:t>Assignment One</a:t>
            </a:r>
          </a:p>
          <a:p>
            <a:endParaRPr lang="en-GB" sz="3600" dirty="0">
              <a:solidFill>
                <a:srgbClr val="000000"/>
              </a:solidFill>
            </a:endParaRPr>
          </a:p>
          <a:p>
            <a:r>
              <a:rPr lang="en-GB" sz="3600" dirty="0">
                <a:solidFill>
                  <a:srgbClr val="000000"/>
                </a:solidFill>
              </a:rPr>
              <a:t>Research presentation … … …</a:t>
            </a:r>
          </a:p>
        </p:txBody>
      </p:sp>
      <p:pic>
        <p:nvPicPr>
          <p:cNvPr id="6" name="Audio 5">
            <a:hlinkClick r:id="" action="ppaction://media"/>
            <a:extLst>
              <a:ext uri="{FF2B5EF4-FFF2-40B4-BE49-F238E27FC236}">
                <a16:creationId xmlns:a16="http://schemas.microsoft.com/office/drawing/2014/main" id="{064358F2-2DAC-41DD-8D4A-5C8B51F1F9F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136395954"/>
      </p:ext>
    </p:extLst>
  </p:cSld>
  <p:clrMapOvr>
    <a:masterClrMapping/>
  </p:clrMapOvr>
  <mc:AlternateContent xmlns:mc="http://schemas.openxmlformats.org/markup-compatibility/2006" xmlns:p14="http://schemas.microsoft.com/office/powerpoint/2010/main">
    <mc:Choice Requires="p14">
      <p:transition spd="slow" p14:dur="2000" advTm="20180"/>
    </mc:Choice>
    <mc:Fallback xmlns="">
      <p:transition spd="slow" advTm="201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13C83-CAD8-4C4D-80B9-F53F8FF4DAF7}"/>
              </a:ext>
            </a:extLst>
          </p:cNvPr>
          <p:cNvSpPr>
            <a:spLocks noGrp="1"/>
          </p:cNvSpPr>
          <p:nvPr>
            <p:ph type="title"/>
          </p:nvPr>
        </p:nvSpPr>
        <p:spPr>
          <a:xfrm>
            <a:off x="5059971" y="1783959"/>
            <a:ext cx="3483937" cy="2889114"/>
          </a:xfrm>
        </p:spPr>
        <p:txBody>
          <a:bodyPr vert="horz" lIns="91440" tIns="45720" rIns="91440" bIns="45720" rtlCol="0" anchor="b">
            <a:normAutofit/>
          </a:bodyPr>
          <a:lstStyle/>
          <a:p>
            <a:pPr algn="l">
              <a:lnSpc>
                <a:spcPct val="90000"/>
              </a:lnSpc>
            </a:pPr>
            <a:r>
              <a:rPr lang="en-US" sz="4700"/>
              <a:t>ANY QUESTIONS…</a:t>
            </a:r>
          </a:p>
        </p:txBody>
      </p:sp>
      <p:sp>
        <p:nvSpPr>
          <p:cNvPr id="10" name="Freeform: Shape 9">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323258C9-AA65-4433-BE80-E325A6072E32}"/>
              </a:ext>
            </a:extLst>
          </p:cNvPr>
          <p:cNvPicPr>
            <a:picLocks noGrp="1" noChangeAspect="1"/>
          </p:cNvPicPr>
          <p:nvPr>
            <p:ph idx="1"/>
          </p:nvPr>
        </p:nvPicPr>
        <p:blipFill rotWithShape="1">
          <a:blip r:embed="rId5">
            <a:extLst>
              <a:ext uri="{28A0092B-C50C-407E-A947-70E740481C1C}">
                <a14:useLocalDpi xmlns:a14="http://schemas.microsoft.com/office/drawing/2010/main" val="0"/>
              </a:ext>
            </a:extLst>
          </a:blip>
          <a:srcRect l="18536" r="37817" b="-1"/>
          <a:stretch/>
        </p:blipFill>
        <p:spPr>
          <a:xfrm>
            <a:off x="20" y="10"/>
            <a:ext cx="4518095"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pic>
        <p:nvPicPr>
          <p:cNvPr id="3" name="Audio 2">
            <a:hlinkClick r:id="" action="ppaction://media"/>
            <a:extLst>
              <a:ext uri="{FF2B5EF4-FFF2-40B4-BE49-F238E27FC236}">
                <a16:creationId xmlns:a16="http://schemas.microsoft.com/office/drawing/2014/main" id="{8F95BF7F-17A1-42A7-91A0-D1016B645C5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14891435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0557"/>
    </mc:Choice>
    <mc:Fallback xmlns="">
      <p:transition spd="slow" advTm="105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Custom 8">
      <a:dk1>
        <a:sysClr val="windowText" lastClr="000000"/>
      </a:dk1>
      <a:lt1>
        <a:sysClr val="window" lastClr="FFFFFF"/>
      </a:lt1>
      <a:dk2>
        <a:srgbClr val="455F51"/>
      </a:dk2>
      <a:lt2>
        <a:srgbClr val="678A26"/>
      </a:lt2>
      <a:accent1>
        <a:srgbClr val="678A26"/>
      </a:accent1>
      <a:accent2>
        <a:srgbClr val="678A26"/>
      </a:accent2>
      <a:accent3>
        <a:srgbClr val="678A26"/>
      </a:accent3>
      <a:accent4>
        <a:srgbClr val="029676"/>
      </a:accent4>
      <a:accent5>
        <a:srgbClr val="4AB5C4"/>
      </a:accent5>
      <a:accent6>
        <a:srgbClr val="0989B1"/>
      </a:accent6>
      <a:hlink>
        <a:srgbClr val="6B9F25"/>
      </a:hlink>
      <a:folHlink>
        <a:srgbClr val="BA6906"/>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Foundry">
  <a:themeElements>
    <a:clrScheme name="Foundry">
      <a:dk1>
        <a:sysClr val="windowText" lastClr="000000"/>
      </a:dk1>
      <a:lt1>
        <a:sysClr val="window" lastClr="FFFFFF"/>
      </a:lt1>
      <a:dk2>
        <a:srgbClr val="676A55"/>
      </a:dk2>
      <a:lt2>
        <a:srgbClr val="EAEBDE"/>
      </a:lt2>
      <a:accent1>
        <a:srgbClr val="72A376"/>
      </a:accent1>
      <a:accent2>
        <a:srgbClr val="B0CCB0"/>
      </a:accent2>
      <a:accent3>
        <a:srgbClr val="A8CDD7"/>
      </a:accent3>
      <a:accent4>
        <a:srgbClr val="C0BEAF"/>
      </a:accent4>
      <a:accent5>
        <a:srgbClr val="CEC597"/>
      </a:accent5>
      <a:accent6>
        <a:srgbClr val="E8B7B7"/>
      </a:accent6>
      <a:hlink>
        <a:srgbClr val="DB5353"/>
      </a:hlink>
      <a:folHlink>
        <a:srgbClr val="903638"/>
      </a:folHlink>
    </a:clrScheme>
    <a:fontScheme name="Foundry">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Foundry">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531</TotalTime>
  <Words>1217</Words>
  <Application>Microsoft Office PowerPoint</Application>
  <PresentationFormat>On-screen Show (4:3)</PresentationFormat>
  <Paragraphs>198</Paragraphs>
  <Slides>33</Slides>
  <Notes>32</Notes>
  <HiddenSlides>0</HiddenSlides>
  <MMClips>33</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33</vt:i4>
      </vt:variant>
    </vt:vector>
  </HeadingPairs>
  <TitlesOfParts>
    <vt:vector size="40" baseType="lpstr">
      <vt:lpstr>Arial</vt:lpstr>
      <vt:lpstr>Calibri</vt:lpstr>
      <vt:lpstr>Rockwell</vt:lpstr>
      <vt:lpstr>Times New Roman</vt:lpstr>
      <vt:lpstr>Wingdings 2</vt:lpstr>
      <vt:lpstr>Office Theme</vt:lpstr>
      <vt:lpstr>Foundry</vt:lpstr>
      <vt:lpstr>MAJOR PROJECT MODULE PRESENTATION OF YOUR RESEARCH PROPOSAL [Dr Beverly Cole] </vt:lpstr>
      <vt:lpstr>This lesson will address … … …</vt:lpstr>
      <vt:lpstr>The Assignment…..</vt:lpstr>
      <vt:lpstr>Assignment 1: Presentation</vt:lpstr>
      <vt:lpstr>Assignment 1: Presentation</vt:lpstr>
      <vt:lpstr>Presentation … … …</vt:lpstr>
      <vt:lpstr>Research proposal form and Moodle information to hone your presentation</vt:lpstr>
      <vt:lpstr>Presentation … … …</vt:lpstr>
      <vt:lpstr>Assignment 1: Presentation</vt:lpstr>
      <vt:lpstr>A purpose statement …   …   …</vt:lpstr>
      <vt:lpstr>Assignment 1: Presentation</vt:lpstr>
      <vt:lpstr>Assignment 1: Presentation</vt:lpstr>
      <vt:lpstr>Presentation Tips: Not  like this….</vt:lpstr>
      <vt:lpstr>Presentation Tips</vt:lpstr>
      <vt:lpstr>Introduce yourself…..</vt:lpstr>
      <vt:lpstr>Consider … … …</vt:lpstr>
      <vt:lpstr>Some suggestions for context and content…..</vt:lpstr>
      <vt:lpstr>Some suggestions for context and content…..</vt:lpstr>
      <vt:lpstr>Some suggestions for context and content….. Methods</vt:lpstr>
      <vt:lpstr>Some suggestions for context and content….. </vt:lpstr>
      <vt:lpstr>Relate to previous research…</vt:lpstr>
      <vt:lpstr>Some suggestions for context and content…..Suggestions for practice</vt:lpstr>
      <vt:lpstr>LIMITATIONS YOU ANTICIPATE…</vt:lpstr>
      <vt:lpstr>Pay attention to … … …</vt:lpstr>
      <vt:lpstr>Ask audience if they have any questions</vt:lpstr>
      <vt:lpstr>Remember that research can be ‘messy’</vt:lpstr>
      <vt:lpstr>REMEMBER …..</vt:lpstr>
      <vt:lpstr>Your reflections on the research process and experience</vt:lpstr>
      <vt:lpstr> Ways to achieve higher marks….</vt:lpstr>
      <vt:lpstr>PRESENTATION SKILLS (RESOURCES)</vt:lpstr>
      <vt:lpstr>More recent titles:</vt:lpstr>
      <vt:lpstr>This lesson has addressed … … …</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MAJOR PROJECT MODULE PRESENTATION OF YOUR RESEARCH PROPOSAL [Dr Beverly Cole] </dc:title>
  <dc:creator>Beverly Cole</dc:creator>
  <cp:lastModifiedBy>Beverly Cole</cp:lastModifiedBy>
  <cp:revision>10</cp:revision>
  <dcterms:created xsi:type="dcterms:W3CDTF">2020-10-04T07:57:54Z</dcterms:created>
  <dcterms:modified xsi:type="dcterms:W3CDTF">2020-10-22T16:34:57Z</dcterms:modified>
</cp:coreProperties>
</file>